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7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321" r:id="rId3"/>
    <p:sldId id="315" r:id="rId4"/>
    <p:sldId id="320" r:id="rId5"/>
    <p:sldId id="319" r:id="rId6"/>
    <p:sldId id="322" r:id="rId7"/>
    <p:sldId id="318" r:id="rId8"/>
    <p:sldId id="314" r:id="rId9"/>
    <p:sldId id="306" r:id="rId10"/>
    <p:sldId id="303" r:id="rId11"/>
    <p:sldId id="311" r:id="rId12"/>
    <p:sldId id="310" r:id="rId13"/>
    <p:sldId id="312" r:id="rId14"/>
    <p:sldId id="309" r:id="rId15"/>
    <p:sldId id="308" r:id="rId16"/>
    <p:sldId id="316" r:id="rId17"/>
    <p:sldId id="324" r:id="rId18"/>
    <p:sldId id="327" r:id="rId19"/>
    <p:sldId id="328" r:id="rId20"/>
    <p:sldId id="329" r:id="rId21"/>
    <p:sldId id="330" r:id="rId22"/>
    <p:sldId id="331" r:id="rId23"/>
    <p:sldId id="326" r:id="rId24"/>
    <p:sldId id="332" r:id="rId25"/>
    <p:sldId id="333" r:id="rId26"/>
    <p:sldId id="286" r:id="rId27"/>
    <p:sldId id="334" r:id="rId28"/>
    <p:sldId id="313" r:id="rId29"/>
  </p:sldIdLst>
  <p:sldSz cx="12192000" cy="6858000"/>
  <p:notesSz cx="6797675" cy="9926638"/>
  <p:embeddedFontLst>
    <p:embeddedFont>
      <p:font typeface="Lato Black" panose="020B0604020202020204" charset="-18"/>
      <p:bold r:id="rId30"/>
      <p:boldItalic r:id="rId31"/>
    </p:embeddedFont>
    <p:embeddedFont>
      <p:font typeface="Lato" panose="020B0604020202020204" charset="-18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90CD"/>
    <a:srgbClr val="0C2464"/>
    <a:srgbClr val="0B2466"/>
    <a:srgbClr val="0A2C76"/>
    <a:srgbClr val="0C2567"/>
    <a:srgbClr val="0B2361"/>
    <a:srgbClr val="65D7FF"/>
    <a:srgbClr val="BFA73B"/>
    <a:srgbClr val="9D1E48"/>
    <a:srgbClr val="42A1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608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Arkusz_programu_Microsoft_Excel6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Arkusz_programu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11975591151791E-2"/>
          <c:y val="8.6642588331727152E-2"/>
          <c:w val="0.95737604881769645"/>
          <c:h val="0.87805857938497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AB-4974-BE3E-6DD4F3983A1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AB-4974-BE3E-6DD4F3983A1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AB-4974-BE3E-6DD4F3983A1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dirty="0">
                        <a:latin typeface="+mn-lt"/>
                      </a:rPr>
                      <a:t>949</a:t>
                    </a:r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mln</a:t>
                    </a:r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zł</a:t>
                    </a:r>
                    <a:endParaRPr lang="en-US" sz="2800" b="1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8CDDCEA-239C-4313-8BAD-D152584EEB13}" type="VALUE">
                      <a:rPr lang="en-US" sz="2800" b="1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mld</a:t>
                    </a:r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4C5B190-DD13-43C9-8A33-0578BAF167E6}" type="VALUE">
                      <a:rPr lang="en-US" sz="2800" b="1" smtClean="0">
                        <a:latin typeface="+mn-lt"/>
                      </a:rPr>
                      <a:pPr>
                        <a:defRPr sz="24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mld</a:t>
                    </a:r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2015 r.</c:v>
                </c:pt>
                <c:pt idx="1">
                  <c:v>2022 r. planowane</c:v>
                </c:pt>
                <c:pt idx="2">
                  <c:v>2022 r. wykonane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0.94899999999999995</c:v>
                </c:pt>
                <c:pt idx="1">
                  <c:v>1.7</c:v>
                </c:pt>
                <c:pt idx="2">
                  <c:v>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AB-4974-BE3E-6DD4F3983A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"/>
        <c:axId val="104871768"/>
        <c:axId val="11051208"/>
      </c:barChart>
      <c:catAx>
        <c:axId val="104871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051208"/>
        <c:crosses val="autoZero"/>
        <c:auto val="1"/>
        <c:lblAlgn val="ctr"/>
        <c:lblOffset val="100"/>
        <c:noMultiLvlLbl val="0"/>
      </c:catAx>
      <c:valAx>
        <c:axId val="1105120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4871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11975591151791E-2"/>
          <c:y val="0.18612111567556203"/>
          <c:w val="0.95737604881769645"/>
          <c:h val="0.77858005204114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AB-4974-BE3E-6DD4F3983A1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AB-4974-BE3E-6DD4F3983A1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AB-4974-BE3E-6DD4F3983A1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049E0310-A9DE-47AC-B89F-A51960308B52}" type="VALUE">
                      <a:rPr lang="en-US" sz="2800" b="1" baseline="0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t>[WARTOŚĆ]</a:t>
                    </a:fld>
                    <a:r>
                      <a:rPr lang="en-US" sz="2800" b="1" baseline="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sz="2800" b="1" baseline="0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mln</a:t>
                    </a:r>
                    <a:r>
                      <a:rPr lang="en-US" sz="2800" b="1" baseline="0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sz="2800" b="1" baseline="0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E0C15DD0-1D31-4406-883B-D6BAAF9AE234}" type="VALUE">
                      <a:rPr lang="en-US" sz="2800" b="1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t>[WARTOŚĆ]</a:t>
                    </a:fld>
                    <a:r>
                      <a:rPr lang="en-US" sz="2800" b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mln 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38CDDCEA-239C-4313-8BAD-D152584EEB13}" type="VALUE">
                      <a:rPr lang="en-US" sz="2800" b="1" smtClean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sz="2800" b="1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mln</a:t>
                    </a:r>
                    <a:r>
                      <a:rPr lang="en-US" sz="2800" b="1" dirty="0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lang="en-US" sz="2800" b="1" dirty="0" err="1"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2015 r.</c:v>
                </c:pt>
                <c:pt idx="1">
                  <c:v>2021 r.</c:v>
                </c:pt>
                <c:pt idx="2">
                  <c:v>2022 r. planowane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153</c:v>
                </c:pt>
                <c:pt idx="1">
                  <c:v>404</c:v>
                </c:pt>
                <c:pt idx="2">
                  <c:v>656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AB-4974-BE3E-6DD4F3983A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"/>
        <c:axId val="104002048"/>
        <c:axId val="105682296"/>
      </c:barChart>
      <c:catAx>
        <c:axId val="104002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682296"/>
        <c:crosses val="autoZero"/>
        <c:auto val="1"/>
        <c:lblAlgn val="ctr"/>
        <c:lblOffset val="100"/>
        <c:noMultiLvlLbl val="0"/>
      </c:catAx>
      <c:valAx>
        <c:axId val="105682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400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11975591151791E-2"/>
          <c:y val="0.18612111567556203"/>
          <c:w val="0.95737604881769645"/>
          <c:h val="0.77858005204114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AB-4974-BE3E-6DD4F3983A1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AB-4974-BE3E-6DD4F3983A1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AB-4974-BE3E-6DD4F3983A1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49E0310-A9DE-47AC-B89F-A51960308B52}" type="VALUE">
                      <a:rPr lang="en-US" sz="2800" b="1" baseline="0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mln</a:t>
                    </a:r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DB37420-5F8B-48C1-8353-497501EB967E}" type="VALUE">
                      <a:rPr lang="en-US" sz="2800" b="1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mln</a:t>
                    </a:r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8CDDCEA-239C-4313-8BAD-D152584EEB13}" type="VALUE">
                      <a:rPr lang="en-US" sz="2800" b="1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mln</a:t>
                    </a:r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2015 r.</c:v>
                </c:pt>
                <c:pt idx="1">
                  <c:v>2021 r.</c:v>
                </c:pt>
                <c:pt idx="2">
                  <c:v>2022 r. planowane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117</c:v>
                </c:pt>
                <c:pt idx="1">
                  <c:v>276</c:v>
                </c:pt>
                <c:pt idx="2">
                  <c:v>400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AB-4974-BE3E-6DD4F3983A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"/>
        <c:axId val="106569760"/>
        <c:axId val="106570144"/>
      </c:barChart>
      <c:catAx>
        <c:axId val="1065697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6570144"/>
        <c:crosses val="autoZero"/>
        <c:auto val="1"/>
        <c:lblAlgn val="ctr"/>
        <c:lblOffset val="100"/>
        <c:noMultiLvlLbl val="0"/>
      </c:catAx>
      <c:valAx>
        <c:axId val="1065701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569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11975591151791E-2"/>
          <c:y val="8.6642588331727152E-2"/>
          <c:w val="0.95737604881769645"/>
          <c:h val="0.8780585793849765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AB-4974-BE3E-6DD4F3983A1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AB-4974-BE3E-6DD4F3983A1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chemeClr val="accent4"/>
                  </a:gs>
                  <a:gs pos="100000">
                    <a:schemeClr val="accent4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AB-4974-BE3E-6DD4F3983A1F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25AC6AF6-C239-4DEA-BC52-79A745C17422}" type="VALUE">
                      <a:rPr lang="en-US" smtClean="0"/>
                      <a:pPr/>
                      <a:t>[WARTOŚĆ]</a:t>
                    </a:fld>
                    <a:r>
                      <a:rPr lang="en-US"/>
                      <a:t> mln zł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AB-4974-BE3E-6DD4F3983A1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D618C9B0-10D9-47C4-B0CD-BE71840E45A5}" type="VALUE">
                      <a:rPr lang="en-US" smtClean="0"/>
                      <a:pPr/>
                      <a:t>[WARTOŚĆ]</a:t>
                    </a:fld>
                    <a:r>
                      <a:rPr lang="en-US"/>
                      <a:t> mln zł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AB-4974-BE3E-6DD4F3983A1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17F9A56C-FF02-4A02-B198-E06FBDADFF53}" type="VALUE">
                      <a:rPr lang="en-US" smtClean="0"/>
                      <a:pPr/>
                      <a:t>[WARTOŚĆ]</a:t>
                    </a:fld>
                    <a:r>
                      <a:rPr lang="en-US"/>
                      <a:t> mln zł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AB-4974-BE3E-6DD4F3983A1F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2015 r.</c:v>
                </c:pt>
                <c:pt idx="1">
                  <c:v>2022 r.</c:v>
                </c:pt>
                <c:pt idx="2">
                  <c:v>2023 r.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21</c:v>
                </c:pt>
                <c:pt idx="1">
                  <c:v>45</c:v>
                </c:pt>
                <c:pt idx="2">
                  <c:v>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AB-4974-BE3E-6DD4F3983A1F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Seria 2</c:v>
                </c:pt>
              </c:strCache>
            </c:strRef>
          </c:tx>
          <c:spPr>
            <a:solidFill>
              <a:srgbClr val="42A1DF"/>
            </a:solidFill>
            <a:ln>
              <a:noFill/>
            </a:ln>
          </c:spPr>
          <c:invertIfNegative val="0"/>
          <c:dPt>
            <c:idx val="1"/>
            <c:invertIfNegative val="0"/>
            <c:bubble3D val="0"/>
            <c:spPr>
              <a:solidFill>
                <a:srgbClr val="9D1E48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8-8600-496B-AE9C-57D8D02CE307}"/>
              </c:ext>
            </c:extLst>
          </c:dPt>
          <c:dPt>
            <c:idx val="2"/>
            <c:invertIfNegative val="0"/>
            <c:bubble3D val="0"/>
            <c:spPr>
              <a:solidFill>
                <a:srgbClr val="BFA73B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8600-496B-AE9C-57D8D02CE307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fld id="{C2553C18-DBEE-4AC6-8B5B-B72F17759A15}" type="VALUE">
                      <a:rPr lang="en-US" smtClean="0"/>
                      <a:pPr/>
                      <a:t>[WARTOŚĆ]</a:t>
                    </a:fld>
                    <a:r>
                      <a:rPr lang="en-US"/>
                      <a:t> mln zł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600-496B-AE9C-57D8D02CE307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A6A1C5EE-8944-4AEC-9B30-04BB5F1DF814}" type="VALUE">
                      <a:rPr lang="en-US" smtClean="0"/>
                      <a:pPr/>
                      <a:t>[WARTOŚĆ]</a:t>
                    </a:fld>
                    <a:r>
                      <a:rPr lang="en-US"/>
                      <a:t> mln zł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8600-496B-AE9C-57D8D02CE307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fld id="{F9A218A6-CEAD-4E2A-B9C9-9CF9F7F83B10}" type="VALUE">
                      <a:rPr lang="en-US" smtClean="0"/>
                      <a:pPr/>
                      <a:t>[WARTOŚĆ]</a:t>
                    </a:fld>
                    <a:r>
                      <a:rPr lang="en-US"/>
                      <a:t> mln zł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8600-496B-AE9C-57D8D02CE307}"/>
                </c:ex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bg1"/>
                    </a:solidFill>
                    <a:latin typeface="+mn-lt"/>
                  </a:defRPr>
                </a:pPr>
                <a:endParaRPr lang="pl-PL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Arkusz1!$A$2:$A$4</c:f>
              <c:strCache>
                <c:ptCount val="3"/>
                <c:pt idx="0">
                  <c:v>2015 r.</c:v>
                </c:pt>
                <c:pt idx="1">
                  <c:v>2022 r.</c:v>
                </c:pt>
                <c:pt idx="2">
                  <c:v>2023 r.</c:v>
                </c:pt>
              </c:strCache>
            </c:strRef>
          </c:cat>
          <c:val>
            <c:numRef>
              <c:f>Arkusz1!$C$2:$C$4</c:f>
              <c:numCache>
                <c:formatCode>General</c:formatCode>
                <c:ptCount val="3"/>
                <c:pt idx="0">
                  <c:v>14</c:v>
                </c:pt>
                <c:pt idx="1">
                  <c:v>21</c:v>
                </c:pt>
                <c:pt idx="2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8600-496B-AE9C-57D8D02CE30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7"/>
        <c:overlap val="100"/>
        <c:axId val="106671888"/>
        <c:axId val="106672272"/>
      </c:barChart>
      <c:catAx>
        <c:axId val="106671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6672272"/>
        <c:crosses val="autoZero"/>
        <c:auto val="1"/>
        <c:lblAlgn val="ctr"/>
        <c:lblOffset val="100"/>
        <c:noMultiLvlLbl val="0"/>
      </c:catAx>
      <c:valAx>
        <c:axId val="10667227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66718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11975591151791E-2"/>
          <c:y val="0.18612111567556203"/>
          <c:w val="0.95737604881769645"/>
          <c:h val="0.778580052041141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AB-4974-BE3E-6DD4F3983A1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AB-4974-BE3E-6DD4F3983A1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AB-4974-BE3E-6DD4F3983A1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baseline="0" dirty="0">
                        <a:latin typeface="+mn-lt"/>
                      </a:rPr>
                      <a:t>329 </a:t>
                    </a:r>
                    <a:r>
                      <a:rPr lang="en-US" sz="2800" b="1" baseline="0" dirty="0" err="1">
                        <a:latin typeface="+mn-lt"/>
                      </a:rPr>
                      <a:t>mln</a:t>
                    </a:r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zł</a:t>
                    </a:r>
                    <a:endParaRPr lang="en-US" sz="2800" b="1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523BC8F-28D9-4DF6-93C5-51293958B4F7}" type="VALUE">
                      <a:rPr lang="en-US" sz="2800" b="1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>
                        <a:latin typeface="+mn-lt"/>
                      </a:rPr>
                      <a:t> mln 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8CDDCEA-239C-4313-8BAD-D152584EEB13}" type="VALUE">
                      <a:rPr lang="en-US" sz="2800" b="1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mln</a:t>
                    </a:r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2007 r.</c:v>
                </c:pt>
                <c:pt idx="1">
                  <c:v>2015 r.</c:v>
                </c:pt>
                <c:pt idx="2">
                  <c:v>2023 v1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329</c:v>
                </c:pt>
                <c:pt idx="1">
                  <c:v>574</c:v>
                </c:pt>
                <c:pt idx="2">
                  <c:v>750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AB-4974-BE3E-6DD4F3983A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"/>
        <c:axId val="103841352"/>
        <c:axId val="151753080"/>
      </c:barChart>
      <c:catAx>
        <c:axId val="1038413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1753080"/>
        <c:crosses val="autoZero"/>
        <c:auto val="1"/>
        <c:lblAlgn val="ctr"/>
        <c:lblOffset val="100"/>
        <c:noMultiLvlLbl val="0"/>
      </c:catAx>
      <c:valAx>
        <c:axId val="15175308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038413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7797717789857236E-2"/>
          <c:y val="5.2208842564389409E-2"/>
          <c:w val="0.96440456442028555"/>
          <c:h val="0.92202408955049775"/>
        </c:manualLayout>
      </c:layout>
      <c:bar3DChart>
        <c:barDir val="col"/>
        <c:grouping val="clustere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gapWidth val="26"/>
        <c:gapDepth val="1"/>
        <c:shape val="box"/>
        <c:axId val="151749160"/>
        <c:axId val="151755040"/>
        <c:axId val="0"/>
      </c:bar3DChart>
      <c:catAx>
        <c:axId val="1517491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1755040"/>
        <c:crosses val="autoZero"/>
        <c:auto val="1"/>
        <c:lblAlgn val="ctr"/>
        <c:lblOffset val="100"/>
        <c:noMultiLvlLbl val="0"/>
      </c:catAx>
      <c:valAx>
        <c:axId val="151755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51749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311975591151791E-2"/>
          <c:y val="8.6642588331727152E-2"/>
          <c:w val="0.95737604881769645"/>
          <c:h val="0.878058579384976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Seria 1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0">
                    <a:srgbClr val="65D7FF"/>
                  </a:gs>
                  <a:gs pos="100000">
                    <a:srgbClr val="0B2361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6AB-4974-BE3E-6DD4F3983A1F}"/>
              </c:ext>
            </c:extLst>
          </c:dPt>
          <c:dPt>
            <c:idx val="1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6AB-4974-BE3E-6DD4F3983A1F}"/>
              </c:ext>
            </c:extLst>
          </c:dPt>
          <c:dPt>
            <c:idx val="2"/>
            <c:invertIfNegative val="0"/>
            <c:bubble3D val="0"/>
            <c:spPr>
              <a:gradFill>
                <a:gsLst>
                  <a:gs pos="0">
                    <a:srgbClr val="FF0000"/>
                  </a:gs>
                  <a:gs pos="100000">
                    <a:srgbClr val="C00000">
                      <a:alpha val="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6AB-4974-BE3E-6DD4F3983A1F}"/>
              </c:ext>
            </c:extLst>
          </c:dPt>
          <c:dLbls>
            <c:dLbl>
              <c:idx val="0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800" b="1" dirty="0">
                        <a:latin typeface="+mn-lt"/>
                      </a:rPr>
                      <a:t>949</a:t>
                    </a:r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mln</a:t>
                    </a:r>
                    <a:r>
                      <a:rPr lang="en-US" sz="2800" b="1" baseline="0" dirty="0">
                        <a:latin typeface="+mn-lt"/>
                      </a:rPr>
                      <a:t> </a:t>
                    </a:r>
                    <a:r>
                      <a:rPr lang="en-US" sz="2800" b="1" baseline="0" dirty="0" err="1">
                        <a:latin typeface="+mn-lt"/>
                      </a:rPr>
                      <a:t>zł</a:t>
                    </a:r>
                    <a:endParaRPr lang="en-US" sz="2800" b="1" dirty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overflow" horzOverflow="overflow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8CDDCEA-239C-4313-8BAD-D152584EEB13}" type="VALUE">
                      <a:rPr lang="en-US" sz="2800" b="1" smtClean="0">
                        <a:latin typeface="+mn-lt"/>
                      </a:rPr>
                      <a:pPr>
                        <a:defRPr sz="28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>
                        <a:latin typeface="+mn-lt"/>
                      </a:rPr>
                      <a:t> mld 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dLbl>
              <c:idx val="2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24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C4C5B190-DD13-43C9-8A33-0578BAF167E6}" type="VALUE">
                      <a:rPr lang="en-US" sz="2800" b="1" smtClean="0">
                        <a:latin typeface="+mn-lt"/>
                      </a:rPr>
                      <a:pPr>
                        <a:defRPr sz="2400" b="1" i="0" u="none" strike="noStrik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[WARTOŚĆ]</a:t>
                    </a:fld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mld</a:t>
                    </a:r>
                    <a:r>
                      <a:rPr lang="en-US" sz="2800" b="1" dirty="0">
                        <a:latin typeface="+mn-lt"/>
                      </a:rPr>
                      <a:t> </a:t>
                    </a:r>
                    <a:r>
                      <a:rPr lang="en-US" sz="2800" b="1" dirty="0" err="1">
                        <a:latin typeface="+mn-lt"/>
                      </a:rPr>
                      <a:t>zł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6AB-4974-BE3E-6DD4F3983A1F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Arkusz1!$A$2:$A$4</c:f>
              <c:strCache>
                <c:ptCount val="3"/>
                <c:pt idx="0">
                  <c:v>2015 r.</c:v>
                </c:pt>
                <c:pt idx="1">
                  <c:v>2022 r.</c:v>
                </c:pt>
                <c:pt idx="2">
                  <c:v>2023 r.</c:v>
                </c:pt>
              </c:strCache>
            </c:strRef>
          </c:cat>
          <c:val>
            <c:numRef>
              <c:f>Arkusz1!$B$2:$B$4</c:f>
              <c:numCache>
                <c:formatCode>General</c:formatCode>
                <c:ptCount val="3"/>
                <c:pt idx="0">
                  <c:v>0.94899999999999995</c:v>
                </c:pt>
                <c:pt idx="1">
                  <c:v>2.4</c:v>
                </c:pt>
                <c:pt idx="2">
                  <c:v>3.5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B6AB-4974-BE3E-6DD4F3983A1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90"/>
        <c:overlap val="1"/>
        <c:axId val="151749944"/>
        <c:axId val="151752296"/>
      </c:barChart>
      <c:catAx>
        <c:axId val="1517499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51752296"/>
        <c:crosses val="autoZero"/>
        <c:auto val="1"/>
        <c:lblAlgn val="ctr"/>
        <c:lblOffset val="100"/>
        <c:noMultiLvlLbl val="0"/>
      </c:catAx>
      <c:valAx>
        <c:axId val="15175229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1749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9F901CD1-DFF7-4C71-8610-9109D76873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xmlns="" id="{0B3CE31F-B405-47D0-9FEE-CA3E6A4DB6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8197B0BB-2772-41D2-A3BE-AE1A83AB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1D0FF12-BB56-48AB-996A-CAFA43AC0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D7EAC4B8-F6BB-4375-B44B-C667B824E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5768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42C53E0-5CAF-485D-9142-71C7AF385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BFE21613-7EF1-40E6-81B1-210A64035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6A99B547-274A-45AB-8056-6EA022FF9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xmlns="" id="{633CE73F-1A5E-468B-A179-0E215DB7E6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35" y="0"/>
            <a:ext cx="12192000" cy="6858000"/>
          </a:xfrm>
          <a:prstGeom prst="rect">
            <a:avLst/>
          </a:prstGeom>
        </p:spPr>
      </p:pic>
      <p:pic>
        <p:nvPicPr>
          <p:cNvPr id="8" name="Grafika 7">
            <a:extLst>
              <a:ext uri="{FF2B5EF4-FFF2-40B4-BE49-F238E27FC236}">
                <a16:creationId xmlns:a16="http://schemas.microsoft.com/office/drawing/2014/main" xmlns="" id="{F1E1BE04-1086-428A-B9F0-F8C282CA4D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B0190D9A-55A1-40BA-A6AB-8C817D8D7F98}"/>
              </a:ext>
            </a:extLst>
          </p:cNvPr>
          <p:cNvSpPr txBox="1"/>
          <p:nvPr userDrawn="1"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382682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D38B523-16A8-4B5F-B27F-FC9E63F5C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0501F0D3-D179-4C60-B418-FFB267C14F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5009C83-0DE4-4D1B-A0E9-637551B76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7586263C-338F-459D-96D5-3CFF5AAA2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8FB03295-FF3F-4AA4-BF9F-2DEF026D7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17507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5C21E5F-A397-41D2-BEDC-1129AFB30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0D787639-F419-49B7-9888-B2ED1876D1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A7748665-58BD-45EF-9F54-F0CAE59CA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38CF1715-BD76-4439-8173-63426A8FE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19BACDC7-A6DC-4FD6-BA48-0B007A9B3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AEF3597B-3980-4B50-BA06-AFFFB35C1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73355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DE1414A9-85C6-48FF-A7B6-A8E8A3A8B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E40F01F0-9B3C-487A-971D-39894DFAC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xmlns="" id="{236F6B87-D2A3-4DAE-B5AB-7AE154C58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xmlns="" id="{2D329569-AC48-4268-9EF2-6D9E80FEB6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xmlns="" id="{ABA9ABF2-659F-401E-8EF3-A7D165B13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xmlns="" id="{8040BE84-9F3E-4A5E-985C-8804F160C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xmlns="" id="{2090B0FF-CD0A-41B8-AD86-87260B53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xmlns="" id="{18CBFB48-8AA8-4993-ACE7-DC245895B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25430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04B06836-F94F-49EF-97A5-0771E53C5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xmlns="" id="{7ECFAF7D-CA8E-46C9-8F9C-B2A595347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xmlns="" id="{3210D1E5-EB12-48E4-BF09-DB261E309B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xmlns="" id="{A37C1F5D-86DC-4EED-9E6C-CC0D2405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9153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xmlns="" id="{524CCBBF-7862-4B5B-B4F2-CCF53309D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xmlns="" id="{F3A77CE5-2D1A-44B4-B7D3-98CA18D68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xmlns="" id="{EF707D1C-F1B0-4859-98CE-99ED3C1E5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9154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EFB9532B-FE69-4078-A2AA-D9692423B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xmlns="" id="{39563274-13AF-4A2E-BAAA-AC787A881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9CEAE632-12A0-412D-81EF-60D2925789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2BFD84BF-E878-4B14-A91A-32E21C6B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02E679D2-2DA7-4690-9EB3-D9D23488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262757E1-292C-450F-B90E-A93962685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6905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C72DB7B4-78C3-4810-A5F9-7D9F5739A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xmlns="" id="{130D3EE4-2E30-4FBA-A5B4-C64C7205C1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ADE68262-5756-4CC5-8795-81575C825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xmlns="" id="{7CA8DD70-FABE-481F-9A04-75F28BA8B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xmlns="" id="{980F3FFA-949D-49FB-823E-DA6AAE7BF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xmlns="" id="{C8DFD046-EB3E-48A0-A370-5AE794D8B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2653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xmlns="" id="{5BCF1D4B-3EEB-4876-95E1-BF75BFFA2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C4CAC755-0DB1-410E-9F6A-0F858824D3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91F56836-F134-4776-9936-AF76DA7CB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926EB7C4-6AD2-4835-815C-34B05CAD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ED7F5C60-7494-464B-AE07-B4C2A69C2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29953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xmlns="" id="{AFFFDD5A-CA36-46E5-B4C8-8B5AE2BCC1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xmlns="" id="{407A1340-112E-4189-9C37-E68CB48DC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4774CBCE-37FB-45D4-99F0-5C0DB4C68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F9289804-62BB-4123-8A51-601A30CF3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F078AE3B-CA44-4D7E-8587-6015199FA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6301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xmlns="" id="{7923691C-3EFC-4F7D-BB60-EEA74FF58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xmlns="" id="{66174518-FD25-46BF-B430-64AD066072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xmlns="" id="{FFF31DE6-F409-49AB-B8F1-AC737DC11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25FF0-4543-4B8E-909E-EB1AC74D95FE}" type="datetimeFigureOut">
              <a:rPr lang="pl-PL" smtClean="0"/>
              <a:t>04.01.2023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xmlns="" id="{1AAF02DF-ED92-40AE-94F0-815B824E74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xmlns="" id="{C6D8EAB5-8D88-4505-A083-D9C7753BAD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EC6D8-DC2C-4CAA-AB91-5B33FF763EA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4059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Lato Black" panose="020F0502020204030203" pitchFamily="34" charset="0"/>
          <a:ea typeface="Lato Black" panose="020F0502020204030203" pitchFamily="34" charset="0"/>
          <a:cs typeface="Lato Black" panose="020F050202020403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Lato" panose="020F0502020204030203" pitchFamily="34" charset="0"/>
          <a:ea typeface="Lato" panose="020F0502020204030203" pitchFamily="34" charset="0"/>
          <a:cs typeface="Lato" panose="020F050202020403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1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2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3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4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5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chart" Target="../charts/chart6.xml"/><Relationship Id="rId7" Type="http://schemas.openxmlformats.org/officeDocument/2006/relationships/image" Target="../media/image3.sv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svg"/><Relationship Id="rId4" Type="http://schemas.openxmlformats.org/officeDocument/2006/relationships/image" Target="../media/image4.png"/><Relationship Id="rId9" Type="http://schemas.openxmlformats.org/officeDocument/2006/relationships/image" Target="../media/image17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chart" Target="../charts/chart7.xm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6">
            <a:extLst>
              <a:ext uri="{FF2B5EF4-FFF2-40B4-BE49-F238E27FC236}">
                <a16:creationId xmlns:a16="http://schemas.microsoft.com/office/drawing/2014/main" xmlns="" id="{F15B725A-3D8B-4072-B540-36DF58A252AD}"/>
              </a:ext>
            </a:extLst>
          </p:cNvPr>
          <p:cNvSpPr txBox="1">
            <a:spLocks/>
          </p:cNvSpPr>
          <p:nvPr/>
        </p:nvSpPr>
        <p:spPr>
          <a:xfrm>
            <a:off x="825500" y="2139507"/>
            <a:ext cx="10541000" cy="2387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5400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DOBRY ROK</a:t>
            </a:r>
            <a:br>
              <a:rPr lang="pl-PL" sz="5400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5400" b="1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POLSKIEGO SPORTU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xmlns="" id="{96D702E7-5529-4328-8DF5-5AC777518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69876" y="1"/>
            <a:ext cx="3622124" cy="3703782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xmlns="" id="{2FF82280-3A28-4BBF-A781-F1472FA8C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2549236" cy="968314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4869113" y="4442046"/>
            <a:ext cx="2453774" cy="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3037798323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080925"/>
            <a:ext cx="11242719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Sportowe sukcesy</a:t>
            </a:r>
          </a:p>
        </p:txBody>
      </p: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1834320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860054" y="1962299"/>
            <a:ext cx="900569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Liczba medali (kat. senior, młodzieżowiec, junior)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1462824"/>
              </p:ext>
            </p:extLst>
          </p:nvPr>
        </p:nvGraphicFramePr>
        <p:xfrm>
          <a:off x="4345629" y="2934225"/>
          <a:ext cx="2704866" cy="271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351">
                  <a:extLst>
                    <a:ext uri="{9D8B030D-6E8A-4147-A177-3AD203B41FA5}">
                      <a16:colId xmlns:a16="http://schemas.microsoft.com/office/drawing/2014/main" xmlns="" val="1524363528"/>
                    </a:ext>
                  </a:extLst>
                </a:gridCol>
                <a:gridCol w="1973515">
                  <a:extLst>
                    <a:ext uri="{9D8B030D-6E8A-4147-A177-3AD203B41FA5}">
                      <a16:colId xmlns:a16="http://schemas.microsoft.com/office/drawing/2014/main" xmlns="" val="2606872452"/>
                    </a:ext>
                  </a:extLst>
                </a:gridCol>
              </a:tblGrid>
              <a:tr h="5435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latin typeface="+mn-lt"/>
                        </a:rPr>
                        <a:t>Sporty olimpijskie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6686750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algn="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2902602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algn="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MŚ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60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026299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algn="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127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274420"/>
                  </a:ext>
                </a:extLst>
              </a:tr>
              <a:tr h="543540">
                <a:tc gridSpan="2">
                  <a:txBody>
                    <a:bodyPr/>
                    <a:lstStyle/>
                    <a:p>
                      <a:pPr algn="r"/>
                      <a:r>
                        <a:rPr lang="pl-PL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Razem</a:t>
                      </a:r>
                      <a:r>
                        <a:rPr lang="pl-PL" sz="20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pl-PL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187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A2C7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l-PL" sz="2400" dirty="0">
                        <a:solidFill>
                          <a:schemeClr val="bg1"/>
                        </a:solidFill>
                        <a:latin typeface="Lato" panose="020F0502020204030203" pitchFamily="34" charset="-1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2124136"/>
                  </a:ext>
                </a:extLst>
              </a:tr>
            </a:tbl>
          </a:graphicData>
        </a:graphic>
      </p:graphicFrame>
      <p:graphicFrame>
        <p:nvGraphicFramePr>
          <p:cNvPr id="15" name="Tabe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074541"/>
              </p:ext>
            </p:extLst>
          </p:nvPr>
        </p:nvGraphicFramePr>
        <p:xfrm>
          <a:off x="7738972" y="2934225"/>
          <a:ext cx="2704866" cy="2717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3518">
                  <a:extLst>
                    <a:ext uri="{9D8B030D-6E8A-4147-A177-3AD203B41FA5}">
                      <a16:colId xmlns:a16="http://schemas.microsoft.com/office/drawing/2014/main" xmlns="" val="1524363528"/>
                    </a:ext>
                  </a:extLst>
                </a:gridCol>
                <a:gridCol w="1831348">
                  <a:extLst>
                    <a:ext uri="{9D8B030D-6E8A-4147-A177-3AD203B41FA5}">
                      <a16:colId xmlns:a16="http://schemas.microsoft.com/office/drawing/2014/main" xmlns="" val="2606872452"/>
                    </a:ext>
                  </a:extLst>
                </a:gridCol>
              </a:tblGrid>
              <a:tr h="543540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2000" dirty="0">
                          <a:latin typeface="+mn-lt"/>
                        </a:rPr>
                        <a:t>Sporty nieolimpijskie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96686750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algn="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TWG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582902602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algn="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MŚ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197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240026299"/>
                  </a:ext>
                </a:extLst>
              </a:tr>
              <a:tr h="543540">
                <a:tc>
                  <a:txBody>
                    <a:bodyPr/>
                    <a:lstStyle/>
                    <a:p>
                      <a:pPr algn="r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2000" dirty="0">
                          <a:solidFill>
                            <a:schemeClr val="bg1"/>
                          </a:solidFill>
                          <a:latin typeface="+mn-lt"/>
                        </a:rPr>
                        <a:t>258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5274420"/>
                  </a:ext>
                </a:extLst>
              </a:tr>
              <a:tr h="543540">
                <a:tc gridSpan="2">
                  <a:txBody>
                    <a:bodyPr/>
                    <a:lstStyle/>
                    <a:p>
                      <a:pPr algn="r"/>
                      <a:r>
                        <a:rPr lang="pl-PL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Razem</a:t>
                      </a:r>
                      <a:r>
                        <a:rPr lang="pl-PL" sz="2000" b="1" baseline="0" dirty="0">
                          <a:solidFill>
                            <a:schemeClr val="bg1"/>
                          </a:solidFill>
                          <a:latin typeface="+mn-lt"/>
                        </a:rPr>
                        <a:t> </a:t>
                      </a:r>
                      <a:r>
                        <a:rPr lang="pl-PL" sz="2000" b="1" dirty="0">
                          <a:solidFill>
                            <a:schemeClr val="bg1"/>
                          </a:solidFill>
                          <a:latin typeface="+mn-lt"/>
                        </a:rPr>
                        <a:t>464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A2C7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/>
                      <a:endParaRPr lang="pl-PL" sz="2400" dirty="0">
                        <a:solidFill>
                          <a:schemeClr val="bg1"/>
                        </a:solidFill>
                        <a:latin typeface="Lato" panose="020F0502020204030203" pitchFamily="34" charset="-18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872124136"/>
                  </a:ext>
                </a:extLst>
              </a:tr>
            </a:tbl>
          </a:graphicData>
        </a:graphic>
      </p:graphicFrame>
      <p:sp>
        <p:nvSpPr>
          <p:cNvPr id="29" name="pole tekstowe 28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1567377" y="4031089"/>
            <a:ext cx="208977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3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234</a:t>
            </a:r>
          </a:p>
          <a:p>
            <a:pPr>
              <a:spcAft>
                <a:spcPts val="600"/>
              </a:spcAft>
            </a:pPr>
            <a:r>
              <a:rPr lang="pl-PL" sz="3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278</a:t>
            </a:r>
          </a:p>
          <a:p>
            <a:pPr>
              <a:spcAft>
                <a:spcPts val="600"/>
              </a:spcAft>
            </a:pPr>
            <a:r>
              <a:rPr lang="pl-PL" sz="3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332</a:t>
            </a:r>
          </a:p>
        </p:txBody>
      </p:sp>
      <p:sp>
        <p:nvSpPr>
          <p:cNvPr id="4" name="Owal 3"/>
          <p:cNvSpPr/>
          <p:nvPr/>
        </p:nvSpPr>
        <p:spPr>
          <a:xfrm>
            <a:off x="985703" y="4126729"/>
            <a:ext cx="415759" cy="415759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1"/>
            <a:tileRect/>
          </a:gradFill>
          <a:ln w="73025">
            <a:noFill/>
          </a:ln>
          <a:effectLst>
            <a:outerShdw blurRad="1524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Owal 35"/>
          <p:cNvSpPr/>
          <p:nvPr/>
        </p:nvSpPr>
        <p:spPr>
          <a:xfrm>
            <a:off x="985703" y="4694724"/>
            <a:ext cx="415759" cy="415759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 w="73025">
            <a:noFill/>
          </a:ln>
          <a:effectLst>
            <a:outerShdw blurRad="1524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Owal 36"/>
          <p:cNvSpPr/>
          <p:nvPr/>
        </p:nvSpPr>
        <p:spPr>
          <a:xfrm>
            <a:off x="985703" y="5236166"/>
            <a:ext cx="415759" cy="415759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 w="73025">
            <a:noFill/>
          </a:ln>
          <a:effectLst>
            <a:outerShdw blurRad="1524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Owal 37"/>
          <p:cNvSpPr/>
          <p:nvPr/>
        </p:nvSpPr>
        <p:spPr>
          <a:xfrm>
            <a:off x="1039479" y="4180505"/>
            <a:ext cx="308208" cy="308206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0" scaled="1"/>
            <a:tileRect/>
          </a:gradFill>
          <a:ln w="73025">
            <a:noFill/>
          </a:ln>
          <a:effectLst>
            <a:outerShdw blurRad="1524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Owal 38"/>
          <p:cNvSpPr/>
          <p:nvPr/>
        </p:nvSpPr>
        <p:spPr>
          <a:xfrm>
            <a:off x="1039479" y="4748501"/>
            <a:ext cx="308208" cy="30820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 w="73025">
            <a:noFill/>
          </a:ln>
          <a:effectLst>
            <a:outerShdw blurRad="1524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Owal 39"/>
          <p:cNvSpPr/>
          <p:nvPr/>
        </p:nvSpPr>
        <p:spPr>
          <a:xfrm>
            <a:off x="1039479" y="5289942"/>
            <a:ext cx="308208" cy="308206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5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  <a:ln w="73025">
            <a:noFill/>
          </a:ln>
          <a:effectLst>
            <a:outerShdw blurRad="1524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rostokąt 4"/>
          <p:cNvSpPr/>
          <p:nvPr/>
        </p:nvSpPr>
        <p:spPr>
          <a:xfrm>
            <a:off x="916442" y="2934225"/>
            <a:ext cx="2085407" cy="334764"/>
          </a:xfrm>
          <a:prstGeom prst="rect">
            <a:avLst/>
          </a:prstGeom>
          <a:solidFill>
            <a:srgbClr val="0A2C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878342" y="2751140"/>
            <a:ext cx="34672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844 medale</a:t>
            </a:r>
          </a:p>
          <a:p>
            <a:r>
              <a:rPr lang="pl-PL" sz="2000" dirty="0">
                <a:solidFill>
                  <a:schemeClr val="bg1"/>
                </a:solidFill>
              </a:rPr>
              <a:t>w tym 193 medale osób </a:t>
            </a:r>
            <a:br>
              <a:rPr lang="pl-PL" sz="2000" dirty="0">
                <a:solidFill>
                  <a:schemeClr val="bg1"/>
                </a:solidFill>
              </a:rPr>
            </a:br>
            <a:r>
              <a:rPr lang="pl-PL" sz="2000" dirty="0">
                <a:solidFill>
                  <a:schemeClr val="bg1"/>
                </a:solidFill>
              </a:rPr>
              <a:t>z niepełnosprawnościami</a:t>
            </a:r>
            <a:endParaRPr lang="pl-PL" sz="3200" dirty="0">
              <a:solidFill>
                <a:schemeClr val="bg1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10083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wal 3"/>
          <p:cNvSpPr/>
          <p:nvPr/>
        </p:nvSpPr>
        <p:spPr>
          <a:xfrm>
            <a:off x="9323554" y="2959681"/>
            <a:ext cx="1320217" cy="1320217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5" name="Owal 34"/>
          <p:cNvSpPr/>
          <p:nvPr/>
        </p:nvSpPr>
        <p:spPr>
          <a:xfrm rot="16200000">
            <a:off x="5933019" y="2843210"/>
            <a:ext cx="1894650" cy="1894648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6" name="Owal 35"/>
          <p:cNvSpPr/>
          <p:nvPr/>
        </p:nvSpPr>
        <p:spPr>
          <a:xfrm>
            <a:off x="1279553" y="4029740"/>
            <a:ext cx="1520934" cy="1520932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Owal 36"/>
          <p:cNvSpPr/>
          <p:nvPr/>
        </p:nvSpPr>
        <p:spPr>
          <a:xfrm>
            <a:off x="4451473" y="1942873"/>
            <a:ext cx="1320217" cy="1320217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8" name="Owal 37"/>
          <p:cNvSpPr/>
          <p:nvPr/>
        </p:nvSpPr>
        <p:spPr>
          <a:xfrm>
            <a:off x="5892033" y="4420826"/>
            <a:ext cx="1006680" cy="1006678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Owal 38"/>
          <p:cNvSpPr/>
          <p:nvPr/>
        </p:nvSpPr>
        <p:spPr>
          <a:xfrm>
            <a:off x="9439464" y="4279898"/>
            <a:ext cx="1320217" cy="1320217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Owal 39"/>
          <p:cNvSpPr/>
          <p:nvPr/>
        </p:nvSpPr>
        <p:spPr>
          <a:xfrm>
            <a:off x="7910436" y="5143688"/>
            <a:ext cx="1320217" cy="1320217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Owal 40"/>
          <p:cNvSpPr/>
          <p:nvPr/>
        </p:nvSpPr>
        <p:spPr>
          <a:xfrm>
            <a:off x="1537413" y="2006228"/>
            <a:ext cx="1320218" cy="1320218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2" name="Owal 41"/>
          <p:cNvSpPr/>
          <p:nvPr/>
        </p:nvSpPr>
        <p:spPr>
          <a:xfrm>
            <a:off x="2880646" y="2935623"/>
            <a:ext cx="1899472" cy="1899470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Owal 43"/>
          <p:cNvSpPr/>
          <p:nvPr/>
        </p:nvSpPr>
        <p:spPr>
          <a:xfrm rot="18430644">
            <a:off x="3648803" y="4932355"/>
            <a:ext cx="1732358" cy="1732356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5" name="Owal 44"/>
          <p:cNvSpPr/>
          <p:nvPr/>
        </p:nvSpPr>
        <p:spPr>
          <a:xfrm>
            <a:off x="7645089" y="1657286"/>
            <a:ext cx="1732358" cy="1732356"/>
          </a:xfrm>
          <a:prstGeom prst="ellipse">
            <a:avLst/>
          </a:prstGeom>
          <a:noFill/>
          <a:ln w="111125">
            <a:gradFill flip="none" rotWithShape="1">
              <a:gsLst>
                <a:gs pos="100000">
                  <a:srgbClr val="00B0F0">
                    <a:alpha val="41000"/>
                  </a:srgbClr>
                </a:gs>
                <a:gs pos="0">
                  <a:srgbClr val="00B0F0">
                    <a:alpha val="42000"/>
                  </a:srgbClr>
                </a:gs>
                <a:gs pos="50000">
                  <a:srgbClr val="00B0F0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011978"/>
            <a:ext cx="10134011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400" b="1" dirty="0">
                <a:solidFill>
                  <a:schemeClr val="bg1"/>
                </a:solidFill>
                <a:latin typeface="Calibri" panose="020F0502020204030204" pitchFamily="34" charset="0"/>
                <a:ea typeface="Lato Black" panose="020F0502020204030203" pitchFamily="34" charset="0"/>
                <a:cs typeface="Calibri" panose="020F0502020204030204" pitchFamily="34" charset="0"/>
              </a:rPr>
              <a:t>Sukcesy polskich sportowców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1765373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rostokąt 1"/>
          <p:cNvSpPr/>
          <p:nvPr/>
        </p:nvSpPr>
        <p:spPr>
          <a:xfrm>
            <a:off x="508734" y="2111803"/>
            <a:ext cx="3083213" cy="1015663"/>
          </a:xfrm>
          <a:prstGeom prst="rect">
            <a:avLst/>
          </a:prstGeom>
          <a:effectLst>
            <a:outerShdw blurRad="342900" dist="469900" dir="216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Iga Świątek liderką </a:t>
            </a:r>
            <a:r>
              <a:rPr lang="pl-PL" dirty="0">
                <a:solidFill>
                  <a:schemeClr val="bg1"/>
                </a:solidFill>
              </a:rPr>
              <a:t>singlowego rankingu WTA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od kwietnia 2022 r.</a:t>
            </a:r>
          </a:p>
        </p:txBody>
      </p:sp>
      <p:sp>
        <p:nvSpPr>
          <p:cNvPr id="21" name="Prostokąt 20"/>
          <p:cNvSpPr/>
          <p:nvPr/>
        </p:nvSpPr>
        <p:spPr>
          <a:xfrm>
            <a:off x="6756240" y="2039106"/>
            <a:ext cx="3519336" cy="830997"/>
          </a:xfrm>
          <a:prstGeom prst="rect">
            <a:avLst/>
          </a:prstGeom>
          <a:effectLst>
            <a:outerShdw blurRad="139700" dist="317500" dir="270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bg1"/>
                </a:solidFill>
              </a:rPr>
              <a:t>mistrzostwo Europy</a:t>
            </a:r>
            <a:r>
              <a:rPr lang="pl-PL" sz="2000" b="1" dirty="0">
                <a:solidFill>
                  <a:schemeClr val="bg1"/>
                </a:solidFill>
              </a:rPr>
              <a:t/>
            </a:r>
            <a:br>
              <a:rPr lang="pl-PL" sz="2000" b="1" dirty="0">
                <a:solidFill>
                  <a:schemeClr val="bg1"/>
                </a:solidFill>
              </a:rPr>
            </a:br>
            <a:r>
              <a:rPr lang="pl-PL" sz="2000" dirty="0">
                <a:solidFill>
                  <a:schemeClr val="bg1"/>
                </a:solidFill>
              </a:rPr>
              <a:t>Kobiet w Rugby 7 w Krakowie</a:t>
            </a:r>
            <a:endParaRPr lang="pl-PL" sz="2000" dirty="0"/>
          </a:p>
        </p:txBody>
      </p:sp>
      <p:sp>
        <p:nvSpPr>
          <p:cNvPr id="25" name="Prostokąt 24"/>
          <p:cNvSpPr/>
          <p:nvPr/>
        </p:nvSpPr>
        <p:spPr>
          <a:xfrm>
            <a:off x="6962201" y="5269363"/>
            <a:ext cx="3216686" cy="1015663"/>
          </a:xfrm>
          <a:prstGeom prst="rect">
            <a:avLst/>
          </a:prstGeom>
          <a:effectLst>
            <a:outerShdw blurRad="139700" dist="88900" dir="270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4 medale </a:t>
            </a:r>
            <a:r>
              <a:rPr lang="pl-PL" b="1" dirty="0">
                <a:solidFill>
                  <a:schemeClr val="bg1"/>
                </a:solidFill>
              </a:rPr>
              <a:t/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na lekkoatletycznych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mistrzostwach świata w USA</a:t>
            </a:r>
            <a:endParaRPr lang="pl-PL" dirty="0"/>
          </a:p>
        </p:txBody>
      </p:sp>
      <p:sp>
        <p:nvSpPr>
          <p:cNvPr id="26" name="Prostokąt 25"/>
          <p:cNvSpPr/>
          <p:nvPr/>
        </p:nvSpPr>
        <p:spPr>
          <a:xfrm>
            <a:off x="2263645" y="3338029"/>
            <a:ext cx="3162300" cy="1138773"/>
          </a:xfrm>
          <a:prstGeom prst="rect">
            <a:avLst/>
          </a:prstGeom>
          <a:effectLst>
            <a:outerShdw blurRad="228600" dist="254000" dir="7080000" algn="tl" rotWithShape="0">
              <a:prstClr val="black">
                <a:alpha val="41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brązowy medal</a:t>
            </a:r>
            <a:r>
              <a:rPr lang="pl-PL" b="1" dirty="0">
                <a:solidFill>
                  <a:schemeClr val="bg1"/>
                </a:solidFill>
              </a:rPr>
              <a:t/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sz="2400" b="1" dirty="0">
                <a:solidFill>
                  <a:schemeClr val="bg1"/>
                </a:solidFill>
              </a:rPr>
              <a:t>Dawida Kubackiego</a:t>
            </a:r>
            <a:r>
              <a:rPr lang="pl-PL" dirty="0">
                <a:solidFill>
                  <a:schemeClr val="bg1"/>
                </a:solidFill>
              </a:rPr>
              <a:t/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na IO w Pekinie</a:t>
            </a:r>
          </a:p>
        </p:txBody>
      </p:sp>
      <p:sp>
        <p:nvSpPr>
          <p:cNvPr id="27" name="Prostokąt 26"/>
          <p:cNvSpPr/>
          <p:nvPr/>
        </p:nvSpPr>
        <p:spPr>
          <a:xfrm>
            <a:off x="5300971" y="3295010"/>
            <a:ext cx="3162300" cy="1015663"/>
          </a:xfrm>
          <a:prstGeom prst="rect">
            <a:avLst/>
          </a:prstGeom>
          <a:effectLst>
            <a:outerShdw blurRad="139700" dist="88900" dir="270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42 medale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dirty="0">
                <a:solidFill>
                  <a:schemeClr val="bg1"/>
                </a:solidFill>
              </a:rPr>
              <a:t/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podczas Igrzysk Głuchych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w Brazylii</a:t>
            </a:r>
          </a:p>
        </p:txBody>
      </p:sp>
      <p:sp>
        <p:nvSpPr>
          <p:cNvPr id="28" name="Prostokąt 27"/>
          <p:cNvSpPr/>
          <p:nvPr/>
        </p:nvSpPr>
        <p:spPr>
          <a:xfrm>
            <a:off x="2699738" y="5403142"/>
            <a:ext cx="3630488" cy="738664"/>
          </a:xfrm>
          <a:prstGeom prst="rect">
            <a:avLst/>
          </a:prstGeom>
          <a:effectLst>
            <a:outerShdw blurRad="177800" dist="1524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wicemistrzostwo świata </a:t>
            </a:r>
            <a:r>
              <a:rPr lang="pl-PL" dirty="0">
                <a:solidFill>
                  <a:schemeClr val="bg1"/>
                </a:solidFill>
              </a:rPr>
              <a:t/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w piłce siatkowej mężczyzn</a:t>
            </a:r>
          </a:p>
        </p:txBody>
      </p:sp>
      <p:sp>
        <p:nvSpPr>
          <p:cNvPr id="29" name="Prostokąt 28"/>
          <p:cNvSpPr/>
          <p:nvPr/>
        </p:nvSpPr>
        <p:spPr>
          <a:xfrm>
            <a:off x="8190690" y="3053124"/>
            <a:ext cx="3678726" cy="1107996"/>
          </a:xfrm>
          <a:prstGeom prst="rect">
            <a:avLst/>
          </a:prstGeom>
          <a:effectLst>
            <a:outerShdw blurRad="139700" dist="88900" dir="270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</a:rPr>
              <a:t>druga z rzędu wygrana</a:t>
            </a:r>
            <a:r>
              <a:rPr lang="pl-PL" sz="2400" dirty="0">
                <a:solidFill>
                  <a:schemeClr val="bg1"/>
                </a:solidFill>
              </a:rPr>
              <a:t/>
            </a:r>
            <a:br>
              <a:rPr lang="pl-PL" sz="2400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ZAKSY Kędzierzyn-Koźle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sz="2400" b="1" dirty="0">
                <a:solidFill>
                  <a:schemeClr val="bg1"/>
                </a:solidFill>
              </a:rPr>
              <a:t>w Lidze Mistrzów </a:t>
            </a:r>
            <a:endParaRPr lang="pl-PL" b="1" dirty="0">
              <a:solidFill>
                <a:schemeClr val="bg1"/>
              </a:solidFill>
            </a:endParaRPr>
          </a:p>
        </p:txBody>
      </p:sp>
      <p:sp>
        <p:nvSpPr>
          <p:cNvPr id="31" name="Prostokąt 30"/>
          <p:cNvSpPr/>
          <p:nvPr/>
        </p:nvSpPr>
        <p:spPr>
          <a:xfrm>
            <a:off x="3143730" y="2136507"/>
            <a:ext cx="3981279" cy="892552"/>
          </a:xfrm>
          <a:prstGeom prst="rect">
            <a:avLst/>
          </a:prstGeom>
          <a:effectLst>
            <a:outerShdw blurRad="139700" dist="88900" dir="270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</a:rPr>
              <a:t>czwarte miejsce</a:t>
            </a:r>
            <a:r>
              <a:rPr lang="pl-PL" sz="1600" b="1" dirty="0">
                <a:solidFill>
                  <a:schemeClr val="bg1"/>
                </a:solidFill>
              </a:rPr>
              <a:t/>
            </a:r>
            <a:br>
              <a:rPr lang="pl-PL" sz="1600" b="1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polskich koszykarzy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na mistrzostwach Europy</a:t>
            </a:r>
          </a:p>
        </p:txBody>
      </p:sp>
      <p:sp>
        <p:nvSpPr>
          <p:cNvPr id="32" name="Prostokąt 31"/>
          <p:cNvSpPr/>
          <p:nvPr/>
        </p:nvSpPr>
        <p:spPr>
          <a:xfrm>
            <a:off x="161646" y="4358846"/>
            <a:ext cx="3299069" cy="1015663"/>
          </a:xfrm>
          <a:prstGeom prst="rect">
            <a:avLst/>
          </a:prstGeom>
          <a:effectLst>
            <a:outerShdw blurRad="355600" dist="469900" dir="20280000" algn="tl" rotWithShape="0">
              <a:prstClr val="black">
                <a:alpha val="61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</a:rPr>
              <a:t>siódme miejsce</a:t>
            </a:r>
            <a:br>
              <a:rPr lang="pl-PL" b="1" dirty="0">
                <a:solidFill>
                  <a:schemeClr val="bg1"/>
                </a:solidFill>
              </a:rPr>
            </a:br>
            <a:r>
              <a:rPr lang="pl-PL" sz="1400" dirty="0">
                <a:solidFill>
                  <a:schemeClr val="bg1"/>
                </a:solidFill>
              </a:rPr>
              <a:t>polskich siatkarek na mistrzostwach </a:t>
            </a:r>
            <a:br>
              <a:rPr lang="pl-PL" sz="1400" dirty="0">
                <a:solidFill>
                  <a:schemeClr val="bg1"/>
                </a:solidFill>
              </a:rPr>
            </a:br>
            <a:r>
              <a:rPr lang="pl-PL" sz="1400" dirty="0">
                <a:solidFill>
                  <a:schemeClr val="bg1"/>
                </a:solidFill>
              </a:rPr>
              <a:t>świata i awans do ćwierćfinału </a:t>
            </a:r>
            <a:br>
              <a:rPr lang="pl-PL" sz="1400" dirty="0">
                <a:solidFill>
                  <a:schemeClr val="bg1"/>
                </a:solidFill>
              </a:rPr>
            </a:br>
            <a:r>
              <a:rPr lang="pl-PL" sz="1400" dirty="0">
                <a:solidFill>
                  <a:schemeClr val="bg1"/>
                </a:solidFill>
              </a:rPr>
              <a:t>tej imprezy po 60 latach</a:t>
            </a:r>
          </a:p>
        </p:txBody>
      </p:sp>
      <p:sp>
        <p:nvSpPr>
          <p:cNvPr id="33" name="Prostokąt 32"/>
          <p:cNvSpPr/>
          <p:nvPr/>
        </p:nvSpPr>
        <p:spPr>
          <a:xfrm>
            <a:off x="4635658" y="4436718"/>
            <a:ext cx="3512512" cy="923330"/>
          </a:xfrm>
          <a:prstGeom prst="rect">
            <a:avLst/>
          </a:prstGeom>
          <a:effectLst>
            <a:outerShdw blurRad="139700" dist="241300" dir="1878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bg1"/>
                </a:solidFill>
              </a:rPr>
              <a:t>awans reprezentacji Polski do </a:t>
            </a:r>
            <a:br>
              <a:rPr lang="pl-PL" sz="1600" dirty="0">
                <a:solidFill>
                  <a:schemeClr val="bg1"/>
                </a:solidFill>
              </a:rPr>
            </a:br>
            <a:r>
              <a:rPr lang="pl-PL" sz="2000" b="1" dirty="0">
                <a:solidFill>
                  <a:schemeClr val="bg1"/>
                </a:solidFill>
              </a:rPr>
              <a:t>1/8 finału mistrzostw świata </a:t>
            </a:r>
            <a:r>
              <a:rPr lang="pl-PL" sz="2000" dirty="0">
                <a:solidFill>
                  <a:schemeClr val="bg1"/>
                </a:solidFill>
              </a:rPr>
              <a:t/>
            </a:r>
            <a:br>
              <a:rPr lang="pl-PL" sz="2000" dirty="0">
                <a:solidFill>
                  <a:schemeClr val="bg1"/>
                </a:solidFill>
              </a:rPr>
            </a:br>
            <a:r>
              <a:rPr lang="pl-PL" sz="1600" dirty="0">
                <a:solidFill>
                  <a:schemeClr val="bg1"/>
                </a:solidFill>
              </a:rPr>
              <a:t>w piłce nożnej po 36 latach</a:t>
            </a:r>
          </a:p>
        </p:txBody>
      </p:sp>
      <p:sp>
        <p:nvSpPr>
          <p:cNvPr id="34" name="Prostokąt 33"/>
          <p:cNvSpPr/>
          <p:nvPr/>
        </p:nvSpPr>
        <p:spPr>
          <a:xfrm>
            <a:off x="8599238" y="4455051"/>
            <a:ext cx="3090859" cy="954107"/>
          </a:xfrm>
          <a:prstGeom prst="rect">
            <a:avLst/>
          </a:prstGeom>
          <a:effectLst>
            <a:outerShdw blurRad="139700" dist="165100" dir="13260000" algn="tl" rotWithShape="0">
              <a:prstClr val="black">
                <a:alpha val="29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pl-PL" sz="1600" dirty="0">
                <a:solidFill>
                  <a:schemeClr val="bg1"/>
                </a:solidFill>
              </a:rPr>
              <a:t>Bartosz </a:t>
            </a:r>
            <a:r>
              <a:rPr lang="pl-PL" sz="1600" dirty="0" err="1">
                <a:solidFill>
                  <a:schemeClr val="bg1"/>
                </a:solidFill>
              </a:rPr>
              <a:t>Zmarzlik</a:t>
            </a:r>
            <a:r>
              <a:rPr lang="pl-PL" sz="1600" dirty="0">
                <a:solidFill>
                  <a:schemeClr val="bg1"/>
                </a:solidFill>
              </a:rPr>
              <a:t> z tytułem </a:t>
            </a:r>
            <a:r>
              <a:rPr lang="pl-PL" sz="2000" b="1" dirty="0">
                <a:solidFill>
                  <a:schemeClr val="bg1"/>
                </a:solidFill>
              </a:rPr>
              <a:t>indywidualnego mistrza świata na żużlu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197687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rostokąt 19"/>
          <p:cNvSpPr/>
          <p:nvPr/>
        </p:nvSpPr>
        <p:spPr>
          <a:xfrm>
            <a:off x="1655234" y="2074216"/>
            <a:ext cx="1358900" cy="295016"/>
          </a:xfrm>
          <a:prstGeom prst="rect">
            <a:avLst/>
          </a:prstGeom>
          <a:solidFill>
            <a:srgbClr val="0B23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rostokąt 18"/>
          <p:cNvSpPr/>
          <p:nvPr/>
        </p:nvSpPr>
        <p:spPr>
          <a:xfrm>
            <a:off x="2600960" y="5622257"/>
            <a:ext cx="3796666" cy="295016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011978"/>
            <a:ext cx="10134011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Największe imprezy sportowe w Polsce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1765373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rostokąt 12"/>
          <p:cNvSpPr/>
          <p:nvPr/>
        </p:nvSpPr>
        <p:spPr>
          <a:xfrm>
            <a:off x="1002613" y="4945093"/>
            <a:ext cx="606633" cy="606633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rostokąt 13"/>
          <p:cNvSpPr/>
          <p:nvPr/>
        </p:nvSpPr>
        <p:spPr>
          <a:xfrm>
            <a:off x="5121276" y="5121205"/>
            <a:ext cx="1276350" cy="295016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1609246" y="1986650"/>
            <a:ext cx="10288775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rgbClr val="00B0F0"/>
              </a:buClr>
            </a:pPr>
            <a:r>
              <a:rPr lang="pl-PL" sz="2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74 imprezy </a:t>
            </a: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rangi Mistrzostw Świata, Mistrzostw Europy, Pucharu Świata i zawodów zaliczanych do klasyfikacji światowej</a:t>
            </a:r>
          </a:p>
          <a:p>
            <a:pPr marL="457200" indent="-457200"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FIVB Mistrzostwa Świata w Piłce Siatkowej Kobiet </a:t>
            </a:r>
          </a:p>
          <a:p>
            <a:pPr marL="457200" indent="-457200"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Indywidualne Mistrzostwa Świata na Żużlu </a:t>
            </a:r>
          </a:p>
          <a:p>
            <a:pPr marL="457200" indent="-457200"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Mistrzostwa Świata w Brydżu Sportowym - World Bridge Series </a:t>
            </a:r>
          </a:p>
          <a:p>
            <a:pPr marL="457200" indent="-457200"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Puchar Świata w Skokach Narciarskich w Wiśle i Zakopanem </a:t>
            </a:r>
          </a:p>
          <a:p>
            <a:pPr marL="457200" indent="-457200"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Memoriał Kamili Skolimowskiej międzynarodowe zawody lekkoatletyczne zaliczane do cyklu Diamentowa Liga</a:t>
            </a:r>
          </a:p>
          <a:p>
            <a:pPr>
              <a:spcBef>
                <a:spcPts val="1200"/>
              </a:spcBef>
              <a:buClr>
                <a:srgbClr val="00B0F0"/>
              </a:buClr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Całkowita kwota wsparcia: ok. </a:t>
            </a:r>
            <a:r>
              <a:rPr lang="pl-PL" sz="2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180 mln zł</a:t>
            </a:r>
          </a:p>
          <a:p>
            <a:pPr>
              <a:spcBef>
                <a:spcPts val="1200"/>
              </a:spcBef>
              <a:buClr>
                <a:srgbClr val="00B0F0"/>
              </a:buClr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Średnio </a:t>
            </a:r>
            <a:r>
              <a:rPr lang="pl-PL" sz="22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6 imprez sportowych na miesiąc</a:t>
            </a:r>
          </a:p>
        </p:txBody>
      </p:sp>
      <p:sp>
        <p:nvSpPr>
          <p:cNvPr id="15" name="Prostokąt 14"/>
          <p:cNvSpPr/>
          <p:nvPr/>
        </p:nvSpPr>
        <p:spPr>
          <a:xfrm>
            <a:off x="941450" y="1986650"/>
            <a:ext cx="614632" cy="614632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rostokąt 17"/>
          <p:cNvSpPr/>
          <p:nvPr/>
        </p:nvSpPr>
        <p:spPr>
          <a:xfrm>
            <a:off x="1058962" y="5507274"/>
            <a:ext cx="497119" cy="497119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32941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795007"/>
            <a:ext cx="10134011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Imprezy sportowe przejęte od Rosji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548402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3" y="2769679"/>
            <a:ext cx="102887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Mistrzostwa Świata w Piłce Siatkowej Mężczyzn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Mistrzostwa Europy Seniorów Kobiet i Mężczyzn w Rugby 7 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Mistrzostwa Europy Juniorów U-17 w Podnoszeniu Ciężarów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Mistrzostwa Europy w Strzelectwie Sportowym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Puchar Świata w Szpadzie Kobiet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334487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795007"/>
            <a:ext cx="10134011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Dyplomacja sportowa</a:t>
            </a: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548402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3" y="2769679"/>
            <a:ext cx="1028877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rozpoczęcie ofensywy dyplomatycznej – 23.02.2022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wspólne stanowiska ministrów ds. sportu UE i krajów pozaeuropejskich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spotkania bilateralne i interwencje dyplomatyczne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wsparcie polskich związków sportowych w decyzjach o bojkocie </a:t>
            </a:r>
            <a:b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wydarzeń z udziałem Rosji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4524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151976"/>
            <a:ext cx="10134011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Rok wsparcia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1905371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126648"/>
            <a:ext cx="10503921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Dofinansowanie rywalizacji w zawodach rangi Pucharu Świata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Współpraca COS - WOT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Ustawa energetyczna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Wsparcie Polskich Związków Sportowych w pozyskiwaniu praw </a:t>
            </a:r>
            <a:b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do organizacji imprez rangi mistrzowskiej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Pomoc Ukraińcom</a:t>
            </a:r>
          </a:p>
          <a:p>
            <a:pPr marL="914400" lvl="1" indent="-457200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infolinia dla sportowców z Ukrainy</a:t>
            </a:r>
          </a:p>
          <a:p>
            <a:pPr marL="914400" lvl="1" indent="-457200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baza treningowa COS-OPO dostępna dla sportowców z Ukrainy</a:t>
            </a:r>
          </a:p>
          <a:p>
            <a:pPr marL="914400" lvl="1" indent="-457200">
              <a:buClr>
                <a:srgbClr val="00B0F0"/>
              </a:buClr>
              <a:buFont typeface="Wingdings" panose="05000000000000000000" pitchFamily="2" charset="2"/>
              <a:buChar char="ü"/>
            </a:pPr>
            <a:r>
              <a:rPr lang="pl-PL" sz="2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ukraińskie kluby grające w polskich ligach i na polskich obiektach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423652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59247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 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sport w 2022 roku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6"/>
            <a:ext cx="476115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 rot="10800000">
            <a:off x="0" y="4800599"/>
            <a:ext cx="12192000" cy="798783"/>
          </a:xfrm>
          <a:prstGeom prst="rect">
            <a:avLst/>
          </a:prstGeom>
          <a:gradFill>
            <a:gsLst>
              <a:gs pos="22000">
                <a:srgbClr val="65D7FF">
                  <a:alpha val="10000"/>
                </a:srgbClr>
              </a:gs>
              <a:gs pos="0">
                <a:srgbClr val="65D7FF">
                  <a:alpha val="20000"/>
                </a:srgbClr>
              </a:gs>
              <a:gs pos="100000">
                <a:srgbClr val="65D7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3938572181"/>
              </p:ext>
            </p:extLst>
          </p:nvPr>
        </p:nvGraphicFramePr>
        <p:xfrm>
          <a:off x="4024395" y="1828812"/>
          <a:ext cx="6555000" cy="395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pole tekstowe 32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8232201" y="5777966"/>
            <a:ext cx="2347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  <a:p>
            <a:pPr algn="ctr"/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wykonanie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6573093" y="5777966"/>
            <a:ext cx="14576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  <a:p>
            <a:pPr algn="ctr"/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plan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4469190" y="5777966"/>
            <a:ext cx="145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2015 r.</a:t>
            </a:r>
          </a:p>
        </p:txBody>
      </p:sp>
      <p:sp>
        <p:nvSpPr>
          <p:cNvPr id="2" name="Prostokąt 1"/>
          <p:cNvSpPr/>
          <p:nvPr/>
        </p:nvSpPr>
        <p:spPr>
          <a:xfrm>
            <a:off x="6262577" y="1467293"/>
            <a:ext cx="4178595" cy="5235596"/>
          </a:xfrm>
          <a:prstGeom prst="rect">
            <a:avLst/>
          </a:prstGeom>
          <a:noFill/>
          <a:ln w="28575">
            <a:solidFill>
              <a:srgbClr val="00B4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512969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31" name="Prostokąt 30"/>
          <p:cNvSpPr/>
          <p:nvPr/>
        </p:nvSpPr>
        <p:spPr>
          <a:xfrm rot="10800000">
            <a:off x="0" y="4800599"/>
            <a:ext cx="12192000" cy="798783"/>
          </a:xfrm>
          <a:prstGeom prst="rect">
            <a:avLst/>
          </a:prstGeom>
          <a:gradFill>
            <a:gsLst>
              <a:gs pos="22000">
                <a:srgbClr val="65D7FF">
                  <a:alpha val="10000"/>
                </a:srgbClr>
              </a:gs>
              <a:gs pos="0">
                <a:srgbClr val="65D7FF">
                  <a:alpha val="20000"/>
                </a:srgbClr>
              </a:gs>
              <a:gs pos="100000">
                <a:srgbClr val="65D7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3503389079"/>
              </p:ext>
            </p:extLst>
          </p:nvPr>
        </p:nvGraphicFramePr>
        <p:xfrm>
          <a:off x="4024395" y="1828812"/>
          <a:ext cx="6555000" cy="395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59246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sport wyczynowy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5"/>
            <a:ext cx="4549488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pole tekstowe 17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8601304" y="5777966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4410711" y="5777966"/>
            <a:ext cx="164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2015 r.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6476395" y="5777966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2021 r.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89583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60694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sport wyczynowy</a:t>
            </a:r>
          </a:p>
        </p:txBody>
      </p:sp>
      <p:sp>
        <p:nvSpPr>
          <p:cNvPr id="36" name="Prostokąt 35"/>
          <p:cNvSpPr/>
          <p:nvPr/>
        </p:nvSpPr>
        <p:spPr>
          <a:xfrm>
            <a:off x="1519469" y="3267283"/>
            <a:ext cx="1273546" cy="127354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xmlns="" id="{642F3EF7-CCC3-4EF0-9D28-673D0D83BF76}"/>
              </a:ext>
            </a:extLst>
          </p:cNvPr>
          <p:cNvSpPr txBox="1"/>
          <p:nvPr/>
        </p:nvSpPr>
        <p:spPr>
          <a:xfrm>
            <a:off x="980279" y="4574747"/>
            <a:ext cx="2351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656 mln zł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1497857" y="5229206"/>
            <a:ext cx="1316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5" name="Prostokąt 4"/>
          <p:cNvSpPr/>
          <p:nvPr/>
        </p:nvSpPr>
        <p:spPr>
          <a:xfrm>
            <a:off x="8674101" y="3608118"/>
            <a:ext cx="1358899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39"/>
          <p:cNvSpPr/>
          <p:nvPr/>
        </p:nvSpPr>
        <p:spPr>
          <a:xfrm>
            <a:off x="9084733" y="4495428"/>
            <a:ext cx="1202268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40"/>
          <p:cNvSpPr/>
          <p:nvPr/>
        </p:nvSpPr>
        <p:spPr>
          <a:xfrm>
            <a:off x="7797800" y="4933255"/>
            <a:ext cx="1214967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5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8394700" y="4056453"/>
            <a:ext cx="1365250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3771374" y="3103559"/>
            <a:ext cx="729032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Wiodące programy: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sporty olimpijskie i nieolimpijskie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181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młodzieżowy sport wyczynowy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175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sport osób z niepełnosprawnościami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45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nowe stypendia Team 100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44 mln zł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13207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31" name="Prostokąt 30"/>
          <p:cNvSpPr/>
          <p:nvPr/>
        </p:nvSpPr>
        <p:spPr>
          <a:xfrm rot="10800000">
            <a:off x="0" y="4800599"/>
            <a:ext cx="12192000" cy="798783"/>
          </a:xfrm>
          <a:prstGeom prst="rect">
            <a:avLst/>
          </a:prstGeom>
          <a:gradFill>
            <a:gsLst>
              <a:gs pos="22000">
                <a:srgbClr val="65D7FF">
                  <a:alpha val="10000"/>
                </a:srgbClr>
              </a:gs>
              <a:gs pos="0">
                <a:srgbClr val="65D7FF">
                  <a:alpha val="20000"/>
                </a:srgbClr>
              </a:gs>
              <a:gs pos="100000">
                <a:srgbClr val="65D7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3484740764"/>
              </p:ext>
            </p:extLst>
          </p:nvPr>
        </p:nvGraphicFramePr>
        <p:xfrm>
          <a:off x="4024395" y="1828812"/>
          <a:ext cx="6555000" cy="395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3" name="pole tekstowe 12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58629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sport powszechny</a:t>
            </a: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1068145" y="2827535"/>
            <a:ext cx="460875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8601304" y="5777966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4410711" y="5777966"/>
            <a:ext cx="164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2015 r.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6476395" y="5777966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2021 r.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3238224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55100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sport powszechny</a:t>
            </a:r>
          </a:p>
        </p:txBody>
      </p:sp>
      <p:sp>
        <p:nvSpPr>
          <p:cNvPr id="36" name="Prostokąt 35"/>
          <p:cNvSpPr/>
          <p:nvPr/>
        </p:nvSpPr>
        <p:spPr>
          <a:xfrm>
            <a:off x="1519469" y="3267283"/>
            <a:ext cx="1273546" cy="127354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xmlns="" id="{642F3EF7-CCC3-4EF0-9D28-673D0D83BF76}"/>
              </a:ext>
            </a:extLst>
          </p:cNvPr>
          <p:cNvSpPr txBox="1"/>
          <p:nvPr/>
        </p:nvSpPr>
        <p:spPr>
          <a:xfrm>
            <a:off x="980279" y="4574747"/>
            <a:ext cx="2351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400 mln zł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1497857" y="5229206"/>
            <a:ext cx="1316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5" name="Prostokąt 4"/>
          <p:cNvSpPr/>
          <p:nvPr/>
        </p:nvSpPr>
        <p:spPr>
          <a:xfrm>
            <a:off x="8271934" y="3608118"/>
            <a:ext cx="1227667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39"/>
          <p:cNvSpPr/>
          <p:nvPr/>
        </p:nvSpPr>
        <p:spPr>
          <a:xfrm>
            <a:off x="8123767" y="4495428"/>
            <a:ext cx="1240366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1" name="Prostokąt 40"/>
          <p:cNvSpPr/>
          <p:nvPr/>
        </p:nvSpPr>
        <p:spPr>
          <a:xfrm>
            <a:off x="7040034" y="4933255"/>
            <a:ext cx="1207222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Prostokąt 42"/>
          <p:cNvSpPr/>
          <p:nvPr/>
        </p:nvSpPr>
        <p:spPr>
          <a:xfrm>
            <a:off x="8376921" y="5386368"/>
            <a:ext cx="1208406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5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Prostokąt 47"/>
          <p:cNvSpPr/>
          <p:nvPr/>
        </p:nvSpPr>
        <p:spPr>
          <a:xfrm>
            <a:off x="7956550" y="4056453"/>
            <a:ext cx="1222375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9" name="pole tekstowe 48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3771375" y="3103559"/>
            <a:ext cx="649022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Programy z największym budżetem: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Rządowy Program Klub – ponad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69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Sport dla Wszystkich – ponad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60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Szkolny Klub Sportowy – blisko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58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Sportowe Wakacje+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50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Certyfikacja Szkółek Piłkarskich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50 mln zł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19262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58832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Sport osób</a:t>
            </a:r>
            <a:b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z niepełnosprawnościami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6"/>
            <a:ext cx="5814960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 rot="10800000">
            <a:off x="0" y="4800599"/>
            <a:ext cx="12192000" cy="798783"/>
          </a:xfrm>
          <a:prstGeom prst="rect">
            <a:avLst/>
          </a:prstGeom>
          <a:gradFill>
            <a:gsLst>
              <a:gs pos="22000">
                <a:srgbClr val="65D7FF">
                  <a:alpha val="10000"/>
                </a:srgbClr>
              </a:gs>
              <a:gs pos="0">
                <a:srgbClr val="65D7FF">
                  <a:alpha val="20000"/>
                </a:srgbClr>
              </a:gs>
              <a:gs pos="100000">
                <a:srgbClr val="65D7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2608397869"/>
              </p:ext>
            </p:extLst>
          </p:nvPr>
        </p:nvGraphicFramePr>
        <p:xfrm>
          <a:off x="6443132" y="1828812"/>
          <a:ext cx="5329564" cy="395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5" name="pole tekstowe 34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6815271" y="5777966"/>
            <a:ext cx="1236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2015 r.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875263" y="3021928"/>
            <a:ext cx="537313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00" indent="-2520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wzrost nakładów na upowszechnianie sportu wśród osób z niepełnosprawnościami o ponad 100% od 2015 r.</a:t>
            </a:r>
          </a:p>
          <a:p>
            <a:pPr marL="252000" indent="-2520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wzrost środków na współzawodnictwo </a:t>
            </a:r>
            <a:br>
              <a:rPr lang="pl-PL" sz="2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osób z niepełnosprawnościami  </a:t>
            </a:r>
            <a:br>
              <a:rPr lang="pl-PL" sz="2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0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o 158% od 2015 r.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8503861" y="5777966"/>
            <a:ext cx="1236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10209707" y="5777966"/>
            <a:ext cx="1236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0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2023 r.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xmlns="" id="{6B2CF724-C66E-40AF-9D44-226A75105704}"/>
              </a:ext>
            </a:extLst>
          </p:cNvPr>
          <p:cNvSpPr txBox="1"/>
          <p:nvPr/>
        </p:nvSpPr>
        <p:spPr>
          <a:xfrm>
            <a:off x="4510309" y="4182407"/>
            <a:ext cx="209509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pl-PL" dirty="0">
                <a:solidFill>
                  <a:srgbClr val="65D7FF"/>
                </a:solidFill>
              </a:rPr>
              <a:t>Sport</a:t>
            </a:r>
            <a:br>
              <a:rPr lang="pl-PL" dirty="0">
                <a:solidFill>
                  <a:srgbClr val="65D7FF"/>
                </a:solidFill>
              </a:rPr>
            </a:br>
            <a:r>
              <a:rPr lang="pl-PL" dirty="0">
                <a:solidFill>
                  <a:srgbClr val="65D7FF"/>
                </a:solidFill>
              </a:rPr>
              <a:t>powszechny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xmlns="" id="{6B2CF724-C66E-40AF-9D44-226A75105704}"/>
              </a:ext>
            </a:extLst>
          </p:cNvPr>
          <p:cNvSpPr txBox="1"/>
          <p:nvPr/>
        </p:nvSpPr>
        <p:spPr>
          <a:xfrm>
            <a:off x="4510309" y="4925452"/>
            <a:ext cx="2095095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80000"/>
              </a:lnSpc>
            </a:pPr>
            <a:r>
              <a:rPr lang="pl-PL" dirty="0">
                <a:solidFill>
                  <a:schemeClr val="bg1"/>
                </a:solidFill>
              </a:rPr>
              <a:t>Sport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wyczynowy</a:t>
            </a:r>
          </a:p>
        </p:txBody>
      </p:sp>
      <p:sp>
        <p:nvSpPr>
          <p:cNvPr id="8" name="Dowolny kształt 7"/>
          <p:cNvSpPr/>
          <p:nvPr/>
        </p:nvSpPr>
        <p:spPr>
          <a:xfrm>
            <a:off x="5199321" y="3572540"/>
            <a:ext cx="6422065" cy="1244009"/>
          </a:xfrm>
          <a:custGeom>
            <a:avLst/>
            <a:gdLst>
              <a:gd name="connsiteX0" fmla="*/ 6422065 w 6422065"/>
              <a:gd name="connsiteY0" fmla="*/ 0 h 1244009"/>
              <a:gd name="connsiteX1" fmla="*/ 4954772 w 6422065"/>
              <a:gd name="connsiteY1" fmla="*/ 0 h 1244009"/>
              <a:gd name="connsiteX2" fmla="*/ 4582632 w 6422065"/>
              <a:gd name="connsiteY2" fmla="*/ 329609 h 1244009"/>
              <a:gd name="connsiteX3" fmla="*/ 3232298 w 6422065"/>
              <a:gd name="connsiteY3" fmla="*/ 329609 h 1244009"/>
              <a:gd name="connsiteX4" fmla="*/ 2870791 w 6422065"/>
              <a:gd name="connsiteY4" fmla="*/ 1244009 h 1244009"/>
              <a:gd name="connsiteX5" fmla="*/ 0 w 6422065"/>
              <a:gd name="connsiteY5" fmla="*/ 1244009 h 1244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22065" h="1244009">
                <a:moveTo>
                  <a:pt x="6422065" y="0"/>
                </a:moveTo>
                <a:lnTo>
                  <a:pt x="4954772" y="0"/>
                </a:lnTo>
                <a:lnTo>
                  <a:pt x="4582632" y="329609"/>
                </a:lnTo>
                <a:lnTo>
                  <a:pt x="3232298" y="329609"/>
                </a:lnTo>
                <a:lnTo>
                  <a:pt x="2870791" y="1244009"/>
                </a:lnTo>
                <a:lnTo>
                  <a:pt x="0" y="1244009"/>
                </a:lnTo>
              </a:path>
            </a:pathLst>
          </a:custGeom>
          <a:noFill/>
          <a:ln w="28575">
            <a:solidFill>
              <a:srgbClr val="00B0F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381158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31" name="Prostokąt 30"/>
          <p:cNvSpPr/>
          <p:nvPr/>
        </p:nvSpPr>
        <p:spPr>
          <a:xfrm rot="10800000">
            <a:off x="0" y="4800599"/>
            <a:ext cx="12192000" cy="798783"/>
          </a:xfrm>
          <a:prstGeom prst="rect">
            <a:avLst/>
          </a:prstGeom>
          <a:gradFill>
            <a:gsLst>
              <a:gs pos="22000">
                <a:srgbClr val="65D7FF">
                  <a:alpha val="10000"/>
                </a:srgbClr>
              </a:gs>
              <a:gs pos="0">
                <a:srgbClr val="65D7FF">
                  <a:alpha val="20000"/>
                </a:srgbClr>
              </a:gs>
              <a:gs pos="100000">
                <a:srgbClr val="65D7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19439343"/>
              </p:ext>
            </p:extLst>
          </p:nvPr>
        </p:nvGraphicFramePr>
        <p:xfrm>
          <a:off x="4024395" y="2211858"/>
          <a:ext cx="6555000" cy="35745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5"/>
            <a:ext cx="596765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8601304" y="5777966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4410711" y="5777966"/>
            <a:ext cx="16471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2015 r.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6476395" y="5777966"/>
            <a:ext cx="165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2021 r.</a:t>
            </a: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69286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infrastrukturę sportową</a:t>
            </a:r>
          </a:p>
        </p:txBody>
      </p:sp>
    </p:spTree>
    <p:extLst>
      <p:ext uri="{BB962C8B-B14F-4D97-AF65-F5344CB8AC3E}">
        <p14:creationId xmlns:p14="http://schemas.microsoft.com/office/powerpoint/2010/main" val="394734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 17"/>
          <p:cNvSpPr/>
          <p:nvPr/>
        </p:nvSpPr>
        <p:spPr>
          <a:xfrm>
            <a:off x="8983476" y="3915395"/>
            <a:ext cx="1407584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36" name="Prostokąt 35"/>
          <p:cNvSpPr/>
          <p:nvPr/>
        </p:nvSpPr>
        <p:spPr>
          <a:xfrm>
            <a:off x="1519469" y="3134732"/>
            <a:ext cx="1273546" cy="127354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xmlns="" id="{642F3EF7-CCC3-4EF0-9D28-673D0D83BF76}"/>
              </a:ext>
            </a:extLst>
          </p:cNvPr>
          <p:cNvSpPr txBox="1"/>
          <p:nvPr/>
        </p:nvSpPr>
        <p:spPr>
          <a:xfrm>
            <a:off x="980279" y="4442196"/>
            <a:ext cx="23519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40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750 mln zł</a:t>
            </a:r>
          </a:p>
        </p:txBody>
      </p:sp>
      <p:sp>
        <p:nvSpPr>
          <p:cNvPr id="38" name="pole tekstowe 37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1497857" y="5096655"/>
            <a:ext cx="13167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32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5" name="Prostokąt 4"/>
          <p:cNvSpPr/>
          <p:nvPr/>
        </p:nvSpPr>
        <p:spPr>
          <a:xfrm>
            <a:off x="6610350" y="3475567"/>
            <a:ext cx="1371600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0" name="Prostokąt 39"/>
          <p:cNvSpPr/>
          <p:nvPr/>
        </p:nvSpPr>
        <p:spPr>
          <a:xfrm>
            <a:off x="8287895" y="4730485"/>
            <a:ext cx="1357755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3" name="Prostokąt 42"/>
          <p:cNvSpPr/>
          <p:nvPr/>
        </p:nvSpPr>
        <p:spPr>
          <a:xfrm>
            <a:off x="8318500" y="5166881"/>
            <a:ext cx="1184275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4" name="Prostokąt 43"/>
          <p:cNvSpPr/>
          <p:nvPr/>
        </p:nvSpPr>
        <p:spPr>
          <a:xfrm>
            <a:off x="6575285" y="5611381"/>
            <a:ext cx="1059955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9" name="pole tekstowe 38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3771374" y="2971008"/>
            <a:ext cx="7988826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00B0F0"/>
              </a:buClr>
            </a:pP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Programy z największym planem budżetowym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Sportowa Polska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250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Inwestycje o szczególnym znaczeniu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233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Program rozwoju infrastruktury piłkarskiej </a:t>
            </a:r>
            <a:b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dla klubów Ekstraklasy i 1. Ligi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140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Program modernizacji Orlików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30 mln zł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4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Tenisowa Polska – </a:t>
            </a:r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4 mln zł</a:t>
            </a:r>
          </a:p>
        </p:txBody>
      </p:sp>
      <p:cxnSp>
        <p:nvCxnSpPr>
          <p:cNvPr id="46" name="Łącznik prosty 45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69498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pole tekstowe 18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439876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infrastrukturę sportową</a:t>
            </a:r>
          </a:p>
        </p:txBody>
      </p:sp>
    </p:spTree>
    <p:extLst>
      <p:ext uri="{BB962C8B-B14F-4D97-AF65-F5344CB8AC3E}">
        <p14:creationId xmlns:p14="http://schemas.microsoft.com/office/powerpoint/2010/main" val="959386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709399"/>
            <a:ext cx="10134011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COS-OPO – realizowane inwestycje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46279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684071"/>
            <a:ext cx="1131086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Hala wielofunkcyjna w Wałczu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Tor lodowy w Zakopanem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Internat sportowy w Giżycku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Internat sportowy w Cetniewie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Trasy biegowe i biathlonowe w Szczyrku</a:t>
            </a:r>
          </a:p>
        </p:txBody>
      </p:sp>
      <p:pic>
        <p:nvPicPr>
          <p:cNvPr id="11" name="Grafika 8">
            <a:extLst>
              <a:ext uri="{FF2B5EF4-FFF2-40B4-BE49-F238E27FC236}">
                <a16:creationId xmlns:a16="http://schemas.microsoft.com/office/drawing/2014/main" xmlns="" id="{DD24F8E0-64E9-4F26-8FD8-2ECD969E21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873442" y="3894833"/>
            <a:ext cx="2244930" cy="1395496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198071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6">
            <a:extLst>
              <a:ext uri="{FF2B5EF4-FFF2-40B4-BE49-F238E27FC236}">
                <a16:creationId xmlns:a16="http://schemas.microsoft.com/office/drawing/2014/main" xmlns="" id="{F15B725A-3D8B-4072-B540-36DF58A252AD}"/>
              </a:ext>
            </a:extLst>
          </p:cNvPr>
          <p:cNvSpPr txBox="1">
            <a:spLocks/>
          </p:cNvSpPr>
          <p:nvPr/>
        </p:nvSpPr>
        <p:spPr>
          <a:xfrm>
            <a:off x="825500" y="2594919"/>
            <a:ext cx="10541000" cy="16356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5400" b="1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Inicjatywy</a:t>
            </a:r>
            <a:r>
              <a:rPr lang="pl-PL" sz="5400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 </a:t>
            </a:r>
            <a:r>
              <a:rPr lang="pl-PL" sz="5400" dirty="0" smtClean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2022</a:t>
            </a:r>
            <a:endParaRPr lang="pl-PL" sz="5400" dirty="0">
              <a:solidFill>
                <a:schemeClr val="bg1"/>
              </a:solidFill>
              <a:latin typeface="+mn-lt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xmlns="" id="{96D702E7-5529-4328-8DF5-5AC777518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69876" y="1"/>
            <a:ext cx="3622124" cy="3703782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xmlns="" id="{2FF82280-3A28-4BBF-A781-F1472FA8C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2549236" cy="968314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4869113" y="4145484"/>
            <a:ext cx="2453774" cy="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481319839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356112" y="3889942"/>
            <a:ext cx="2551168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2396752" y="3334406"/>
            <a:ext cx="1418328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851856"/>
            <a:ext cx="7790170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Pilotażowe programy </a:t>
            </a:r>
            <a:r>
              <a:rPr lang="pl-PL" sz="4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MSiT</a:t>
            </a:r>
            <a:endParaRPr lang="pl-PL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80000"/>
              </a:lnSpc>
            </a:pPr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Upowszechnianie Strzelectwa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302822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3249501"/>
            <a:ext cx="1131086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budżet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5,1 mln zł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ponad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7 tys. uczestników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młodzież szkolna i studenci w wieku 18-26 lat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oraz osoby dorosłe powyżej 26. roku życia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155895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1423904" y="4813064"/>
            <a:ext cx="569996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9372600" y="4813065"/>
            <a:ext cx="1352550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3" y="1166971"/>
            <a:ext cx="10333535" cy="11763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</a:pPr>
            <a:r>
              <a:rPr lang="pl-PL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Pilotażowe programy </a:t>
            </a:r>
            <a:r>
              <a:rPr lang="pl-PL" sz="4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MSiT</a:t>
            </a:r>
            <a:endParaRPr lang="pl-PL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Modernizacja kompleksów sportowych </a:t>
            </a:r>
            <a:b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„Moje Boisko – Orlik 2012” 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302822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3249501"/>
            <a:ext cx="1131086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poprawa stanu technicznego ogólnodostępnych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kompleksów sportowo-rekreacyjnych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rozwój aktywności fizycznej dzieci i młodzieży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181</a:t>
            </a: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 wstępnie zakwalifikowanych inwestycji na kwotę blisko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50 mln zł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305202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907733"/>
            <a:ext cx="11246602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I Europejski Kongres Sportu I Turystyki</a:t>
            </a:r>
            <a:endParaRPr lang="pl-PL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70818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929461"/>
            <a:ext cx="984853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3 dni, 8 bloków tematycznych, 60 paneli, 100 prelegentów,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1500 uczestników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debata o wyzwaniach dla sportu i turystyki w XXI wieku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spotkanie trenerów, działaczy sportowych, zawodników, przedstawicieli polityki, biznesu, mediów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177895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1388979" y="3721944"/>
            <a:ext cx="2878221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4487779" y="3342611"/>
            <a:ext cx="4112661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Prostokąt 7"/>
          <p:cNvSpPr/>
          <p:nvPr/>
        </p:nvSpPr>
        <p:spPr>
          <a:xfrm>
            <a:off x="8086709" y="4277010"/>
            <a:ext cx="1214967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851856"/>
            <a:ext cx="7790170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Pilotażowe programy </a:t>
            </a:r>
            <a:r>
              <a:rPr lang="pl-PL" sz="4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MSiT</a:t>
            </a:r>
            <a:endParaRPr lang="pl-PL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80000"/>
              </a:lnSpc>
            </a:pPr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Tenisowa Polska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302822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3249501"/>
            <a:ext cx="113108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Dzięki pierwszej edycji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powstanie 16 nowych kortów </a:t>
            </a:r>
            <a:b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 6 zadaszeń kortów</a:t>
            </a: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. 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Budżet zaplanowany w edycji pilotażowej wyniósł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4 mln zł</a:t>
            </a: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.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248714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1405466" y="5432789"/>
            <a:ext cx="1479974" cy="334433"/>
          </a:xfrm>
          <a:prstGeom prst="rect">
            <a:avLst/>
          </a:prstGeom>
          <a:solidFill>
            <a:srgbClr val="0B29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3" y="1235740"/>
            <a:ext cx="10333535" cy="11763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90000"/>
              </a:lnSpc>
            </a:pPr>
            <a:r>
              <a:rPr lang="pl-PL" sz="4000" dirty="0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Pilotażowe programy </a:t>
            </a:r>
            <a:r>
              <a:rPr lang="pl-PL" sz="4000" dirty="0" err="1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MSiT</a:t>
            </a:r>
            <a:endParaRPr lang="pl-PL" sz="40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>
              <a:lnSpc>
                <a:spcPct val="90000"/>
              </a:lnSpc>
            </a:pPr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Program rozwoju infrastruktury piłkarskiej </a:t>
            </a:r>
            <a:b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dla klubów Ekstraklasy i 1. Ligi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3090342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3311619"/>
            <a:ext cx="1054347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rozwój bazy szkoleniowo-treningowej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zapewnienie nowoczesnej infrastruktury sportowej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zwłaszcza dzieciom i młodzieży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podnoszenie poziomu piłki nożnej w Polsce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140 mln zł </a:t>
            </a: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 edycji pilotażowej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1068304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6">
            <a:extLst>
              <a:ext uri="{FF2B5EF4-FFF2-40B4-BE49-F238E27FC236}">
                <a16:creationId xmlns:a16="http://schemas.microsoft.com/office/drawing/2014/main" xmlns="" id="{F15B725A-3D8B-4072-B540-36DF58A252AD}"/>
              </a:ext>
            </a:extLst>
          </p:cNvPr>
          <p:cNvSpPr txBox="1">
            <a:spLocks/>
          </p:cNvSpPr>
          <p:nvPr/>
        </p:nvSpPr>
        <p:spPr>
          <a:xfrm>
            <a:off x="825500" y="2594919"/>
            <a:ext cx="10541000" cy="163562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pl-PL" sz="5400" b="1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Plany</a:t>
            </a:r>
            <a:r>
              <a:rPr lang="pl-PL" sz="5400" dirty="0">
                <a:solidFill>
                  <a:schemeClr val="bg1"/>
                </a:solidFill>
                <a:latin typeface="+mn-lt"/>
                <a:ea typeface="Lato Black" panose="020F0502020204030203" pitchFamily="34" charset="0"/>
                <a:cs typeface="Lato Black" panose="020F0502020204030203" pitchFamily="34" charset="0"/>
              </a:rPr>
              <a:t> 2023</a:t>
            </a:r>
          </a:p>
        </p:txBody>
      </p:sp>
      <p:pic>
        <p:nvPicPr>
          <p:cNvPr id="6" name="Grafika 5">
            <a:extLst>
              <a:ext uri="{FF2B5EF4-FFF2-40B4-BE49-F238E27FC236}">
                <a16:creationId xmlns:a16="http://schemas.microsoft.com/office/drawing/2014/main" xmlns="" id="{96D702E7-5529-4328-8DF5-5AC7775184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569876" y="1"/>
            <a:ext cx="3622124" cy="3703782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xmlns="" id="{2FF82280-3A28-4BBF-A781-F1472FA8C7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2549236" cy="968314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4869113" y="4145484"/>
            <a:ext cx="2453774" cy="0"/>
          </a:xfrm>
          <a:prstGeom prst="line">
            <a:avLst/>
          </a:prstGeom>
          <a:ln w="666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</p:spTree>
    <p:extLst>
      <p:ext uri="{BB962C8B-B14F-4D97-AF65-F5344CB8AC3E}">
        <p14:creationId xmlns:p14="http://schemas.microsoft.com/office/powerpoint/2010/main" val="3077997719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2400138" y="3329937"/>
            <a:ext cx="1900928" cy="334433"/>
          </a:xfrm>
          <a:prstGeom prst="rect">
            <a:avLst/>
          </a:prstGeom>
          <a:solidFill>
            <a:srgbClr val="0C2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667423"/>
            <a:ext cx="11246602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1000 nowych hal przy polskich szkołach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46787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689151"/>
            <a:ext cx="984853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Największy program rozwoju infrastruktury sportowej w historii RP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budżet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 mld złotych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Program realizowany w latach 2023-2024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 70% dofinansowania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Nabór od lutego 2023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sp>
        <p:nvSpPr>
          <p:cNvPr id="8" name="Prostokąt 7"/>
          <p:cNvSpPr/>
          <p:nvPr/>
        </p:nvSpPr>
        <p:spPr>
          <a:xfrm>
            <a:off x="8265511" y="3321330"/>
            <a:ext cx="2113152" cy="2113152"/>
          </a:xfrm>
          <a:prstGeom prst="rect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6974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/>
          <p:cNvSpPr/>
          <p:nvPr/>
        </p:nvSpPr>
        <p:spPr>
          <a:xfrm>
            <a:off x="2391672" y="2781493"/>
            <a:ext cx="1333661" cy="334433"/>
          </a:xfrm>
          <a:prstGeom prst="rect">
            <a:avLst/>
          </a:prstGeom>
          <a:solidFill>
            <a:srgbClr val="0B24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667423"/>
            <a:ext cx="11246602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Strzelnica wirtualna w każdej szkole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467874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689151"/>
            <a:ext cx="984853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budżet </a:t>
            </a:r>
            <a:r>
              <a:rPr lang="pl-PL" sz="26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25 mln zł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200 lokalnych animatorów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Wszyscy uczniowie polskich szkół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ponadpodstawowych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Współpraca z MEiN – nowe strzeleckie UKS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sp>
        <p:nvSpPr>
          <p:cNvPr id="12" name="Prostokąt 11"/>
          <p:cNvSpPr/>
          <p:nvPr/>
        </p:nvSpPr>
        <p:spPr>
          <a:xfrm>
            <a:off x="8630617" y="3571532"/>
            <a:ext cx="1765849" cy="1765849"/>
          </a:xfrm>
          <a:prstGeom prst="rect">
            <a:avLst/>
          </a:prstGeom>
          <a:blipFill dpi="0" rotWithShape="1">
            <a:blip r:embed="rId7">
              <a:alphaModFix amt="4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0690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Symbol zastępczy zawartości 6">
            <a:extLst>
              <a:ext uri="{FF2B5EF4-FFF2-40B4-BE49-F238E27FC236}">
                <a16:creationId xmlns:a16="http://schemas.microsoft.com/office/drawing/2014/main" xmlns="" id="{9B2D7F8E-FA9E-40C7-B3D6-1F20C4109E52}"/>
              </a:ext>
            </a:extLst>
          </p:cNvPr>
          <p:cNvGraphicFramePr>
            <a:graphicFrameLocks/>
          </p:cNvGraphicFramePr>
          <p:nvPr/>
        </p:nvGraphicFramePr>
        <p:xfrm>
          <a:off x="1445480" y="251367"/>
          <a:ext cx="11294507" cy="62175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20" name="pole tekstowe 19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352480"/>
            <a:ext cx="11242719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0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III Igrzyska Europejskie Kraków-Małopolska</a:t>
            </a:r>
            <a:endParaRPr lang="pl-PL" sz="4000" b="1" dirty="0">
              <a:solidFill>
                <a:schemeClr val="bg1"/>
              </a:solidFill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42" name="Łącznik prosty 41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105875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319256"/>
            <a:ext cx="1131086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pl-PL" sz="26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wzmocnienie rangi Igrzysk Europejskich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Igrzyska Europejskie po raz pierwszy w UE</a:t>
            </a:r>
          </a:p>
          <a:p>
            <a:pPr marL="457200" indent="-457200">
              <a:spcAft>
                <a:spcPts val="18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największa impreza sportowa w 2023 roku na świecie</a:t>
            </a:r>
          </a:p>
          <a:p>
            <a:pPr>
              <a:spcAft>
                <a:spcPts val="600"/>
              </a:spcAft>
            </a:pPr>
            <a:r>
              <a:rPr lang="pl-PL" sz="26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bogaty program sportowy igrzysk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28 dyscyplin, w większości olimpijskich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11 lokalizacji</a:t>
            </a:r>
          </a:p>
          <a:p>
            <a:pPr marL="457200" indent="-457200">
              <a:spcAft>
                <a:spcPts val="6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95% dyscyplin w randze kwalifikacji olimpijskich i mistrzostw Europy</a:t>
            </a: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xmlns="" id="{D7172E16-CEBB-4BB6-AD55-E7E4ECE1FF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9759064" y="2526185"/>
            <a:ext cx="1528122" cy="248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00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62761"/>
            <a:ext cx="11246602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sz="4000" dirty="0">
                <a:solidFill>
                  <a:schemeClr val="bg1"/>
                </a:solidFill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Sportowe Talenty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363212"/>
            <a:ext cx="102143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pole tekstowe 29">
            <a:extLst>
              <a:ext uri="{FF2B5EF4-FFF2-40B4-BE49-F238E27FC236}">
                <a16:creationId xmlns:a16="http://schemas.microsoft.com/office/drawing/2014/main" xmlns="" id="{99B8CF3F-D3B1-460E-B44F-D518F76C9065}"/>
              </a:ext>
            </a:extLst>
          </p:cNvPr>
          <p:cNvSpPr txBox="1"/>
          <p:nvPr/>
        </p:nvSpPr>
        <p:spPr>
          <a:xfrm>
            <a:off x="904814" y="2584489"/>
            <a:ext cx="984853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 smtClean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od </a:t>
            </a: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projekt prowadzony pilotażowo w szkołach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z województw opolskiego i lubelskiego 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5 testów sprawnościowych w każdym semestrze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Zanonimizowana baza danych dostępna </a:t>
            </a:r>
            <a:b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</a:b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dla związków i klubów sportowych</a:t>
            </a:r>
          </a:p>
          <a:p>
            <a:pPr marL="457200" indent="-457200">
              <a:spcAft>
                <a:spcPts val="1200"/>
              </a:spcAft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pl-PL" sz="2600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Dzięki współpracy z MEiN od IX ’23 obligatoryjny w całej Polsce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pic>
        <p:nvPicPr>
          <p:cNvPr id="13" name="Grafika 3">
            <a:extLst>
              <a:ext uri="{FF2B5EF4-FFF2-40B4-BE49-F238E27FC236}">
                <a16:creationId xmlns:a16="http://schemas.microsoft.com/office/drawing/2014/main" xmlns="" id="{8BB2E63F-9365-473C-8064-E9D011EA85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46866" y="3479811"/>
            <a:ext cx="3552691" cy="1302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1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a 15">
            <a:extLst>
              <a:ext uri="{FF2B5EF4-FFF2-40B4-BE49-F238E27FC236}">
                <a16:creationId xmlns:a16="http://schemas.microsoft.com/office/drawing/2014/main" xmlns="" id="{99520F6C-82DD-4946-989F-BF65322B6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426804" y="1"/>
            <a:ext cx="2765196" cy="2827535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xmlns="" id="{1094839F-8E3A-4C0C-99BC-F21AA6AF84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95565" y="258619"/>
            <a:ext cx="1503087" cy="570940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xmlns="" id="{338E6E12-BB17-4B57-AF4E-7A7B9E9DFCC0}"/>
              </a:ext>
            </a:extLst>
          </p:cNvPr>
          <p:cNvSpPr txBox="1"/>
          <p:nvPr/>
        </p:nvSpPr>
        <p:spPr>
          <a:xfrm>
            <a:off x="295565" y="6272346"/>
            <a:ext cx="4192214" cy="43054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2022  #</a:t>
            </a:r>
            <a:r>
              <a:rPr lang="pl-PL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Rok</a:t>
            </a:r>
            <a:r>
              <a:rPr lang="pl-PL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Wsparcia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xmlns="" id="{FC8CD5E7-49F6-4F88-A0FC-29588B7A23FC}"/>
              </a:ext>
            </a:extLst>
          </p:cNvPr>
          <p:cNvSpPr txBox="1"/>
          <p:nvPr/>
        </p:nvSpPr>
        <p:spPr>
          <a:xfrm>
            <a:off x="860054" y="1571604"/>
            <a:ext cx="10333535" cy="8027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80000"/>
              </a:lnSpc>
            </a:pPr>
            <a:r>
              <a:rPr lang="pl-PL" sz="4400" b="1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Rekordowy budżet </a:t>
            </a: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/>
            </a:r>
            <a:b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</a:br>
            <a:r>
              <a:rPr lang="pl-PL" sz="4400" dirty="0">
                <a:solidFill>
                  <a:schemeClr val="bg1"/>
                </a:solidFill>
                <a:ea typeface="Lato Black" panose="020F0502020204030203" pitchFamily="34" charset="0"/>
                <a:cs typeface="Lato Black" panose="020F0502020204030203" pitchFamily="34" charset="0"/>
              </a:rPr>
              <a:t>na sport w 2023 roku</a:t>
            </a:r>
          </a:p>
        </p:txBody>
      </p: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xmlns="" id="{81CB90D9-F745-4053-AE4D-85ACD46FB328}"/>
              </a:ext>
            </a:extLst>
          </p:cNvPr>
          <p:cNvCxnSpPr>
            <a:cxnSpLocks/>
          </p:cNvCxnSpPr>
          <p:nvPr/>
        </p:nvCxnSpPr>
        <p:spPr>
          <a:xfrm>
            <a:off x="979245" y="2827536"/>
            <a:ext cx="4754805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 rot="10800000">
            <a:off x="0" y="4800599"/>
            <a:ext cx="12192000" cy="798783"/>
          </a:xfrm>
          <a:prstGeom prst="rect">
            <a:avLst/>
          </a:prstGeom>
          <a:gradFill>
            <a:gsLst>
              <a:gs pos="22000">
                <a:srgbClr val="65D7FF">
                  <a:alpha val="10000"/>
                </a:srgbClr>
              </a:gs>
              <a:gs pos="0">
                <a:srgbClr val="65D7FF">
                  <a:alpha val="20000"/>
                </a:srgbClr>
              </a:gs>
              <a:gs pos="100000">
                <a:srgbClr val="65D7FF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graphicFrame>
        <p:nvGraphicFramePr>
          <p:cNvPr id="32" name="Wykres 31"/>
          <p:cNvGraphicFramePr/>
          <p:nvPr>
            <p:extLst>
              <p:ext uri="{D42A27DB-BD31-4B8C-83A1-F6EECF244321}">
                <p14:modId xmlns:p14="http://schemas.microsoft.com/office/powerpoint/2010/main" val="453642262"/>
              </p:ext>
            </p:extLst>
          </p:nvPr>
        </p:nvGraphicFramePr>
        <p:xfrm>
          <a:off x="4024395" y="1828812"/>
          <a:ext cx="6555000" cy="3957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3" name="pole tekstowe 32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8676996" y="5777966"/>
            <a:ext cx="145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2023 r.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6573093" y="5777966"/>
            <a:ext cx="145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2022 r.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xmlns="" id="{423A339D-9EF7-4780-B974-825D7E4F3F9F}"/>
              </a:ext>
            </a:extLst>
          </p:cNvPr>
          <p:cNvSpPr txBox="1"/>
          <p:nvPr/>
        </p:nvSpPr>
        <p:spPr>
          <a:xfrm>
            <a:off x="4469190" y="5777966"/>
            <a:ext cx="1457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>
                <a:solidFill>
                  <a:schemeClr val="bg1"/>
                </a:solidFill>
                <a:ea typeface="Lato" panose="020F0502020204030203" pitchFamily="34" charset="0"/>
                <a:cs typeface="Lato" panose="020F0502020204030203" pitchFamily="34" charset="0"/>
              </a:rPr>
              <a:t>2015 r.</a:t>
            </a:r>
          </a:p>
        </p:txBody>
      </p:sp>
    </p:spTree>
    <p:extLst>
      <p:ext uri="{BB962C8B-B14F-4D97-AF65-F5344CB8AC3E}">
        <p14:creationId xmlns:p14="http://schemas.microsoft.com/office/powerpoint/2010/main" val="46146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 dir="r"/>
      </p:transition>
    </mc:Choice>
    <mc:Fallback xmlns="">
      <p:transition spd="slow">
        <p:pull dir="r"/>
      </p:transition>
    </mc:Fallback>
  </mc:AlternateContent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989</TotalTime>
  <Words>822</Words>
  <Application>Microsoft Office PowerPoint</Application>
  <PresentationFormat>Panoramiczny</PresentationFormat>
  <Paragraphs>226</Paragraphs>
  <Slides>28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4" baseType="lpstr">
      <vt:lpstr>Lato Black</vt:lpstr>
      <vt:lpstr>Lato</vt:lpstr>
      <vt:lpstr>Arial</vt:lpstr>
      <vt:lpstr>Wingdings</vt:lpstr>
      <vt:lpstr>Calibri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Jerzy Olszewski</dc:creator>
  <cp:lastModifiedBy>Konferencja</cp:lastModifiedBy>
  <cp:revision>165</cp:revision>
  <cp:lastPrinted>2023-01-03T13:40:29Z</cp:lastPrinted>
  <dcterms:created xsi:type="dcterms:W3CDTF">2023-01-03T08:02:25Z</dcterms:created>
  <dcterms:modified xsi:type="dcterms:W3CDTF">2023-01-04T09:34:57Z</dcterms:modified>
</cp:coreProperties>
</file>