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77" r:id="rId2"/>
    <p:sldId id="289" r:id="rId3"/>
    <p:sldId id="302" r:id="rId4"/>
    <p:sldId id="303" r:id="rId5"/>
    <p:sldId id="305" r:id="rId6"/>
    <p:sldId id="306" r:id="rId7"/>
    <p:sldId id="326" r:id="rId8"/>
    <p:sldId id="322" r:id="rId9"/>
    <p:sldId id="308" r:id="rId10"/>
    <p:sldId id="311" r:id="rId11"/>
    <p:sldId id="312" r:id="rId12"/>
    <p:sldId id="320" r:id="rId13"/>
    <p:sldId id="313" r:id="rId14"/>
    <p:sldId id="314" r:id="rId15"/>
    <p:sldId id="315" r:id="rId16"/>
    <p:sldId id="316" r:id="rId17"/>
    <p:sldId id="321" r:id="rId18"/>
    <p:sldId id="323" r:id="rId19"/>
    <p:sldId id="324" r:id="rId20"/>
    <p:sldId id="325" r:id="rId21"/>
    <p:sldId id="281" r:id="rId22"/>
  </p:sldIdLst>
  <p:sldSz cx="12192000" cy="6858000"/>
  <p:notesSz cx="6797675" cy="9926638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3" autoAdjust="0"/>
    <p:restoredTop sz="94660" autoAdjust="0"/>
  </p:normalViewPr>
  <p:slideViewPr>
    <p:cSldViewPr snapToGrid="0">
      <p:cViewPr varScale="1">
        <p:scale>
          <a:sx n="114" d="100"/>
          <a:sy n="114" d="100"/>
        </p:scale>
        <p:origin x="468" y="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>
      <p:cViewPr varScale="1">
        <p:scale>
          <a:sx n="51" d="100"/>
          <a:sy n="51" d="100"/>
        </p:scale>
        <p:origin x="-2874" y="-84"/>
      </p:cViewPr>
      <p:guideLst>
        <p:guide orient="horz" pos="3126"/>
        <p:guide pos="2141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96B675C-26CD-4E86-93FE-34D3BA1D3061}" type="datetimeFigureOut">
              <a:rPr lang="pl-PL"/>
              <a:pPr>
                <a:defRPr/>
              </a:pPr>
              <a:t>09.12.2020</a:t>
            </a:fld>
            <a:endParaRPr lang="pl-PL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1DC8903-A64D-4D7A-9B4D-B3046CB42A54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EB0D227-68CA-414D-B727-3987A375A1DB}" type="datetimeFigureOut">
              <a:rPr lang="pl-PL"/>
              <a:pPr>
                <a:defRPr/>
              </a:pPr>
              <a:t>09.12.2020</a:t>
            </a:fld>
            <a:endParaRPr lang="pl-PL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488" y="744538"/>
            <a:ext cx="6616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noProof="0"/>
              <a:t>Kliknij, aby edytować style wzorca tekstu</a:t>
            </a:r>
          </a:p>
          <a:p>
            <a:pPr lvl="1"/>
            <a:r>
              <a:rPr lang="pl-PL" noProof="0"/>
              <a:t>Drugi poziom</a:t>
            </a:r>
          </a:p>
          <a:p>
            <a:pPr lvl="2"/>
            <a:r>
              <a:rPr lang="pl-PL" noProof="0"/>
              <a:t>Trzeci poziom</a:t>
            </a:r>
          </a:p>
          <a:p>
            <a:pPr lvl="3"/>
            <a:r>
              <a:rPr lang="pl-PL" noProof="0"/>
              <a:t>Czwarty poziom</a:t>
            </a:r>
          </a:p>
          <a:p>
            <a:pPr lvl="4"/>
            <a:r>
              <a:rPr lang="pl-PL" noProof="0"/>
              <a:t>Piąty poziom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CF2B586-727B-47BA-96FE-8FB303BB7E02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pl-PL"/>
              <a:t>Strategia bezpieczeństwa jest zgodna z Konstytucją RP, skorelowana ze strategiami sojuszniczymi – Koncepcją Strategiczną NATO, Europejską Strategią Bezpieczeństwa.</a:t>
            </a:r>
          </a:p>
          <a:p>
            <a:r>
              <a:rPr lang="pl-PL"/>
              <a:t>SBN RM składa się z 4 rozdziałów</a:t>
            </a:r>
          </a:p>
          <a:p>
            <a:endParaRPr lang="pl-PL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pl-PL"/>
              <a:t>Strategia bezpieczeństwa jest zgodna z Konstytucją RP, skorelowana ze strategiami sojuszniczymi – Koncepcją Strategiczną NATO, Europejską Strategią Bezpieczeństwa.</a:t>
            </a:r>
          </a:p>
          <a:p>
            <a:r>
              <a:rPr lang="pl-PL"/>
              <a:t>SBN RM składa się z 4 rozdziałów</a:t>
            </a:r>
          </a:p>
          <a:p>
            <a:endParaRPr lang="pl-PL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pl-PL"/>
              <a:t>Strategia bezpieczeństwa jest zgodna z Konstytucją RP, skorelowana ze strategiami sojuszniczymi – Koncepcją Strategiczną NATO, Europejską Strategią Bezpieczeństwa.</a:t>
            </a:r>
          </a:p>
          <a:p>
            <a:r>
              <a:rPr lang="pl-PL"/>
              <a:t>SBN RM składa się z 4 rozdziałów</a:t>
            </a:r>
          </a:p>
          <a:p>
            <a:endParaRPr lang="pl-PL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pl-PL"/>
              <a:t>Strategia bezpieczeństwa jest zgodna z Konstytucją RP, skorelowana ze strategiami sojuszniczymi – Koncepcją Strategiczną NATO, Europejską Strategią Bezpieczeństwa.</a:t>
            </a:r>
          </a:p>
          <a:p>
            <a:r>
              <a:rPr lang="pl-PL"/>
              <a:t>SBN RM składa się z 4 rozdziałów</a:t>
            </a:r>
          </a:p>
          <a:p>
            <a:endParaRPr lang="pl-PL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pl-PL"/>
              <a:t>Strategia bezpieczeństwa jest zgodna z Konstytucją RP, skorelowana ze strategiami sojuszniczymi – Koncepcją Strategiczną NATO, Europejską Strategią Bezpieczeństwa.</a:t>
            </a:r>
          </a:p>
          <a:p>
            <a:r>
              <a:rPr lang="pl-PL"/>
              <a:t>SBN RM składa się z 4 rozdziałów</a:t>
            </a:r>
          </a:p>
          <a:p>
            <a:endParaRPr lang="pl-PL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pl-PL"/>
              <a:t>Strategia bezpieczeństwa jest zgodna z Konstytucją RP, skorelowana ze strategiami sojuszniczymi – Koncepcją Strategiczną NATO, Europejską Strategią Bezpieczeństwa.</a:t>
            </a:r>
          </a:p>
          <a:p>
            <a:r>
              <a:rPr lang="pl-PL"/>
              <a:t>SBN RM składa się z 4 rozdziałów</a:t>
            </a:r>
          </a:p>
          <a:p>
            <a:endParaRPr lang="pl-PL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pl-PL"/>
              <a:t>Strategia bezpieczeństwa jest zgodna z Konstytucją RP, skorelowana ze strategiami sojuszniczymi – Koncepcją Strategiczną NATO, Europejską Strategią Bezpieczeństwa.</a:t>
            </a:r>
          </a:p>
          <a:p>
            <a:r>
              <a:rPr lang="pl-PL"/>
              <a:t>SBN RM składa się z 4 rozdziałów</a:t>
            </a:r>
          </a:p>
          <a:p>
            <a:endParaRPr lang="pl-PL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pl-PL"/>
              <a:t>Strategia bezpieczeństwa jest zgodna z Konstytucją RP, skorelowana ze strategiami sojuszniczymi – Koncepcją Strategiczną NATO, Europejską Strategią Bezpieczeństwa.</a:t>
            </a:r>
          </a:p>
          <a:p>
            <a:r>
              <a:rPr lang="pl-PL"/>
              <a:t>SBN RM składa się z 4 rozdziałów</a:t>
            </a:r>
          </a:p>
          <a:p>
            <a:endParaRPr lang="pl-PL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pl-PL"/>
              <a:t>Strategia bezpieczeństwa jest zgodna z Konstytucją RP, skorelowana ze strategiami sojuszniczymi – Koncepcją Strategiczną NATO, Europejską Strategią Bezpieczeństwa.</a:t>
            </a:r>
          </a:p>
          <a:p>
            <a:r>
              <a:rPr lang="pl-PL"/>
              <a:t>SBN RM składa się z 4 rozdziałów</a:t>
            </a:r>
          </a:p>
          <a:p>
            <a:endParaRPr lang="pl-PL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pl-PL"/>
              <a:t>Strategia bezpieczeństwa jest zgodna z Konstytucją RP, skorelowana ze strategiami sojuszniczymi – Koncepcją Strategiczną NATO, Europejską Strategią Bezpieczeństwa.</a:t>
            </a:r>
          </a:p>
          <a:p>
            <a:r>
              <a:rPr lang="pl-PL"/>
              <a:t>SBN RM składa się z 4 rozdziałów</a:t>
            </a:r>
          </a:p>
          <a:p>
            <a:endParaRPr lang="pl-P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 txBox="1">
            <a:spLocks noGrp="1" noChangeArrowheads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10061C36-4DDA-4512-B612-8682EC5577CB}" type="slidenum">
              <a:rPr lang="pl-PL" altLang="pl-PL" sz="1200"/>
              <a:pPr algn="r"/>
              <a:t>2</a:t>
            </a:fld>
            <a:endParaRPr lang="pl-PL" altLang="pl-PL" sz="1200"/>
          </a:p>
        </p:txBody>
      </p:sp>
      <p:sp>
        <p:nvSpPr>
          <p:cNvPr id="18435" name="Text Box 2"/>
          <p:cNvSpPr txBox="1">
            <a:spLocks noChangeArrowheads="1"/>
          </p:cNvSpPr>
          <p:nvPr/>
        </p:nvSpPr>
        <p:spPr bwMode="auto">
          <a:xfrm>
            <a:off x="1131888" y="744538"/>
            <a:ext cx="4532312" cy="37226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pl-PL" sz="1200" b="1">
              <a:solidFill>
                <a:schemeClr val="folHlink"/>
              </a:solidFill>
            </a:endParaRP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/>
          </p:nvPr>
        </p:nvSpPr>
        <p:spPr>
          <a:xfrm>
            <a:off x="679450" y="4714875"/>
            <a:ext cx="5432425" cy="4557713"/>
          </a:xfrm>
          <a:noFill/>
          <a:ln/>
        </p:spPr>
        <p:txBody>
          <a:bodyPr wrap="none" anchor="ctr"/>
          <a:lstStyle/>
          <a:p>
            <a:pPr eaLnBrk="1" hangingPunct="1"/>
            <a:endParaRPr lang="pl-PL" altLang="pl-PL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pl-PL"/>
              <a:t>Strategia bezpieczeństwa jest zgodna z Konstytucją RP, skorelowana ze strategiami sojuszniczymi – Koncepcją Strategiczną NATO, Europejską Strategią Bezpieczeństwa.</a:t>
            </a:r>
          </a:p>
          <a:p>
            <a:r>
              <a:rPr lang="pl-PL"/>
              <a:t>SBN RM składa się z 4 rozdziałów</a:t>
            </a:r>
          </a:p>
          <a:p>
            <a:endParaRPr lang="pl-P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 txBox="1">
            <a:spLocks noGrp="1" noChangeArrowheads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B26C9EB9-B939-415D-AE15-77268BF19EA1}" type="slidenum">
              <a:rPr lang="pl-PL" altLang="pl-PL" sz="1200"/>
              <a:pPr algn="r"/>
              <a:t>3</a:t>
            </a:fld>
            <a:endParaRPr lang="pl-PL" altLang="pl-PL" sz="1200"/>
          </a:p>
        </p:txBody>
      </p:sp>
      <p:sp>
        <p:nvSpPr>
          <p:cNvPr id="20483" name="Text Box 2"/>
          <p:cNvSpPr txBox="1">
            <a:spLocks noChangeArrowheads="1"/>
          </p:cNvSpPr>
          <p:nvPr/>
        </p:nvSpPr>
        <p:spPr bwMode="auto">
          <a:xfrm>
            <a:off x="1131888" y="744538"/>
            <a:ext cx="4532312" cy="37226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pl-PL" sz="1200" b="1">
              <a:solidFill>
                <a:schemeClr val="folHlink"/>
              </a:solidFill>
            </a:endParaRPr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/>
          </p:nvPr>
        </p:nvSpPr>
        <p:spPr>
          <a:xfrm>
            <a:off x="679450" y="4714875"/>
            <a:ext cx="5432425" cy="4557713"/>
          </a:xfrm>
          <a:noFill/>
          <a:ln/>
        </p:spPr>
        <p:txBody>
          <a:bodyPr wrap="none" anchor="ctr"/>
          <a:lstStyle/>
          <a:p>
            <a:pPr eaLnBrk="1" hangingPunct="1"/>
            <a:endParaRPr lang="pl-PL" altLang="pl-P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 txBox="1">
            <a:spLocks noGrp="1" noChangeArrowheads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EC70538-9FBD-4499-92A1-BD8FC57E1DAA}" type="slidenum">
              <a:rPr lang="pl-PL" altLang="pl-PL" sz="1200"/>
              <a:pPr algn="r"/>
              <a:t>4</a:t>
            </a:fld>
            <a:endParaRPr lang="pl-PL" altLang="pl-PL" sz="1200"/>
          </a:p>
        </p:txBody>
      </p:sp>
      <p:sp>
        <p:nvSpPr>
          <p:cNvPr id="22531" name="Text Box 2"/>
          <p:cNvSpPr txBox="1">
            <a:spLocks noChangeArrowheads="1"/>
          </p:cNvSpPr>
          <p:nvPr/>
        </p:nvSpPr>
        <p:spPr bwMode="auto">
          <a:xfrm>
            <a:off x="1131888" y="744538"/>
            <a:ext cx="4532312" cy="37226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pl-PL" sz="1200" b="1">
              <a:solidFill>
                <a:schemeClr val="folHlink"/>
              </a:solidFill>
            </a:endParaRPr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body"/>
          </p:nvPr>
        </p:nvSpPr>
        <p:spPr>
          <a:xfrm>
            <a:off x="679450" y="4714875"/>
            <a:ext cx="5432425" cy="4557713"/>
          </a:xfrm>
          <a:noFill/>
          <a:ln/>
        </p:spPr>
        <p:txBody>
          <a:bodyPr wrap="none" anchor="ctr"/>
          <a:lstStyle/>
          <a:p>
            <a:pPr eaLnBrk="1" hangingPunct="1"/>
            <a:endParaRPr lang="pl-PL" altLang="pl-PL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0" y="4714875"/>
            <a:ext cx="5599113" cy="4857750"/>
          </a:xfrm>
          <a:noFill/>
          <a:ln/>
        </p:spPr>
        <p:txBody>
          <a:bodyPr/>
          <a:lstStyle/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pl-PL" sz="1000"/>
              <a:t>W latach 1945 – 1989 Polska nie posiadała własnej strategii bezpieczeństwa; ogólnie obowiązującą doktryną obronną była Doktryna Obronna UW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pl-PL" sz="1000" b="1"/>
              <a:t>Wybory 1989 r. stworzyły warunki suwerenności politycznej państwa;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pl-PL" sz="1000"/>
              <a:t>1990 r. – opracowano </a:t>
            </a:r>
            <a:r>
              <a:rPr lang="pl-PL" sz="1000" i="1"/>
              <a:t>Doktrynę Obronną Rzeczypospolitej Polskiej</a:t>
            </a:r>
            <a:r>
              <a:rPr lang="pl-PL" sz="1000"/>
              <a:t>;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pl-PL" sz="1000"/>
              <a:t>1991r. – rozpad ZSRR i rozwiązanie UW. Warunki suwerenności obronnej;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pl-PL" sz="1000"/>
              <a:t>1992 r. – przyjęcie </a:t>
            </a:r>
            <a:r>
              <a:rPr lang="pl-PL" sz="1000" i="1"/>
              <a:t>Założeń Polskiej Polityki Bezpieczeństwa </a:t>
            </a:r>
            <a:r>
              <a:rPr lang="pl-PL" sz="1000"/>
              <a:t>oraz </a:t>
            </a:r>
            <a:r>
              <a:rPr lang="pl-PL" sz="1000" i="1"/>
              <a:t>Polityki Bezpieczeństwa i Strategii Obronnej Rzeczypospolitej Polskiej</a:t>
            </a:r>
            <a:r>
              <a:rPr lang="pl-PL" sz="1000"/>
              <a:t>;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pl-PL" sz="1000" b="1"/>
              <a:t>1997 r. – Przyjęcie nowej Konstytucji RP;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pl-PL" sz="1000" b="1"/>
              <a:t>1997r. – rozpoczęcie negocjacji akcesyjnych z NATO;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pl-PL" sz="1000" b="1"/>
              <a:t>Kwiecień 1999 r. – Polska 19 członkiem NATO, nowa koncepcja strategiczna;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endParaRPr lang="pl-PL" sz="1000" b="1"/>
          </a:p>
          <a:p>
            <a:pPr>
              <a:lnSpc>
                <a:spcPct val="70000"/>
              </a:lnSpc>
            </a:pPr>
            <a:r>
              <a:rPr lang="pl-PL" sz="1000"/>
              <a:t>2000 r. przyjęcie </a:t>
            </a:r>
            <a:r>
              <a:rPr lang="pl-PL" sz="1000" i="1"/>
              <a:t>Strategii Bezpieczeństwa Rzeczypospolitej Polskiej</a:t>
            </a:r>
            <a:r>
              <a:rPr lang="pl-PL" sz="1000"/>
              <a:t> i </a:t>
            </a:r>
            <a:r>
              <a:rPr lang="pl-PL" sz="1000" i="1"/>
              <a:t>Strategii Obronności Rzeczypospolitej Polskiej</a:t>
            </a:r>
            <a:r>
              <a:rPr lang="pl-PL" sz="1000"/>
              <a:t>;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pl-PL" sz="1000" b="1"/>
              <a:t>Grudzień 2002 r. – zakończenie negocjacji akcesyjnych z Unią Europejską;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pl-PL" sz="1000" b="1"/>
              <a:t>Grudzień 2003 r. – Opracowanie Strategii UE – </a:t>
            </a:r>
            <a:r>
              <a:rPr lang="pl-PL" sz="1000" b="1" i="1"/>
              <a:t>Bezpieczna Europa w Lepszym Świecie</a:t>
            </a:r>
            <a:r>
              <a:rPr lang="pl-PL" sz="1000" b="1"/>
              <a:t>;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pl-PL" sz="1000"/>
              <a:t>2003 r. – </a:t>
            </a:r>
            <a:r>
              <a:rPr lang="pl-PL" sz="1000" i="1"/>
              <a:t>Przyjęcie Strategii Bezpieczeństwa Narodowego Rzeczypospolitej Polskiej</a:t>
            </a:r>
            <a:r>
              <a:rPr lang="pl-PL" sz="1000"/>
              <a:t> 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pl-PL" sz="1000" b="1"/>
              <a:t>1 maja 2004 r. – Polska członkiem Unii Europejskiej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pl-PL" sz="1000"/>
              <a:t>2007 - </a:t>
            </a:r>
            <a:r>
              <a:rPr lang="pl-PL" sz="1000" i="1"/>
              <a:t>Przyjęcie Strategii Bezpieczeństwa Narodowego Rzeczypospolitej Polskiej</a:t>
            </a:r>
            <a:r>
              <a:rPr lang="pl-PL" sz="1000"/>
              <a:t> 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pl-PL" sz="1000"/>
              <a:t>2009 - </a:t>
            </a:r>
            <a:r>
              <a:rPr lang="pl-PL" sz="1000" i="1"/>
              <a:t>Przyjęcie Strategii Obronności Rzeczypospolitej Polskiej</a:t>
            </a:r>
            <a:r>
              <a:rPr lang="pl-PL" sz="1000"/>
              <a:t> 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endParaRPr lang="pl-PL" sz="1000"/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pl-PL" sz="1000"/>
              <a:t>Wydarzenia które tu zostały wybrane nie pozostawały bez wpływu na bezpieczeństwo Polski. Od członkostwa w Układzie Warszawskim i dwubiegunowego podziału świata, szczególnie silnie odczuwalnego w Europie poprzez moment samodzielności strategicznej, przyjęcie nowej konstytucji w kwietniu 1997r., definiującej podstawowe interesy narodowe po członkostwo w NATO i Unii Europejskiej. 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pl-PL"/>
              <a:t>1. </a:t>
            </a:r>
            <a:r>
              <a:rPr lang="pl-PL">
                <a:latin typeface="Arial" charset="0"/>
              </a:rPr>
              <a:t>Strategia Bezpieczeństwa Narodowego RP jest najważniejszym, oficjalnie przyjętym przez kierownictwo państwa dokumentem dotyczącym bezpieczeństwa i obronności państwa. </a:t>
            </a:r>
          </a:p>
          <a:p>
            <a:r>
              <a:rPr lang="pl-PL">
                <a:latin typeface="Arial" charset="0"/>
              </a:rPr>
              <a:t>SBN RP zawiera oficjalny system założeń i zasad działania państwa, zmierzający do zapewnienia bezpieczeństwa narodowego. Daje podstawy do uporządkowanego myślenia o bezpieczeństwie narodowym, uwzględniającego zarówno zewnętrzne warunki bezpieczeństwa, jak i wewnętrzne uwarunkowania tworzące system bezpieczeństwa narodowego. </a:t>
            </a:r>
          </a:p>
          <a:p>
            <a:r>
              <a:rPr lang="pl-PL">
                <a:latin typeface="Arial" charset="0"/>
              </a:rPr>
              <a:t>2. Obyczajem politycznym stosowanym przez wiele państw demokratycznych jak i organizacji międzynarodowych jest publiczne przedstawienie strategii. Postępowanie takie służy zachowaniu przejrzystości stosunków międzynarodowych oraz budowie zaufania międzynarodowego. Dzieje się tak dzięki temu, iż strategie przedstawiają intencje w dziedzinie bezpieczeństwa podmiotów stosunków międzynarodowych, co czyni ich zachowanie bardziej przewidywalnym.</a:t>
            </a:r>
          </a:p>
          <a:p>
            <a:r>
              <a:rPr lang="pl-PL">
                <a:latin typeface="Arial" charset="0"/>
              </a:rPr>
              <a:t>3. SBN RP tworzy ramy merytoryczne do opracowywania strategii sektorowych w najważniejszych dziedzinach bezpieczeństwa i obronności państwa (wojskowej, ekonomicznej, informacyjnej itp.). Daje podstawy do podejmowania działalności legislacyjnej, związanej z bezpieczeństwem i obronnością państwa.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pl-PL"/>
              <a:t>1. </a:t>
            </a:r>
            <a:r>
              <a:rPr lang="pl-PL">
                <a:latin typeface="Arial" charset="0"/>
              </a:rPr>
              <a:t>Strategia Bezpieczeństwa Narodowego RP jest najważniejszym, oficjalnie przyjętym przez kierownictwo państwa dokumentem dotyczącym bezpieczeństwa i obronności państwa. </a:t>
            </a:r>
          </a:p>
          <a:p>
            <a:r>
              <a:rPr lang="pl-PL">
                <a:latin typeface="Arial" charset="0"/>
              </a:rPr>
              <a:t>SBN RP zawiera oficjalny system założeń i zasad działania państwa, zmierzający do zapewnienia bezpieczeństwa narodowego. Daje podstawy do uporządkowanego myślenia o bezpieczeństwie narodowym, uwzględniającego zarówno zewnętrzne warunki bezpieczeństwa, jak i wewnętrzne uwarunkowania tworzące system bezpieczeństwa narodowego. </a:t>
            </a:r>
          </a:p>
          <a:p>
            <a:r>
              <a:rPr lang="pl-PL">
                <a:latin typeface="Arial" charset="0"/>
              </a:rPr>
              <a:t>2. Obyczajem politycznym stosowanym przez wiele państw demokratycznych jak i organizacji międzynarodowych jest publiczne przedstawienie strategii. Postępowanie takie służy zachowaniu przejrzystości stosunków międzynarodowych oraz budowie zaufania międzynarodowego. Dzieje się tak dzięki temu, iż strategie przedstawiają intencje w dziedzinie bezpieczeństwa podmiotów stosunków międzynarodowych, co czyni ich zachowanie bardziej przewidywalnym.</a:t>
            </a:r>
          </a:p>
          <a:p>
            <a:r>
              <a:rPr lang="pl-PL">
                <a:latin typeface="Arial" charset="0"/>
              </a:rPr>
              <a:t>3. SBN RP tworzy ramy merytoryczne do opracowywania strategii sektorowych w najważniejszych dziedzinach bezpieczeństwa i obronności państwa (wojskowej, ekonomicznej, informacyjnej itp.). Daje podstawy do podejmowania działalności legislacyjnej, związanej z bezpieczeństwem i obronnością państwa.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 txBox="1">
            <a:spLocks noGrp="1" noChangeArrowheads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AD89D541-2BF1-432D-B7E2-2A667B5E79E7}" type="slidenum">
              <a:rPr lang="pl-PL" altLang="pl-PL" sz="1200"/>
              <a:pPr algn="r"/>
              <a:t>8</a:t>
            </a:fld>
            <a:endParaRPr lang="pl-PL" altLang="pl-PL" sz="1200"/>
          </a:p>
        </p:txBody>
      </p:sp>
      <p:sp>
        <p:nvSpPr>
          <p:cNvPr id="28675" name="Text Box 2"/>
          <p:cNvSpPr txBox="1">
            <a:spLocks noChangeArrowheads="1"/>
          </p:cNvSpPr>
          <p:nvPr/>
        </p:nvSpPr>
        <p:spPr bwMode="auto">
          <a:xfrm>
            <a:off x="3849688" y="9429750"/>
            <a:ext cx="2944812" cy="495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99" tIns="46851" rIns="90099" bIns="46851" anchor="b"/>
          <a:lstStyle/>
          <a:p>
            <a:pPr algn="r" defTabSz="449263">
              <a:buClr>
                <a:srgbClr val="000000"/>
              </a:buClr>
              <a:buFont typeface="Times New Roman" pitchFamily="18" charset="0"/>
              <a:buNone/>
              <a:tabLst>
                <a:tab pos="0" algn="l"/>
                <a:tab pos="447675" algn="l"/>
                <a:tab pos="898525" algn="l"/>
                <a:tab pos="1347788" algn="l"/>
                <a:tab pos="1797050" algn="l"/>
                <a:tab pos="2247900" algn="l"/>
                <a:tab pos="2697163" algn="l"/>
                <a:tab pos="3146425" algn="l"/>
                <a:tab pos="3595688" algn="l"/>
                <a:tab pos="4046538" algn="l"/>
                <a:tab pos="4495800" algn="l"/>
                <a:tab pos="4945063" algn="l"/>
                <a:tab pos="5395913" algn="l"/>
                <a:tab pos="5845175" algn="l"/>
                <a:tab pos="6294438" algn="l"/>
                <a:tab pos="6745288" algn="l"/>
                <a:tab pos="7194550" algn="l"/>
                <a:tab pos="7643813" algn="l"/>
                <a:tab pos="8094663" algn="l"/>
                <a:tab pos="8543925" algn="l"/>
                <a:tab pos="8993188" algn="l"/>
              </a:tabLst>
            </a:pPr>
            <a:fld id="{B9CA924E-0A5E-4BB8-A82E-F4837309E747}" type="slidenum">
              <a:rPr lang="pl-PL" altLang="pl-PL" sz="1200">
                <a:solidFill>
                  <a:srgbClr val="000000"/>
                </a:solidFill>
                <a:latin typeface="Calibri" pitchFamily="34" charset="0"/>
                <a:ea typeface="Arial Unicode MS" pitchFamily="34" charset="-128"/>
                <a:cs typeface="Arial Unicode MS" pitchFamily="34" charset="-128"/>
              </a:rPr>
              <a:pPr algn="r" defTabSz="449263">
                <a:buClr>
                  <a:srgbClr val="000000"/>
                </a:buClr>
                <a:buFont typeface="Times New Roman" pitchFamily="18" charset="0"/>
                <a:buNone/>
                <a:tabLst>
                  <a:tab pos="0" algn="l"/>
                  <a:tab pos="447675" algn="l"/>
                  <a:tab pos="898525" algn="l"/>
                  <a:tab pos="1347788" algn="l"/>
                  <a:tab pos="1797050" algn="l"/>
                  <a:tab pos="2247900" algn="l"/>
                  <a:tab pos="2697163" algn="l"/>
                  <a:tab pos="3146425" algn="l"/>
                  <a:tab pos="3595688" algn="l"/>
                  <a:tab pos="4046538" algn="l"/>
                  <a:tab pos="4495800" algn="l"/>
                  <a:tab pos="4945063" algn="l"/>
                  <a:tab pos="5395913" algn="l"/>
                  <a:tab pos="5845175" algn="l"/>
                  <a:tab pos="6294438" algn="l"/>
                  <a:tab pos="6745288" algn="l"/>
                  <a:tab pos="7194550" algn="l"/>
                  <a:tab pos="7643813" algn="l"/>
                  <a:tab pos="8094663" algn="l"/>
                  <a:tab pos="8543925" algn="l"/>
                  <a:tab pos="8993188" algn="l"/>
                </a:tabLst>
              </a:pPr>
              <a:t>8</a:t>
            </a:fld>
            <a:endParaRPr lang="pl-PL" altLang="pl-PL" sz="1200">
              <a:solidFill>
                <a:srgbClr val="000000"/>
              </a:solidFill>
              <a:latin typeface="Calibri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8676" name="Text Box 3"/>
          <p:cNvSpPr txBox="1">
            <a:spLocks noChangeArrowheads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99" tIns="46851" rIns="90099" bIns="46851" anchor="b"/>
          <a:lstStyle/>
          <a:p>
            <a:pPr defTabSz="449263">
              <a:buClr>
                <a:srgbClr val="000000"/>
              </a:buClr>
              <a:buFont typeface="Times New Roman" pitchFamily="18" charset="0"/>
              <a:buNone/>
              <a:tabLst>
                <a:tab pos="0" algn="l"/>
                <a:tab pos="447675" algn="l"/>
                <a:tab pos="898525" algn="l"/>
                <a:tab pos="1347788" algn="l"/>
                <a:tab pos="1797050" algn="l"/>
                <a:tab pos="2247900" algn="l"/>
                <a:tab pos="2697163" algn="l"/>
                <a:tab pos="3146425" algn="l"/>
                <a:tab pos="3595688" algn="l"/>
                <a:tab pos="4046538" algn="l"/>
                <a:tab pos="4495800" algn="l"/>
                <a:tab pos="4945063" algn="l"/>
                <a:tab pos="5395913" algn="l"/>
                <a:tab pos="5845175" algn="l"/>
                <a:tab pos="6294438" algn="l"/>
                <a:tab pos="6745288" algn="l"/>
                <a:tab pos="7194550" algn="l"/>
                <a:tab pos="7643813" algn="l"/>
                <a:tab pos="8094663" algn="l"/>
                <a:tab pos="8543925" algn="l"/>
                <a:tab pos="8993188" algn="l"/>
              </a:tabLst>
            </a:pPr>
            <a:endParaRPr lang="pl-PL" altLang="pl-PL" sz="1200">
              <a:solidFill>
                <a:srgbClr val="000000"/>
              </a:solidFill>
              <a:latin typeface="Calibri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8677" name="Text Box 4"/>
          <p:cNvSpPr txBox="1">
            <a:spLocks noChangeArrowheads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99" tIns="46851" rIns="90099" bIns="46851"/>
          <a:lstStyle/>
          <a:p>
            <a:pPr defTabSz="449263">
              <a:buClr>
                <a:srgbClr val="000000"/>
              </a:buClr>
              <a:buFont typeface="Times New Roman" pitchFamily="18" charset="0"/>
              <a:buNone/>
              <a:tabLst>
                <a:tab pos="0" algn="l"/>
                <a:tab pos="447675" algn="l"/>
                <a:tab pos="898525" algn="l"/>
                <a:tab pos="1347788" algn="l"/>
                <a:tab pos="1797050" algn="l"/>
                <a:tab pos="2247900" algn="l"/>
                <a:tab pos="2697163" algn="l"/>
                <a:tab pos="3146425" algn="l"/>
                <a:tab pos="3595688" algn="l"/>
                <a:tab pos="4046538" algn="l"/>
                <a:tab pos="4495800" algn="l"/>
                <a:tab pos="4945063" algn="l"/>
                <a:tab pos="5395913" algn="l"/>
                <a:tab pos="5845175" algn="l"/>
                <a:tab pos="6294438" algn="l"/>
                <a:tab pos="6745288" algn="l"/>
                <a:tab pos="7194550" algn="l"/>
                <a:tab pos="7643813" algn="l"/>
                <a:tab pos="8094663" algn="l"/>
                <a:tab pos="8543925" algn="l"/>
                <a:tab pos="8993188" algn="l"/>
              </a:tabLst>
            </a:pPr>
            <a:endParaRPr lang="pl-PL" altLang="pl-PL" sz="1200">
              <a:solidFill>
                <a:srgbClr val="000000"/>
              </a:solidFill>
              <a:latin typeface="Calibri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8678" name="Text Box 5"/>
          <p:cNvSpPr txBox="1">
            <a:spLocks noChangeArrowheads="1"/>
          </p:cNvSpPr>
          <p:nvPr/>
        </p:nvSpPr>
        <p:spPr bwMode="auto">
          <a:xfrm>
            <a:off x="3849688" y="0"/>
            <a:ext cx="2944812" cy="495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99" tIns="46851" rIns="90099" bIns="46851"/>
          <a:lstStyle/>
          <a:p>
            <a:pPr algn="r" defTabSz="449263">
              <a:buClr>
                <a:srgbClr val="000000"/>
              </a:buClr>
              <a:buFont typeface="Times New Roman" pitchFamily="18" charset="0"/>
              <a:buNone/>
              <a:tabLst>
                <a:tab pos="0" algn="l"/>
                <a:tab pos="447675" algn="l"/>
                <a:tab pos="898525" algn="l"/>
                <a:tab pos="1347788" algn="l"/>
                <a:tab pos="1797050" algn="l"/>
                <a:tab pos="2247900" algn="l"/>
                <a:tab pos="2697163" algn="l"/>
                <a:tab pos="3146425" algn="l"/>
                <a:tab pos="3595688" algn="l"/>
                <a:tab pos="4046538" algn="l"/>
                <a:tab pos="4495800" algn="l"/>
                <a:tab pos="4945063" algn="l"/>
                <a:tab pos="5395913" algn="l"/>
                <a:tab pos="5845175" algn="l"/>
                <a:tab pos="6294438" algn="l"/>
                <a:tab pos="6745288" algn="l"/>
                <a:tab pos="7194550" algn="l"/>
                <a:tab pos="7643813" algn="l"/>
                <a:tab pos="8094663" algn="l"/>
                <a:tab pos="8543925" algn="l"/>
                <a:tab pos="8993188" algn="l"/>
              </a:tabLst>
            </a:pPr>
            <a:endParaRPr lang="pl-PL" altLang="pl-PL" sz="1200">
              <a:solidFill>
                <a:srgbClr val="000000"/>
              </a:solidFill>
              <a:latin typeface="Calibri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8679" name="Text Box 6"/>
          <p:cNvSpPr txBox="1">
            <a:spLocks noChangeArrowheads="1"/>
          </p:cNvSpPr>
          <p:nvPr/>
        </p:nvSpPr>
        <p:spPr bwMode="auto">
          <a:xfrm>
            <a:off x="1131888" y="744538"/>
            <a:ext cx="4532312" cy="37226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pl-PL" sz="1200" b="1">
              <a:solidFill>
                <a:schemeClr val="folHlink"/>
              </a:solidFill>
            </a:endParaRPr>
          </a:p>
        </p:txBody>
      </p:sp>
      <p:sp>
        <p:nvSpPr>
          <p:cNvPr id="28680" name="Rectangle 7"/>
          <p:cNvSpPr>
            <a:spLocks noGrp="1" noChangeArrowheads="1"/>
          </p:cNvSpPr>
          <p:nvPr>
            <p:ph type="body"/>
          </p:nvPr>
        </p:nvSpPr>
        <p:spPr>
          <a:xfrm>
            <a:off x="679450" y="4714875"/>
            <a:ext cx="5432425" cy="4557713"/>
          </a:xfrm>
          <a:noFill/>
          <a:ln/>
        </p:spPr>
        <p:txBody>
          <a:bodyPr wrap="none" anchor="ctr"/>
          <a:lstStyle/>
          <a:p>
            <a:pPr eaLnBrk="1" hangingPunct="1"/>
            <a:endParaRPr lang="pl-PL" altLang="pl-PL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pl-PL"/>
              <a:t>Strategia bezpieczeństwa jest zgodna z Konstytucją RP, skorelowana ze strategiami sojuszniczymi – Koncepcją Strategiczną NATO, Europejską Strategią Bezpieczeństwa.</a:t>
            </a:r>
          </a:p>
          <a:p>
            <a:r>
              <a:rPr lang="pl-PL"/>
              <a:t>SBN RM składa się z 4 rozdziałów</a:t>
            </a:r>
          </a:p>
          <a:p>
            <a:endParaRPr lang="pl-P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11D02A-6225-47A7-BD7A-B168787851E5}" type="datetimeFigureOut">
              <a:rPr lang="pl-PL"/>
              <a:pPr>
                <a:defRPr/>
              </a:pPr>
              <a:t>09.12.2020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E35988-48B0-4D6B-80BB-48557C7811CF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480641-C15C-4319-BC2A-1EB6A3233CBC}" type="datetimeFigureOut">
              <a:rPr lang="pl-PL"/>
              <a:pPr>
                <a:defRPr/>
              </a:pPr>
              <a:t>09.12.2020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10E39D-6456-4F6D-B325-9BD930DD8002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45B6EF-89BE-4853-AFCA-875C3F894FDB}" type="datetimeFigureOut">
              <a:rPr lang="pl-PL"/>
              <a:pPr>
                <a:defRPr/>
              </a:pPr>
              <a:t>09.12.2020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2BEEAB-3E8C-4712-99C0-CC18B7768D8F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B042D1-C0D5-4443-AD3C-1F9316232E42}" type="datetimeFigureOut">
              <a:rPr lang="pl-PL"/>
              <a:pPr>
                <a:defRPr/>
              </a:pPr>
              <a:t>09.12.2020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628EC5-F6F4-4083-ABF9-9A41ED6BB75E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62EACF-322C-4BA3-B2C6-B118A42A7F54}" type="datetimeFigureOut">
              <a:rPr lang="pl-PL"/>
              <a:pPr>
                <a:defRPr/>
              </a:pPr>
              <a:t>09.12.2020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BBA124-8B31-49A6-AD6E-E2293ED50E26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C91FA6-4ACE-48D4-B5E4-09D17C3988C8}" type="datetimeFigureOut">
              <a:rPr lang="pl-PL"/>
              <a:pPr>
                <a:defRPr/>
              </a:pPr>
              <a:t>09.12.2020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BDE2B4-DB1A-410E-BA11-1DCC7AA4D164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ECE251-C1E3-42F5-A0E7-ACD6583C879D}" type="datetimeFigureOut">
              <a:rPr lang="pl-PL"/>
              <a:pPr>
                <a:defRPr/>
              </a:pPr>
              <a:t>09.12.2020</a:t>
            </a:fld>
            <a:endParaRPr lang="pl-PL"/>
          </a:p>
        </p:txBody>
      </p:sp>
      <p:sp>
        <p:nvSpPr>
          <p:cNvPr id="8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38B60E-25B4-402E-B50F-F27492020646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CEED41-8B3D-4464-9498-76E67A89E73D}" type="datetimeFigureOut">
              <a:rPr lang="pl-PL"/>
              <a:pPr>
                <a:defRPr/>
              </a:pPr>
              <a:t>09.12.2020</a:t>
            </a:fld>
            <a:endParaRPr lang="pl-PL"/>
          </a:p>
        </p:txBody>
      </p:sp>
      <p:sp>
        <p:nvSpPr>
          <p:cNvPr id="4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F0B35B-207D-4FBE-8355-39B1A4760D0A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B74B5-819B-4080-9F48-E1E402F389DA}" type="datetimeFigureOut">
              <a:rPr lang="pl-PL"/>
              <a:pPr>
                <a:defRPr/>
              </a:pPr>
              <a:t>09.12.2020</a:t>
            </a:fld>
            <a:endParaRPr lang="pl-PL"/>
          </a:p>
        </p:txBody>
      </p:sp>
      <p:sp>
        <p:nvSpPr>
          <p:cNvPr id="3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B9C99F-C7D6-40AD-B9B5-C21C5ADDCC0C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E72263-32C5-4C0A-97A0-31F51CCF9447}" type="datetimeFigureOut">
              <a:rPr lang="pl-PL"/>
              <a:pPr>
                <a:defRPr/>
              </a:pPr>
              <a:t>09.12.2020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19A9BF-42ED-4A0F-A930-35B3D4F830F6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EC4960-4DA2-4ED9-BBD8-1F68852846A4}" type="datetimeFigureOut">
              <a:rPr lang="pl-PL"/>
              <a:pPr>
                <a:defRPr/>
              </a:pPr>
              <a:t>09.12.2020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B0074-1B0C-46FE-9248-8B58032A8F19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ymbol zastępczy tytułu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/>
              <a:t>Kliknij, aby edytować styl</a:t>
            </a:r>
          </a:p>
        </p:txBody>
      </p:sp>
      <p:sp>
        <p:nvSpPr>
          <p:cNvPr id="1027" name="Symbol zastępczy tekstu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451EF9E-B0D1-46A8-8AA5-A20E94E3D51A}" type="datetimeFigureOut">
              <a:rPr lang="pl-PL"/>
              <a:pPr>
                <a:defRPr/>
              </a:pPr>
              <a:t>09.12.2020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8FF2C35-5CB2-4849-9D8C-5EDA083BD42C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ytuł 2"/>
          <p:cNvSpPr>
            <a:spLocks noGrp="1"/>
          </p:cNvSpPr>
          <p:nvPr>
            <p:ph type="ctr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eaLnBrk="1" hangingPunct="1"/>
            <a:r>
              <a:rPr lang="pl-PL" sz="2800">
                <a:latin typeface="Times New Roman" pitchFamily="18" charset="0"/>
                <a:cs typeface="Times New Roman" pitchFamily="18" charset="0"/>
              </a:rPr>
              <a:t>Warszawa, 1 września 2020 r.</a:t>
            </a:r>
          </a:p>
        </p:txBody>
      </p:sp>
      <p:sp>
        <p:nvSpPr>
          <p:cNvPr id="15362" name="Podtytuł 1"/>
          <p:cNvSpPr>
            <a:spLocks noGrp="1"/>
          </p:cNvSpPr>
          <p:nvPr>
            <p:ph type="subTitle" idx="1"/>
          </p:nvPr>
        </p:nvSpPr>
        <p:spPr>
          <a:xfrm>
            <a:off x="822325" y="2968538"/>
            <a:ext cx="10531475" cy="1701800"/>
          </a:xfrm>
        </p:spPr>
        <p:txBody>
          <a:bodyPr/>
          <a:lstStyle/>
          <a:p>
            <a:pPr eaLnBrk="1" hangingPunct="1">
              <a:defRPr/>
            </a:pPr>
            <a:r>
              <a:rPr lang="pl-PL" sz="4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Strategia Bezpieczeństwa Narodowego Rzeczypospolitej Polskiej 2020</a:t>
            </a:r>
          </a:p>
        </p:txBody>
      </p:sp>
      <p:pic>
        <p:nvPicPr>
          <p:cNvPr id="15363" name="Obraz 4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92438" y="414338"/>
            <a:ext cx="6205537" cy="134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ymbol zastępczy numeru slajdu 5"/>
          <p:cNvSpPr txBox="1">
            <a:spLocks noGrp="1"/>
          </p:cNvSpPr>
          <p:nvPr/>
        </p:nvSpPr>
        <p:spPr bwMode="auto">
          <a:xfrm>
            <a:off x="8736013" y="6248400"/>
            <a:ext cx="25415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4306" tIns="52153" rIns="104306" bIns="52153"/>
          <a:lstStyle/>
          <a:p>
            <a:pPr algn="r" defTabSz="1042988" eaLnBrk="0" hangingPunct="0"/>
            <a:fld id="{025FC39D-6A4C-4B26-858C-1E67A779A5F1}" type="slidenum">
              <a:rPr lang="pl-PL" sz="1600">
                <a:latin typeface="Times New Roman" pitchFamily="18" charset="0"/>
              </a:rPr>
              <a:pPr algn="r" defTabSz="1042988" eaLnBrk="0" hangingPunct="0"/>
              <a:t>10</a:t>
            </a:fld>
            <a:endParaRPr lang="pl-PL" sz="1600">
              <a:latin typeface="Times New Roman" pitchFamily="18" charset="0"/>
            </a:endParaRPr>
          </a:p>
        </p:txBody>
      </p:sp>
      <p:sp>
        <p:nvSpPr>
          <p:cNvPr id="3174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0525" y="2538413"/>
            <a:ext cx="11410950" cy="3368675"/>
          </a:xfrm>
        </p:spPr>
        <p:txBody>
          <a:bodyPr lIns="104306" tIns="52153" rIns="104306" bIns="52153"/>
          <a:lstStyle/>
          <a:p>
            <a:pPr marL="704850" indent="-704850" defTabSz="1042988">
              <a:buFont typeface="Wingdings" pitchFamily="2" charset="2"/>
              <a:buChar char="Ø"/>
            </a:pPr>
            <a:r>
              <a:rPr lang="pl-PL" sz="1800">
                <a:latin typeface="Arial" charset="0"/>
              </a:rPr>
              <a:t>WSTĘP</a:t>
            </a:r>
          </a:p>
          <a:p>
            <a:pPr marL="704850" indent="-704850" defTabSz="1042988">
              <a:buFont typeface="Wingdings" pitchFamily="2" charset="2"/>
              <a:buChar char="Ø"/>
            </a:pPr>
            <a:r>
              <a:rPr lang="pl-PL" sz="1800">
                <a:solidFill>
                  <a:srgbClr val="0000FF"/>
                </a:solidFill>
                <a:latin typeface="Arial" charset="0"/>
              </a:rPr>
              <a:t>ŚRODOWISKO  BEZPIECZEŃSTWA</a:t>
            </a:r>
          </a:p>
          <a:p>
            <a:pPr marL="704850" indent="-704850" defTabSz="1042988">
              <a:buFont typeface="Wingdings" pitchFamily="2" charset="2"/>
              <a:buChar char="Ø"/>
            </a:pPr>
            <a:r>
              <a:rPr lang="pl-PL" sz="1800">
                <a:latin typeface="Arial" charset="0"/>
              </a:rPr>
              <a:t>WARTOŚCI, INTERESY NARODOWE I CELE STRATEGICZNE W DZIEDZINIE  BEZPIECZEŃSTWA NARODOWEGO</a:t>
            </a:r>
          </a:p>
          <a:p>
            <a:pPr marL="704850" indent="-704850" defTabSz="1042988">
              <a:buFont typeface="Wingdings" pitchFamily="2" charset="2"/>
              <a:buChar char="Ø"/>
            </a:pPr>
            <a:r>
              <a:rPr lang="pl-PL" sz="1800">
                <a:latin typeface="Arial" charset="0"/>
              </a:rPr>
              <a:t>FILAR I BEZPIECZEŃSTWO PAŃSTWA I OBYWATELI</a:t>
            </a:r>
          </a:p>
          <a:p>
            <a:pPr marL="704850" indent="-704850" defTabSz="1042988">
              <a:buFont typeface="Wingdings" pitchFamily="2" charset="2"/>
              <a:buChar char="Ø"/>
            </a:pPr>
            <a:r>
              <a:rPr lang="pl-PL" sz="1800">
                <a:latin typeface="Arial" charset="0"/>
              </a:rPr>
              <a:t>FILAR II POLSKA W SYSTEMIE BEZPIECZEŃSTWA MIĘDZYNARODOWEGO</a:t>
            </a:r>
          </a:p>
          <a:p>
            <a:pPr marL="704850" indent="-704850" defTabSz="1042988">
              <a:buFont typeface="Wingdings" pitchFamily="2" charset="2"/>
              <a:buChar char="Ø"/>
            </a:pPr>
            <a:r>
              <a:rPr lang="pl-PL" sz="1800">
                <a:latin typeface="Arial" charset="0"/>
              </a:rPr>
              <a:t>FILAR III TOŻSAMOŚĆ I DZIEDZICTWO NARODOWE</a:t>
            </a:r>
          </a:p>
          <a:p>
            <a:pPr marL="704850" indent="-704850" defTabSz="1042988">
              <a:buFont typeface="Wingdings" pitchFamily="2" charset="2"/>
              <a:buChar char="Ø"/>
            </a:pPr>
            <a:r>
              <a:rPr lang="pl-PL" sz="1800">
                <a:latin typeface="Arial" charset="0"/>
              </a:rPr>
              <a:t>FILAR IV ROZWÓJ SPOŁECZNY I GOSPODARCZY. OCHRONA ŚRODOWISKA</a:t>
            </a:r>
          </a:p>
          <a:p>
            <a:pPr marL="704850" indent="-704850" defTabSz="1042988">
              <a:buFont typeface="Wingdings" pitchFamily="2" charset="2"/>
              <a:buChar char="Ø"/>
            </a:pPr>
            <a:r>
              <a:rPr lang="pl-PL" sz="1800">
                <a:latin typeface="Arial" charset="0"/>
              </a:rPr>
              <a:t>ZAKOŃCZENIE</a:t>
            </a:r>
          </a:p>
        </p:txBody>
      </p:sp>
      <p:pic>
        <p:nvPicPr>
          <p:cNvPr id="31747" name="Obraz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4697413" cy="125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8466" name="Rectangle 2"/>
          <p:cNvSpPr>
            <a:spLocks noChangeArrowheads="1"/>
          </p:cNvSpPr>
          <p:nvPr/>
        </p:nvSpPr>
        <p:spPr bwMode="auto">
          <a:xfrm>
            <a:off x="768350" y="1331913"/>
            <a:ext cx="10655300" cy="7207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90000" tIns="46800" rIns="90000" bIns="46800" anchor="ctr"/>
          <a:lstStyle/>
          <a:p>
            <a:pPr algn="ctr" defTabSz="449263">
              <a:lnSpc>
                <a:spcPct val="90000"/>
              </a:lnSpc>
              <a:buClr>
                <a:srgbClr val="000000"/>
              </a:buClr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l-PL" altLang="pl-PL" sz="2400" b="1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Arial Unicode MS" pitchFamily="34" charset="-128"/>
                <a:cs typeface="Arial Unicode MS" pitchFamily="34" charset="-128"/>
              </a:rPr>
              <a:t>STRUKTURA STRATEGII BEZPIECZEŃSTWA NARODOWEGO RP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ymbol zastępczy numeru slajdu 5"/>
          <p:cNvSpPr txBox="1">
            <a:spLocks noGrp="1"/>
          </p:cNvSpPr>
          <p:nvPr/>
        </p:nvSpPr>
        <p:spPr bwMode="auto">
          <a:xfrm>
            <a:off x="8736013" y="6248400"/>
            <a:ext cx="25415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4306" tIns="52153" rIns="104306" bIns="52153"/>
          <a:lstStyle/>
          <a:p>
            <a:pPr algn="r" defTabSz="1042988" eaLnBrk="0" hangingPunct="0"/>
            <a:fld id="{385370B8-D8C6-442A-B6DC-EC3BAAFC6A16}" type="slidenum">
              <a:rPr lang="pl-PL" sz="1600">
                <a:latin typeface="Times New Roman" pitchFamily="18" charset="0"/>
              </a:rPr>
              <a:pPr algn="r" defTabSz="1042988" eaLnBrk="0" hangingPunct="0"/>
              <a:t>11</a:t>
            </a:fld>
            <a:endParaRPr lang="pl-PL" sz="1600">
              <a:latin typeface="Times New Roman" pitchFamily="18" charset="0"/>
            </a:endParaRPr>
          </a:p>
        </p:txBody>
      </p:sp>
      <p:sp>
        <p:nvSpPr>
          <p:cNvPr id="3379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0525" y="2119313"/>
            <a:ext cx="11410950" cy="4105275"/>
          </a:xfrm>
        </p:spPr>
        <p:txBody>
          <a:bodyPr lIns="104306" tIns="52153" rIns="104306" bIns="52153"/>
          <a:lstStyle/>
          <a:p>
            <a:pPr marL="704850" indent="-704850" algn="just" defTabSz="1042988">
              <a:buFont typeface="Wingdings" pitchFamily="2" charset="2"/>
              <a:buChar char="Ø"/>
            </a:pPr>
            <a:r>
              <a:rPr lang="pl-PL" sz="2000"/>
              <a:t>Podstawowym czynnikiem kształtującym bezpieczeństwo Polski jest jej silne osadzenie w strukturach transatlantyckich i europejskich, a także rozwój współpracy dwustronnej i regionalnej </a:t>
            </a:r>
            <a:br>
              <a:rPr lang="pl-PL" sz="2000"/>
            </a:br>
            <a:r>
              <a:rPr lang="pl-PL" sz="2000"/>
              <a:t>z najważniejszymi partnerami;</a:t>
            </a:r>
          </a:p>
          <a:p>
            <a:pPr marL="704850" indent="-704850" algn="just" defTabSz="1042988">
              <a:buFont typeface="Wingdings" pitchFamily="2" charset="2"/>
              <a:buChar char="Ø"/>
            </a:pPr>
            <a:r>
              <a:rPr lang="pl-PL" sz="2000"/>
              <a:t>Najpoważniejsze zagrożenie stanowi neoimperialna polityka władz Federacji Rosyjskiej;</a:t>
            </a:r>
          </a:p>
          <a:p>
            <a:pPr marL="704850" indent="-704850" algn="just" defTabSz="1042988">
              <a:buFont typeface="Wingdings" pitchFamily="2" charset="2"/>
              <a:buChar char="Ø"/>
            </a:pPr>
            <a:r>
              <a:rPr lang="pl-PL" sz="2000"/>
              <a:t>Zagrożenie stanowią utrzymujące się konflikty regionalne i wewnętrzne w południowym sąsiedztwie Europy; </a:t>
            </a:r>
          </a:p>
          <a:p>
            <a:pPr marL="704850" indent="-704850" algn="just" defTabSz="1042988">
              <a:buFont typeface="Wingdings" pitchFamily="2" charset="2"/>
              <a:buChar char="Ø"/>
            </a:pPr>
            <a:r>
              <a:rPr lang="pl-PL" sz="2000"/>
              <a:t>W skali globalnej ważnym zjawiskiem jest zaostrzająca się strategiczna rywalizacja między Stanami Zjednoczonymi Ameryki, Chińską Republiką Ludową oraz Federacją Rosyjską, która wywiera wpływ na cały system międzynarodowy;</a:t>
            </a:r>
          </a:p>
          <a:p>
            <a:pPr marL="704850" indent="-704850" algn="just" defTabSz="1042988">
              <a:buFont typeface="Wingdings" pitchFamily="2" charset="2"/>
              <a:buChar char="Ø"/>
            </a:pPr>
            <a:r>
              <a:rPr lang="pl-PL" sz="2000"/>
              <a:t>Działania poniżej progu wojny, w tym działania o charakterze hybrydowym, w dalszym ciągu będą pozostawać istotnym środkiem polityki, służącym zarówno podmiotom państwowym, jak </a:t>
            </a:r>
            <a:br>
              <a:rPr lang="pl-PL" sz="2000"/>
            </a:br>
            <a:r>
              <a:rPr lang="pl-PL" sz="2000"/>
              <a:t>i pozapaństwowym do osiągania ich celów. </a:t>
            </a:r>
          </a:p>
        </p:txBody>
      </p:sp>
      <p:pic>
        <p:nvPicPr>
          <p:cNvPr id="33795" name="Obraz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4697413" cy="125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796" name="Rectangle 2"/>
          <p:cNvSpPr>
            <a:spLocks noChangeArrowheads="1"/>
          </p:cNvSpPr>
          <p:nvPr/>
        </p:nvSpPr>
        <p:spPr bwMode="auto">
          <a:xfrm>
            <a:off x="2622550" y="1293813"/>
            <a:ext cx="6946900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pPr algn="ctr" defTabSz="449263">
              <a:lnSpc>
                <a:spcPct val="90000"/>
              </a:lnSpc>
              <a:buClr>
                <a:srgbClr val="000000"/>
              </a:buClr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sz="2400" b="1">
                <a:solidFill>
                  <a:srgbClr val="CC0000"/>
                </a:solidFill>
              </a:rPr>
              <a:t>ŚRODOWISKO  BEZPIECZEŃSTWA</a:t>
            </a:r>
            <a:endParaRPr lang="pl-PL" altLang="pl-PL" sz="2400" b="1">
              <a:solidFill>
                <a:srgbClr val="CC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ymbol zastępczy numeru slajdu 5"/>
          <p:cNvSpPr txBox="1">
            <a:spLocks noGrp="1"/>
          </p:cNvSpPr>
          <p:nvPr/>
        </p:nvSpPr>
        <p:spPr bwMode="auto">
          <a:xfrm>
            <a:off x="8736013" y="6248400"/>
            <a:ext cx="25415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4306" tIns="52153" rIns="104306" bIns="52153"/>
          <a:lstStyle/>
          <a:p>
            <a:pPr algn="r" defTabSz="1042988" eaLnBrk="0" hangingPunct="0"/>
            <a:fld id="{9F61C257-AD83-43E1-8B51-13B7AD3B7AA5}" type="slidenum">
              <a:rPr lang="pl-PL" sz="1600">
                <a:latin typeface="Times New Roman" pitchFamily="18" charset="0"/>
              </a:rPr>
              <a:pPr algn="r" defTabSz="1042988" eaLnBrk="0" hangingPunct="0"/>
              <a:t>12</a:t>
            </a:fld>
            <a:endParaRPr lang="pl-PL" sz="1600">
              <a:latin typeface="Times New Roman" pitchFamily="18" charset="0"/>
            </a:endParaRPr>
          </a:p>
        </p:txBody>
      </p:sp>
      <p:sp>
        <p:nvSpPr>
          <p:cNvPr id="3584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0525" y="2309813"/>
            <a:ext cx="11410950" cy="4105275"/>
          </a:xfrm>
        </p:spPr>
        <p:txBody>
          <a:bodyPr lIns="104306" tIns="52153" rIns="104306" bIns="52153"/>
          <a:lstStyle/>
          <a:p>
            <a:pPr marL="704850" indent="-704850" algn="just" defTabSz="1042988">
              <a:buFont typeface="Wingdings" pitchFamily="2" charset="2"/>
              <a:buChar char="Ø"/>
            </a:pPr>
            <a:r>
              <a:rPr lang="pl-PL" sz="2000"/>
              <a:t>Rozbudowa bezpiecznych i nowoczesnych sieci telekomunikacyjnych zdolnych obsłużyć coraz większą ilość użytkowników końcowych i systemów;</a:t>
            </a:r>
          </a:p>
          <a:p>
            <a:pPr marL="704850" indent="-704850" algn="just" defTabSz="1042988">
              <a:buFont typeface="Wingdings" pitchFamily="2" charset="2"/>
              <a:buChar char="Ø"/>
            </a:pPr>
            <a:r>
              <a:rPr lang="pl-PL" sz="2000"/>
              <a:t>Zapewnienie bezpieczeństwa energetycznego;</a:t>
            </a:r>
          </a:p>
          <a:p>
            <a:pPr marL="704850" indent="-704850" algn="just" defTabSz="1042988">
              <a:buFont typeface="Wingdings" pitchFamily="2" charset="2"/>
              <a:buChar char="Ø"/>
            </a:pPr>
            <a:r>
              <a:rPr lang="pl-PL" sz="2000"/>
              <a:t>Zapewnienie wysokiej skuteczności i efektywności instrumentów nadzoru nad rynkami finansowymi;</a:t>
            </a:r>
          </a:p>
          <a:p>
            <a:pPr marL="704850" indent="-704850" algn="just" defTabSz="1042988">
              <a:buFont typeface="Wingdings" pitchFamily="2" charset="2"/>
              <a:buChar char="Ø"/>
            </a:pPr>
            <a:r>
              <a:rPr lang="pl-PL" sz="2000"/>
              <a:t>Przeciwdziałanie skutkom chorób cywilizacyjnych, niwelowanie społecznych nierówności w dostępie do opieki zdrowotnej i zwiększenie świadomości zdrowotnej obywateli;</a:t>
            </a:r>
          </a:p>
          <a:p>
            <a:pPr marL="704850" indent="-704850" algn="just" defTabSz="1042988">
              <a:buFont typeface="Wingdings" pitchFamily="2" charset="2"/>
              <a:buChar char="Ø"/>
            </a:pPr>
            <a:r>
              <a:rPr lang="pl-PL" sz="2000"/>
              <a:t>Zachowanie wszystkich funkcji lasów, jako jednego z elementów bezpieczeństwa ekologicznego kraju;</a:t>
            </a:r>
          </a:p>
          <a:p>
            <a:pPr marL="704850" indent="-704850" algn="just" defTabSz="1042988">
              <a:buFont typeface="Wingdings" pitchFamily="2" charset="2"/>
              <a:buChar char="Ø"/>
            </a:pPr>
            <a:r>
              <a:rPr lang="pl-PL" sz="2000"/>
              <a:t>Poprawa zarządzania bezpieczeństwem narodowym (adekwatnie do współczesnych wyzwań </a:t>
            </a:r>
            <a:br>
              <a:rPr lang="pl-PL" sz="2000"/>
            </a:br>
            <a:r>
              <a:rPr lang="pl-PL" sz="2000"/>
              <a:t>i zagrożeń) poprzez m.in. zintegrowanie wielu rozproszonych, funkcjonujących obok siebie rozwiązań;</a:t>
            </a:r>
          </a:p>
          <a:p>
            <a:pPr marL="704850" indent="-704850" algn="just" defTabSz="1042988">
              <a:buFont typeface="Wingdings" pitchFamily="2" charset="2"/>
              <a:buChar char="Ø"/>
            </a:pPr>
            <a:r>
              <a:rPr lang="pl-PL" sz="2000"/>
              <a:t>Innowacje, znajdowanie nisz, adaptacja i rozwój nowych technologii, a także budowanie światowych marek. Siła polskiej gospodarki przekłada się na siłę potencjału obronnego państwa. </a:t>
            </a:r>
          </a:p>
          <a:p>
            <a:pPr marL="704850" indent="-704850" algn="just" defTabSz="1042988">
              <a:buFont typeface="Wingdings" pitchFamily="2" charset="2"/>
              <a:buChar char="Ø"/>
            </a:pPr>
            <a:endParaRPr lang="pl-PL" sz="2000"/>
          </a:p>
        </p:txBody>
      </p:sp>
      <p:pic>
        <p:nvPicPr>
          <p:cNvPr id="35843" name="Obraz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4697413" cy="125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44" name="Rectangle 2"/>
          <p:cNvSpPr>
            <a:spLocks noChangeArrowheads="1"/>
          </p:cNvSpPr>
          <p:nvPr/>
        </p:nvSpPr>
        <p:spPr bwMode="auto">
          <a:xfrm>
            <a:off x="2622550" y="1331913"/>
            <a:ext cx="6946900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pPr algn="ctr" defTabSz="449263">
              <a:lnSpc>
                <a:spcPct val="90000"/>
              </a:lnSpc>
              <a:buClr>
                <a:srgbClr val="000000"/>
              </a:buClr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sz="2400" b="1">
                <a:solidFill>
                  <a:srgbClr val="CC0000"/>
                </a:solidFill>
              </a:rPr>
              <a:t>ŚRODOWISKO  BEZPIECZEŃSTWA</a:t>
            </a:r>
          </a:p>
          <a:p>
            <a:pPr algn="ctr" defTabSz="449263">
              <a:lnSpc>
                <a:spcPct val="90000"/>
              </a:lnSpc>
              <a:buClr>
                <a:srgbClr val="000000"/>
              </a:buClr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000" b="1">
                <a:solidFill>
                  <a:srgbClr val="CC0000"/>
                </a:solidFill>
              </a:rPr>
              <a:t>KLUCZOWE WYZWANIA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ymbol zastępczy numeru slajdu 5"/>
          <p:cNvSpPr txBox="1">
            <a:spLocks noGrp="1"/>
          </p:cNvSpPr>
          <p:nvPr/>
        </p:nvSpPr>
        <p:spPr bwMode="auto">
          <a:xfrm>
            <a:off x="8736013" y="6248400"/>
            <a:ext cx="25415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4306" tIns="52153" rIns="104306" bIns="52153"/>
          <a:lstStyle/>
          <a:p>
            <a:pPr algn="r" defTabSz="1042988" eaLnBrk="0" hangingPunct="0"/>
            <a:fld id="{BA86CDAB-2E0E-4D5C-8ACD-1A740ACBDA99}" type="slidenum">
              <a:rPr lang="pl-PL" sz="1600">
                <a:latin typeface="Times New Roman" pitchFamily="18" charset="0"/>
              </a:rPr>
              <a:pPr algn="r" defTabSz="1042988" eaLnBrk="0" hangingPunct="0"/>
              <a:t>13</a:t>
            </a:fld>
            <a:endParaRPr lang="pl-PL" sz="1600">
              <a:latin typeface="Times New Roman" pitchFamily="18" charset="0"/>
            </a:endParaRPr>
          </a:p>
        </p:txBody>
      </p:sp>
      <p:sp>
        <p:nvSpPr>
          <p:cNvPr id="3789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0525" y="2538413"/>
            <a:ext cx="11410950" cy="3368675"/>
          </a:xfrm>
        </p:spPr>
        <p:txBody>
          <a:bodyPr lIns="104306" tIns="52153" rIns="104306" bIns="52153"/>
          <a:lstStyle/>
          <a:p>
            <a:pPr marL="704850" indent="-704850" defTabSz="1042988">
              <a:buFont typeface="Wingdings" pitchFamily="2" charset="2"/>
              <a:buChar char="Ø"/>
            </a:pPr>
            <a:r>
              <a:rPr lang="pl-PL" sz="1800">
                <a:latin typeface="Arial" charset="0"/>
              </a:rPr>
              <a:t>WSTĘP</a:t>
            </a:r>
          </a:p>
          <a:p>
            <a:pPr marL="704850" indent="-704850" defTabSz="1042988">
              <a:buFont typeface="Wingdings" pitchFamily="2" charset="2"/>
              <a:buChar char="Ø"/>
            </a:pPr>
            <a:r>
              <a:rPr lang="pl-PL" sz="1800">
                <a:latin typeface="Arial" charset="0"/>
              </a:rPr>
              <a:t>ŚRODOWISKO  BEZPIECZEŃSTWA</a:t>
            </a:r>
          </a:p>
          <a:p>
            <a:pPr marL="704850" indent="-704850" defTabSz="1042988">
              <a:buFont typeface="Wingdings" pitchFamily="2" charset="2"/>
              <a:buChar char="Ø"/>
            </a:pPr>
            <a:r>
              <a:rPr lang="pl-PL" sz="1800">
                <a:solidFill>
                  <a:srgbClr val="0000FF"/>
                </a:solidFill>
                <a:latin typeface="Arial" charset="0"/>
              </a:rPr>
              <a:t>WARTOŚCI, INTERESY NARODOWE I CELE STRATEGICZNE W DZIEDZINIE  BEZPIECZEŃSTWA NARODOWEGO</a:t>
            </a:r>
          </a:p>
          <a:p>
            <a:pPr marL="704850" indent="-704850" defTabSz="1042988">
              <a:buFont typeface="Wingdings" pitchFamily="2" charset="2"/>
              <a:buChar char="Ø"/>
            </a:pPr>
            <a:r>
              <a:rPr lang="pl-PL" sz="1800">
                <a:latin typeface="Arial" charset="0"/>
              </a:rPr>
              <a:t>FILAR I BEZPIECZEŃSTWO PAŃSTWA I OBYWATELI</a:t>
            </a:r>
          </a:p>
          <a:p>
            <a:pPr marL="704850" indent="-704850" defTabSz="1042988">
              <a:buFont typeface="Wingdings" pitchFamily="2" charset="2"/>
              <a:buChar char="Ø"/>
            </a:pPr>
            <a:r>
              <a:rPr lang="pl-PL" sz="1800">
                <a:latin typeface="Arial" charset="0"/>
              </a:rPr>
              <a:t>FILAR II POLSKA W SYSTEMIE BEZPIECZEŃSTWA MIĘDZYNARODOWEGO</a:t>
            </a:r>
          </a:p>
          <a:p>
            <a:pPr marL="704850" indent="-704850" defTabSz="1042988">
              <a:buFont typeface="Wingdings" pitchFamily="2" charset="2"/>
              <a:buChar char="Ø"/>
            </a:pPr>
            <a:r>
              <a:rPr lang="pl-PL" sz="1800">
                <a:latin typeface="Arial" charset="0"/>
              </a:rPr>
              <a:t>FILAR III TOŻSAMOŚĆ I DZIEDZICTWO NARODOWE</a:t>
            </a:r>
          </a:p>
          <a:p>
            <a:pPr marL="704850" indent="-704850" defTabSz="1042988">
              <a:buFont typeface="Wingdings" pitchFamily="2" charset="2"/>
              <a:buChar char="Ø"/>
            </a:pPr>
            <a:r>
              <a:rPr lang="pl-PL" sz="1800">
                <a:latin typeface="Arial" charset="0"/>
              </a:rPr>
              <a:t>FILAR IV ROZWÓJ SPOŁECZNY I GOSPODARCZY. OCHRONA ŚRODOWISKA</a:t>
            </a:r>
          </a:p>
          <a:p>
            <a:pPr marL="704850" indent="-704850" defTabSz="1042988">
              <a:buFont typeface="Wingdings" pitchFamily="2" charset="2"/>
              <a:buChar char="Ø"/>
            </a:pPr>
            <a:r>
              <a:rPr lang="pl-PL" sz="1800">
                <a:latin typeface="Arial" charset="0"/>
              </a:rPr>
              <a:t>ZAKOŃCZENIE</a:t>
            </a:r>
          </a:p>
        </p:txBody>
      </p:sp>
      <p:pic>
        <p:nvPicPr>
          <p:cNvPr id="37891" name="Obraz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4697413" cy="125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8466" name="Rectangle 2"/>
          <p:cNvSpPr>
            <a:spLocks noChangeArrowheads="1"/>
          </p:cNvSpPr>
          <p:nvPr/>
        </p:nvSpPr>
        <p:spPr bwMode="auto">
          <a:xfrm>
            <a:off x="768350" y="1331913"/>
            <a:ext cx="10655300" cy="7207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90000" tIns="46800" rIns="90000" bIns="46800" anchor="ctr"/>
          <a:lstStyle/>
          <a:p>
            <a:pPr algn="ctr" defTabSz="449263">
              <a:lnSpc>
                <a:spcPct val="90000"/>
              </a:lnSpc>
              <a:buClr>
                <a:srgbClr val="000000"/>
              </a:buClr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l-PL" altLang="pl-PL" sz="2400" b="1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Arial Unicode MS" pitchFamily="34" charset="-128"/>
                <a:cs typeface="Arial Unicode MS" pitchFamily="34" charset="-128"/>
              </a:rPr>
              <a:t>STRUKTURA STRATEGII BEZPIECZEŃSTWA NARODOWEGO RP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ymbol zastępczy numeru slajdu 5"/>
          <p:cNvSpPr txBox="1">
            <a:spLocks noGrp="1"/>
          </p:cNvSpPr>
          <p:nvPr/>
        </p:nvSpPr>
        <p:spPr bwMode="auto">
          <a:xfrm>
            <a:off x="8736013" y="6248400"/>
            <a:ext cx="25415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4306" tIns="52153" rIns="104306" bIns="52153"/>
          <a:lstStyle/>
          <a:p>
            <a:pPr algn="r" defTabSz="1042988" eaLnBrk="0" hangingPunct="0"/>
            <a:fld id="{29430EC9-CA57-4D47-93D5-B481D46D85A7}" type="slidenum">
              <a:rPr lang="pl-PL" sz="1600">
                <a:latin typeface="Times New Roman" pitchFamily="18" charset="0"/>
              </a:rPr>
              <a:pPr algn="r" defTabSz="1042988" eaLnBrk="0" hangingPunct="0"/>
              <a:t>14</a:t>
            </a:fld>
            <a:endParaRPr lang="pl-PL" sz="1600">
              <a:latin typeface="Times New Roman" pitchFamily="18" charset="0"/>
            </a:endParaRPr>
          </a:p>
        </p:txBody>
      </p:sp>
      <p:sp>
        <p:nvSpPr>
          <p:cNvPr id="3993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0525" y="2779713"/>
            <a:ext cx="11410950" cy="3394075"/>
          </a:xfrm>
        </p:spPr>
        <p:txBody>
          <a:bodyPr lIns="104306" tIns="52153" rIns="104306" bIns="52153"/>
          <a:lstStyle/>
          <a:p>
            <a:pPr marL="704850" indent="-349250" algn="just" defTabSz="1042988">
              <a:buFont typeface="Arial" charset="0"/>
              <a:buAutoNum type="arabicPeriod"/>
            </a:pPr>
            <a:r>
              <a:rPr lang="pl-PL" sz="2000">
                <a:solidFill>
                  <a:srgbClr val="0000FF"/>
                </a:solidFill>
              </a:rPr>
              <a:t>Strzeżenie niepodległości, nienaruszalności terytorialnej, suwerenności oraz zapewnienie bezpieczeństwa państwa i obywateli.</a:t>
            </a:r>
          </a:p>
          <a:p>
            <a:pPr marL="704850" indent="-349250" algn="just" defTabSz="1042988">
              <a:buFont typeface="Arial" charset="0"/>
              <a:buAutoNum type="arabicPeriod"/>
            </a:pPr>
            <a:r>
              <a:rPr lang="pl-PL" sz="2000">
                <a:solidFill>
                  <a:srgbClr val="0000FF"/>
                </a:solidFill>
              </a:rPr>
              <a:t>Kształtowanie porządku międzynarodowego, opartego na solidarnej współpracy i poszanowaniu prawa międzynarodowego, dającego gwarancje bezpiecznego rozwoju Polski.</a:t>
            </a:r>
          </a:p>
          <a:p>
            <a:pPr marL="704850" indent="-349250" algn="just" defTabSz="1042988">
              <a:buFont typeface="Arial" charset="0"/>
              <a:buAutoNum type="arabicPeriod"/>
            </a:pPr>
            <a:r>
              <a:rPr lang="pl-PL" sz="2000">
                <a:solidFill>
                  <a:srgbClr val="0000FF"/>
                </a:solidFill>
              </a:rPr>
              <a:t>Umacnianie tożsamości narodowej i strzeżenie dziedzictwa narodowego.</a:t>
            </a:r>
          </a:p>
          <a:p>
            <a:pPr marL="704850" indent="-349250" algn="just" defTabSz="1042988">
              <a:buFont typeface="Arial" charset="0"/>
              <a:buAutoNum type="arabicPeriod"/>
            </a:pPr>
            <a:r>
              <a:rPr lang="pl-PL" sz="2000">
                <a:solidFill>
                  <a:srgbClr val="0000FF"/>
                </a:solidFill>
              </a:rPr>
              <a:t>Zapewnienie warunków do trwałego i zrównoważonego rozwoju społecznego i gospodarczego oraz ochronę środowiska naturalnego.</a:t>
            </a:r>
          </a:p>
          <a:p>
            <a:pPr marL="704850" indent="-349250" algn="just" defTabSz="1042988">
              <a:buFont typeface="Arial" charset="0"/>
              <a:buNone/>
            </a:pPr>
            <a:r>
              <a:rPr lang="pl-PL" sz="1800"/>
              <a:t>       Interesy narodowe tworzą filary bezpieczeństwa narodowego Rzeczypospolitej Polskiej. Ich realizacja odbywa się poprzez osiąganie wynikających z nich celów strategicznych, wymagających zaplanowania i wdrożenia określonych zadań oraz posiadania i wykorzystania odpowiednich sił, środków oraz zdolności. </a:t>
            </a:r>
          </a:p>
        </p:txBody>
      </p:sp>
      <p:pic>
        <p:nvPicPr>
          <p:cNvPr id="39939" name="Obraz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4697413" cy="125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40" name="Rectangle 2"/>
          <p:cNvSpPr>
            <a:spLocks noChangeArrowheads="1"/>
          </p:cNvSpPr>
          <p:nvPr/>
        </p:nvSpPr>
        <p:spPr bwMode="auto">
          <a:xfrm>
            <a:off x="463550" y="1560513"/>
            <a:ext cx="11112500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pPr algn="ctr" defTabSz="449263">
              <a:lnSpc>
                <a:spcPct val="90000"/>
              </a:lnSpc>
              <a:buClr>
                <a:srgbClr val="000000"/>
              </a:buClr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sz="2400" b="1">
                <a:solidFill>
                  <a:srgbClr val="CC0000"/>
                </a:solidFill>
              </a:rPr>
              <a:t>WARTOŚCI, INTERESY NARODOWE I CELE STRATEGICZNE </a:t>
            </a:r>
            <a:br>
              <a:rPr lang="pl-PL" sz="2400" b="1">
                <a:solidFill>
                  <a:srgbClr val="CC0000"/>
                </a:solidFill>
              </a:rPr>
            </a:br>
            <a:r>
              <a:rPr lang="pl-PL" sz="2400" b="1">
                <a:solidFill>
                  <a:srgbClr val="CC0000"/>
                </a:solidFill>
              </a:rPr>
              <a:t>W DZIEDZINIE  BEZPIECZEŃSTWA NARODOWEGO</a:t>
            </a:r>
            <a:endParaRPr lang="pl-PL" altLang="pl-PL" sz="2400" b="1">
              <a:solidFill>
                <a:srgbClr val="CC000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ymbol zastępczy numeru slajdu 5"/>
          <p:cNvSpPr txBox="1">
            <a:spLocks noGrp="1"/>
          </p:cNvSpPr>
          <p:nvPr/>
        </p:nvSpPr>
        <p:spPr bwMode="auto">
          <a:xfrm>
            <a:off x="8736013" y="6248400"/>
            <a:ext cx="25415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4306" tIns="52153" rIns="104306" bIns="52153"/>
          <a:lstStyle/>
          <a:p>
            <a:pPr algn="r" defTabSz="1042988" eaLnBrk="0" hangingPunct="0"/>
            <a:fld id="{7B397DAB-288F-40FA-8E09-62587A7BD276}" type="slidenum">
              <a:rPr lang="pl-PL" sz="1600">
                <a:latin typeface="Times New Roman" pitchFamily="18" charset="0"/>
              </a:rPr>
              <a:pPr algn="r" defTabSz="1042988" eaLnBrk="0" hangingPunct="0"/>
              <a:t>15</a:t>
            </a:fld>
            <a:endParaRPr lang="pl-PL" sz="1600">
              <a:latin typeface="Times New Roman" pitchFamily="18" charset="0"/>
            </a:endParaRPr>
          </a:p>
        </p:txBody>
      </p:sp>
      <p:sp>
        <p:nvSpPr>
          <p:cNvPr id="4198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0525" y="2538413"/>
            <a:ext cx="11410950" cy="3368675"/>
          </a:xfrm>
        </p:spPr>
        <p:txBody>
          <a:bodyPr lIns="104306" tIns="52153" rIns="104306" bIns="52153"/>
          <a:lstStyle/>
          <a:p>
            <a:pPr marL="704850" indent="-704850" defTabSz="1042988">
              <a:buFont typeface="Wingdings" pitchFamily="2" charset="2"/>
              <a:buChar char="Ø"/>
            </a:pPr>
            <a:r>
              <a:rPr lang="pl-PL" sz="1800">
                <a:latin typeface="Arial" charset="0"/>
              </a:rPr>
              <a:t>WSTĘP</a:t>
            </a:r>
          </a:p>
          <a:p>
            <a:pPr marL="704850" indent="-704850" defTabSz="1042988">
              <a:buFont typeface="Wingdings" pitchFamily="2" charset="2"/>
              <a:buChar char="Ø"/>
            </a:pPr>
            <a:r>
              <a:rPr lang="pl-PL" sz="1800">
                <a:latin typeface="Arial" charset="0"/>
              </a:rPr>
              <a:t>ŚRODOWISKO  BEZPIECZEŃSTWA</a:t>
            </a:r>
          </a:p>
          <a:p>
            <a:pPr marL="704850" indent="-704850" defTabSz="1042988">
              <a:buFont typeface="Wingdings" pitchFamily="2" charset="2"/>
              <a:buChar char="Ø"/>
            </a:pPr>
            <a:r>
              <a:rPr lang="pl-PL" sz="1800">
                <a:latin typeface="Arial" charset="0"/>
              </a:rPr>
              <a:t>WARTOŚCI, INTERESY NARODOWE I CELE STRATEGICZNE W DZIEDZINIE  BEZPIECZEŃSTWA NARODOWEGO</a:t>
            </a:r>
          </a:p>
          <a:p>
            <a:pPr marL="704850" indent="-704850" defTabSz="1042988">
              <a:buFont typeface="Wingdings" pitchFamily="2" charset="2"/>
              <a:buChar char="Ø"/>
            </a:pPr>
            <a:r>
              <a:rPr lang="pl-PL" sz="1800">
                <a:latin typeface="Arial" charset="0"/>
              </a:rPr>
              <a:t>FILAR I </a:t>
            </a:r>
            <a:r>
              <a:rPr lang="pl-PL" sz="1800">
                <a:solidFill>
                  <a:srgbClr val="0000FF"/>
                </a:solidFill>
                <a:latin typeface="Arial" charset="0"/>
              </a:rPr>
              <a:t>BEZPIECZEŃSTWO PAŃSTWA I OBYWATELI</a:t>
            </a:r>
          </a:p>
          <a:p>
            <a:pPr marL="704850" indent="-704850" defTabSz="1042988">
              <a:buFont typeface="Wingdings" pitchFamily="2" charset="2"/>
              <a:buChar char="Ø"/>
            </a:pPr>
            <a:r>
              <a:rPr lang="pl-PL" sz="1800">
                <a:latin typeface="Arial" charset="0"/>
              </a:rPr>
              <a:t>FILAR II </a:t>
            </a:r>
            <a:r>
              <a:rPr lang="pl-PL" sz="1800">
                <a:solidFill>
                  <a:srgbClr val="0000FF"/>
                </a:solidFill>
                <a:latin typeface="Arial" charset="0"/>
              </a:rPr>
              <a:t>POLSKA W SYSTEMIE BEZPIECZEŃSTWA MIĘDZYNARODOWEGO</a:t>
            </a:r>
          </a:p>
          <a:p>
            <a:pPr marL="704850" indent="-704850" defTabSz="1042988">
              <a:buFont typeface="Wingdings" pitchFamily="2" charset="2"/>
              <a:buChar char="Ø"/>
            </a:pPr>
            <a:r>
              <a:rPr lang="pl-PL" sz="1800">
                <a:latin typeface="Arial" charset="0"/>
              </a:rPr>
              <a:t>FILAR III </a:t>
            </a:r>
            <a:r>
              <a:rPr lang="pl-PL" sz="1800">
                <a:solidFill>
                  <a:srgbClr val="0000FF"/>
                </a:solidFill>
                <a:latin typeface="Arial" charset="0"/>
              </a:rPr>
              <a:t>TOŻSAMOŚĆ I DZIEDZICTWO NARODOWE</a:t>
            </a:r>
          </a:p>
          <a:p>
            <a:pPr marL="704850" indent="-704850" defTabSz="1042988">
              <a:buFont typeface="Wingdings" pitchFamily="2" charset="2"/>
              <a:buChar char="Ø"/>
            </a:pPr>
            <a:r>
              <a:rPr lang="pl-PL" sz="1800">
                <a:latin typeface="Arial" charset="0"/>
              </a:rPr>
              <a:t>FILAR IV </a:t>
            </a:r>
            <a:r>
              <a:rPr lang="pl-PL" sz="1800">
                <a:solidFill>
                  <a:srgbClr val="0000FF"/>
                </a:solidFill>
                <a:latin typeface="Arial" charset="0"/>
              </a:rPr>
              <a:t>ROZWÓJ SPOŁECZNY I GOSPODARCZY. OCHRONA ŚRODOWISKA</a:t>
            </a:r>
          </a:p>
          <a:p>
            <a:pPr marL="704850" indent="-704850" defTabSz="1042988">
              <a:buFont typeface="Wingdings" pitchFamily="2" charset="2"/>
              <a:buChar char="Ø"/>
            </a:pPr>
            <a:r>
              <a:rPr lang="pl-PL" sz="1800">
                <a:latin typeface="Arial" charset="0"/>
              </a:rPr>
              <a:t>ZAKOŃCZENIE</a:t>
            </a:r>
          </a:p>
        </p:txBody>
      </p:sp>
      <p:pic>
        <p:nvPicPr>
          <p:cNvPr id="41987" name="Obraz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4697413" cy="125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8466" name="Rectangle 2"/>
          <p:cNvSpPr>
            <a:spLocks noChangeArrowheads="1"/>
          </p:cNvSpPr>
          <p:nvPr/>
        </p:nvSpPr>
        <p:spPr bwMode="auto">
          <a:xfrm>
            <a:off x="996950" y="1331913"/>
            <a:ext cx="10198100" cy="7207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90000" tIns="46800" rIns="90000" bIns="46800" anchor="ctr"/>
          <a:lstStyle/>
          <a:p>
            <a:pPr algn="ctr" defTabSz="449263">
              <a:lnSpc>
                <a:spcPct val="90000"/>
              </a:lnSpc>
              <a:buClr>
                <a:srgbClr val="000000"/>
              </a:buClr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l-PL" altLang="pl-PL" sz="2400" b="1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Arial Unicode MS" pitchFamily="34" charset="-128"/>
                <a:cs typeface="Arial Unicode MS" pitchFamily="34" charset="-128"/>
              </a:rPr>
              <a:t>OBSZARY STRATEGII BEZPIECZEŃSTWA NARODOWEGO RP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ymbol zastępczy numeru slajdu 5"/>
          <p:cNvSpPr txBox="1">
            <a:spLocks noGrp="1"/>
          </p:cNvSpPr>
          <p:nvPr/>
        </p:nvSpPr>
        <p:spPr bwMode="auto">
          <a:xfrm>
            <a:off x="8736013" y="6248400"/>
            <a:ext cx="25415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4306" tIns="52153" rIns="104306" bIns="52153"/>
          <a:lstStyle/>
          <a:p>
            <a:pPr algn="r" defTabSz="1042988" eaLnBrk="0" hangingPunct="0"/>
            <a:fld id="{7B7A20CE-283C-4CBD-9F60-F9CE936E30D1}" type="slidenum">
              <a:rPr lang="pl-PL" sz="1600">
                <a:latin typeface="Times New Roman" pitchFamily="18" charset="0"/>
              </a:rPr>
              <a:pPr algn="r" defTabSz="1042988" eaLnBrk="0" hangingPunct="0"/>
              <a:t>16</a:t>
            </a:fld>
            <a:endParaRPr lang="pl-PL" sz="1600">
              <a:latin typeface="Times New Roman" pitchFamily="18" charset="0"/>
            </a:endParaRPr>
          </a:p>
        </p:txBody>
      </p:sp>
      <p:sp>
        <p:nvSpPr>
          <p:cNvPr id="4403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0525" y="2309813"/>
            <a:ext cx="11410950" cy="3914775"/>
          </a:xfrm>
        </p:spPr>
        <p:txBody>
          <a:bodyPr lIns="104306" tIns="52153" rIns="104306" bIns="52153"/>
          <a:lstStyle/>
          <a:p>
            <a:pPr marL="704850" indent="-704850" algn="just" defTabSz="1042988">
              <a:buFont typeface="Wingdings" pitchFamily="2" charset="2"/>
              <a:buAutoNum type="arabicPeriod"/>
            </a:pPr>
            <a:r>
              <a:rPr lang="pl-PL" sz="1800">
                <a:solidFill>
                  <a:srgbClr val="0000FF"/>
                </a:solidFill>
              </a:rPr>
              <a:t>ZARZĄDZANIE BEZPIECZEŃSTWEM NARODOWYM</a:t>
            </a:r>
            <a:r>
              <a:rPr lang="pl-PL" sz="1800"/>
              <a:t>. Zintegrowanie zarządzania bezpieczeństwem narodowym, w tym kierowania obroną państwa oraz budowanie zdolności adaptacyjnych;</a:t>
            </a:r>
          </a:p>
          <a:p>
            <a:pPr marL="704850" indent="-704850" algn="just" defTabSz="1042988">
              <a:buFont typeface="Wingdings" pitchFamily="2" charset="2"/>
              <a:buAutoNum type="arabicPeriod"/>
            </a:pPr>
            <a:r>
              <a:rPr lang="pl-PL" sz="1800">
                <a:solidFill>
                  <a:srgbClr val="0000FF"/>
                </a:solidFill>
              </a:rPr>
              <a:t>ODPORNOŚĆ PAŃSTWA I OBRONA POWSZECHNA</a:t>
            </a:r>
            <a:r>
              <a:rPr lang="pl-PL" sz="1800"/>
              <a:t>. Podniesienie odporności państwa na zagrożenia, poprzez tworzenie  systemu obrony powszechnej, opartego na wysiłku całego narodu oraz budowanie zrozumienia dla rozwoju odporności i zdolności obronnych RP;</a:t>
            </a:r>
          </a:p>
          <a:p>
            <a:pPr marL="704850" indent="-704850" algn="just" defTabSz="1042988">
              <a:buFont typeface="Wingdings" pitchFamily="2" charset="2"/>
              <a:buAutoNum type="arabicPeriod"/>
            </a:pPr>
            <a:r>
              <a:rPr lang="pl-PL" sz="1800">
                <a:solidFill>
                  <a:srgbClr val="0000FF"/>
                </a:solidFill>
              </a:rPr>
              <a:t>SIŁY ZBROJNE RP</a:t>
            </a:r>
            <a:r>
              <a:rPr lang="pl-PL" sz="1800"/>
              <a:t>. Wzmocnienie zdolności operacyjnych Sił Zbrojnych Rzeczypospolitej Polskiej do odstraszania </a:t>
            </a:r>
            <a:br>
              <a:rPr lang="pl-PL" sz="1800"/>
            </a:br>
            <a:r>
              <a:rPr lang="pl-PL" sz="1800"/>
              <a:t>i obrony przed zagrożeniami bezpieczeństwa, ze szczególnym uwzględnieniem podniesienia poziomu mobilności i modernizacji technicznej; </a:t>
            </a:r>
          </a:p>
          <a:p>
            <a:pPr marL="704850" indent="-704850" algn="just" defTabSz="1042988">
              <a:buFont typeface="Wingdings" pitchFamily="2" charset="2"/>
              <a:buAutoNum type="arabicPeriod"/>
            </a:pPr>
            <a:r>
              <a:rPr lang="pl-PL" sz="1800">
                <a:solidFill>
                  <a:srgbClr val="0000FF"/>
                </a:solidFill>
              </a:rPr>
              <a:t>CYBERBEZPIECZEŃSTWO.</a:t>
            </a:r>
            <a:r>
              <a:rPr lang="pl-PL" sz="1800"/>
              <a:t> Podniesienie poziomu odporności na cyberzagrożenia oraz zwiększenie poziomu ochrony informacji w sektorze publicznym, militarnym, prywatnym oraz promowanie wiedzy i dobrych praktyk umożliwiających obywatelom lepszą ochronę ich informacji;</a:t>
            </a:r>
          </a:p>
          <a:p>
            <a:pPr marL="704850" indent="-704850" algn="just" defTabSz="1042988">
              <a:buFont typeface="Wingdings" pitchFamily="2" charset="2"/>
              <a:buAutoNum type="arabicPeriod"/>
            </a:pPr>
            <a:r>
              <a:rPr lang="pl-PL" sz="1800">
                <a:solidFill>
                  <a:srgbClr val="0000FF"/>
                </a:solidFill>
              </a:rPr>
              <a:t>PRZESTRZEŃ INFORMACYJNA.</a:t>
            </a:r>
            <a:r>
              <a:rPr lang="pl-PL" sz="1800"/>
              <a:t> Zapewnienie bezpiecznego funkcjonowania państwa i obywateli w przestrzeni informacyjnej.</a:t>
            </a:r>
          </a:p>
          <a:p>
            <a:pPr marL="704850" indent="-704850" algn="just" defTabSz="1042988">
              <a:buFont typeface="Wingdings" pitchFamily="2" charset="2"/>
              <a:buAutoNum type="arabicPeriod"/>
            </a:pPr>
            <a:endParaRPr lang="pl-PL" sz="1800">
              <a:latin typeface="Arial" charset="0"/>
            </a:endParaRPr>
          </a:p>
        </p:txBody>
      </p:sp>
      <p:pic>
        <p:nvPicPr>
          <p:cNvPr id="44035" name="Obraz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4697413" cy="125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4036" name="Rectangle 2"/>
          <p:cNvSpPr>
            <a:spLocks noChangeArrowheads="1"/>
          </p:cNvSpPr>
          <p:nvPr/>
        </p:nvSpPr>
        <p:spPr bwMode="auto">
          <a:xfrm>
            <a:off x="857250" y="1331913"/>
            <a:ext cx="10426700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pPr algn="ctr" defTabSz="449263">
              <a:lnSpc>
                <a:spcPct val="90000"/>
              </a:lnSpc>
              <a:buClr>
                <a:srgbClr val="000000"/>
              </a:buClr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sz="2400">
                <a:solidFill>
                  <a:srgbClr val="CC0000"/>
                </a:solidFill>
              </a:rPr>
              <a:t>FILAR I</a:t>
            </a:r>
            <a:r>
              <a:rPr lang="pl-PL" sz="2400" b="1">
                <a:solidFill>
                  <a:srgbClr val="CC0000"/>
                </a:solidFill>
              </a:rPr>
              <a:t> BEZPIECZEŃSTWO PAŃSTWA I</a:t>
            </a:r>
            <a:r>
              <a:rPr lang="pl-PL" sz="2800" b="1">
                <a:solidFill>
                  <a:srgbClr val="CC0000"/>
                </a:solidFill>
              </a:rPr>
              <a:t> OBYWATELI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ymbol zastępczy numeru slajdu 5"/>
          <p:cNvSpPr txBox="1">
            <a:spLocks noGrp="1"/>
          </p:cNvSpPr>
          <p:nvPr/>
        </p:nvSpPr>
        <p:spPr bwMode="auto">
          <a:xfrm>
            <a:off x="8736013" y="6248400"/>
            <a:ext cx="25415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4306" tIns="52153" rIns="104306" bIns="52153"/>
          <a:lstStyle/>
          <a:p>
            <a:pPr algn="r" defTabSz="1042988" eaLnBrk="0" hangingPunct="0"/>
            <a:fld id="{D5B14808-5DDE-41F9-B014-968A8172BAB5}" type="slidenum">
              <a:rPr lang="pl-PL" sz="1600">
                <a:latin typeface="Times New Roman" pitchFamily="18" charset="0"/>
              </a:rPr>
              <a:pPr algn="r" defTabSz="1042988" eaLnBrk="0" hangingPunct="0"/>
              <a:t>17</a:t>
            </a:fld>
            <a:endParaRPr lang="pl-PL" sz="1600">
              <a:latin typeface="Times New Roman" pitchFamily="18" charset="0"/>
            </a:endParaRPr>
          </a:p>
        </p:txBody>
      </p:sp>
      <p:sp>
        <p:nvSpPr>
          <p:cNvPr id="4608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0525" y="3059113"/>
            <a:ext cx="11410950" cy="2022475"/>
          </a:xfrm>
        </p:spPr>
        <p:txBody>
          <a:bodyPr lIns="104306" tIns="52153" rIns="104306" bIns="52153"/>
          <a:lstStyle/>
          <a:p>
            <a:pPr marL="704850" indent="-704850" algn="just" defTabSz="1042988">
              <a:lnSpc>
                <a:spcPct val="110000"/>
              </a:lnSpc>
              <a:buFont typeface="Wingdings" pitchFamily="2" charset="2"/>
              <a:buAutoNum type="arabicPeriod"/>
            </a:pPr>
            <a:r>
              <a:rPr lang="pl-PL" sz="1800">
                <a:solidFill>
                  <a:srgbClr val="0000FF"/>
                </a:solidFill>
              </a:rPr>
              <a:t>SOJUSZ PÓŁNOCNOATLANTYCKI I UNIA EUROPEJSKA</a:t>
            </a:r>
            <a:r>
              <a:rPr lang="pl-PL" sz="1800"/>
              <a:t>. Wzmocnienie zdolności Sojuszu Północno-atlantyckiego </a:t>
            </a:r>
            <a:br>
              <a:rPr lang="pl-PL" sz="1800"/>
            </a:br>
            <a:r>
              <a:rPr lang="pl-PL" sz="1800"/>
              <a:t>i Unii Europejskiej do zapewniania bezpieczeństwa Polski oraz całego obszaru euroatlantyckiego;</a:t>
            </a:r>
          </a:p>
          <a:p>
            <a:pPr marL="704850" indent="-704850" algn="just" defTabSz="1042988">
              <a:lnSpc>
                <a:spcPct val="110000"/>
              </a:lnSpc>
              <a:buFont typeface="Wingdings" pitchFamily="2" charset="2"/>
              <a:buNone/>
            </a:pPr>
            <a:endParaRPr lang="pl-PL" sz="1800"/>
          </a:p>
          <a:p>
            <a:pPr marL="704850" indent="-704850" algn="just" defTabSz="1042988">
              <a:lnSpc>
                <a:spcPct val="110000"/>
              </a:lnSpc>
              <a:buFont typeface="Wingdings" pitchFamily="2" charset="2"/>
              <a:buAutoNum type="arabicPeriod"/>
            </a:pPr>
            <a:r>
              <a:rPr lang="pl-PL" sz="1800">
                <a:solidFill>
                  <a:srgbClr val="0000FF"/>
                </a:solidFill>
              </a:rPr>
              <a:t>WSPÓŁPRACA BILATERALNA, REGIONALNA I W WYMIARZE GLOBALNYM</a:t>
            </a:r>
            <a:r>
              <a:rPr lang="pl-PL" sz="1800"/>
              <a:t>. Rozwinięcie współpracy </a:t>
            </a:r>
            <a:br>
              <a:rPr lang="pl-PL" sz="1800"/>
            </a:br>
            <a:r>
              <a:rPr lang="pl-PL" sz="1800"/>
              <a:t>w formule bilateralnej, regionalnej oraz w wymiarze globalnym na rzecz wzmocnienia pozycji Polski jako istotnego elementu systemu bezpieczeństwa międzynarodowego.</a:t>
            </a:r>
          </a:p>
        </p:txBody>
      </p:sp>
      <p:pic>
        <p:nvPicPr>
          <p:cNvPr id="46083" name="Obraz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4697413" cy="125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6084" name="Rectangle 2"/>
          <p:cNvSpPr>
            <a:spLocks noChangeArrowheads="1"/>
          </p:cNvSpPr>
          <p:nvPr/>
        </p:nvSpPr>
        <p:spPr bwMode="auto">
          <a:xfrm>
            <a:off x="425450" y="1712913"/>
            <a:ext cx="11417300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pPr algn="ctr" defTabSz="449263">
              <a:lnSpc>
                <a:spcPct val="90000"/>
              </a:lnSpc>
              <a:buClr>
                <a:srgbClr val="000000"/>
              </a:buClr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sz="2400">
                <a:solidFill>
                  <a:srgbClr val="CC0000"/>
                </a:solidFill>
              </a:rPr>
              <a:t>FILAR II</a:t>
            </a:r>
            <a:r>
              <a:rPr lang="pl-PL" sz="2400" b="1">
                <a:solidFill>
                  <a:srgbClr val="CC0000"/>
                </a:solidFill>
              </a:rPr>
              <a:t> POLSKA W SYSTEMIE BEZPIECZEŃSTWA MIĘDZYNARODOWEGO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ymbol zastępczy numeru slajdu 5"/>
          <p:cNvSpPr txBox="1">
            <a:spLocks noGrp="1"/>
          </p:cNvSpPr>
          <p:nvPr/>
        </p:nvSpPr>
        <p:spPr bwMode="auto">
          <a:xfrm>
            <a:off x="8736013" y="6248400"/>
            <a:ext cx="25415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4306" tIns="52153" rIns="104306" bIns="52153"/>
          <a:lstStyle/>
          <a:p>
            <a:pPr algn="r" defTabSz="1042988" eaLnBrk="0" hangingPunct="0"/>
            <a:fld id="{A0FC61F8-93F3-459C-8B68-C5F4240854D1}" type="slidenum">
              <a:rPr lang="pl-PL" sz="1600">
                <a:latin typeface="Times New Roman" pitchFamily="18" charset="0"/>
              </a:rPr>
              <a:pPr algn="r" defTabSz="1042988" eaLnBrk="0" hangingPunct="0"/>
              <a:t>18</a:t>
            </a:fld>
            <a:endParaRPr lang="pl-PL" sz="1600">
              <a:latin typeface="Times New Roman" pitchFamily="18" charset="0"/>
            </a:endParaRPr>
          </a:p>
        </p:txBody>
      </p:sp>
      <p:sp>
        <p:nvSpPr>
          <p:cNvPr id="4813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0525" y="2982913"/>
            <a:ext cx="11410950" cy="1628775"/>
          </a:xfrm>
        </p:spPr>
        <p:txBody>
          <a:bodyPr lIns="104306" tIns="52153" rIns="104306" bIns="52153"/>
          <a:lstStyle/>
          <a:p>
            <a:pPr marL="704850" indent="-704850" algn="just" defTabSz="1042988">
              <a:lnSpc>
                <a:spcPct val="110000"/>
              </a:lnSpc>
              <a:buFont typeface="Wingdings" pitchFamily="2" charset="2"/>
              <a:buAutoNum type="arabicPeriod"/>
            </a:pPr>
            <a:r>
              <a:rPr lang="pl-PL" sz="1800">
                <a:solidFill>
                  <a:srgbClr val="0000FF"/>
                </a:solidFill>
              </a:rPr>
              <a:t>TOŻSAMOŚĆ NARODOWA RZECZYPOSPOLITEJ POLSKIEJ</a:t>
            </a:r>
            <a:r>
              <a:rPr lang="pl-PL" sz="1800"/>
              <a:t>. Wzmocnienie tożsamości narodowej, zakorzenionej </a:t>
            </a:r>
            <a:br>
              <a:rPr lang="pl-PL" sz="1800"/>
            </a:br>
            <a:r>
              <a:rPr lang="pl-PL" sz="1800"/>
              <a:t>w chrześcijańskim dziedzictwie i uniwersalnych wartościach;</a:t>
            </a:r>
          </a:p>
          <a:p>
            <a:pPr marL="704850" indent="-704850" algn="just" defTabSz="1042988">
              <a:lnSpc>
                <a:spcPct val="110000"/>
              </a:lnSpc>
              <a:buFont typeface="Wingdings" pitchFamily="2" charset="2"/>
              <a:buNone/>
            </a:pPr>
            <a:endParaRPr lang="pl-PL" sz="1800"/>
          </a:p>
          <a:p>
            <a:pPr marL="704850" indent="-704850" algn="just" defTabSz="1042988">
              <a:lnSpc>
                <a:spcPct val="110000"/>
              </a:lnSpc>
              <a:buFont typeface="Wingdings" pitchFamily="2" charset="2"/>
              <a:buAutoNum type="arabicPeriod"/>
            </a:pPr>
            <a:r>
              <a:rPr lang="pl-PL" sz="1800">
                <a:solidFill>
                  <a:srgbClr val="0000FF"/>
                </a:solidFill>
              </a:rPr>
              <a:t>TWORZENIE POZYTYWNEGO WIZERUNKU POLSKI</a:t>
            </a:r>
            <a:r>
              <a:rPr lang="pl-PL" sz="1800"/>
              <a:t>. Wzmacnianie pozytywnego wizerunku Rzeczypospolitej Polskiej oraz jej atrakcyjności kulturowej i gospodarczej.</a:t>
            </a:r>
          </a:p>
        </p:txBody>
      </p:sp>
      <p:pic>
        <p:nvPicPr>
          <p:cNvPr id="48131" name="Obraz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4697413" cy="125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132" name="Rectangle 2"/>
          <p:cNvSpPr>
            <a:spLocks noChangeArrowheads="1"/>
          </p:cNvSpPr>
          <p:nvPr/>
        </p:nvSpPr>
        <p:spPr bwMode="auto">
          <a:xfrm>
            <a:off x="857250" y="1662113"/>
            <a:ext cx="10426700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pPr algn="ctr" defTabSz="449263">
              <a:lnSpc>
                <a:spcPct val="90000"/>
              </a:lnSpc>
              <a:buClr>
                <a:srgbClr val="000000"/>
              </a:buClr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sz="2400">
                <a:solidFill>
                  <a:srgbClr val="CC0000"/>
                </a:solidFill>
              </a:rPr>
              <a:t>FILAR III</a:t>
            </a:r>
            <a:r>
              <a:rPr lang="pl-PL" sz="2400" b="1">
                <a:solidFill>
                  <a:srgbClr val="CC0000"/>
                </a:solidFill>
              </a:rPr>
              <a:t> TOŻSAMOŚĆ I DZIEDZICTWO NARODOWE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ymbol zastępczy numeru slajdu 5"/>
          <p:cNvSpPr txBox="1">
            <a:spLocks noGrp="1"/>
          </p:cNvSpPr>
          <p:nvPr/>
        </p:nvSpPr>
        <p:spPr bwMode="auto">
          <a:xfrm>
            <a:off x="8736013" y="6248400"/>
            <a:ext cx="25415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4306" tIns="52153" rIns="104306" bIns="52153"/>
          <a:lstStyle/>
          <a:p>
            <a:pPr algn="r" defTabSz="1042988" eaLnBrk="0" hangingPunct="0"/>
            <a:fld id="{D64CAE93-D81D-477C-B7F8-1959211E0744}" type="slidenum">
              <a:rPr lang="pl-PL" sz="1600">
                <a:latin typeface="Times New Roman" pitchFamily="18" charset="0"/>
              </a:rPr>
              <a:pPr algn="r" defTabSz="1042988" eaLnBrk="0" hangingPunct="0"/>
              <a:t>19</a:t>
            </a:fld>
            <a:endParaRPr lang="pl-PL" sz="1600">
              <a:latin typeface="Times New Roman" pitchFamily="18" charset="0"/>
            </a:endParaRPr>
          </a:p>
        </p:txBody>
      </p:sp>
      <p:sp>
        <p:nvSpPr>
          <p:cNvPr id="5017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0525" y="2640013"/>
            <a:ext cx="11410950" cy="3863975"/>
          </a:xfrm>
        </p:spPr>
        <p:txBody>
          <a:bodyPr lIns="104306" tIns="52153" rIns="104306" bIns="52153"/>
          <a:lstStyle/>
          <a:p>
            <a:pPr marL="704850" indent="-704850" algn="just" defTabSz="1042988">
              <a:lnSpc>
                <a:spcPct val="100000"/>
              </a:lnSpc>
              <a:buFont typeface="Wingdings" pitchFamily="2" charset="2"/>
              <a:buAutoNum type="arabicPeriod"/>
            </a:pPr>
            <a:r>
              <a:rPr lang="pl-PL" sz="1800">
                <a:solidFill>
                  <a:srgbClr val="0000FF"/>
                </a:solidFill>
              </a:rPr>
              <a:t>ZDROWIE I OCHRONA RODZINY</a:t>
            </a:r>
            <a:r>
              <a:rPr lang="pl-PL" sz="1800"/>
              <a:t>. Poprawa warunków do ochrony i rozwoju rodziny; zwiększanie poziomu bezpieczeństwa zdrowotnego obywateli;</a:t>
            </a:r>
          </a:p>
          <a:p>
            <a:pPr marL="704850" indent="-704850" algn="just" defTabSz="1042988">
              <a:lnSpc>
                <a:spcPct val="100000"/>
              </a:lnSpc>
              <a:buFont typeface="Wingdings" pitchFamily="2" charset="2"/>
              <a:buAutoNum type="arabicPeriod"/>
            </a:pPr>
            <a:r>
              <a:rPr lang="pl-PL" sz="1800">
                <a:solidFill>
                  <a:srgbClr val="0000FF"/>
                </a:solidFill>
              </a:rPr>
              <a:t>POLITYKA MIGRACYJNA</a:t>
            </a:r>
            <a:r>
              <a:rPr lang="pl-PL" sz="1800"/>
              <a:t>. Skoordynowanie polityki migracyjnej z polityką gospodarczą, społeczną i polityką bezpieczeństwa;</a:t>
            </a:r>
          </a:p>
          <a:p>
            <a:pPr marL="704850" indent="-704850" algn="just" defTabSz="1042988">
              <a:lnSpc>
                <a:spcPct val="100000"/>
              </a:lnSpc>
              <a:buFont typeface="Wingdings" pitchFamily="2" charset="2"/>
              <a:buAutoNum type="arabicPeriod"/>
            </a:pPr>
            <a:r>
              <a:rPr lang="pl-PL" sz="1800">
                <a:solidFill>
                  <a:srgbClr val="0000FF"/>
                </a:solidFill>
              </a:rPr>
              <a:t>BEZPIECZEŃSTWO EKONOMICZNE</a:t>
            </a:r>
            <a:r>
              <a:rPr lang="pl-PL" sz="1800"/>
              <a:t>. Wzmocnienie bezpieczeństwa ekonomicznego, w tym finansowego;</a:t>
            </a:r>
          </a:p>
          <a:p>
            <a:pPr marL="704850" indent="-704850" algn="just" defTabSz="1042988">
              <a:lnSpc>
                <a:spcPct val="100000"/>
              </a:lnSpc>
              <a:buFont typeface="Wingdings" pitchFamily="2" charset="2"/>
              <a:buAutoNum type="arabicPeriod"/>
            </a:pPr>
            <a:r>
              <a:rPr lang="pl-PL" sz="1800">
                <a:solidFill>
                  <a:srgbClr val="0000FF"/>
                </a:solidFill>
              </a:rPr>
              <a:t>BEZPIECZEŃSTWO ENERGETYCZNE</a:t>
            </a:r>
            <a:r>
              <a:rPr lang="pl-PL" sz="1800"/>
              <a:t>. Zapewnienie bezpieczeństwa energetycznego państwa, opartego </a:t>
            </a:r>
            <a:br>
              <a:rPr lang="pl-PL" sz="1800"/>
            </a:br>
            <a:r>
              <a:rPr lang="pl-PL" sz="1800"/>
              <a:t>o tradycyjne źródła energii, poprzez tworzenie warunków do rozwoju ich alternatyw;</a:t>
            </a:r>
          </a:p>
          <a:p>
            <a:pPr marL="704850" indent="-704850" algn="just" defTabSz="1042988">
              <a:lnSpc>
                <a:spcPct val="100000"/>
              </a:lnSpc>
              <a:buFont typeface="Wingdings" pitchFamily="2" charset="2"/>
              <a:buAutoNum type="arabicPeriod"/>
            </a:pPr>
            <a:r>
              <a:rPr lang="pl-PL" sz="1800">
                <a:solidFill>
                  <a:srgbClr val="0000FF"/>
                </a:solidFill>
              </a:rPr>
              <a:t>OCHRONA ŚRODOWISKA NATURALNEGO</a:t>
            </a:r>
            <a:r>
              <a:rPr lang="pl-PL" sz="1800"/>
              <a:t>. Zapewnienie bezpieczeństwa ekologicznego państwa;</a:t>
            </a:r>
          </a:p>
          <a:p>
            <a:pPr marL="704850" indent="-704850" algn="just" defTabSz="1042988">
              <a:lnSpc>
                <a:spcPct val="100000"/>
              </a:lnSpc>
              <a:buFont typeface="Wingdings" pitchFamily="2" charset="2"/>
              <a:buAutoNum type="arabicPeriod"/>
            </a:pPr>
            <a:r>
              <a:rPr lang="pl-PL" sz="1800">
                <a:solidFill>
                  <a:srgbClr val="0000FF"/>
                </a:solidFill>
              </a:rPr>
              <a:t>POTENCJAŁ NAUKOWY I TECHNOLOGICZNY</a:t>
            </a:r>
            <a:r>
              <a:rPr lang="pl-PL" sz="1800"/>
              <a:t>. Zagospodarowanie kapitału ludzkiego oraz potencjału naukowego </a:t>
            </a:r>
            <a:br>
              <a:rPr lang="pl-PL" sz="1800"/>
            </a:br>
            <a:r>
              <a:rPr lang="pl-PL" sz="1800"/>
              <a:t>i technologicznego do rozwoju gospodarczego kraju;</a:t>
            </a:r>
          </a:p>
          <a:p>
            <a:pPr marL="704850" indent="-704850" algn="just" defTabSz="1042988">
              <a:lnSpc>
                <a:spcPct val="100000"/>
              </a:lnSpc>
              <a:buFont typeface="Wingdings" pitchFamily="2" charset="2"/>
              <a:buAutoNum type="arabicPeriod"/>
            </a:pPr>
            <a:endParaRPr lang="pl-PL" sz="1800"/>
          </a:p>
        </p:txBody>
      </p:sp>
      <p:pic>
        <p:nvPicPr>
          <p:cNvPr id="50179" name="Obraz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4697413" cy="125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0180" name="Rectangle 2"/>
          <p:cNvSpPr>
            <a:spLocks noChangeArrowheads="1"/>
          </p:cNvSpPr>
          <p:nvPr/>
        </p:nvSpPr>
        <p:spPr bwMode="auto">
          <a:xfrm>
            <a:off x="400050" y="1598613"/>
            <a:ext cx="11544300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pPr algn="ctr" defTabSz="449263">
              <a:lnSpc>
                <a:spcPct val="90000"/>
              </a:lnSpc>
              <a:buClr>
                <a:srgbClr val="000000"/>
              </a:buClr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sz="2400">
                <a:solidFill>
                  <a:srgbClr val="CC0000"/>
                </a:solidFill>
              </a:rPr>
              <a:t>FILAR IV</a:t>
            </a:r>
            <a:r>
              <a:rPr lang="pl-PL" sz="2400" b="1">
                <a:solidFill>
                  <a:srgbClr val="CC0000"/>
                </a:solidFill>
              </a:rPr>
              <a:t> ROZWÓJ SPOŁECZNY I GOSPODARCZY. OCHRONA ŚRODOWISKA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466" name="Rectangle 2"/>
          <p:cNvSpPr>
            <a:spLocks noChangeArrowheads="1"/>
          </p:cNvSpPr>
          <p:nvPr/>
        </p:nvSpPr>
        <p:spPr bwMode="auto">
          <a:xfrm>
            <a:off x="2622550" y="1077913"/>
            <a:ext cx="6946900" cy="7207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90000" tIns="46800" rIns="90000" bIns="46800" anchor="ctr"/>
          <a:lstStyle/>
          <a:p>
            <a:pPr algn="ctr" defTabSz="449263">
              <a:lnSpc>
                <a:spcPct val="90000"/>
              </a:lnSpc>
              <a:buClr>
                <a:srgbClr val="000000"/>
              </a:buClr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l-PL" altLang="pl-PL" sz="2800" b="1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Arial Unicode MS" pitchFamily="34" charset="-128"/>
                <a:cs typeface="Arial Unicode MS" pitchFamily="34" charset="-128"/>
              </a:rPr>
              <a:t>PODSTAWY PRAWNE</a:t>
            </a:r>
          </a:p>
        </p:txBody>
      </p:sp>
      <p:sp>
        <p:nvSpPr>
          <p:cNvPr id="17410" name="Rectangle 3"/>
          <p:cNvSpPr>
            <a:spLocks noChangeArrowheads="1"/>
          </p:cNvSpPr>
          <p:nvPr/>
        </p:nvSpPr>
        <p:spPr bwMode="auto">
          <a:xfrm>
            <a:off x="561975" y="2054225"/>
            <a:ext cx="11004550" cy="3567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4306" tIns="52153" rIns="104306" bIns="52153"/>
          <a:lstStyle/>
          <a:p>
            <a:pPr marL="812800" indent="-546100" defTabSz="1042988">
              <a:lnSpc>
                <a:spcPct val="90000"/>
              </a:lnSpc>
              <a:spcBef>
                <a:spcPct val="30000"/>
              </a:spcBef>
              <a:spcAft>
                <a:spcPct val="5000"/>
              </a:spcAft>
              <a:buFont typeface="Arial" charset="0"/>
              <a:buNone/>
            </a:pPr>
            <a:r>
              <a:rPr lang="pl-PL" altLang="pl-PL" b="1">
                <a:solidFill>
                  <a:srgbClr val="0000FF"/>
                </a:solidFill>
              </a:rPr>
              <a:t>Ustawa z dnia 21 listopada 1967 r. o powszechnym obowiązku obrony Rzeczypospolitej Polskiej,</a:t>
            </a:r>
          </a:p>
          <a:p>
            <a:pPr marL="812800" indent="-546100" defTabSz="1042988">
              <a:lnSpc>
                <a:spcPct val="90000"/>
              </a:lnSpc>
              <a:spcBef>
                <a:spcPct val="30000"/>
              </a:spcBef>
              <a:spcAft>
                <a:spcPct val="5000"/>
              </a:spcAft>
              <a:buFont typeface="Arial" charset="0"/>
              <a:buNone/>
            </a:pPr>
            <a:r>
              <a:rPr lang="pl-PL" altLang="pl-PL">
                <a:solidFill>
                  <a:srgbClr val="0000FF"/>
                </a:solidFill>
              </a:rPr>
              <a:t> </a:t>
            </a:r>
          </a:p>
          <a:p>
            <a:pPr marL="812800" indent="-546100" defTabSz="1042988">
              <a:lnSpc>
                <a:spcPct val="90000"/>
              </a:lnSpc>
              <a:spcBef>
                <a:spcPct val="30000"/>
              </a:spcBef>
              <a:spcAft>
                <a:spcPct val="5000"/>
              </a:spcAft>
              <a:buFont typeface="Arial" charset="0"/>
              <a:buNone/>
            </a:pPr>
            <a:r>
              <a:rPr lang="pl-PL" altLang="pl-PL">
                <a:solidFill>
                  <a:srgbClr val="CC0000"/>
                </a:solidFill>
              </a:rPr>
              <a:t>Art. 4a Kompetencje Prezydenta RP w zakresie powszechnego obowiązku obrony</a:t>
            </a:r>
          </a:p>
          <a:p>
            <a:pPr marL="812800" indent="-546100" defTabSz="1042988">
              <a:lnSpc>
                <a:spcPct val="90000"/>
              </a:lnSpc>
              <a:spcBef>
                <a:spcPct val="30000"/>
              </a:spcBef>
              <a:spcAft>
                <a:spcPct val="5000"/>
              </a:spcAft>
              <a:buFont typeface="Arial" charset="0"/>
              <a:buNone/>
            </a:pPr>
            <a:endParaRPr lang="pl-PL" altLang="pl-PL">
              <a:solidFill>
                <a:srgbClr val="CC0000"/>
              </a:solidFill>
            </a:endParaRPr>
          </a:p>
          <a:p>
            <a:pPr marL="812800" indent="-546100" algn="just" defTabSz="1042988">
              <a:buFontTx/>
              <a:buAutoNum type="arabicPeriod"/>
            </a:pPr>
            <a:r>
              <a:rPr lang="pl-PL" altLang="pl-PL"/>
              <a:t> Prezydent Rzeczypospolitej Polskiej, stojąc na straży suwerenności i bezpieczeństwa państwa, </a:t>
            </a:r>
            <a:br>
              <a:rPr lang="pl-PL" altLang="pl-PL"/>
            </a:br>
            <a:r>
              <a:rPr lang="pl-PL" altLang="pl-PL"/>
              <a:t> nienaruszalności i niepodzielności jego terytorium, w szczególności:</a:t>
            </a:r>
          </a:p>
          <a:p>
            <a:pPr marL="812800" indent="-546100" algn="just" defTabSz="1042988"/>
            <a:endParaRPr lang="pl-PL" altLang="pl-PL"/>
          </a:p>
          <a:p>
            <a:pPr marL="812800" indent="-546100" algn="just" defTabSz="1042988">
              <a:buFontTx/>
              <a:buAutoNum type="arabicParenR"/>
            </a:pPr>
            <a:r>
              <a:rPr lang="pl-PL" altLang="pl-PL"/>
              <a:t> zatwierdza, na wniosek Prezesa Rady Ministrów, </a:t>
            </a:r>
            <a:r>
              <a:rPr lang="pl-PL" altLang="pl-PL">
                <a:solidFill>
                  <a:srgbClr val="CC0000"/>
                </a:solidFill>
              </a:rPr>
              <a:t>Strategię Bezpieczeństwa Narodowego RP</a:t>
            </a:r>
            <a:r>
              <a:rPr lang="pl-PL" altLang="pl-PL"/>
              <a:t>;</a:t>
            </a:r>
            <a:br>
              <a:rPr lang="pl-PL" altLang="pl-PL"/>
            </a:br>
            <a:endParaRPr lang="pl-PL" altLang="pl-PL"/>
          </a:p>
          <a:p>
            <a:pPr marL="812800" indent="-546100" algn="just" defTabSz="1042988">
              <a:buFontTx/>
              <a:buAutoNum type="arabicParenR"/>
            </a:pPr>
            <a:r>
              <a:rPr lang="pl-PL" altLang="pl-PL"/>
              <a:t> wydaje, na wniosek Prezesa Rady Ministrów, w drodze postanowienia, </a:t>
            </a:r>
            <a:r>
              <a:rPr lang="pl-PL" altLang="pl-PL">
                <a:solidFill>
                  <a:srgbClr val="CC0000"/>
                </a:solidFill>
              </a:rPr>
              <a:t>Polityczno-Strategiczną</a:t>
            </a:r>
            <a:br>
              <a:rPr lang="pl-PL" altLang="pl-PL">
                <a:solidFill>
                  <a:srgbClr val="CC0000"/>
                </a:solidFill>
              </a:rPr>
            </a:br>
            <a:r>
              <a:rPr lang="pl-PL" altLang="pl-PL">
                <a:solidFill>
                  <a:srgbClr val="CC0000"/>
                </a:solidFill>
              </a:rPr>
              <a:t> Dyrektywę Obronną Rzeczypospolitej Polskiej</a:t>
            </a:r>
            <a:r>
              <a:rPr lang="pl-PL" altLang="pl-PL"/>
              <a:t> oraz inne dokumenty wykonawcze do strategii </a:t>
            </a:r>
            <a:br>
              <a:rPr lang="pl-PL" altLang="pl-PL"/>
            </a:br>
            <a:r>
              <a:rPr lang="pl-PL" altLang="pl-PL"/>
              <a:t> bezpieczeństwa narodowego;</a:t>
            </a:r>
            <a:endParaRPr lang="pl-PL" altLang="pl-PL">
              <a:solidFill>
                <a:srgbClr val="0000FF"/>
              </a:solidFill>
            </a:endParaRPr>
          </a:p>
        </p:txBody>
      </p:sp>
      <p:sp>
        <p:nvSpPr>
          <p:cNvPr id="17411" name="Symbol zastępczy numeru slajdu 3"/>
          <p:cNvSpPr txBox="1">
            <a:spLocks noGrp="1"/>
          </p:cNvSpPr>
          <p:nvPr/>
        </p:nvSpPr>
        <p:spPr bwMode="auto">
          <a:xfrm>
            <a:off x="10845800" y="6245225"/>
            <a:ext cx="736600" cy="280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>
              <a:lnSpc>
                <a:spcPct val="90000"/>
              </a:lnSpc>
              <a:buFont typeface="Arial" charset="0"/>
              <a:buNone/>
            </a:pPr>
            <a:fld id="{82A7A374-B9B7-4352-8A7A-5F38DF2CE3DF}" type="slidenum">
              <a:rPr lang="pl-PL" altLang="pl-PL" sz="900">
                <a:latin typeface="Calibri" pitchFamily="34" charset="0"/>
              </a:rPr>
              <a:pPr algn="r">
                <a:lnSpc>
                  <a:spcPct val="90000"/>
                </a:lnSpc>
                <a:buFont typeface="Arial" charset="0"/>
                <a:buNone/>
              </a:pPr>
              <a:t>2</a:t>
            </a:fld>
            <a:endParaRPr lang="pl-PL" altLang="pl-PL" sz="900">
              <a:latin typeface="Calibri" pitchFamily="34" charset="0"/>
            </a:endParaRPr>
          </a:p>
        </p:txBody>
      </p:sp>
      <p:pic>
        <p:nvPicPr>
          <p:cNvPr id="17412" name="Obraz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4697413" cy="125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ymbol zastępczy numeru slajdu 5"/>
          <p:cNvSpPr txBox="1">
            <a:spLocks noGrp="1"/>
          </p:cNvSpPr>
          <p:nvPr/>
        </p:nvSpPr>
        <p:spPr bwMode="auto">
          <a:xfrm>
            <a:off x="8736013" y="6248400"/>
            <a:ext cx="25415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4306" tIns="52153" rIns="104306" bIns="52153"/>
          <a:lstStyle/>
          <a:p>
            <a:pPr algn="r" defTabSz="1042988" eaLnBrk="0" hangingPunct="0"/>
            <a:fld id="{A237A148-A9E1-428B-A728-59D041903365}" type="slidenum">
              <a:rPr lang="pl-PL" sz="1600">
                <a:latin typeface="Times New Roman" pitchFamily="18" charset="0"/>
              </a:rPr>
              <a:pPr algn="r" defTabSz="1042988" eaLnBrk="0" hangingPunct="0"/>
              <a:t>20</a:t>
            </a:fld>
            <a:endParaRPr lang="pl-PL" sz="1600">
              <a:latin typeface="Times New Roman" pitchFamily="18" charset="0"/>
            </a:endParaRPr>
          </a:p>
        </p:txBody>
      </p:sp>
      <p:sp>
        <p:nvSpPr>
          <p:cNvPr id="5222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0525" y="2322513"/>
            <a:ext cx="11410950" cy="3940175"/>
          </a:xfrm>
        </p:spPr>
        <p:txBody>
          <a:bodyPr lIns="104306" tIns="52153" rIns="104306" bIns="52153"/>
          <a:lstStyle/>
          <a:p>
            <a:pPr marL="704850" indent="-704850" algn="just" defTabSz="1042988">
              <a:lnSpc>
                <a:spcPct val="100000"/>
              </a:lnSpc>
              <a:buFont typeface="Wingdings" pitchFamily="2" charset="2"/>
              <a:buChar char="Ø"/>
            </a:pPr>
            <a:r>
              <a:rPr lang="pl-PL" sz="2000">
                <a:solidFill>
                  <a:srgbClr val="0000FF"/>
                </a:solidFill>
              </a:rPr>
              <a:t>Za realizację postanowień zawartych w SBN RP odpowiadają ministrowie kierujący działami administracji rządowej, kierownicy urzędów centralnych, wojewodowie, organy samorządu terytorialnego oraz inne podmioty, we właściwościach których pozostają kompetencje w dziedzinie bezpieczeństwa narodowego. Są oni zobowiązani do uwzględnienia interesów narodowych i celów strategicznych w dziedzinie bezpieczeństwa narodowego, ujętych w  niniejszej Strategii we wszystkich planowanych do realizacji przedsięwzięciach oraz działalności bieżącej.</a:t>
            </a:r>
          </a:p>
          <a:p>
            <a:pPr marL="704850" indent="-704850" algn="just" defTabSz="1042988">
              <a:lnSpc>
                <a:spcPct val="100000"/>
              </a:lnSpc>
              <a:buFont typeface="Wingdings" pitchFamily="2" charset="2"/>
              <a:buChar char="Ø"/>
            </a:pPr>
            <a:r>
              <a:rPr lang="pl-PL" sz="2000"/>
              <a:t>Mechanizmy realizacji postanowień SBN RP zostaną określone w ustawie o zarządzaniu bezpieczeństwem narodowym. Do czasu jej przyjęcia Strategia będzie wdrażana w ramach obowiązujących przepisów prawa.</a:t>
            </a:r>
          </a:p>
          <a:p>
            <a:pPr marL="704850" indent="-704850" algn="just" defTabSz="1042988">
              <a:lnSpc>
                <a:spcPct val="100000"/>
              </a:lnSpc>
              <a:buFont typeface="Wingdings" pitchFamily="2" charset="2"/>
              <a:buChar char="Ø"/>
            </a:pPr>
            <a:r>
              <a:rPr lang="pl-PL" sz="2000"/>
              <a:t>Weryfikacja realizacji zadań określonych w SBN RP oraz wypracowanie propozycji jej aktualizacji odbywać się może w ramach strategicznych przeglądów w dziedzinie bezpieczeństwa narodowego. </a:t>
            </a:r>
          </a:p>
        </p:txBody>
      </p:sp>
      <p:pic>
        <p:nvPicPr>
          <p:cNvPr id="52227" name="Obraz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4697413" cy="125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2228" name="Rectangle 2"/>
          <p:cNvSpPr>
            <a:spLocks noChangeArrowheads="1"/>
          </p:cNvSpPr>
          <p:nvPr/>
        </p:nvSpPr>
        <p:spPr bwMode="auto">
          <a:xfrm>
            <a:off x="857250" y="1471613"/>
            <a:ext cx="10426700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pPr algn="ctr" defTabSz="449263">
              <a:lnSpc>
                <a:spcPct val="90000"/>
              </a:lnSpc>
              <a:buClr>
                <a:srgbClr val="000000"/>
              </a:buClr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sz="2400" b="1">
                <a:solidFill>
                  <a:srgbClr val="CC0000"/>
                </a:solidFill>
              </a:rPr>
              <a:t>ZAKOŃCZENIE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ymbol zastępczy zawartości 2"/>
          <p:cNvSpPr>
            <a:spLocks noGrp="1"/>
          </p:cNvSpPr>
          <p:nvPr>
            <p:ph type="subTitle" idx="1"/>
          </p:nvPr>
        </p:nvSpPr>
        <p:spPr>
          <a:xfrm>
            <a:off x="1535113" y="3230563"/>
            <a:ext cx="9121775" cy="2732087"/>
          </a:xfrm>
        </p:spPr>
        <p:txBody>
          <a:bodyPr/>
          <a:lstStyle/>
          <a:p>
            <a:pPr eaLnBrk="1" hangingPunct="1">
              <a:lnSpc>
                <a:spcPct val="70000"/>
              </a:lnSpc>
            </a:pPr>
            <a:endParaRPr lang="pl-PL" sz="600" b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70000"/>
              </a:lnSpc>
            </a:pPr>
            <a:endParaRPr lang="pl-PL" sz="600" b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70000"/>
              </a:lnSpc>
            </a:pPr>
            <a:r>
              <a:rPr lang="pl-PL" sz="1600" b="1" dirty="0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Mazowiecki Urząd Wojewódzki w Warszawie</a:t>
            </a:r>
          </a:p>
          <a:p>
            <a:pPr eaLnBrk="1" hangingPunct="1">
              <a:lnSpc>
                <a:spcPct val="70000"/>
              </a:lnSpc>
            </a:pPr>
            <a:r>
              <a:rPr lang="pl-PL" sz="1600" b="1" dirty="0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pl. Bankowy 3/5</a:t>
            </a:r>
          </a:p>
          <a:p>
            <a:pPr eaLnBrk="1" hangingPunct="1">
              <a:lnSpc>
                <a:spcPct val="70000"/>
              </a:lnSpc>
            </a:pPr>
            <a:r>
              <a:rPr lang="pl-PL" sz="1600" b="1" dirty="0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00-950 Warszawa</a:t>
            </a:r>
          </a:p>
          <a:p>
            <a:pPr eaLnBrk="1" hangingPunct="1">
              <a:lnSpc>
                <a:spcPct val="70000"/>
              </a:lnSpc>
            </a:pPr>
            <a:endParaRPr lang="pl-PL" sz="600" dirty="0">
              <a:solidFill>
                <a:srgbClr val="0000FF"/>
              </a:solidFill>
              <a:latin typeface="Arial" charset="0"/>
              <a:cs typeface="Times New Roman" pitchFamily="18" charset="0"/>
            </a:endParaRPr>
          </a:p>
        </p:txBody>
      </p:sp>
      <p:pic>
        <p:nvPicPr>
          <p:cNvPr id="54274" name="Obraz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92438" y="414338"/>
            <a:ext cx="6205537" cy="134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4275" name="Rectangle 5"/>
          <p:cNvSpPr>
            <a:spLocks noChangeArrowheads="1"/>
          </p:cNvSpPr>
          <p:nvPr/>
        </p:nvSpPr>
        <p:spPr bwMode="auto">
          <a:xfrm>
            <a:off x="1073150" y="2578100"/>
            <a:ext cx="100457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lnSpc>
                <a:spcPct val="90000"/>
              </a:lnSpc>
            </a:pPr>
            <a:r>
              <a:rPr lang="pl-PL" sz="3600" b="1">
                <a:solidFill>
                  <a:srgbClr val="0000FF"/>
                </a:solidFill>
              </a:rPr>
              <a:t>Dziękuję za uwagę</a:t>
            </a:r>
            <a:endParaRPr lang="pl-PL" sz="2400" b="1">
              <a:solidFill>
                <a:srgbClr val="0000FF"/>
              </a:solidFill>
              <a:latin typeface="Calibri Light" pitchFamily="34" charset="0"/>
            </a:endParaRPr>
          </a:p>
        </p:txBody>
      </p:sp>
      <p:sp>
        <p:nvSpPr>
          <p:cNvPr id="54276" name="Symbol zastępczy numeru slajdu 3"/>
          <p:cNvSpPr txBox="1">
            <a:spLocks noGrp="1"/>
          </p:cNvSpPr>
          <p:nvPr/>
        </p:nvSpPr>
        <p:spPr bwMode="auto">
          <a:xfrm>
            <a:off x="10845800" y="6245225"/>
            <a:ext cx="736600" cy="280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CFB54F02-36C6-456E-8BC7-3F136F995724}" type="slidenum">
              <a:rPr lang="pl-PL" sz="1000"/>
              <a:pPr algn="r"/>
              <a:t>21</a:t>
            </a:fld>
            <a:endParaRPr lang="pl-PL" sz="1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ymbol zastępczy numeru slajdu 3"/>
          <p:cNvSpPr txBox="1">
            <a:spLocks noGrp="1"/>
          </p:cNvSpPr>
          <p:nvPr/>
        </p:nvSpPr>
        <p:spPr bwMode="auto">
          <a:xfrm>
            <a:off x="10845800" y="6245225"/>
            <a:ext cx="736600" cy="280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>
              <a:lnSpc>
                <a:spcPct val="90000"/>
              </a:lnSpc>
              <a:buFont typeface="Arial" charset="0"/>
              <a:buNone/>
            </a:pPr>
            <a:fld id="{52AB359F-A205-40C1-84F9-AAC66A8F4EC0}" type="slidenum">
              <a:rPr lang="pl-PL" altLang="pl-PL" sz="900">
                <a:latin typeface="Calibri" pitchFamily="34" charset="0"/>
              </a:rPr>
              <a:pPr algn="r">
                <a:lnSpc>
                  <a:spcPct val="90000"/>
                </a:lnSpc>
                <a:buFont typeface="Arial" charset="0"/>
                <a:buNone/>
              </a:pPr>
              <a:t>3</a:t>
            </a:fld>
            <a:endParaRPr lang="pl-PL" altLang="pl-PL" sz="900">
              <a:latin typeface="Calibri" pitchFamily="34" charset="0"/>
            </a:endParaRPr>
          </a:p>
        </p:txBody>
      </p:sp>
      <p:pic>
        <p:nvPicPr>
          <p:cNvPr id="19458" name="Obraz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4697413" cy="125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8466" name="Rectangle 2"/>
          <p:cNvSpPr>
            <a:spLocks noChangeArrowheads="1"/>
          </p:cNvSpPr>
          <p:nvPr/>
        </p:nvSpPr>
        <p:spPr bwMode="auto">
          <a:xfrm>
            <a:off x="2622550" y="1077913"/>
            <a:ext cx="6946900" cy="7207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90000" tIns="46800" rIns="90000" bIns="46800" anchor="ctr"/>
          <a:lstStyle/>
          <a:p>
            <a:pPr algn="ctr" defTabSz="449263">
              <a:lnSpc>
                <a:spcPct val="90000"/>
              </a:lnSpc>
              <a:buClr>
                <a:srgbClr val="000000"/>
              </a:buClr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l-PL" altLang="pl-PL" sz="2800" b="1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Arial Unicode MS" pitchFamily="34" charset="-128"/>
                <a:cs typeface="Arial Unicode MS" pitchFamily="34" charset="-128"/>
              </a:rPr>
              <a:t>PODSTAWY PRAWNE</a:t>
            </a:r>
          </a:p>
        </p:txBody>
      </p:sp>
      <p:pic>
        <p:nvPicPr>
          <p:cNvPr id="19460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90763" y="1641475"/>
            <a:ext cx="7608887" cy="4941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ymbol zastępczy numeru slajdu 3"/>
          <p:cNvSpPr txBox="1">
            <a:spLocks noGrp="1"/>
          </p:cNvSpPr>
          <p:nvPr/>
        </p:nvSpPr>
        <p:spPr bwMode="auto">
          <a:xfrm>
            <a:off x="10845800" y="6245225"/>
            <a:ext cx="736600" cy="280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>
              <a:lnSpc>
                <a:spcPct val="90000"/>
              </a:lnSpc>
              <a:buFont typeface="Arial" charset="0"/>
              <a:buNone/>
            </a:pPr>
            <a:fld id="{5A817AA2-83E7-4097-BC21-7F66A3D7DDC6}" type="slidenum">
              <a:rPr lang="pl-PL" altLang="pl-PL" sz="900">
                <a:latin typeface="Calibri" pitchFamily="34" charset="0"/>
              </a:rPr>
              <a:pPr algn="r">
                <a:lnSpc>
                  <a:spcPct val="90000"/>
                </a:lnSpc>
                <a:buFont typeface="Arial" charset="0"/>
                <a:buNone/>
              </a:pPr>
              <a:t>4</a:t>
            </a:fld>
            <a:endParaRPr lang="pl-PL" altLang="pl-PL" sz="900">
              <a:latin typeface="Calibri" pitchFamily="34" charset="0"/>
            </a:endParaRPr>
          </a:p>
        </p:txBody>
      </p:sp>
      <p:pic>
        <p:nvPicPr>
          <p:cNvPr id="21506" name="Obraz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4697413" cy="125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7" name="Picture 6" descr="https://cleanerenergy.pl/wp-content/uploads/2020/05/%C5%B9r%C3%B3d%C5%82o-Kancelaria-Prezydenta-RP-906x480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81175" y="1752600"/>
            <a:ext cx="862965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8466" name="Rectangle 2"/>
          <p:cNvSpPr>
            <a:spLocks noChangeArrowheads="1"/>
          </p:cNvSpPr>
          <p:nvPr/>
        </p:nvSpPr>
        <p:spPr bwMode="auto">
          <a:xfrm>
            <a:off x="2622550" y="1077913"/>
            <a:ext cx="6946900" cy="7207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90000" tIns="46800" rIns="90000" bIns="46800" anchor="ctr"/>
          <a:lstStyle/>
          <a:p>
            <a:pPr algn="ctr" defTabSz="449263">
              <a:lnSpc>
                <a:spcPct val="90000"/>
              </a:lnSpc>
              <a:buClr>
                <a:srgbClr val="000000"/>
              </a:buClr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l-PL" altLang="pl-PL" sz="2800" b="1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Arial Unicode MS" pitchFamily="34" charset="-128"/>
                <a:cs typeface="Arial Unicode MS" pitchFamily="34" charset="-128"/>
              </a:rPr>
              <a:t>PODSTAWY PRAWNE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ymbol zastępczy numeru slajdu 5"/>
          <p:cNvSpPr txBox="1">
            <a:spLocks noGrp="1"/>
          </p:cNvSpPr>
          <p:nvPr/>
        </p:nvSpPr>
        <p:spPr bwMode="auto">
          <a:xfrm>
            <a:off x="8736013" y="6248400"/>
            <a:ext cx="25415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4306" tIns="52153" rIns="104306" bIns="52153"/>
          <a:lstStyle/>
          <a:p>
            <a:pPr algn="r" defTabSz="1042988" eaLnBrk="0" hangingPunct="0"/>
            <a:fld id="{0960AB99-D486-4B5B-AF1F-945389A22A83}" type="slidenum">
              <a:rPr lang="pl-PL" sz="1600">
                <a:latin typeface="Times New Roman" pitchFamily="18" charset="0"/>
              </a:rPr>
              <a:pPr algn="r" defTabSz="1042988" eaLnBrk="0" hangingPunct="0"/>
              <a:t>5</a:t>
            </a:fld>
            <a:endParaRPr lang="pl-PL" sz="1600">
              <a:latin typeface="Times New Roman" pitchFamily="18" charset="0"/>
            </a:endParaRPr>
          </a:p>
        </p:txBody>
      </p:sp>
      <p:sp>
        <p:nvSpPr>
          <p:cNvPr id="2355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60350" y="2347913"/>
            <a:ext cx="11779250" cy="3870325"/>
          </a:xfrm>
        </p:spPr>
        <p:txBody>
          <a:bodyPr lIns="104306" tIns="52153" rIns="104306" bIns="52153"/>
          <a:lstStyle/>
          <a:p>
            <a:pPr marL="390525" indent="-390525" defTabSz="1042988">
              <a:buFont typeface="Wingdings" pitchFamily="2" charset="2"/>
              <a:buChar char="§"/>
            </a:pPr>
            <a:r>
              <a:rPr lang="pl-PL" sz="2000" b="1"/>
              <a:t>1945 – 1989</a:t>
            </a:r>
            <a:r>
              <a:rPr lang="pl-PL" sz="2000"/>
              <a:t> - Polska nie posiada własnej strategii bezpieczeństwa; obowiązywała Doktryna Obronna UW;</a:t>
            </a:r>
          </a:p>
          <a:p>
            <a:pPr marL="390525" indent="-390525" defTabSz="1042988">
              <a:buFont typeface="Wingdings" pitchFamily="2" charset="2"/>
              <a:buChar char="§"/>
            </a:pPr>
            <a:r>
              <a:rPr lang="pl-PL" sz="2000" b="1"/>
              <a:t>1990</a:t>
            </a:r>
            <a:r>
              <a:rPr lang="pl-PL" sz="2000"/>
              <a:t> – Doktryna Obronna Rzeczypospolitej Polskiej;</a:t>
            </a:r>
          </a:p>
          <a:p>
            <a:pPr marL="390525" indent="-390525" defTabSz="1042988">
              <a:buFont typeface="Wingdings" pitchFamily="2" charset="2"/>
              <a:buChar char="§"/>
            </a:pPr>
            <a:r>
              <a:rPr lang="pl-PL" sz="2000" b="1"/>
              <a:t>1992</a:t>
            </a:r>
            <a:r>
              <a:rPr lang="pl-PL" sz="2000"/>
              <a:t> – Założenia Polskiej Polityki Bezpieczeństwa oraz Polityka Bezpieczeństwa i Strategia Obronna RP;</a:t>
            </a:r>
          </a:p>
          <a:p>
            <a:pPr marL="390525" indent="-390525" defTabSz="1042988">
              <a:buFont typeface="Wingdings" pitchFamily="2" charset="2"/>
              <a:buChar char="§"/>
            </a:pPr>
            <a:r>
              <a:rPr lang="pl-PL" sz="2000" b="1"/>
              <a:t>2000</a:t>
            </a:r>
            <a:r>
              <a:rPr lang="pl-PL" sz="2000"/>
              <a:t> – Strategia Bezpieczeństwa Rzeczypospolitej Polskiej i Strategia Obronności Rzeczypospolitej Polskiej;</a:t>
            </a:r>
          </a:p>
          <a:p>
            <a:pPr marL="390525" indent="-390525" defTabSz="1042988">
              <a:buFont typeface="Wingdings" pitchFamily="2" charset="2"/>
              <a:buChar char="§"/>
            </a:pPr>
            <a:r>
              <a:rPr lang="pl-PL" sz="2000" b="1"/>
              <a:t>2003 </a:t>
            </a:r>
            <a:r>
              <a:rPr lang="pl-PL" sz="2000"/>
              <a:t>– Strategia Bezpieczeństwa Narodowego Rzeczypospolitej Polskiej; </a:t>
            </a:r>
          </a:p>
          <a:p>
            <a:pPr marL="390525" indent="-390525" defTabSz="1042988">
              <a:buFont typeface="Wingdings" pitchFamily="2" charset="2"/>
              <a:buChar char="§"/>
            </a:pPr>
            <a:r>
              <a:rPr lang="pl-PL" sz="2000" b="1"/>
              <a:t>2007</a:t>
            </a:r>
            <a:r>
              <a:rPr lang="pl-PL" sz="2000"/>
              <a:t> – Strategia Bezpieczeństwa Narodowego Rzeczypospolitej Polskiej;</a:t>
            </a:r>
          </a:p>
          <a:p>
            <a:pPr marL="390525" indent="-390525" defTabSz="1042988">
              <a:buFont typeface="Wingdings" pitchFamily="2" charset="2"/>
              <a:buChar char="§"/>
            </a:pPr>
            <a:r>
              <a:rPr lang="pl-PL" sz="2000" b="1"/>
              <a:t>2009</a:t>
            </a:r>
            <a:r>
              <a:rPr lang="pl-PL" sz="2000"/>
              <a:t> – Strategia Obronności Rzeczypospolitej Polskiej,</a:t>
            </a:r>
          </a:p>
          <a:p>
            <a:pPr marL="390525" indent="-390525" defTabSz="1042988">
              <a:buFont typeface="Wingdings" pitchFamily="2" charset="2"/>
              <a:buChar char="§"/>
            </a:pPr>
            <a:r>
              <a:rPr lang="pl-PL" sz="2000" b="1"/>
              <a:t>2014</a:t>
            </a:r>
            <a:r>
              <a:rPr lang="pl-PL" sz="2000"/>
              <a:t> – Strategia Bezpieczeństwa Narodowego Rzeczypospolitej Polskiej</a:t>
            </a:r>
            <a:r>
              <a:rPr lang="pl-PL" sz="2000">
                <a:solidFill>
                  <a:srgbClr val="0000FF"/>
                </a:solidFill>
              </a:rPr>
              <a:t>;</a:t>
            </a:r>
          </a:p>
          <a:p>
            <a:pPr marL="390525" indent="-390525" defTabSz="1042988">
              <a:buFont typeface="Wingdings" pitchFamily="2" charset="2"/>
              <a:buChar char="§"/>
            </a:pPr>
            <a:r>
              <a:rPr lang="pl-PL" sz="2000" b="1">
                <a:solidFill>
                  <a:srgbClr val="0000FF"/>
                </a:solidFill>
              </a:rPr>
              <a:t>2020 – Strategia Bezpieczeństwa Narodowego Rzeczypospolitej Polskiej.</a:t>
            </a:r>
          </a:p>
          <a:p>
            <a:pPr marL="390525" indent="-390525" defTabSz="1042988">
              <a:buFont typeface="Wingdings" pitchFamily="2" charset="2"/>
              <a:buChar char="§"/>
            </a:pPr>
            <a:endParaRPr lang="pl-PL" sz="2000" b="1">
              <a:solidFill>
                <a:srgbClr val="0000FF"/>
              </a:solidFill>
            </a:endParaRPr>
          </a:p>
        </p:txBody>
      </p:sp>
      <p:sp>
        <p:nvSpPr>
          <p:cNvPr id="318466" name="Rectangle 2"/>
          <p:cNvSpPr>
            <a:spLocks noChangeArrowheads="1"/>
          </p:cNvSpPr>
          <p:nvPr/>
        </p:nvSpPr>
        <p:spPr bwMode="auto">
          <a:xfrm>
            <a:off x="2622550" y="1141413"/>
            <a:ext cx="6946900" cy="7207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90000" tIns="46800" rIns="90000" bIns="46800" anchor="ctr"/>
          <a:lstStyle/>
          <a:p>
            <a:pPr algn="ctr" defTabSz="449263">
              <a:lnSpc>
                <a:spcPct val="90000"/>
              </a:lnSpc>
              <a:buClr>
                <a:srgbClr val="000000"/>
              </a:buClr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l-PL" altLang="pl-PL" sz="2400" b="1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Arial Unicode MS" pitchFamily="34" charset="-128"/>
                <a:cs typeface="Arial Unicode MS" pitchFamily="34" charset="-128"/>
              </a:rPr>
              <a:t>DOKUMENTY STRATEGICZNE</a:t>
            </a:r>
          </a:p>
        </p:txBody>
      </p:sp>
      <p:pic>
        <p:nvPicPr>
          <p:cNvPr id="23556" name="Obraz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4697413" cy="125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ymbol zastępczy numeru slajdu 5"/>
          <p:cNvSpPr txBox="1">
            <a:spLocks noGrp="1"/>
          </p:cNvSpPr>
          <p:nvPr/>
        </p:nvSpPr>
        <p:spPr bwMode="auto">
          <a:xfrm>
            <a:off x="8736013" y="6248400"/>
            <a:ext cx="25415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4306" tIns="52153" rIns="104306" bIns="52153"/>
          <a:lstStyle/>
          <a:p>
            <a:pPr algn="r" defTabSz="1042988" eaLnBrk="0" hangingPunct="0"/>
            <a:fld id="{D2B1E59C-23AA-40CD-8A9C-F4144B766875}" type="slidenum">
              <a:rPr lang="pl-PL" sz="1600">
                <a:latin typeface="Times New Roman" pitchFamily="18" charset="0"/>
              </a:rPr>
              <a:pPr algn="r" defTabSz="1042988" eaLnBrk="0" hangingPunct="0"/>
              <a:t>6</a:t>
            </a:fld>
            <a:endParaRPr lang="pl-PL" sz="1600">
              <a:latin typeface="Times New Roman" pitchFamily="18" charset="0"/>
            </a:endParaRPr>
          </a:p>
        </p:txBody>
      </p:sp>
      <p:sp>
        <p:nvSpPr>
          <p:cNvPr id="2560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66700" y="2524125"/>
            <a:ext cx="11658600" cy="3719513"/>
          </a:xfrm>
        </p:spPr>
        <p:txBody>
          <a:bodyPr lIns="104306" tIns="52153" rIns="104306" bIns="52153"/>
          <a:lstStyle/>
          <a:p>
            <a:pPr marL="390525" indent="-390525" algn="just" defTabSz="1042988">
              <a:buFont typeface="Wingdings" pitchFamily="2" charset="2"/>
              <a:buChar char="Ø"/>
            </a:pPr>
            <a:r>
              <a:rPr lang="pl-PL" sz="2400"/>
              <a:t>najważniejszy, oficjalnie przyjęty przez kierownictwo państwa dokument dotyczący bezpieczeństwa i obronności państwa - oficjalna wykładnia interesów narodowych państwa i celów strategicznych; </a:t>
            </a:r>
            <a:endParaRPr lang="pl-PL" sz="2400">
              <a:latin typeface="Arial" charset="0"/>
            </a:endParaRPr>
          </a:p>
          <a:p>
            <a:pPr marL="390525" indent="-390525" algn="just" defTabSz="1042988">
              <a:buFont typeface="Wingdings" pitchFamily="2" charset="2"/>
              <a:buChar char="Ø"/>
            </a:pPr>
            <a:r>
              <a:rPr lang="pl-PL" sz="2400"/>
              <a:t>zdefiniowanie możliwych zagrożeń dla bezpieczeństwa państwa; sformułowanie strategicznej koncepcji bezpieczeństwa państwa i wskazanie sposobu jej realizacji</a:t>
            </a:r>
            <a:r>
              <a:rPr lang="pl-PL" sz="2400">
                <a:latin typeface="Arial" charset="0"/>
              </a:rPr>
              <a:t>;</a:t>
            </a:r>
          </a:p>
          <a:p>
            <a:pPr marL="390525" indent="-390525" algn="just" defTabSz="1042988">
              <a:spcAft>
                <a:spcPct val="10000"/>
              </a:spcAft>
              <a:buFont typeface="Wingdings" pitchFamily="2" charset="2"/>
              <a:buChar char="Ø"/>
            </a:pPr>
            <a:r>
              <a:rPr lang="pl-PL" sz="2400"/>
              <a:t>zachowanie przejrzystości stosunków międzynarodowych i budowanie zaufania międzynarodowego</a:t>
            </a:r>
            <a:r>
              <a:rPr lang="pl-PL" sz="2400">
                <a:latin typeface="Arial" charset="0"/>
              </a:rPr>
              <a:t>;</a:t>
            </a:r>
          </a:p>
          <a:p>
            <a:pPr marL="390525" indent="-390525" algn="just" defTabSz="1042988">
              <a:spcAft>
                <a:spcPct val="10000"/>
              </a:spcAft>
              <a:buFont typeface="Wingdings" pitchFamily="2" charset="2"/>
              <a:buChar char="Ø"/>
            </a:pPr>
            <a:r>
              <a:rPr lang="pl-PL" sz="2400"/>
              <a:t>ramy merytoryczne do opracowywania strategii sektorowych w najważniejszych dziedzinach bezpieczeństwa i obronności państwa</a:t>
            </a:r>
            <a:r>
              <a:rPr lang="pl-PL" sz="2400">
                <a:latin typeface="Arial" charset="0"/>
              </a:rPr>
              <a:t>.</a:t>
            </a:r>
          </a:p>
        </p:txBody>
      </p:sp>
      <p:sp>
        <p:nvSpPr>
          <p:cNvPr id="318466" name="Rectangle 2"/>
          <p:cNvSpPr>
            <a:spLocks noChangeArrowheads="1"/>
          </p:cNvSpPr>
          <p:nvPr/>
        </p:nvSpPr>
        <p:spPr bwMode="auto">
          <a:xfrm>
            <a:off x="1771650" y="1331913"/>
            <a:ext cx="8610600" cy="7207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90000" tIns="46800" rIns="90000" bIns="46800" anchor="ctr"/>
          <a:lstStyle/>
          <a:p>
            <a:pPr algn="ctr" defTabSz="449263">
              <a:lnSpc>
                <a:spcPct val="90000"/>
              </a:lnSpc>
              <a:buClr>
                <a:srgbClr val="000000"/>
              </a:buClr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l-PL" altLang="pl-PL" sz="2400" b="1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Arial Unicode MS" pitchFamily="34" charset="-128"/>
                <a:cs typeface="Arial Unicode MS" pitchFamily="34" charset="-128"/>
              </a:rPr>
              <a:t>STRATEGIA BEZPIECZEŃSTWA NARODOWEGO RP</a:t>
            </a:r>
          </a:p>
        </p:txBody>
      </p:sp>
      <p:pic>
        <p:nvPicPr>
          <p:cNvPr id="25604" name="Obraz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4697413" cy="125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ymbol zastępczy numeru slajdu 5"/>
          <p:cNvSpPr txBox="1">
            <a:spLocks noGrp="1"/>
          </p:cNvSpPr>
          <p:nvPr/>
        </p:nvSpPr>
        <p:spPr bwMode="auto">
          <a:xfrm>
            <a:off x="8736013" y="6248400"/>
            <a:ext cx="25415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4306" tIns="52153" rIns="104306" bIns="52153"/>
          <a:lstStyle/>
          <a:p>
            <a:pPr algn="r" defTabSz="1042988" eaLnBrk="0" hangingPunct="0"/>
            <a:fld id="{1DED15D3-4873-43BB-9C91-65FC8FEAF709}" type="slidenum">
              <a:rPr lang="pl-PL" sz="1600">
                <a:latin typeface="Times New Roman" pitchFamily="18" charset="0"/>
              </a:rPr>
              <a:pPr algn="r" defTabSz="1042988" eaLnBrk="0" hangingPunct="0"/>
              <a:t>7</a:t>
            </a:fld>
            <a:endParaRPr lang="pl-PL" sz="1600">
              <a:latin typeface="Times New Roman" pitchFamily="18" charset="0"/>
            </a:endParaRP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66700" y="2168525"/>
            <a:ext cx="11658600" cy="4125913"/>
          </a:xfrm>
        </p:spPr>
        <p:txBody>
          <a:bodyPr lIns="104306" tIns="52153" rIns="104306" bIns="52153"/>
          <a:lstStyle/>
          <a:p>
            <a:pPr marL="533400" indent="-533400" algn="just" defTabSz="1042988">
              <a:buFont typeface="Wingdings" pitchFamily="2" charset="2"/>
              <a:buChar char="Ø"/>
            </a:pPr>
            <a:r>
              <a:rPr lang="pl-PL" sz="2400"/>
              <a:t>Strategia określa kompleksową wizję kształtowania bezpieczeństwa narodowego Rzeczypospolitej Polskiej we wszystkich jego wymiarach. </a:t>
            </a:r>
          </a:p>
          <a:p>
            <a:pPr marL="533400" indent="-533400" algn="just" defTabSz="1042988">
              <a:buFont typeface="Wingdings" pitchFamily="2" charset="2"/>
              <a:buChar char="Ø"/>
            </a:pPr>
            <a:r>
              <a:rPr lang="pl-PL" sz="2400"/>
              <a:t>Uwzględnia aspekt podmiotowy (wymiar wewnętrzny bezpieczeństwa narodowego oraz środowisko międzynarodowe) oraz przedmiotowy (uwzględnia wszystkie wymiary funkcjonowania systemu bezpieczeństwa narodowego). </a:t>
            </a:r>
          </a:p>
          <a:p>
            <a:pPr marL="533400" indent="-533400" algn="just" defTabSz="1042988">
              <a:buFont typeface="Wingdings" pitchFamily="2" charset="2"/>
              <a:buChar char="Ø"/>
            </a:pPr>
            <a:r>
              <a:rPr lang="pl-PL" sz="2400"/>
              <a:t>Interesy narodowe oraz cele strategiczne w dziedzinie bezpieczeństwa narodowego zostały sformułowane w zgodzie z wartościami narodowymi określonymi w Konstytucji Rzeczypospolitej Polskiej.</a:t>
            </a:r>
          </a:p>
          <a:p>
            <a:pPr marL="533400" indent="-533400" algn="just" defTabSz="1042988">
              <a:buFont typeface="Wingdings" pitchFamily="2" charset="2"/>
              <a:buChar char="Ø"/>
            </a:pPr>
            <a:r>
              <a:rPr lang="pl-PL" sz="2400"/>
              <a:t>Zapisy zawarte w niniejszym dokumencie powinny znaleźć rozwinięcie </a:t>
            </a:r>
            <a:br>
              <a:rPr lang="pl-PL" sz="2400"/>
            </a:br>
            <a:r>
              <a:rPr lang="pl-PL" sz="2400"/>
              <a:t>i odzwierciedlenie w krajowych dokumentach strategicznych w dziedzinie bezpieczeństwa narodowego i rozwoju Polski. </a:t>
            </a:r>
          </a:p>
        </p:txBody>
      </p:sp>
      <p:sp>
        <p:nvSpPr>
          <p:cNvPr id="318466" name="Rectangle 2"/>
          <p:cNvSpPr>
            <a:spLocks noChangeArrowheads="1"/>
          </p:cNvSpPr>
          <p:nvPr/>
        </p:nvSpPr>
        <p:spPr bwMode="auto">
          <a:xfrm>
            <a:off x="1771650" y="1331913"/>
            <a:ext cx="8610600" cy="7207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90000" tIns="46800" rIns="90000" bIns="46800" anchor="ctr"/>
          <a:lstStyle/>
          <a:p>
            <a:pPr algn="ctr" defTabSz="449263">
              <a:lnSpc>
                <a:spcPct val="90000"/>
              </a:lnSpc>
              <a:buClr>
                <a:srgbClr val="000000"/>
              </a:buClr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l-PL" altLang="pl-PL" sz="2400" b="1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Arial Unicode MS" pitchFamily="34" charset="-128"/>
                <a:cs typeface="Arial Unicode MS" pitchFamily="34" charset="-128"/>
              </a:rPr>
              <a:t>STRATEGIA BEZPIECZEŃSTWA NARODOWEGO RP</a:t>
            </a:r>
          </a:p>
        </p:txBody>
      </p:sp>
      <p:pic>
        <p:nvPicPr>
          <p:cNvPr id="55301" name="Obraz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4697413" cy="125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ext Box 90"/>
          <p:cNvSpPr txBox="1">
            <a:spLocks noChangeArrowheads="1"/>
          </p:cNvSpPr>
          <p:nvPr/>
        </p:nvSpPr>
        <p:spPr bwMode="auto">
          <a:xfrm>
            <a:off x="8026400" y="1524000"/>
            <a:ext cx="3657600" cy="457200"/>
          </a:xfrm>
          <a:prstGeom prst="rect">
            <a:avLst/>
          </a:prstGeom>
          <a:gradFill rotWithShape="0">
            <a:gsLst>
              <a:gs pos="0">
                <a:srgbClr val="99CCFF"/>
              </a:gs>
              <a:gs pos="50000">
                <a:srgbClr val="FFFFFF"/>
              </a:gs>
              <a:gs pos="100000">
                <a:srgbClr val="99CCFF"/>
              </a:gs>
            </a:gsLst>
            <a:lin ang="5400000" scaled="1"/>
          </a:gradFill>
          <a:ln w="3175">
            <a:solidFill>
              <a:schemeClr val="bg2"/>
            </a:solidFill>
            <a:miter lim="800000"/>
            <a:headEnd/>
            <a:tailEnd/>
          </a:ln>
        </p:spPr>
        <p:txBody>
          <a:bodyPr wrap="none"/>
          <a:lstStyle/>
          <a:p>
            <a:pPr algn="ctr">
              <a:lnSpc>
                <a:spcPts val="2200"/>
              </a:lnSpc>
              <a:spcBef>
                <a:spcPct val="60000"/>
              </a:spcBef>
            </a:pPr>
            <a:r>
              <a:rPr lang="pl-PL" altLang="pl-PL" sz="1200" b="1">
                <a:latin typeface="Arial CE" pitchFamily="34" charset="0"/>
              </a:rPr>
              <a:t>NATO OPERATIONAL PLANNING</a:t>
            </a:r>
            <a:endParaRPr lang="pl-PL" altLang="pl-PL" sz="900"/>
          </a:p>
        </p:txBody>
      </p:sp>
      <p:sp>
        <p:nvSpPr>
          <p:cNvPr id="27650" name="Text Box 91"/>
          <p:cNvSpPr txBox="1">
            <a:spLocks noChangeArrowheads="1"/>
          </p:cNvSpPr>
          <p:nvPr/>
        </p:nvSpPr>
        <p:spPr bwMode="auto">
          <a:xfrm>
            <a:off x="7518400" y="2590800"/>
            <a:ext cx="1422400" cy="466725"/>
          </a:xfrm>
          <a:prstGeom prst="rect">
            <a:avLst/>
          </a:prstGeom>
          <a:gradFill rotWithShape="0">
            <a:gsLst>
              <a:gs pos="0">
                <a:srgbClr val="99CCFF"/>
              </a:gs>
              <a:gs pos="50000">
                <a:srgbClr val="FFFFFF"/>
              </a:gs>
              <a:gs pos="100000">
                <a:srgbClr val="99CCFF"/>
              </a:gs>
            </a:gsLst>
            <a:lin ang="5400000" scaled="1"/>
          </a:gradFill>
          <a:ln w="3175">
            <a:solidFill>
              <a:schemeClr val="bg2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endParaRPr lang="pl-PL" altLang="pl-PL" sz="900" b="1"/>
          </a:p>
          <a:p>
            <a:pPr algn="ctr"/>
            <a:r>
              <a:rPr lang="es-ES_tradnl" altLang="pl-PL" sz="900" b="1"/>
              <a:t>ADVANCE PLANNING</a:t>
            </a:r>
          </a:p>
        </p:txBody>
      </p:sp>
      <p:sp>
        <p:nvSpPr>
          <p:cNvPr id="27651" name="Text Box 92"/>
          <p:cNvSpPr txBox="1">
            <a:spLocks noChangeArrowheads="1"/>
          </p:cNvSpPr>
          <p:nvPr/>
        </p:nvSpPr>
        <p:spPr bwMode="auto">
          <a:xfrm>
            <a:off x="6400800" y="3890963"/>
            <a:ext cx="1828800" cy="452437"/>
          </a:xfrm>
          <a:prstGeom prst="rect">
            <a:avLst/>
          </a:prstGeom>
          <a:gradFill rotWithShape="0">
            <a:gsLst>
              <a:gs pos="0">
                <a:srgbClr val="99CCFF"/>
              </a:gs>
              <a:gs pos="50000">
                <a:srgbClr val="FFFFFF"/>
              </a:gs>
              <a:gs pos="100000">
                <a:srgbClr val="99CCFF"/>
              </a:gs>
            </a:gsLst>
            <a:lin ang="5400000" scaled="1"/>
          </a:gradFill>
          <a:ln w="3175">
            <a:solidFill>
              <a:schemeClr val="bg2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es-ES_tradnl" altLang="pl-PL" sz="900" b="1"/>
              <a:t>CONTINGENCY </a:t>
            </a:r>
            <a:br>
              <a:rPr lang="es-ES_tradnl" altLang="pl-PL" sz="900" b="1"/>
            </a:br>
            <a:r>
              <a:rPr lang="es-ES_tradnl" altLang="pl-PL" sz="900" b="1"/>
              <a:t>PLAN</a:t>
            </a:r>
          </a:p>
        </p:txBody>
      </p:sp>
      <p:sp>
        <p:nvSpPr>
          <p:cNvPr id="27652" name="Text Box 93"/>
          <p:cNvSpPr txBox="1">
            <a:spLocks noChangeArrowheads="1"/>
          </p:cNvSpPr>
          <p:nvPr/>
        </p:nvSpPr>
        <p:spPr bwMode="auto">
          <a:xfrm>
            <a:off x="8331200" y="3886200"/>
            <a:ext cx="1727200" cy="609600"/>
          </a:xfrm>
          <a:prstGeom prst="rect">
            <a:avLst/>
          </a:prstGeom>
          <a:gradFill rotWithShape="0">
            <a:gsLst>
              <a:gs pos="0">
                <a:srgbClr val="99CCFF"/>
              </a:gs>
              <a:gs pos="50000">
                <a:srgbClr val="FFFFFF"/>
              </a:gs>
              <a:gs pos="100000">
                <a:srgbClr val="99CCFF"/>
              </a:gs>
            </a:gsLst>
            <a:lin ang="5400000" scaled="1"/>
          </a:gradFill>
          <a:ln w="3175">
            <a:solidFill>
              <a:schemeClr val="bg2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120000"/>
              </a:lnSpc>
            </a:pPr>
            <a:endParaRPr lang="pl-PL" altLang="pl-PL" sz="900" b="1"/>
          </a:p>
          <a:p>
            <a:pPr algn="ctr">
              <a:lnSpc>
                <a:spcPct val="90000"/>
              </a:lnSpc>
            </a:pPr>
            <a:r>
              <a:rPr lang="es-ES_tradnl" altLang="pl-PL" sz="900" b="1"/>
              <a:t>STANDING DEFENCE PLAN</a:t>
            </a:r>
            <a:r>
              <a:rPr lang="es-ES_tradnl" altLang="pl-PL" sz="900"/>
              <a:t> (SDP)</a:t>
            </a:r>
          </a:p>
        </p:txBody>
      </p:sp>
      <p:sp>
        <p:nvSpPr>
          <p:cNvPr id="27653" name="Text Box 94"/>
          <p:cNvSpPr txBox="1">
            <a:spLocks noChangeArrowheads="1"/>
          </p:cNvSpPr>
          <p:nvPr/>
        </p:nvSpPr>
        <p:spPr bwMode="auto">
          <a:xfrm>
            <a:off x="10363200" y="3886200"/>
            <a:ext cx="1727200" cy="609600"/>
          </a:xfrm>
          <a:prstGeom prst="rect">
            <a:avLst/>
          </a:prstGeom>
          <a:gradFill rotWithShape="0">
            <a:gsLst>
              <a:gs pos="0">
                <a:srgbClr val="99CCFF"/>
              </a:gs>
              <a:gs pos="50000">
                <a:srgbClr val="FFFFFF"/>
              </a:gs>
              <a:gs pos="100000">
                <a:srgbClr val="99CCFF"/>
              </a:gs>
            </a:gsLst>
            <a:lin ang="5400000" scaled="1"/>
          </a:gradFill>
          <a:ln w="3175">
            <a:solidFill>
              <a:schemeClr val="bg2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</a:pPr>
            <a:endParaRPr lang="pl-PL" altLang="pl-PL" sz="900" b="1"/>
          </a:p>
          <a:p>
            <a:pPr algn="ctr">
              <a:lnSpc>
                <a:spcPct val="90000"/>
              </a:lnSpc>
            </a:pPr>
            <a:r>
              <a:rPr lang="es-ES_tradnl" altLang="pl-PL" sz="900" b="1"/>
              <a:t>OPERATION PLAN</a:t>
            </a:r>
            <a:r>
              <a:rPr lang="es-ES_tradnl" altLang="pl-PL" sz="900"/>
              <a:t> </a:t>
            </a:r>
            <a:br>
              <a:rPr lang="es-ES_tradnl" altLang="pl-PL" sz="900"/>
            </a:br>
            <a:r>
              <a:rPr lang="es-ES_tradnl" altLang="pl-PL" sz="900"/>
              <a:t>(OPLAN)</a:t>
            </a:r>
          </a:p>
        </p:txBody>
      </p:sp>
      <p:sp>
        <p:nvSpPr>
          <p:cNvPr id="27654" name="Text Box 95"/>
          <p:cNvSpPr txBox="1">
            <a:spLocks noChangeArrowheads="1"/>
          </p:cNvSpPr>
          <p:nvPr/>
        </p:nvSpPr>
        <p:spPr bwMode="auto">
          <a:xfrm>
            <a:off x="10261600" y="2590800"/>
            <a:ext cx="1727200" cy="368300"/>
          </a:xfrm>
          <a:prstGeom prst="rect">
            <a:avLst/>
          </a:prstGeom>
          <a:gradFill rotWithShape="0">
            <a:gsLst>
              <a:gs pos="0">
                <a:srgbClr val="99CCFF"/>
              </a:gs>
              <a:gs pos="50000">
                <a:srgbClr val="FFFFFF"/>
              </a:gs>
              <a:gs pos="100000">
                <a:srgbClr val="99CCFF"/>
              </a:gs>
            </a:gsLst>
            <a:lin ang="5400000" scaled="1"/>
          </a:gradFill>
          <a:ln w="3175">
            <a:solidFill>
              <a:schemeClr val="bg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_tradnl" altLang="pl-PL" sz="900" b="1"/>
              <a:t>CRISIS RESPONSE PLANNING</a:t>
            </a:r>
          </a:p>
        </p:txBody>
      </p:sp>
      <p:sp>
        <p:nvSpPr>
          <p:cNvPr id="27655" name="Text Box 96"/>
          <p:cNvSpPr txBox="1">
            <a:spLocks noChangeArrowheads="1"/>
          </p:cNvSpPr>
          <p:nvPr/>
        </p:nvSpPr>
        <p:spPr bwMode="auto">
          <a:xfrm>
            <a:off x="9550400" y="4953000"/>
            <a:ext cx="1219200" cy="457200"/>
          </a:xfrm>
          <a:prstGeom prst="rect">
            <a:avLst/>
          </a:prstGeom>
          <a:gradFill rotWithShape="0">
            <a:gsLst>
              <a:gs pos="0">
                <a:srgbClr val="99CCFF"/>
              </a:gs>
              <a:gs pos="50000">
                <a:srgbClr val="FFFFFF"/>
              </a:gs>
              <a:gs pos="100000">
                <a:srgbClr val="99CCFF"/>
              </a:gs>
            </a:gsLst>
            <a:lin ang="5400000" scaled="1"/>
          </a:gradFill>
          <a:ln w="3175">
            <a:solidFill>
              <a:schemeClr val="bg2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160000"/>
              </a:lnSpc>
              <a:spcBef>
                <a:spcPct val="70000"/>
              </a:spcBef>
            </a:pPr>
            <a:r>
              <a:rPr lang="en-US" altLang="pl-PL" sz="900" b="1"/>
              <a:t>SUPLAN</a:t>
            </a:r>
            <a:r>
              <a:rPr lang="pl-PL" altLang="pl-PL" sz="900" b="1"/>
              <a:t>s</a:t>
            </a:r>
            <a:endParaRPr lang="en-US" altLang="pl-PL" sz="900" b="1"/>
          </a:p>
        </p:txBody>
      </p:sp>
      <p:sp>
        <p:nvSpPr>
          <p:cNvPr id="27656" name="Line 97"/>
          <p:cNvSpPr>
            <a:spLocks noChangeShapeType="1"/>
          </p:cNvSpPr>
          <p:nvPr/>
        </p:nvSpPr>
        <p:spPr bwMode="auto">
          <a:xfrm flipH="1">
            <a:off x="8636000" y="2057400"/>
            <a:ext cx="914400" cy="45720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anchor="ctr">
            <a:spAutoFit/>
          </a:bodyPr>
          <a:lstStyle/>
          <a:p>
            <a:endParaRPr lang="pl-PL"/>
          </a:p>
        </p:txBody>
      </p:sp>
      <p:sp>
        <p:nvSpPr>
          <p:cNvPr id="27657" name="Line 98"/>
          <p:cNvSpPr>
            <a:spLocks noChangeShapeType="1"/>
          </p:cNvSpPr>
          <p:nvPr/>
        </p:nvSpPr>
        <p:spPr bwMode="auto">
          <a:xfrm>
            <a:off x="10058400" y="2057400"/>
            <a:ext cx="1117600" cy="45720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anchor="ctr">
            <a:spAutoFit/>
          </a:bodyPr>
          <a:lstStyle/>
          <a:p>
            <a:endParaRPr lang="pl-PL"/>
          </a:p>
        </p:txBody>
      </p:sp>
      <p:sp>
        <p:nvSpPr>
          <p:cNvPr id="27658" name="Line 100"/>
          <p:cNvSpPr>
            <a:spLocks noChangeShapeType="1"/>
          </p:cNvSpPr>
          <p:nvPr/>
        </p:nvSpPr>
        <p:spPr bwMode="auto">
          <a:xfrm>
            <a:off x="8229600" y="3048000"/>
            <a:ext cx="0" cy="38100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pl-PL"/>
          </a:p>
        </p:txBody>
      </p:sp>
      <p:sp>
        <p:nvSpPr>
          <p:cNvPr id="27659" name="Line 101"/>
          <p:cNvSpPr>
            <a:spLocks noChangeShapeType="1"/>
          </p:cNvSpPr>
          <p:nvPr/>
        </p:nvSpPr>
        <p:spPr bwMode="auto">
          <a:xfrm>
            <a:off x="7315200" y="3429000"/>
            <a:ext cx="19304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pl-PL"/>
          </a:p>
        </p:txBody>
      </p:sp>
      <p:sp>
        <p:nvSpPr>
          <p:cNvPr id="27660" name="Line 102"/>
          <p:cNvSpPr>
            <a:spLocks noChangeShapeType="1"/>
          </p:cNvSpPr>
          <p:nvPr/>
        </p:nvSpPr>
        <p:spPr bwMode="auto">
          <a:xfrm>
            <a:off x="7315200" y="3429000"/>
            <a:ext cx="0" cy="45720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wrap="none" anchor="ctr">
            <a:spAutoFit/>
          </a:bodyPr>
          <a:lstStyle/>
          <a:p>
            <a:endParaRPr lang="pl-PL"/>
          </a:p>
        </p:txBody>
      </p:sp>
      <p:sp>
        <p:nvSpPr>
          <p:cNvPr id="27661" name="Line 103"/>
          <p:cNvSpPr>
            <a:spLocks noChangeShapeType="1"/>
          </p:cNvSpPr>
          <p:nvPr/>
        </p:nvSpPr>
        <p:spPr bwMode="auto">
          <a:xfrm>
            <a:off x="9245600" y="3429000"/>
            <a:ext cx="0" cy="45720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wrap="none" anchor="ctr">
            <a:spAutoFit/>
          </a:bodyPr>
          <a:lstStyle/>
          <a:p>
            <a:endParaRPr lang="pl-PL"/>
          </a:p>
        </p:txBody>
      </p:sp>
      <p:sp>
        <p:nvSpPr>
          <p:cNvPr id="27662" name="Line 104"/>
          <p:cNvSpPr>
            <a:spLocks noChangeShapeType="1"/>
          </p:cNvSpPr>
          <p:nvPr/>
        </p:nvSpPr>
        <p:spPr bwMode="auto">
          <a:xfrm>
            <a:off x="11176000" y="2971800"/>
            <a:ext cx="0" cy="88900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anchor="ctr">
            <a:spAutoFit/>
          </a:bodyPr>
          <a:lstStyle/>
          <a:p>
            <a:endParaRPr lang="pl-PL"/>
          </a:p>
        </p:txBody>
      </p:sp>
      <p:sp>
        <p:nvSpPr>
          <p:cNvPr id="27663" name="Line 105"/>
          <p:cNvSpPr>
            <a:spLocks noChangeShapeType="1"/>
          </p:cNvSpPr>
          <p:nvPr/>
        </p:nvSpPr>
        <p:spPr bwMode="auto">
          <a:xfrm>
            <a:off x="11277600" y="4572000"/>
            <a:ext cx="0" cy="60960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 type="triangle" w="med" len="med"/>
            <a:tailEnd/>
          </a:ln>
        </p:spPr>
        <p:txBody>
          <a:bodyPr wrap="none" anchor="ctr">
            <a:spAutoFit/>
          </a:bodyPr>
          <a:lstStyle/>
          <a:p>
            <a:endParaRPr lang="pl-PL"/>
          </a:p>
        </p:txBody>
      </p:sp>
      <p:sp>
        <p:nvSpPr>
          <p:cNvPr id="27664" name="Line 106"/>
          <p:cNvSpPr>
            <a:spLocks noChangeShapeType="1"/>
          </p:cNvSpPr>
          <p:nvPr/>
        </p:nvSpPr>
        <p:spPr bwMode="auto">
          <a:xfrm>
            <a:off x="10769600" y="5181600"/>
            <a:ext cx="5080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 type="triangle" w="med" len="med"/>
            <a:tailEnd/>
          </a:ln>
        </p:spPr>
        <p:txBody>
          <a:bodyPr wrap="none" anchor="ctr">
            <a:spAutoFit/>
          </a:bodyPr>
          <a:lstStyle/>
          <a:p>
            <a:endParaRPr lang="pl-PL"/>
          </a:p>
        </p:txBody>
      </p:sp>
      <p:sp>
        <p:nvSpPr>
          <p:cNvPr id="27665" name="Line 107"/>
          <p:cNvSpPr>
            <a:spLocks noChangeShapeType="1"/>
          </p:cNvSpPr>
          <p:nvPr/>
        </p:nvSpPr>
        <p:spPr bwMode="auto">
          <a:xfrm>
            <a:off x="9042400" y="4572000"/>
            <a:ext cx="0" cy="60960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 type="triangle" w="med" len="med"/>
            <a:tailEnd/>
          </a:ln>
        </p:spPr>
        <p:txBody>
          <a:bodyPr wrap="none" anchor="ctr">
            <a:spAutoFit/>
          </a:bodyPr>
          <a:lstStyle/>
          <a:p>
            <a:endParaRPr lang="pl-PL"/>
          </a:p>
        </p:txBody>
      </p:sp>
      <p:sp>
        <p:nvSpPr>
          <p:cNvPr id="27666" name="Line 108"/>
          <p:cNvSpPr>
            <a:spLocks noChangeShapeType="1"/>
          </p:cNvSpPr>
          <p:nvPr/>
        </p:nvSpPr>
        <p:spPr bwMode="auto">
          <a:xfrm>
            <a:off x="9042400" y="5181600"/>
            <a:ext cx="5080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wrap="none" anchor="ctr">
            <a:spAutoFit/>
          </a:bodyPr>
          <a:lstStyle/>
          <a:p>
            <a:endParaRPr lang="pl-PL"/>
          </a:p>
        </p:txBody>
      </p:sp>
      <p:sp>
        <p:nvSpPr>
          <p:cNvPr id="27667" name="Text Box 128"/>
          <p:cNvSpPr txBox="1">
            <a:spLocks noChangeArrowheads="1"/>
          </p:cNvSpPr>
          <p:nvPr/>
        </p:nvSpPr>
        <p:spPr bwMode="auto">
          <a:xfrm>
            <a:off x="3065463" y="5978525"/>
            <a:ext cx="2438400" cy="466725"/>
          </a:xfrm>
          <a:prstGeom prst="rect">
            <a:avLst/>
          </a:prstGeom>
          <a:gradFill rotWithShape="0">
            <a:gsLst>
              <a:gs pos="0">
                <a:srgbClr val="FF8A6F"/>
              </a:gs>
              <a:gs pos="50000">
                <a:srgbClr val="FFFFFF"/>
              </a:gs>
              <a:gs pos="100000">
                <a:srgbClr val="FF8A6F"/>
              </a:gs>
            </a:gsLst>
            <a:lin ang="5400000" scaled="1"/>
          </a:gradFill>
          <a:ln w="3175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50000"/>
              </a:spcBef>
            </a:pPr>
            <a:endParaRPr lang="pl-PL" altLang="pl-PL" sz="900">
              <a:solidFill>
                <a:schemeClr val="bg2"/>
              </a:solidFill>
            </a:endParaRPr>
          </a:p>
        </p:txBody>
      </p:sp>
      <p:sp>
        <p:nvSpPr>
          <p:cNvPr id="314497" name="Text Box 129"/>
          <p:cNvSpPr txBox="1">
            <a:spLocks noChangeArrowheads="1"/>
          </p:cNvSpPr>
          <p:nvPr/>
        </p:nvSpPr>
        <p:spPr bwMode="auto">
          <a:xfrm>
            <a:off x="2446338" y="1989138"/>
            <a:ext cx="3658656" cy="4724400"/>
          </a:xfrm>
          <a:prstGeom prst="rect">
            <a:avLst/>
          </a:prstGeom>
          <a:gradFill rotWithShape="1">
            <a:gsLst>
              <a:gs pos="0">
                <a:srgbClr val="FF0033">
                  <a:alpha val="74001"/>
                </a:srgbClr>
              </a:gs>
              <a:gs pos="50000">
                <a:srgbClr val="FFFFFF">
                  <a:alpha val="81000"/>
                </a:srgbClr>
              </a:gs>
              <a:gs pos="100000">
                <a:srgbClr val="FF0033">
                  <a:alpha val="74001"/>
                </a:srgbClr>
              </a:gs>
            </a:gsLst>
            <a:lin ang="2700000" scaled="1"/>
          </a:gradFill>
          <a:ln w="317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/>
          <a:lstStyle/>
          <a:p>
            <a:pPr algn="ctr">
              <a:spcBef>
                <a:spcPct val="50000"/>
              </a:spcBef>
              <a:defRPr/>
            </a:pPr>
            <a:r>
              <a:rPr lang="pl-PL" altLang="pl-PL" sz="1200" b="1">
                <a:solidFill>
                  <a:srgbClr val="000000"/>
                </a:solidFill>
                <a:latin typeface="Arial CE" pitchFamily="34" charset="0"/>
                <a:cs typeface="+mn-cs"/>
              </a:rPr>
              <a:t>PLANOWANIE OPERACYJNE</a:t>
            </a:r>
          </a:p>
        </p:txBody>
      </p:sp>
      <p:sp>
        <p:nvSpPr>
          <p:cNvPr id="27671" name="Text Box 130"/>
          <p:cNvSpPr txBox="1">
            <a:spLocks noChangeArrowheads="1"/>
          </p:cNvSpPr>
          <p:nvPr/>
        </p:nvSpPr>
        <p:spPr bwMode="auto">
          <a:xfrm>
            <a:off x="3556000" y="2286000"/>
            <a:ext cx="1930400" cy="457200"/>
          </a:xfrm>
          <a:prstGeom prst="rect">
            <a:avLst/>
          </a:prstGeom>
          <a:gradFill rotWithShape="0">
            <a:gsLst>
              <a:gs pos="0">
                <a:srgbClr val="00FF99"/>
              </a:gs>
              <a:gs pos="50000">
                <a:srgbClr val="FFFFFF"/>
              </a:gs>
              <a:gs pos="100000">
                <a:srgbClr val="00FF99"/>
              </a:gs>
            </a:gsLst>
            <a:lin ang="5400000" scaled="1"/>
          </a:gradFill>
          <a:ln w="31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80000"/>
              </a:spcBef>
            </a:pPr>
            <a:r>
              <a:rPr lang="pl-PL" altLang="pl-PL" sz="900" b="1">
                <a:solidFill>
                  <a:srgbClr val="000000"/>
                </a:solidFill>
                <a:latin typeface="Arial CE" pitchFamily="34" charset="0"/>
              </a:rPr>
              <a:t>STRATEGIA BEZPIECZEŃSTWA NARODOWEGO RP</a:t>
            </a:r>
            <a:endParaRPr lang="pl-PL" altLang="pl-PL" sz="900" b="1">
              <a:solidFill>
                <a:srgbClr val="000000"/>
              </a:solidFill>
            </a:endParaRPr>
          </a:p>
        </p:txBody>
      </p:sp>
      <p:sp>
        <p:nvSpPr>
          <p:cNvPr id="27672" name="Text Box 131"/>
          <p:cNvSpPr txBox="1">
            <a:spLocks noChangeArrowheads="1"/>
          </p:cNvSpPr>
          <p:nvPr/>
        </p:nvSpPr>
        <p:spPr bwMode="auto">
          <a:xfrm>
            <a:off x="3119438" y="3933825"/>
            <a:ext cx="2101850" cy="431800"/>
          </a:xfrm>
          <a:prstGeom prst="rect">
            <a:avLst/>
          </a:prstGeom>
          <a:gradFill rotWithShape="0">
            <a:gsLst>
              <a:gs pos="0">
                <a:srgbClr val="FF8A6F"/>
              </a:gs>
              <a:gs pos="50000">
                <a:srgbClr val="FFFFFF"/>
              </a:gs>
              <a:gs pos="100000">
                <a:srgbClr val="FF8A6F"/>
              </a:gs>
            </a:gsLst>
            <a:lin ang="5400000" scaled="1"/>
          </a:gradFill>
          <a:ln w="31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l-PL" altLang="pl-PL" sz="800" b="1">
                <a:solidFill>
                  <a:srgbClr val="000000"/>
                </a:solidFill>
              </a:rPr>
              <a:t>POLITYCZNO-STRATEGICZNA DYREKTYWA OBRONNA RP</a:t>
            </a:r>
          </a:p>
        </p:txBody>
      </p:sp>
      <p:sp>
        <p:nvSpPr>
          <p:cNvPr id="27673" name="Text Box 132"/>
          <p:cNvSpPr txBox="1">
            <a:spLocks noChangeArrowheads="1"/>
          </p:cNvSpPr>
          <p:nvPr/>
        </p:nvSpPr>
        <p:spPr bwMode="auto">
          <a:xfrm>
            <a:off x="2832100" y="4797425"/>
            <a:ext cx="1435100" cy="495300"/>
          </a:xfrm>
          <a:prstGeom prst="rect">
            <a:avLst/>
          </a:prstGeom>
          <a:gradFill rotWithShape="0">
            <a:gsLst>
              <a:gs pos="0">
                <a:srgbClr val="FF8A6F"/>
              </a:gs>
              <a:gs pos="50000">
                <a:srgbClr val="FFFFFF"/>
              </a:gs>
              <a:gs pos="100000">
                <a:srgbClr val="FF8A6F"/>
              </a:gs>
            </a:gsLst>
            <a:lin ang="5400000" scaled="1"/>
          </a:gradFill>
          <a:ln w="31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pl-PL" altLang="pl-PL" sz="900" b="1">
                <a:solidFill>
                  <a:srgbClr val="FF0033"/>
                </a:solidFill>
                <a:latin typeface="Arial CE" pitchFamily="34" charset="0"/>
              </a:rPr>
              <a:t>PLAN REAGOWANIA OBRONNEGO </a:t>
            </a:r>
            <a:endParaRPr lang="pl-PL" altLang="pl-PL" sz="900" b="1">
              <a:solidFill>
                <a:srgbClr val="FF0033"/>
              </a:solidFill>
            </a:endParaRPr>
          </a:p>
        </p:txBody>
      </p:sp>
      <p:sp>
        <p:nvSpPr>
          <p:cNvPr id="27674" name="Text Box 133"/>
          <p:cNvSpPr txBox="1">
            <a:spLocks noChangeArrowheads="1"/>
          </p:cNvSpPr>
          <p:nvPr/>
        </p:nvSpPr>
        <p:spPr bwMode="auto">
          <a:xfrm>
            <a:off x="4783138" y="4829175"/>
            <a:ext cx="1314450" cy="433388"/>
          </a:xfrm>
          <a:prstGeom prst="rect">
            <a:avLst/>
          </a:prstGeom>
          <a:gradFill rotWithShape="0">
            <a:gsLst>
              <a:gs pos="0">
                <a:srgbClr val="FF8A6F"/>
              </a:gs>
              <a:gs pos="50000">
                <a:srgbClr val="FFFFFF"/>
              </a:gs>
              <a:gs pos="100000">
                <a:srgbClr val="FF8A6F"/>
              </a:gs>
            </a:gsLst>
            <a:lin ang="5400000" scaled="1"/>
          </a:gradFill>
          <a:ln w="31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pl-PL" altLang="pl-PL" sz="800" b="1">
                <a:solidFill>
                  <a:srgbClr val="0000FF"/>
                </a:solidFill>
                <a:latin typeface="Arial CE" pitchFamily="34" charset="0"/>
              </a:rPr>
              <a:t>PLANY UŻYCIA SIŁ ZBROJNYCH</a:t>
            </a:r>
            <a:endParaRPr lang="pl-PL" altLang="pl-PL" sz="800" b="1">
              <a:solidFill>
                <a:srgbClr val="0000FF"/>
              </a:solidFill>
            </a:endParaRPr>
          </a:p>
        </p:txBody>
      </p:sp>
      <p:sp>
        <p:nvSpPr>
          <p:cNvPr id="27675" name="Line 134"/>
          <p:cNvSpPr>
            <a:spLocks noChangeShapeType="1"/>
          </p:cNvSpPr>
          <p:nvPr/>
        </p:nvSpPr>
        <p:spPr bwMode="auto">
          <a:xfrm>
            <a:off x="4487863" y="2743200"/>
            <a:ext cx="0" cy="1219200"/>
          </a:xfrm>
          <a:prstGeom prst="line">
            <a:avLst/>
          </a:prstGeom>
          <a:noFill/>
          <a:ln w="3175">
            <a:solidFill>
              <a:srgbClr val="FF0033"/>
            </a:solidFill>
            <a:round/>
            <a:headEnd/>
            <a:tailEnd type="triangle" w="med" len="med"/>
          </a:ln>
        </p:spPr>
        <p:txBody>
          <a:bodyPr anchor="ctr">
            <a:spAutoFit/>
          </a:bodyPr>
          <a:lstStyle/>
          <a:p>
            <a:endParaRPr lang="pl-PL"/>
          </a:p>
        </p:txBody>
      </p:sp>
      <p:sp>
        <p:nvSpPr>
          <p:cNvPr id="27676" name="Line 135"/>
          <p:cNvSpPr>
            <a:spLocks noChangeShapeType="1"/>
          </p:cNvSpPr>
          <p:nvPr/>
        </p:nvSpPr>
        <p:spPr bwMode="auto">
          <a:xfrm>
            <a:off x="4508500" y="4371975"/>
            <a:ext cx="0" cy="647700"/>
          </a:xfrm>
          <a:prstGeom prst="line">
            <a:avLst/>
          </a:prstGeom>
          <a:noFill/>
          <a:ln w="3175">
            <a:solidFill>
              <a:srgbClr val="FF0033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pl-PL"/>
          </a:p>
        </p:txBody>
      </p:sp>
      <p:sp>
        <p:nvSpPr>
          <p:cNvPr id="27677" name="Line 136"/>
          <p:cNvSpPr>
            <a:spLocks noChangeShapeType="1"/>
          </p:cNvSpPr>
          <p:nvPr/>
        </p:nvSpPr>
        <p:spPr bwMode="auto">
          <a:xfrm flipH="1">
            <a:off x="4249738" y="5019675"/>
            <a:ext cx="520700" cy="9525"/>
          </a:xfrm>
          <a:prstGeom prst="line">
            <a:avLst/>
          </a:prstGeom>
          <a:noFill/>
          <a:ln w="3175">
            <a:solidFill>
              <a:srgbClr val="FF0033"/>
            </a:solidFill>
            <a:round/>
            <a:headEnd type="triangle" w="med" len="med"/>
            <a:tailEnd type="triangle" w="med" len="med"/>
          </a:ln>
        </p:spPr>
        <p:txBody>
          <a:bodyPr anchor="ctr">
            <a:spAutoFit/>
          </a:bodyPr>
          <a:lstStyle/>
          <a:p>
            <a:endParaRPr lang="pl-PL"/>
          </a:p>
        </p:txBody>
      </p:sp>
      <p:sp>
        <p:nvSpPr>
          <p:cNvPr id="27678" name="Text Box 137"/>
          <p:cNvSpPr txBox="1">
            <a:spLocks noChangeArrowheads="1"/>
          </p:cNvSpPr>
          <p:nvPr/>
        </p:nvSpPr>
        <p:spPr bwMode="auto">
          <a:xfrm>
            <a:off x="2963863" y="5902325"/>
            <a:ext cx="2438400" cy="466725"/>
          </a:xfrm>
          <a:prstGeom prst="rect">
            <a:avLst/>
          </a:prstGeom>
          <a:gradFill rotWithShape="0">
            <a:gsLst>
              <a:gs pos="0">
                <a:srgbClr val="FF8A6F"/>
              </a:gs>
              <a:gs pos="50000">
                <a:srgbClr val="FFFFFF"/>
              </a:gs>
              <a:gs pos="100000">
                <a:srgbClr val="FF8A6F"/>
              </a:gs>
            </a:gsLst>
            <a:lin ang="5400000" scaled="1"/>
          </a:gradFill>
          <a:ln w="31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50000"/>
              </a:spcBef>
            </a:pPr>
            <a:endParaRPr lang="pl-PL" altLang="pl-PL" sz="900">
              <a:solidFill>
                <a:schemeClr val="bg2"/>
              </a:solidFill>
            </a:endParaRPr>
          </a:p>
        </p:txBody>
      </p:sp>
      <p:sp>
        <p:nvSpPr>
          <p:cNvPr id="27679" name="Text Box 138"/>
          <p:cNvSpPr txBox="1">
            <a:spLocks noChangeArrowheads="1"/>
          </p:cNvSpPr>
          <p:nvPr/>
        </p:nvSpPr>
        <p:spPr bwMode="auto">
          <a:xfrm>
            <a:off x="2557463" y="5683250"/>
            <a:ext cx="2743200" cy="609600"/>
          </a:xfrm>
          <a:prstGeom prst="rect">
            <a:avLst/>
          </a:prstGeom>
          <a:gradFill rotWithShape="0">
            <a:gsLst>
              <a:gs pos="0">
                <a:srgbClr val="FF8A6F"/>
              </a:gs>
              <a:gs pos="50000">
                <a:srgbClr val="FFFFFF"/>
              </a:gs>
              <a:gs pos="100000">
                <a:srgbClr val="FF8A6F"/>
              </a:gs>
            </a:gsLst>
            <a:lin ang="5400000" scaled="1"/>
          </a:gradFill>
          <a:ln w="31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pl-PL" altLang="pl-PL" sz="1200" b="1">
                <a:solidFill>
                  <a:srgbClr val="FF0033"/>
                </a:solidFill>
                <a:latin typeface="Arial Unicode MS" pitchFamily="34" charset="-128"/>
              </a:rPr>
              <a:t>PLANY OPERACYJNE FUNKCJONOWANIA</a:t>
            </a:r>
          </a:p>
        </p:txBody>
      </p:sp>
      <p:sp>
        <p:nvSpPr>
          <p:cNvPr id="27680" name="Line 139"/>
          <p:cNvSpPr>
            <a:spLocks noChangeShapeType="1"/>
          </p:cNvSpPr>
          <p:nvPr/>
        </p:nvSpPr>
        <p:spPr bwMode="auto">
          <a:xfrm flipV="1">
            <a:off x="2735263" y="5013325"/>
            <a:ext cx="0" cy="654050"/>
          </a:xfrm>
          <a:prstGeom prst="line">
            <a:avLst/>
          </a:prstGeom>
          <a:noFill/>
          <a:ln w="3175">
            <a:solidFill>
              <a:srgbClr val="FF0033"/>
            </a:solidFill>
            <a:round/>
            <a:headEnd type="triangle" w="med" len="med"/>
            <a:tailEnd/>
          </a:ln>
        </p:spPr>
        <p:txBody>
          <a:bodyPr anchor="ctr">
            <a:spAutoFit/>
          </a:bodyPr>
          <a:lstStyle/>
          <a:p>
            <a:endParaRPr lang="pl-PL"/>
          </a:p>
        </p:txBody>
      </p:sp>
      <p:sp>
        <p:nvSpPr>
          <p:cNvPr id="27681" name="Line 140"/>
          <p:cNvSpPr>
            <a:spLocks noChangeShapeType="1"/>
          </p:cNvSpPr>
          <p:nvPr/>
        </p:nvSpPr>
        <p:spPr bwMode="auto">
          <a:xfrm>
            <a:off x="2735263" y="5013325"/>
            <a:ext cx="96837" cy="0"/>
          </a:xfrm>
          <a:prstGeom prst="line">
            <a:avLst/>
          </a:prstGeom>
          <a:noFill/>
          <a:ln w="3175">
            <a:solidFill>
              <a:srgbClr val="FF0033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pl-PL"/>
          </a:p>
        </p:txBody>
      </p:sp>
      <p:sp>
        <p:nvSpPr>
          <p:cNvPr id="27682" name="Line 141"/>
          <p:cNvSpPr>
            <a:spLocks noChangeShapeType="1"/>
          </p:cNvSpPr>
          <p:nvPr/>
        </p:nvSpPr>
        <p:spPr bwMode="auto">
          <a:xfrm flipH="1">
            <a:off x="5227638" y="4038600"/>
            <a:ext cx="1071562" cy="104775"/>
          </a:xfrm>
          <a:prstGeom prst="line">
            <a:avLst/>
          </a:prstGeom>
          <a:noFill/>
          <a:ln w="3175">
            <a:solidFill>
              <a:srgbClr val="0000FF"/>
            </a:solidFill>
            <a:prstDash val="dash"/>
            <a:round/>
            <a:headEnd/>
            <a:tailEnd type="triangle" w="med" len="med"/>
          </a:ln>
        </p:spPr>
        <p:txBody>
          <a:bodyPr anchor="ctr">
            <a:spAutoFit/>
          </a:bodyPr>
          <a:lstStyle/>
          <a:p>
            <a:endParaRPr lang="pl-PL"/>
          </a:p>
        </p:txBody>
      </p:sp>
      <p:sp>
        <p:nvSpPr>
          <p:cNvPr id="27683" name="Line 142"/>
          <p:cNvSpPr>
            <a:spLocks noChangeShapeType="1"/>
          </p:cNvSpPr>
          <p:nvPr/>
        </p:nvSpPr>
        <p:spPr bwMode="auto">
          <a:xfrm flipH="1">
            <a:off x="5481638" y="4191000"/>
            <a:ext cx="817562" cy="631825"/>
          </a:xfrm>
          <a:prstGeom prst="line">
            <a:avLst/>
          </a:prstGeom>
          <a:noFill/>
          <a:ln w="3175">
            <a:solidFill>
              <a:srgbClr val="0000FF"/>
            </a:solidFill>
            <a:prstDash val="dash"/>
            <a:round/>
            <a:headEnd/>
            <a:tailEnd type="triangle" w="med" len="med"/>
          </a:ln>
        </p:spPr>
        <p:txBody>
          <a:bodyPr anchor="ctr">
            <a:spAutoFit/>
          </a:bodyPr>
          <a:lstStyle/>
          <a:p>
            <a:endParaRPr lang="pl-PL"/>
          </a:p>
        </p:txBody>
      </p:sp>
      <p:sp>
        <p:nvSpPr>
          <p:cNvPr id="27684" name="Line 143"/>
          <p:cNvSpPr>
            <a:spLocks noChangeShapeType="1"/>
          </p:cNvSpPr>
          <p:nvPr/>
        </p:nvSpPr>
        <p:spPr bwMode="auto">
          <a:xfrm flipH="1">
            <a:off x="4297363" y="4114800"/>
            <a:ext cx="2001837" cy="736600"/>
          </a:xfrm>
          <a:prstGeom prst="line">
            <a:avLst/>
          </a:prstGeom>
          <a:noFill/>
          <a:ln w="3175">
            <a:solidFill>
              <a:srgbClr val="0000FF"/>
            </a:solidFill>
            <a:prstDash val="dash"/>
            <a:round/>
            <a:headEnd/>
            <a:tailEnd type="triangle" w="med" len="med"/>
          </a:ln>
        </p:spPr>
        <p:txBody>
          <a:bodyPr anchor="ctr">
            <a:spAutoFit/>
          </a:bodyPr>
          <a:lstStyle/>
          <a:p>
            <a:endParaRPr lang="pl-PL"/>
          </a:p>
        </p:txBody>
      </p:sp>
      <p:sp>
        <p:nvSpPr>
          <p:cNvPr id="27685" name="Line 144"/>
          <p:cNvSpPr>
            <a:spLocks noChangeShapeType="1"/>
          </p:cNvSpPr>
          <p:nvPr/>
        </p:nvSpPr>
        <p:spPr bwMode="auto">
          <a:xfrm>
            <a:off x="3860800" y="3200400"/>
            <a:ext cx="203200" cy="0"/>
          </a:xfrm>
          <a:prstGeom prst="line">
            <a:avLst/>
          </a:prstGeom>
          <a:noFill/>
          <a:ln w="3175">
            <a:solidFill>
              <a:srgbClr val="3366FF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pl-PL"/>
          </a:p>
        </p:txBody>
      </p:sp>
      <p:sp>
        <p:nvSpPr>
          <p:cNvPr id="27686" name="Text Box 145"/>
          <p:cNvSpPr txBox="1">
            <a:spLocks noChangeArrowheads="1"/>
          </p:cNvSpPr>
          <p:nvPr/>
        </p:nvSpPr>
        <p:spPr bwMode="auto">
          <a:xfrm>
            <a:off x="2540000" y="3028950"/>
            <a:ext cx="1422400" cy="323850"/>
          </a:xfrm>
          <a:prstGeom prst="rect">
            <a:avLst/>
          </a:prstGeom>
          <a:gradFill rotWithShape="0">
            <a:gsLst>
              <a:gs pos="0">
                <a:srgbClr val="00FF99"/>
              </a:gs>
              <a:gs pos="50000">
                <a:srgbClr val="FFFFFF"/>
              </a:gs>
              <a:gs pos="100000">
                <a:srgbClr val="00FF99"/>
              </a:gs>
            </a:gsLst>
            <a:lin ang="5400000" scaled="1"/>
          </a:gradFill>
          <a:ln w="31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130000"/>
              </a:lnSpc>
            </a:pPr>
            <a:r>
              <a:rPr lang="pl-PL" altLang="pl-PL" sz="900" b="1">
                <a:solidFill>
                  <a:srgbClr val="000000"/>
                </a:solidFill>
                <a:latin typeface="Arial CE" pitchFamily="34" charset="0"/>
              </a:rPr>
              <a:t>Strategie sektorowe</a:t>
            </a:r>
            <a:endParaRPr lang="en-GB" altLang="pl-PL" sz="900" b="1">
              <a:solidFill>
                <a:srgbClr val="000000"/>
              </a:solidFill>
              <a:latin typeface="Arial CE" pitchFamily="34" charset="0"/>
            </a:endParaRPr>
          </a:p>
        </p:txBody>
      </p:sp>
      <p:sp>
        <p:nvSpPr>
          <p:cNvPr id="27687" name="Line 146"/>
          <p:cNvSpPr>
            <a:spLocks noChangeShapeType="1"/>
          </p:cNvSpPr>
          <p:nvPr/>
        </p:nvSpPr>
        <p:spPr bwMode="auto">
          <a:xfrm>
            <a:off x="3962400" y="3200400"/>
            <a:ext cx="508000" cy="0"/>
          </a:xfrm>
          <a:prstGeom prst="line">
            <a:avLst/>
          </a:prstGeom>
          <a:noFill/>
          <a:ln w="3175">
            <a:solidFill>
              <a:srgbClr val="FF0033"/>
            </a:solidFill>
            <a:round/>
            <a:headEnd type="triangle" w="med" len="med"/>
            <a:tailEnd/>
          </a:ln>
        </p:spPr>
        <p:txBody>
          <a:bodyPr anchor="ctr">
            <a:spAutoFit/>
          </a:bodyPr>
          <a:lstStyle/>
          <a:p>
            <a:endParaRPr lang="pl-PL"/>
          </a:p>
        </p:txBody>
      </p:sp>
      <p:sp>
        <p:nvSpPr>
          <p:cNvPr id="27688" name="Text Box 151"/>
          <p:cNvSpPr txBox="1">
            <a:spLocks noChangeArrowheads="1"/>
          </p:cNvSpPr>
          <p:nvPr/>
        </p:nvSpPr>
        <p:spPr bwMode="auto">
          <a:xfrm>
            <a:off x="1487488" y="1341438"/>
            <a:ext cx="4368800" cy="381000"/>
          </a:xfrm>
          <a:prstGeom prst="rect">
            <a:avLst/>
          </a:prstGeom>
          <a:gradFill rotWithShape="1">
            <a:gsLst>
              <a:gs pos="0">
                <a:srgbClr val="FF0033"/>
              </a:gs>
              <a:gs pos="50000">
                <a:srgbClr val="FFFFFF"/>
              </a:gs>
              <a:gs pos="100000">
                <a:srgbClr val="FF0033"/>
              </a:gs>
            </a:gsLst>
            <a:lin ang="5400000" scaled="1"/>
          </a:gradFill>
          <a:ln w="3175">
            <a:solidFill>
              <a:srgbClr val="000000"/>
            </a:solidFill>
            <a:miter lim="800000"/>
            <a:headEnd/>
            <a:tailEnd/>
          </a:ln>
        </p:spPr>
        <p:txBody>
          <a:bodyPr wrap="none"/>
          <a:lstStyle/>
          <a:p>
            <a:pPr algn="ctr">
              <a:lnSpc>
                <a:spcPts val="1800"/>
              </a:lnSpc>
              <a:spcBef>
                <a:spcPct val="60000"/>
              </a:spcBef>
            </a:pPr>
            <a:r>
              <a:rPr lang="pl-PL" altLang="pl-PL" sz="1200" b="1">
                <a:solidFill>
                  <a:srgbClr val="000000"/>
                </a:solidFill>
                <a:latin typeface="Arial CE" pitchFamily="34" charset="0"/>
              </a:rPr>
              <a:t>PLANOWANIE OBRONNE </a:t>
            </a:r>
          </a:p>
        </p:txBody>
      </p:sp>
      <p:sp>
        <p:nvSpPr>
          <p:cNvPr id="27689" name="Text Box 152"/>
          <p:cNvSpPr txBox="1">
            <a:spLocks noChangeArrowheads="1"/>
          </p:cNvSpPr>
          <p:nvPr/>
        </p:nvSpPr>
        <p:spPr bwMode="auto">
          <a:xfrm>
            <a:off x="268288" y="2332038"/>
            <a:ext cx="2032000" cy="685800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50000">
                <a:srgbClr val="FFFFFF"/>
              </a:gs>
              <a:gs pos="100000">
                <a:srgbClr val="FFFF00"/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/>
          <a:lstStyle/>
          <a:p>
            <a:pPr algn="ctr">
              <a:lnSpc>
                <a:spcPct val="90000"/>
              </a:lnSpc>
            </a:pPr>
            <a:endParaRPr lang="pl-PL" altLang="pl-PL" sz="1200" b="1">
              <a:solidFill>
                <a:srgbClr val="000000"/>
              </a:solidFill>
            </a:endParaRPr>
          </a:p>
          <a:p>
            <a:pPr algn="ctr">
              <a:lnSpc>
                <a:spcPct val="90000"/>
              </a:lnSpc>
            </a:pPr>
            <a:r>
              <a:rPr lang="pl-PL" altLang="pl-PL" sz="1200" b="1">
                <a:solidFill>
                  <a:srgbClr val="000000"/>
                </a:solidFill>
              </a:rPr>
              <a:t>PROGRAMOWANIE </a:t>
            </a:r>
            <a:br>
              <a:rPr lang="pl-PL" altLang="pl-PL" sz="1200" b="1">
                <a:solidFill>
                  <a:srgbClr val="000000"/>
                </a:solidFill>
              </a:rPr>
            </a:br>
            <a:r>
              <a:rPr lang="pl-PL" altLang="pl-PL" sz="1200" b="1">
                <a:solidFill>
                  <a:srgbClr val="000000"/>
                </a:solidFill>
              </a:rPr>
              <a:t>OBRONNE</a:t>
            </a:r>
          </a:p>
        </p:txBody>
      </p:sp>
      <p:sp>
        <p:nvSpPr>
          <p:cNvPr id="27690" name="Line 153"/>
          <p:cNvSpPr>
            <a:spLocks noChangeShapeType="1"/>
          </p:cNvSpPr>
          <p:nvPr/>
        </p:nvSpPr>
        <p:spPr bwMode="auto">
          <a:xfrm flipH="1">
            <a:off x="1295400" y="1700213"/>
            <a:ext cx="1824038" cy="649287"/>
          </a:xfrm>
          <a:prstGeom prst="line">
            <a:avLst/>
          </a:prstGeom>
          <a:noFill/>
          <a:ln w="3175">
            <a:solidFill>
              <a:srgbClr val="3366FF"/>
            </a:solidFill>
            <a:round/>
            <a:headEnd/>
            <a:tailEnd type="triangle" w="med" len="med"/>
          </a:ln>
        </p:spPr>
        <p:txBody>
          <a:bodyPr anchor="ctr">
            <a:spAutoFit/>
          </a:bodyPr>
          <a:lstStyle/>
          <a:p>
            <a:endParaRPr lang="pl-PL"/>
          </a:p>
        </p:txBody>
      </p:sp>
      <p:sp>
        <p:nvSpPr>
          <p:cNvPr id="27691" name="Line 154"/>
          <p:cNvSpPr>
            <a:spLocks noChangeShapeType="1"/>
          </p:cNvSpPr>
          <p:nvPr/>
        </p:nvSpPr>
        <p:spPr bwMode="auto">
          <a:xfrm>
            <a:off x="3119438" y="1700213"/>
            <a:ext cx="1152525" cy="288925"/>
          </a:xfrm>
          <a:prstGeom prst="line">
            <a:avLst/>
          </a:prstGeom>
          <a:noFill/>
          <a:ln w="3175">
            <a:solidFill>
              <a:srgbClr val="3366FF"/>
            </a:solidFill>
            <a:round/>
            <a:headEnd/>
            <a:tailEnd type="triangle" w="med" len="med"/>
          </a:ln>
        </p:spPr>
        <p:txBody>
          <a:bodyPr anchor="ctr">
            <a:spAutoFit/>
          </a:bodyPr>
          <a:lstStyle/>
          <a:p>
            <a:endParaRPr lang="pl-PL"/>
          </a:p>
        </p:txBody>
      </p:sp>
      <p:sp>
        <p:nvSpPr>
          <p:cNvPr id="27692" name="Oval 155"/>
          <p:cNvSpPr>
            <a:spLocks noChangeArrowheads="1"/>
          </p:cNvSpPr>
          <p:nvPr/>
        </p:nvSpPr>
        <p:spPr bwMode="auto">
          <a:xfrm rot="-131041">
            <a:off x="1200150" y="4652963"/>
            <a:ext cx="4846638" cy="2093912"/>
          </a:xfrm>
          <a:prstGeom prst="ellipse">
            <a:avLst/>
          </a:prstGeom>
          <a:noFill/>
          <a:ln w="19050" algn="ctr">
            <a:solidFill>
              <a:srgbClr val="0000FF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pl-PL" sz="1200" b="1">
              <a:solidFill>
                <a:schemeClr val="folHlink"/>
              </a:solidFill>
            </a:endParaRPr>
          </a:p>
        </p:txBody>
      </p:sp>
      <p:sp>
        <p:nvSpPr>
          <p:cNvPr id="27693" name="Symbol zastępczy numeru slajdu 3"/>
          <p:cNvSpPr txBox="1">
            <a:spLocks noGrp="1"/>
          </p:cNvSpPr>
          <p:nvPr/>
        </p:nvSpPr>
        <p:spPr bwMode="auto">
          <a:xfrm>
            <a:off x="10845800" y="6245225"/>
            <a:ext cx="736600" cy="280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>
              <a:lnSpc>
                <a:spcPct val="90000"/>
              </a:lnSpc>
              <a:buFont typeface="Arial" charset="0"/>
              <a:buNone/>
            </a:pPr>
            <a:fld id="{41DB6247-EE69-4F34-91B0-E3B6CEB21C7A}" type="slidenum">
              <a:rPr lang="pl-PL" altLang="pl-PL" sz="900">
                <a:latin typeface="Calibri" pitchFamily="34" charset="0"/>
              </a:rPr>
              <a:pPr algn="r">
                <a:lnSpc>
                  <a:spcPct val="90000"/>
                </a:lnSpc>
                <a:buFont typeface="Arial" charset="0"/>
                <a:buNone/>
              </a:pPr>
              <a:t>8</a:t>
            </a:fld>
            <a:endParaRPr lang="pl-PL" altLang="pl-PL" sz="900">
              <a:latin typeface="Calibri" pitchFamily="34" charset="0"/>
            </a:endParaRPr>
          </a:p>
        </p:txBody>
      </p:sp>
      <p:pic>
        <p:nvPicPr>
          <p:cNvPr id="27694" name="Obraz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4697413" cy="125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3187" name="Rectangle 12"/>
          <p:cNvSpPr>
            <a:spLocks noChangeArrowheads="1"/>
          </p:cNvSpPr>
          <p:nvPr/>
        </p:nvSpPr>
        <p:spPr bwMode="auto">
          <a:xfrm>
            <a:off x="5286375" y="600075"/>
            <a:ext cx="64801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pl-PL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WPŁYW PLANOWANIA SOJUSZNICZEGO </a:t>
            </a:r>
            <a:br>
              <a:rPr lang="pl-PL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pl-PL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NA PLANOWANIE NARODOWE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ymbol zastępczy numeru slajdu 5"/>
          <p:cNvSpPr txBox="1">
            <a:spLocks noGrp="1"/>
          </p:cNvSpPr>
          <p:nvPr/>
        </p:nvSpPr>
        <p:spPr bwMode="auto">
          <a:xfrm>
            <a:off x="8736013" y="6248400"/>
            <a:ext cx="25415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4306" tIns="52153" rIns="104306" bIns="52153"/>
          <a:lstStyle/>
          <a:p>
            <a:pPr algn="r" defTabSz="1042988" eaLnBrk="0" hangingPunct="0"/>
            <a:fld id="{E07BF685-0B74-4F68-8034-74BBA8AFA219}" type="slidenum">
              <a:rPr lang="pl-PL" sz="1600">
                <a:latin typeface="Times New Roman" pitchFamily="18" charset="0"/>
              </a:rPr>
              <a:pPr algn="r" defTabSz="1042988" eaLnBrk="0" hangingPunct="0"/>
              <a:t>9</a:t>
            </a:fld>
            <a:endParaRPr lang="pl-PL" sz="1600">
              <a:latin typeface="Times New Roman" pitchFamily="18" charset="0"/>
            </a:endParaRPr>
          </a:p>
        </p:txBody>
      </p:sp>
      <p:sp>
        <p:nvSpPr>
          <p:cNvPr id="2969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0525" y="2538413"/>
            <a:ext cx="11410950" cy="3368675"/>
          </a:xfrm>
        </p:spPr>
        <p:txBody>
          <a:bodyPr lIns="104306" tIns="52153" rIns="104306" bIns="52153"/>
          <a:lstStyle/>
          <a:p>
            <a:pPr marL="704850" indent="-704850" defTabSz="1042988">
              <a:buFont typeface="Wingdings" pitchFamily="2" charset="2"/>
              <a:buChar char="Ø"/>
            </a:pPr>
            <a:r>
              <a:rPr lang="pl-PL" sz="1800">
                <a:latin typeface="Arial" charset="0"/>
              </a:rPr>
              <a:t>WSTĘP</a:t>
            </a:r>
          </a:p>
          <a:p>
            <a:pPr marL="704850" indent="-704850" defTabSz="1042988">
              <a:buFont typeface="Wingdings" pitchFamily="2" charset="2"/>
              <a:buChar char="Ø"/>
            </a:pPr>
            <a:r>
              <a:rPr lang="pl-PL" sz="1800">
                <a:latin typeface="Arial" charset="0"/>
              </a:rPr>
              <a:t>ŚRODOWISKO  BEZPIECZEŃSTWA</a:t>
            </a:r>
          </a:p>
          <a:p>
            <a:pPr marL="704850" indent="-704850" defTabSz="1042988">
              <a:buFont typeface="Wingdings" pitchFamily="2" charset="2"/>
              <a:buChar char="Ø"/>
            </a:pPr>
            <a:r>
              <a:rPr lang="pl-PL" sz="1800">
                <a:latin typeface="Arial" charset="0"/>
              </a:rPr>
              <a:t>WARTOŚCI, INTERESY NARODOWE I CELE STRATEGICZNE W DZIEDZINIE  BEZPIECZEŃSTWA NARODOWEGO</a:t>
            </a:r>
          </a:p>
          <a:p>
            <a:pPr marL="704850" indent="-704850" defTabSz="1042988">
              <a:buFont typeface="Wingdings" pitchFamily="2" charset="2"/>
              <a:buChar char="Ø"/>
            </a:pPr>
            <a:r>
              <a:rPr lang="pl-PL" sz="1800">
                <a:latin typeface="Arial" charset="0"/>
              </a:rPr>
              <a:t>FILAR I BEZPIECZEŃSTWO PAŃSTWA I OBYWATELI</a:t>
            </a:r>
          </a:p>
          <a:p>
            <a:pPr marL="704850" indent="-704850" defTabSz="1042988">
              <a:buFont typeface="Wingdings" pitchFamily="2" charset="2"/>
              <a:buChar char="Ø"/>
            </a:pPr>
            <a:r>
              <a:rPr lang="pl-PL" sz="1800">
                <a:latin typeface="Arial" charset="0"/>
              </a:rPr>
              <a:t>FILAR II POLSKA W SYSTEMIE BEZPIECZEŃSTWA MIĘDZYNARODOWEGO</a:t>
            </a:r>
          </a:p>
          <a:p>
            <a:pPr marL="704850" indent="-704850" defTabSz="1042988">
              <a:buFont typeface="Wingdings" pitchFamily="2" charset="2"/>
              <a:buChar char="Ø"/>
            </a:pPr>
            <a:r>
              <a:rPr lang="pl-PL" sz="1800">
                <a:latin typeface="Arial" charset="0"/>
              </a:rPr>
              <a:t>FILAR III TOŻSAMOŚĆ I DZIEDZICTWO NARODOWE</a:t>
            </a:r>
          </a:p>
          <a:p>
            <a:pPr marL="704850" indent="-704850" defTabSz="1042988">
              <a:buFont typeface="Wingdings" pitchFamily="2" charset="2"/>
              <a:buChar char="Ø"/>
            </a:pPr>
            <a:r>
              <a:rPr lang="pl-PL" sz="1800">
                <a:latin typeface="Arial" charset="0"/>
              </a:rPr>
              <a:t>FILAR IV ROZWÓJ SPOŁECZNY I GOSPODARCZY. OCHRONA ŚRODOWISKA</a:t>
            </a:r>
          </a:p>
          <a:p>
            <a:pPr marL="704850" indent="-704850" defTabSz="1042988">
              <a:buFont typeface="Wingdings" pitchFamily="2" charset="2"/>
              <a:buChar char="Ø"/>
            </a:pPr>
            <a:r>
              <a:rPr lang="pl-PL" sz="1800">
                <a:latin typeface="Arial" charset="0"/>
              </a:rPr>
              <a:t>ZAKOŃCZENIE</a:t>
            </a:r>
          </a:p>
        </p:txBody>
      </p:sp>
      <p:pic>
        <p:nvPicPr>
          <p:cNvPr id="29699" name="Obraz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4697413" cy="125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8466" name="Rectangle 2"/>
          <p:cNvSpPr>
            <a:spLocks noChangeArrowheads="1"/>
          </p:cNvSpPr>
          <p:nvPr/>
        </p:nvSpPr>
        <p:spPr bwMode="auto">
          <a:xfrm>
            <a:off x="793750" y="1331913"/>
            <a:ext cx="10655300" cy="7207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90000" tIns="46800" rIns="90000" bIns="46800" anchor="ctr"/>
          <a:lstStyle/>
          <a:p>
            <a:pPr algn="ctr" defTabSz="449263">
              <a:lnSpc>
                <a:spcPct val="90000"/>
              </a:lnSpc>
              <a:buClr>
                <a:srgbClr val="000000"/>
              </a:buClr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l-PL" altLang="pl-PL" sz="2400" b="1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Arial Unicode MS" pitchFamily="34" charset="-128"/>
                <a:cs typeface="Arial Unicode MS" pitchFamily="34" charset="-128"/>
              </a:rPr>
              <a:t>STRUKTURA STRATEGII BEZPIECZEŃSTWA NARODOWEGO RP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3246</TotalTime>
  <Words>2337</Words>
  <Application>Microsoft Office PowerPoint</Application>
  <PresentationFormat>Panoramiczny</PresentationFormat>
  <Paragraphs>217</Paragraphs>
  <Slides>21</Slides>
  <Notes>20</Notes>
  <HiddenSlides>0</HiddenSlides>
  <MMClips>0</MMClips>
  <ScaleCrop>false</ScaleCrop>
  <HeadingPairs>
    <vt:vector size="6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21</vt:i4>
      </vt:variant>
    </vt:vector>
  </HeadingPairs>
  <TitlesOfParts>
    <vt:vector size="29" baseType="lpstr">
      <vt:lpstr>Arial</vt:lpstr>
      <vt:lpstr>Arial CE</vt:lpstr>
      <vt:lpstr>Arial Unicode MS</vt:lpstr>
      <vt:lpstr>Calibri</vt:lpstr>
      <vt:lpstr>Calibri Light</vt:lpstr>
      <vt:lpstr>Times New Roman</vt:lpstr>
      <vt:lpstr>Wingdings</vt:lpstr>
      <vt:lpstr>Motyw pakietu Office</vt:lpstr>
      <vt:lpstr>Warszawa, 1 września 2020 r.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Mazowiecki Urząd Wojewódzki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Proces planowania operacyjnego</dc:title>
  <dc:creator>Jacek Skowroński</dc:creator>
  <cp:lastModifiedBy>Mirosław Wiktorowski</cp:lastModifiedBy>
  <cp:revision>208</cp:revision>
  <cp:lastPrinted>2019-11-27T10:03:17Z</cp:lastPrinted>
  <dcterms:created xsi:type="dcterms:W3CDTF">2018-04-20T14:47:56Z</dcterms:created>
  <dcterms:modified xsi:type="dcterms:W3CDTF">2020-12-09T11:38:03Z</dcterms:modified>
</cp:coreProperties>
</file>