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83" r:id="rId3"/>
    <p:sldId id="286" r:id="rId4"/>
    <p:sldId id="284" r:id="rId5"/>
    <p:sldId id="257" r:id="rId6"/>
    <p:sldId id="258" r:id="rId7"/>
    <p:sldId id="280" r:id="rId8"/>
    <p:sldId id="259" r:id="rId9"/>
    <p:sldId id="260" r:id="rId10"/>
    <p:sldId id="261" r:id="rId11"/>
    <p:sldId id="282" r:id="rId12"/>
    <p:sldId id="287" r:id="rId13"/>
    <p:sldId id="262" r:id="rId14"/>
    <p:sldId id="263" r:id="rId15"/>
    <p:sldId id="279" r:id="rId16"/>
    <p:sldId id="265" r:id="rId17"/>
    <p:sldId id="281" r:id="rId18"/>
    <p:sldId id="267" r:id="rId19"/>
    <p:sldId id="266" r:id="rId20"/>
    <p:sldId id="268" r:id="rId21"/>
    <p:sldId id="288" r:id="rId22"/>
    <p:sldId id="289" r:id="rId23"/>
    <p:sldId id="269" r:id="rId24"/>
    <p:sldId id="270" r:id="rId25"/>
    <p:sldId id="271" r:id="rId26"/>
    <p:sldId id="272" r:id="rId27"/>
    <p:sldId id="290" r:id="rId28"/>
    <p:sldId id="273" r:id="rId29"/>
    <p:sldId id="291" r:id="rId30"/>
    <p:sldId id="274" r:id="rId31"/>
    <p:sldId id="275" r:id="rId32"/>
    <p:sldId id="276" r:id="rId33"/>
    <p:sldId id="292" r:id="rId34"/>
    <p:sldId id="293" r:id="rId35"/>
    <p:sldId id="277" r:id="rId36"/>
    <p:sldId id="294" r:id="rId37"/>
    <p:sldId id="278" r:id="rId3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KIW" id="{63E72844-66DF-CE41-B40B-628C380F9C2E}">
          <p14:sldIdLst>
            <p14:sldId id="256"/>
            <p14:sldId id="283"/>
            <p14:sldId id="286"/>
            <p14:sldId id="284"/>
            <p14:sldId id="257"/>
            <p14:sldId id="258"/>
            <p14:sldId id="280"/>
            <p14:sldId id="259"/>
            <p14:sldId id="260"/>
            <p14:sldId id="261"/>
            <p14:sldId id="282"/>
            <p14:sldId id="287"/>
          </p14:sldIdLst>
        </p14:section>
        <p14:section name="Druki firmowe" id="{85A583B4-97FF-5348-8CC9-2DFAEA252B17}">
          <p14:sldIdLst>
            <p14:sldId id="262"/>
            <p14:sldId id="263"/>
            <p14:sldId id="279"/>
            <p14:sldId id="265"/>
            <p14:sldId id="281"/>
          </p14:sldIdLst>
        </p14:section>
        <p14:section name="Digital" id="{1DA8C150-6567-5F44-8E49-631BF2872084}">
          <p14:sldIdLst>
            <p14:sldId id="267"/>
            <p14:sldId id="266"/>
            <p14:sldId id="268"/>
            <p14:sldId id="288"/>
            <p14:sldId id="289"/>
          </p14:sldIdLst>
        </p14:section>
        <p14:section name="Oznakowanie" id="{5AF35864-16B2-2043-9454-555D589EC104}">
          <p14:sldIdLst>
            <p14:sldId id="269"/>
            <p14:sldId id="270"/>
          </p14:sldIdLst>
        </p14:section>
        <p14:section name="Materiały reprezentacyjne" id="{7409C241-CBA5-6F44-9998-C3602B38FD90}">
          <p14:sldIdLst>
            <p14:sldId id="271"/>
            <p14:sldId id="272"/>
            <p14:sldId id="290"/>
            <p14:sldId id="273"/>
            <p14:sldId id="291"/>
            <p14:sldId id="274"/>
          </p14:sldIdLst>
        </p14:section>
        <p14:section name="Publikacje" id="{51E3F4EA-1320-D34C-9D96-BEBBB76D34B0}">
          <p14:sldIdLst>
            <p14:sldId id="275"/>
            <p14:sldId id="276"/>
            <p14:sldId id="292"/>
            <p14:sldId id="293"/>
            <p14:sldId id="277"/>
            <p14:sldId id="294"/>
            <p14:sldId id="278"/>
          </p14:sldIdLst>
        </p14:section>
      </p14:sectionLst>
    </p:ext>
    <p:ext uri="{EFAFB233-063F-42B5-8137-9DF3F51BA10A}">
      <p15:sldGuideLst xmlns:p15="http://schemas.microsoft.com/office/powerpoint/2012/main">
        <p15:guide id="1" pos="302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1A39"/>
    <a:srgbClr val="007AC2"/>
    <a:srgbClr val="009CDC"/>
    <a:srgbClr val="00AFCB"/>
    <a:srgbClr val="32598A"/>
    <a:srgbClr val="FFFFFF"/>
    <a:srgbClr val="0F9CD8"/>
    <a:srgbClr val="C8E614"/>
    <a:srgbClr val="000000"/>
    <a:srgbClr val="E8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D665FB-A5D9-0142-BB7A-8FFD1E28D618}" v="182" dt="2024-12-05T01:09:54.3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93"/>
    <p:restoredTop sz="94648"/>
  </p:normalViewPr>
  <p:slideViewPr>
    <p:cSldViewPr snapToGrid="0">
      <p:cViewPr varScale="1">
        <p:scale>
          <a:sx n="151" d="100"/>
          <a:sy n="151" d="100"/>
        </p:scale>
        <p:origin x="2832" y="192"/>
      </p:cViewPr>
      <p:guideLst>
        <p:guide pos="302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93DF04-E953-2340-8709-59E8677686FA}" type="datetimeFigureOut">
              <a:rPr lang="pl-PL" smtClean="0"/>
              <a:t>2025-08-11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059852-AAE1-2E43-B354-B89DA6C7331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9576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059852-AAE1-2E43-B354-B89DA6C73311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3811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059852-AAE1-2E43-B354-B89DA6C73311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3524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059852-AAE1-2E43-B354-B89DA6C73311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1161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059852-AAE1-2E43-B354-B89DA6C73311}" type="slidenum">
              <a:rPr lang="pl-PL" smtClean="0"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0476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059852-AAE1-2E43-B354-B89DA6C73311}" type="slidenum">
              <a:rPr lang="pl-PL" smtClean="0"/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69526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1563538" y="2142815"/>
            <a:ext cx="6665843" cy="1909762"/>
          </a:xfrm>
          <a:prstGeom prst="rect">
            <a:avLst/>
          </a:prstGeom>
          <a:noFill/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703388" y="4372492"/>
            <a:ext cx="6122504" cy="540026"/>
          </a:xfrm>
          <a:prstGeom prst="rect">
            <a:avLst/>
          </a:prstGeom>
          <a:solidFill>
            <a:srgbClr val="ED1A39"/>
          </a:solidFill>
        </p:spPr>
        <p:txBody>
          <a:bodyPr anchor="ctr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Ubuntu" panose="020B05040306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B353DCC5-863E-8370-25A5-0E06EF172F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025" y="339726"/>
            <a:ext cx="3028244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574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1073" userDrawn="1">
          <p15:clr>
            <a:srgbClr val="FBAE40"/>
          </p15:clr>
        </p15:guide>
        <p15:guide id="4" pos="98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3643" y="365126"/>
            <a:ext cx="9471992" cy="76131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1">
                <a:solidFill>
                  <a:srgbClr val="ED1A39"/>
                </a:solidFill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93643" y="1581288"/>
            <a:ext cx="4051853" cy="43202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6CA734E2-39AC-694E-0E92-3793537E0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prstGeom prst="rect">
            <a:avLst/>
          </a:prstGeo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11" name="Obraz 10" descr="Obraz zawierający krąg, zrzut ekranu, Grafika, Sztuka fraktalna&#10;&#10;Opis wygenerowany automatycznie">
            <a:extLst>
              <a:ext uri="{FF2B5EF4-FFF2-40B4-BE49-F238E27FC236}">
                <a16:creationId xmlns:a16="http://schemas.microsoft.com/office/drawing/2014/main" id="{623DE944-D310-1D46-9732-1BEE160DF1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926" y="-299294"/>
            <a:ext cx="2592165" cy="2090150"/>
          </a:xfrm>
          <a:prstGeom prst="rect">
            <a:avLst/>
          </a:prstGeom>
        </p:spPr>
      </p:pic>
      <p:pic>
        <p:nvPicPr>
          <p:cNvPr id="13" name="Obraz 12" descr="Obraz zawierający Grafika, serce&#10;&#10;Opis wygenerowany automatycznie">
            <a:extLst>
              <a:ext uri="{FF2B5EF4-FFF2-40B4-BE49-F238E27FC236}">
                <a16:creationId xmlns:a16="http://schemas.microsoft.com/office/drawing/2014/main" id="{FF368C24-EF99-E8EA-5088-C72FE75156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43" y="6134787"/>
            <a:ext cx="1837433" cy="44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3800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302" userDrawn="1">
          <p15:clr>
            <a:srgbClr val="FBAE40"/>
          </p15:clr>
        </p15:guide>
        <p15:guide id="4" orient="horz" pos="372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ymbol zastępczy numeru slajdu 5">
            <a:extLst>
              <a:ext uri="{FF2B5EF4-FFF2-40B4-BE49-F238E27FC236}">
                <a16:creationId xmlns:a16="http://schemas.microsoft.com/office/drawing/2014/main" id="{1BF17121-C726-BBDA-D269-C473CAE156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6693" y="6263004"/>
            <a:ext cx="605307" cy="314906"/>
          </a:xfrm>
          <a:prstGeom prst="rect">
            <a:avLst/>
          </a:prstGeo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663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Ubuntu" panose="020B0504030602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jpeg"/><Relationship Id="rId9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s://aplanmedia.pl/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703388" y="4800806"/>
            <a:ext cx="6280488" cy="500270"/>
          </a:xfrm>
          <a:solidFill>
            <a:srgbClr val="ED1A39"/>
          </a:solidFill>
        </p:spPr>
        <p:txBody>
          <a:bodyPr lIns="91440" tIns="45720" rIns="91440" bIns="45720" anchor="ctr"/>
          <a:lstStyle/>
          <a:p>
            <a:r>
              <a:rPr lang="pl-PL">
                <a:latin typeface="Ubuntu"/>
                <a:cs typeface="Arial"/>
              </a:rPr>
              <a:t>System Identyfikacji Wizualnej - aktualizacja</a:t>
            </a: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F5CC0F10-FE6D-17DC-2538-514E52533636}"/>
              </a:ext>
            </a:extLst>
          </p:cNvPr>
          <p:cNvSpPr txBox="1">
            <a:spLocks/>
          </p:cNvSpPr>
          <p:nvPr/>
        </p:nvSpPr>
        <p:spPr>
          <a:xfrm>
            <a:off x="1558925" y="2843868"/>
            <a:ext cx="7532905" cy="183420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6000" dirty="0">
                <a:solidFill>
                  <a:schemeClr val="bg1"/>
                </a:solidFill>
                <a:latin typeface="Ubuntu"/>
              </a:rPr>
              <a:t>PAŃSTWOWA</a:t>
            </a:r>
            <a:endParaRPr lang="pl-PL" dirty="0">
              <a:solidFill>
                <a:schemeClr val="bg1"/>
              </a:solidFill>
              <a:latin typeface="Ubuntu" panose="020B0504030602030204" pitchFamily="34" charset="0"/>
            </a:endParaRPr>
          </a:p>
          <a:p>
            <a:pPr algn="l"/>
            <a:r>
              <a:rPr lang="pl-PL" dirty="0">
                <a:solidFill>
                  <a:schemeClr val="bg1"/>
                </a:solidFill>
                <a:latin typeface="Ubuntu" panose="020B0504030602030204" pitchFamily="34" charset="0"/>
              </a:rPr>
              <a:t>AGENCJA ATOMISTYKI</a:t>
            </a:r>
          </a:p>
        </p:txBody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4.1 </a:t>
            </a:r>
            <a:r>
              <a:rPr lang="pl-PL" err="1"/>
              <a:t>Key</a:t>
            </a:r>
            <a:r>
              <a:rPr lang="pl-PL"/>
              <a:t> </a:t>
            </a:r>
            <a:r>
              <a:rPr lang="pl-PL" err="1"/>
              <a:t>visual</a:t>
            </a:r>
            <a:endParaRPr lang="pl-PL"/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C5F50FC5-0A60-5CE0-4E73-C2CE96E6E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10</a:t>
            </a:fld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EF618534-4274-D53C-63BE-775137C8E6E7}"/>
              </a:ext>
            </a:extLst>
          </p:cNvPr>
          <p:cNvSpPr txBox="1"/>
          <p:nvPr/>
        </p:nvSpPr>
        <p:spPr>
          <a:xfrm>
            <a:off x="494323" y="1139093"/>
            <a:ext cx="3270737" cy="47089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 err="1">
                <a:latin typeface="Ubuntu"/>
              </a:rPr>
              <a:t>Key</a:t>
            </a:r>
            <a:r>
              <a:rPr lang="pl-PL" sz="1200" dirty="0">
                <a:latin typeface="Ubuntu"/>
              </a:rPr>
              <a:t> </a:t>
            </a:r>
            <a:r>
              <a:rPr lang="pl-PL" sz="1200" dirty="0" err="1">
                <a:latin typeface="Ubuntu"/>
              </a:rPr>
              <a:t>visual</a:t>
            </a:r>
            <a:r>
              <a:rPr lang="pl-PL" sz="1200" dirty="0">
                <a:latin typeface="Ubuntu"/>
              </a:rPr>
              <a:t> PAA został zaprojektowany w celu podkreślenia charakteru marki i jej długofalowej strategii. Zastosowane formy graficzne odzwierciedlają nowoczesność </a:t>
            </a:r>
            <a:br>
              <a:rPr lang="pl-PL" sz="1200" dirty="0">
                <a:latin typeface="Ubuntu"/>
              </a:rPr>
            </a:br>
            <a:r>
              <a:rPr lang="pl-PL" sz="1200" dirty="0">
                <a:latin typeface="Ubuntu"/>
              </a:rPr>
              <a:t>i profesjonalizm, a jednocześnie pozostają spójne z założeniami Systemu Identyfikacji Wizualnej i paletą kolorów. </a:t>
            </a:r>
            <a:endParaRPr lang="pl-PL" dirty="0"/>
          </a:p>
          <a:p>
            <a:endParaRPr lang="pl-PL" sz="1200" dirty="0">
              <a:latin typeface="Ubuntu"/>
            </a:endParaRPr>
          </a:p>
          <a:p>
            <a:r>
              <a:rPr lang="pl-PL" sz="1200" dirty="0">
                <a:latin typeface="Ubuntu"/>
              </a:rPr>
              <a:t>Elementy graficzne bazują na gradientach błękitu oraz dynamicznych formach geometrycznych budują wizerunek instytucji jako prestiżowej i przyjaznej.</a:t>
            </a:r>
            <a:endParaRPr lang="pl-PL" dirty="0"/>
          </a:p>
          <a:p>
            <a:endParaRPr lang="pl-PL" sz="1200" dirty="0">
              <a:latin typeface="Ubuntu"/>
            </a:endParaRPr>
          </a:p>
          <a:p>
            <a:r>
              <a:rPr lang="pl-PL" sz="1200" dirty="0">
                <a:latin typeface="Ubuntu"/>
              </a:rPr>
              <a:t>Motyw graficzny przywodzi na myśl naukowe i technologiczne skojarzenia, nawiązując </a:t>
            </a:r>
            <a:br>
              <a:rPr lang="pl-PL" sz="1200" dirty="0">
                <a:latin typeface="Ubuntu"/>
              </a:rPr>
            </a:br>
            <a:r>
              <a:rPr lang="pl-PL" sz="1200" dirty="0">
                <a:latin typeface="Ubuntu"/>
              </a:rPr>
              <a:t>do profilu działalności PAA. </a:t>
            </a:r>
          </a:p>
          <a:p>
            <a:endParaRPr lang="pl-PL" sz="1200" dirty="0">
              <a:latin typeface="Ubuntu"/>
            </a:endParaRPr>
          </a:p>
          <a:p>
            <a:r>
              <a:rPr lang="pl-PL" sz="1200" dirty="0">
                <a:latin typeface="Ubuntu"/>
              </a:rPr>
              <a:t>Jasne odcienie błękitu symbolizują optymizm i zaufanie, podczas gdy całość kompozycji jest przystępna wizualnie, co ułatwia pozytywny odbiór marki. Dzięki temu </a:t>
            </a:r>
            <a:r>
              <a:rPr lang="pl-PL" sz="1200" dirty="0" err="1">
                <a:latin typeface="Ubuntu"/>
              </a:rPr>
              <a:t>key</a:t>
            </a:r>
            <a:r>
              <a:rPr lang="pl-PL" sz="1200" dirty="0">
                <a:latin typeface="Ubuntu"/>
              </a:rPr>
              <a:t> </a:t>
            </a:r>
            <a:r>
              <a:rPr lang="pl-PL" sz="1200" dirty="0" err="1">
                <a:latin typeface="Ubuntu"/>
              </a:rPr>
              <a:t>visual</a:t>
            </a:r>
            <a:r>
              <a:rPr lang="pl-PL" sz="1200" dirty="0">
                <a:latin typeface="Ubuntu"/>
              </a:rPr>
              <a:t> skutecznie łączy profesjonalny charakter z przejrzystym </a:t>
            </a:r>
            <a:br>
              <a:rPr lang="pl-PL" sz="1200" dirty="0">
                <a:latin typeface="Ubuntu"/>
              </a:rPr>
            </a:br>
            <a:r>
              <a:rPr lang="pl-PL" sz="1200" dirty="0">
                <a:latin typeface="Ubuntu"/>
              </a:rPr>
              <a:t>dla odbiorców stylem.</a:t>
            </a:r>
            <a:endParaRPr lang="pl-PL" dirty="0"/>
          </a:p>
        </p:txBody>
      </p:sp>
      <p:pic>
        <p:nvPicPr>
          <p:cNvPr id="4" name="Obraz 3" descr="Obraz zawierający tekst, zrzut ekranu, Grafika, projekt graficzny&#10;&#10;Opis wygenerowany automatycznie">
            <a:extLst>
              <a:ext uri="{FF2B5EF4-FFF2-40B4-BE49-F238E27FC236}">
                <a16:creationId xmlns:a16="http://schemas.microsoft.com/office/drawing/2014/main" id="{F3B0331D-6932-1CEF-FA9B-6FF6AB40E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2766" y="1139093"/>
            <a:ext cx="2943927" cy="1640186"/>
          </a:xfrm>
          <a:prstGeom prst="rect">
            <a:avLst/>
          </a:prstGeom>
        </p:spPr>
      </p:pic>
      <p:pic>
        <p:nvPicPr>
          <p:cNvPr id="6" name="Obraz 5" descr="Obraz zawierający tekst, zrzut ekranu, projekt graficzny, Czcionka&#10;&#10;Opis wygenerowany automatycznie">
            <a:extLst>
              <a:ext uri="{FF2B5EF4-FFF2-40B4-BE49-F238E27FC236}">
                <a16:creationId xmlns:a16="http://schemas.microsoft.com/office/drawing/2014/main" id="{54DC6AB8-E435-5776-0EBC-59267F4E0B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990" y="1139093"/>
            <a:ext cx="3379465" cy="477434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7CA30EC-289A-7B88-4CF9-E5DC3AF3A2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42765" y="2969510"/>
            <a:ext cx="2943928" cy="294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443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4.2 Wyróżnienia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C5F50FC5-0A60-5CE0-4E73-C2CE96E6E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11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756BFE16-416D-A96A-6D9C-D0458D945F81}"/>
              </a:ext>
            </a:extLst>
          </p:cNvPr>
          <p:cNvSpPr txBox="1"/>
          <p:nvPr/>
        </p:nvSpPr>
        <p:spPr>
          <a:xfrm>
            <a:off x="494323" y="1139093"/>
            <a:ext cx="3270737" cy="24929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>
                <a:latin typeface="Ubuntu" panose="020B0504030602030204" pitchFamily="34" charset="0"/>
              </a:rPr>
              <a:t>Dla jasnej i przejrzystej oraz uporządkowanej</a:t>
            </a:r>
          </a:p>
          <a:p>
            <a:r>
              <a:rPr lang="pl-PL" sz="1200" dirty="0">
                <a:latin typeface="Ubuntu" panose="020B0504030602030204" pitchFamily="34" charset="0"/>
              </a:rPr>
              <a:t>ekspozycji treści przewidziano kilka metod wyróżnień. Dla przejrzystości treści należy ograniczyć ilość wyróżnień do minimum.</a:t>
            </a:r>
          </a:p>
          <a:p>
            <a:endParaRPr lang="pl-PL" sz="1200" dirty="0">
              <a:latin typeface="Ubuntu" panose="020B0504030602030204" pitchFamily="34" charset="0"/>
            </a:endParaRPr>
          </a:p>
          <a:p>
            <a:r>
              <a:rPr lang="pl-PL" sz="1200" b="1" dirty="0">
                <a:latin typeface="Ubuntu" panose="020B0504030602030204" pitchFamily="34" charset="0"/>
              </a:rPr>
              <a:t>Przykłady wyróżnień: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1200" dirty="0">
                <a:latin typeface="Ubuntu" panose="020B0504030602030204" pitchFamily="34" charset="0"/>
              </a:rPr>
              <a:t>Skróty w danych teleadresowych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1200" dirty="0">
                <a:latin typeface="Ubuntu" panose="020B0504030602030204" pitchFamily="34" charset="0"/>
              </a:rPr>
              <a:t>Nagłówki prezentacji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1200" dirty="0">
                <a:latin typeface="Ubuntu" panose="020B0504030602030204" pitchFamily="34" charset="0"/>
              </a:rPr>
              <a:t>Nagłówki w publikacjach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1200" dirty="0">
                <a:latin typeface="Ubuntu" panose="020B0504030602030204" pitchFamily="34" charset="0"/>
              </a:rPr>
              <a:t>Linia dla oddzielenia elementów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1200" dirty="0">
                <a:latin typeface="Ubuntu" panose="020B0504030602030204" pitchFamily="34" charset="0"/>
              </a:rPr>
              <a:t>czerwony prostokąt – „metka” dla wyróżnienia adresu www, części tekstu, paginy</a:t>
            </a:r>
          </a:p>
        </p:txBody>
      </p:sp>
      <p:pic>
        <p:nvPicPr>
          <p:cNvPr id="7" name="Obraz 6" descr="Obraz zawierający tekst, wizytówka, zrzut ekranu, Czcionka&#10;&#10;Opis wygenerowany automatycznie">
            <a:extLst>
              <a:ext uri="{FF2B5EF4-FFF2-40B4-BE49-F238E27FC236}">
                <a16:creationId xmlns:a16="http://schemas.microsoft.com/office/drawing/2014/main" id="{6DA9BB2F-E282-D642-8E53-71E10D983D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8229" y="726207"/>
            <a:ext cx="2093210" cy="122609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85EB89B-2557-8B75-2F05-3AB4A19E87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6" t="43948" r="45790" b="3187"/>
          <a:stretch/>
        </p:blipFill>
        <p:spPr>
          <a:xfrm>
            <a:off x="6096000" y="1144486"/>
            <a:ext cx="1592027" cy="1615622"/>
          </a:xfrm>
          <a:prstGeom prst="ellipse">
            <a:avLst/>
          </a:prstGeom>
          <a:ln w="19050">
            <a:solidFill>
              <a:srgbClr val="ED1A39"/>
            </a:solidFill>
          </a:ln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B635A562-C758-9B9C-AB74-AA8344793DB0}"/>
              </a:ext>
            </a:extLst>
          </p:cNvPr>
          <p:cNvSpPr txBox="1"/>
          <p:nvPr/>
        </p:nvSpPr>
        <p:spPr>
          <a:xfrm>
            <a:off x="4156455" y="737519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1.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id="{6EE5E216-692C-ED8F-6D65-45B2CC546868}"/>
              </a:ext>
            </a:extLst>
          </p:cNvPr>
          <p:cNvCxnSpPr>
            <a:cxnSpLocks/>
          </p:cNvCxnSpPr>
          <p:nvPr/>
        </p:nvCxnSpPr>
        <p:spPr>
          <a:xfrm>
            <a:off x="4427588" y="934250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Obraz 10">
            <a:extLst>
              <a:ext uri="{FF2B5EF4-FFF2-40B4-BE49-F238E27FC236}">
                <a16:creationId xmlns:a16="http://schemas.microsoft.com/office/drawing/2014/main" id="{C834A677-ED30-21F6-C82C-877B88EE87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9646" y="934250"/>
            <a:ext cx="2764401" cy="1554975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/>
            </a:solidFill>
          </a:ln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4B393627-C8C4-D906-3819-52A383F2F2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2288" b="32879"/>
          <a:stretch/>
        </p:blipFill>
        <p:spPr>
          <a:xfrm>
            <a:off x="10036820" y="1683393"/>
            <a:ext cx="1637107" cy="1639065"/>
          </a:xfrm>
          <a:prstGeom prst="ellipse">
            <a:avLst/>
          </a:prstGeom>
          <a:solidFill>
            <a:schemeClr val="tx1"/>
          </a:solidFill>
          <a:ln w="19050">
            <a:solidFill>
              <a:srgbClr val="ED1A39"/>
            </a:solidFill>
          </a:ln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486354EB-16C7-0875-CCDF-5F47910CF376}"/>
              </a:ext>
            </a:extLst>
          </p:cNvPr>
          <p:cNvSpPr txBox="1"/>
          <p:nvPr/>
        </p:nvSpPr>
        <p:spPr>
          <a:xfrm>
            <a:off x="7427872" y="1000976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2.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CDC61EC5-E65D-5E29-4DC2-8FF5E3409B37}"/>
              </a:ext>
            </a:extLst>
          </p:cNvPr>
          <p:cNvCxnSpPr>
            <a:cxnSpLocks/>
          </p:cNvCxnSpPr>
          <p:nvPr/>
        </p:nvCxnSpPr>
        <p:spPr>
          <a:xfrm>
            <a:off x="7699005" y="1197707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Obraz 14" descr="Obraz zawierający tekst, zrzut ekranu, Czcionka, dokument&#10;&#10;Opis wygenerowany automatycznie">
            <a:extLst>
              <a:ext uri="{FF2B5EF4-FFF2-40B4-BE49-F238E27FC236}">
                <a16:creationId xmlns:a16="http://schemas.microsoft.com/office/drawing/2014/main" id="{1EEF277D-0574-CC19-A0CB-E26AA0851D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229" y="2771525"/>
            <a:ext cx="1403109" cy="1983218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16" name="Obraz 15" descr="Obraz zawierający tekst, zrzut ekranu, Czcionka, dokument&#10;&#10;Opis wygenerowany automatycznie">
            <a:extLst>
              <a:ext uri="{FF2B5EF4-FFF2-40B4-BE49-F238E27FC236}">
                <a16:creationId xmlns:a16="http://schemas.microsoft.com/office/drawing/2014/main" id="{08034DC7-9B48-BE2E-61E0-CBFCE3D1986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4" t="56590" r="50000" b="10802"/>
          <a:stretch/>
        </p:blipFill>
        <p:spPr>
          <a:xfrm>
            <a:off x="3994671" y="3935210"/>
            <a:ext cx="1647116" cy="1639065"/>
          </a:xfrm>
          <a:prstGeom prst="ellipse">
            <a:avLst/>
          </a:prstGeom>
          <a:noFill/>
          <a:ln w="19050">
            <a:solidFill>
              <a:srgbClr val="ED1A39"/>
            </a:solidFill>
          </a:ln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87933D46-3A74-68E8-6C65-9EEE74235F62}"/>
              </a:ext>
            </a:extLst>
          </p:cNvPr>
          <p:cNvSpPr txBox="1"/>
          <p:nvPr/>
        </p:nvSpPr>
        <p:spPr>
          <a:xfrm>
            <a:off x="4156455" y="2760108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3.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8" name="Łącznik prosty ze strzałką 17">
            <a:extLst>
              <a:ext uri="{FF2B5EF4-FFF2-40B4-BE49-F238E27FC236}">
                <a16:creationId xmlns:a16="http://schemas.microsoft.com/office/drawing/2014/main" id="{F23B33BA-2706-20CA-675D-7E30EA2619F5}"/>
              </a:ext>
            </a:extLst>
          </p:cNvPr>
          <p:cNvCxnSpPr>
            <a:cxnSpLocks/>
          </p:cNvCxnSpPr>
          <p:nvPr/>
        </p:nvCxnSpPr>
        <p:spPr>
          <a:xfrm>
            <a:off x="4427588" y="2956839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Obraz 18">
            <a:extLst>
              <a:ext uri="{FF2B5EF4-FFF2-40B4-BE49-F238E27FC236}">
                <a16:creationId xmlns:a16="http://schemas.microsoft.com/office/drawing/2014/main" id="{9302C3BF-9F38-E072-F297-0B65C43D3D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8615" y="2778159"/>
            <a:ext cx="1402047" cy="198321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0" name="pole tekstowe 19">
            <a:extLst>
              <a:ext uri="{FF2B5EF4-FFF2-40B4-BE49-F238E27FC236}">
                <a16:creationId xmlns:a16="http://schemas.microsoft.com/office/drawing/2014/main" id="{C7A94291-BB12-AB0B-40D9-A100E9BD7A8E}"/>
              </a:ext>
            </a:extLst>
          </p:cNvPr>
          <p:cNvSpPr txBox="1"/>
          <p:nvPr/>
        </p:nvSpPr>
        <p:spPr>
          <a:xfrm>
            <a:off x="7427872" y="2975401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4.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21" name="Łącznik prosty ze strzałką 20">
            <a:extLst>
              <a:ext uri="{FF2B5EF4-FFF2-40B4-BE49-F238E27FC236}">
                <a16:creationId xmlns:a16="http://schemas.microsoft.com/office/drawing/2014/main" id="{722C44DB-B316-DC58-238F-BDDAB621120F}"/>
              </a:ext>
            </a:extLst>
          </p:cNvPr>
          <p:cNvCxnSpPr>
            <a:cxnSpLocks/>
          </p:cNvCxnSpPr>
          <p:nvPr/>
        </p:nvCxnSpPr>
        <p:spPr>
          <a:xfrm>
            <a:off x="7699005" y="3172132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Obraz 21">
            <a:extLst>
              <a:ext uri="{FF2B5EF4-FFF2-40B4-BE49-F238E27FC236}">
                <a16:creationId xmlns:a16="http://schemas.microsoft.com/office/drawing/2014/main" id="{7E901B77-8E4B-8B65-1780-634BF37F706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2" r="60336" b="74700"/>
          <a:stretch/>
        </p:blipFill>
        <p:spPr>
          <a:xfrm>
            <a:off x="7236065" y="3918368"/>
            <a:ext cx="1705100" cy="1686017"/>
          </a:xfrm>
          <a:prstGeom prst="ellipse">
            <a:avLst/>
          </a:prstGeom>
          <a:ln w="19050">
            <a:solidFill>
              <a:srgbClr val="ED1A39"/>
            </a:solidFill>
          </a:ln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23CF5C26-31C0-0D8A-80E0-E893010CD1D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27783" y="3535542"/>
            <a:ext cx="1258910" cy="2580767"/>
          </a:xfrm>
          <a:prstGeom prst="rect">
            <a:avLst/>
          </a:prstGeom>
        </p:spPr>
      </p:pic>
      <p:sp>
        <p:nvSpPr>
          <p:cNvPr id="24" name="pole tekstowe 23">
            <a:extLst>
              <a:ext uri="{FF2B5EF4-FFF2-40B4-BE49-F238E27FC236}">
                <a16:creationId xmlns:a16="http://schemas.microsoft.com/office/drawing/2014/main" id="{23126038-23B7-F35E-3AF4-DFFD08AC0856}"/>
              </a:ext>
            </a:extLst>
          </p:cNvPr>
          <p:cNvSpPr txBox="1"/>
          <p:nvPr/>
        </p:nvSpPr>
        <p:spPr>
          <a:xfrm>
            <a:off x="9694502" y="3540935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5.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25" name="Łącznik prosty ze strzałką 24">
            <a:extLst>
              <a:ext uri="{FF2B5EF4-FFF2-40B4-BE49-F238E27FC236}">
                <a16:creationId xmlns:a16="http://schemas.microsoft.com/office/drawing/2014/main" id="{5F8FCDAF-E57A-F857-7817-B1BB17C7637B}"/>
              </a:ext>
            </a:extLst>
          </p:cNvPr>
          <p:cNvCxnSpPr>
            <a:cxnSpLocks/>
          </p:cNvCxnSpPr>
          <p:nvPr/>
        </p:nvCxnSpPr>
        <p:spPr>
          <a:xfrm>
            <a:off x="9965635" y="3737666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Obraz 25">
            <a:extLst>
              <a:ext uri="{FF2B5EF4-FFF2-40B4-BE49-F238E27FC236}">
                <a16:creationId xmlns:a16="http://schemas.microsoft.com/office/drawing/2014/main" id="{A7202E54-4EC6-D11A-034F-4DBC4632F0E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49" t="72094"/>
          <a:stretch/>
        </p:blipFill>
        <p:spPr>
          <a:xfrm>
            <a:off x="9010393" y="4846904"/>
            <a:ext cx="1705100" cy="1731006"/>
          </a:xfrm>
          <a:prstGeom prst="ellipse">
            <a:avLst/>
          </a:prstGeom>
          <a:ln w="19050">
            <a:solidFill>
              <a:srgbClr val="ED1A39"/>
            </a:solidFill>
          </a:ln>
        </p:spPr>
      </p:pic>
    </p:spTree>
    <p:extLst>
      <p:ext uri="{BB962C8B-B14F-4D97-AF65-F5344CB8AC3E}">
        <p14:creationId xmlns:p14="http://schemas.microsoft.com/office/powerpoint/2010/main" val="2170572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pl-PL">
                <a:latin typeface="Ubuntu"/>
              </a:rPr>
              <a:t>4.3 Dane teleadresowe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C5F50FC5-0A60-5CE0-4E73-C2CE96E6E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12</a:t>
            </a:fld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EF618534-4274-D53C-63BE-775137C8E6E7}"/>
              </a:ext>
            </a:extLst>
          </p:cNvPr>
          <p:cNvSpPr txBox="1"/>
          <p:nvPr/>
        </p:nvSpPr>
        <p:spPr>
          <a:xfrm>
            <a:off x="494323" y="1128933"/>
            <a:ext cx="4083537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>
                <a:latin typeface="Ubuntu"/>
                <a:ea typeface="+mn-lt"/>
                <a:cs typeface="+mn-lt"/>
              </a:rPr>
              <a:t>Dane teleadresowe w materiałach PAA  są przedstawiane w sposób przejrzysty i estetyczny, </a:t>
            </a:r>
            <a:br>
              <a:rPr lang="pl-PL" sz="1200" dirty="0">
                <a:latin typeface="Ubuntu"/>
                <a:ea typeface="+mn-lt"/>
                <a:cs typeface="+mn-lt"/>
              </a:rPr>
            </a:br>
            <a:r>
              <a:rPr lang="pl-PL" sz="1200" dirty="0">
                <a:latin typeface="Ubuntu"/>
                <a:ea typeface="+mn-lt"/>
                <a:cs typeface="+mn-lt"/>
              </a:rPr>
              <a:t>z wyraźnym podziałem na poszczególne składowe. </a:t>
            </a:r>
            <a:endParaRPr lang="pl-PL" dirty="0"/>
          </a:p>
          <a:p>
            <a:endParaRPr lang="pl-PL" sz="1200" dirty="0">
              <a:latin typeface="Ubuntu"/>
              <a:ea typeface="+mn-lt"/>
              <a:cs typeface="+mn-lt"/>
            </a:endParaRPr>
          </a:p>
          <a:p>
            <a:r>
              <a:rPr lang="pl-PL" sz="1200" dirty="0">
                <a:latin typeface="Ubuntu"/>
                <a:ea typeface="+mn-lt"/>
                <a:cs typeface="+mn-lt"/>
              </a:rPr>
              <a:t>Skróty takie jak „tel.”, „fax.”, „email” i „ul.”  są wyróżnione kapitalikami w kolorze czerwonym, co zwiększa ich widoczność  i czytelność. Pozostały tekst, taki jak numery telefonów, adresy e-mail i lokalizacja, jest zapisany prostą, czarną czcionką, zgodnie z jednolitą stylistyką identyfikacji wizualnej.</a:t>
            </a:r>
            <a:endParaRPr lang="pl-PL" dirty="0"/>
          </a:p>
          <a:p>
            <a:endParaRPr lang="pl-PL" sz="1200" dirty="0">
              <a:latin typeface="Ubuntu"/>
            </a:endParaRPr>
          </a:p>
          <a:p>
            <a:r>
              <a:rPr lang="pl-PL" sz="1200" dirty="0">
                <a:latin typeface="Ubuntu"/>
                <a:ea typeface="+mn-lt"/>
                <a:cs typeface="+mn-lt"/>
              </a:rPr>
              <a:t>Układ danych teleadresowych jest logiczny </a:t>
            </a:r>
            <a:br>
              <a:rPr lang="pl-PL" sz="1200" dirty="0">
                <a:latin typeface="Ubuntu"/>
                <a:ea typeface="+mn-lt"/>
                <a:cs typeface="+mn-lt"/>
              </a:rPr>
            </a:br>
            <a:r>
              <a:rPr lang="pl-PL" sz="1200" dirty="0">
                <a:latin typeface="Ubuntu"/>
                <a:ea typeface="+mn-lt"/>
                <a:cs typeface="+mn-lt"/>
              </a:rPr>
              <a:t>i uporządkowany, z zachowaniem odpowiednich odstępów pomiędzy elementami, co ułatwia ich szybkie odnalezienie. W materiałach takich jak wizytówki, stopki mailowe czy papier firmowy, układ powinien przyjąć formę pionową (wyjątkiem jest papier firmowy w wersji ogólnej, gdzie dopuszczalny jest układ poziomy danych), zawsze z zachowaniem spójności stylistycznej. Taki format pozwala na profesjonalny i nowoczesny wizerunek PAA w komunikacji wizualnej.</a:t>
            </a:r>
          </a:p>
        </p:txBody>
      </p:sp>
      <p:pic>
        <p:nvPicPr>
          <p:cNvPr id="11" name="Obraz 10" descr="Obraz zawierający tekst, wizytówka, zrzut ekranu, Czcionka&#10;&#10;Opis wygenerowany automatycznie">
            <a:extLst>
              <a:ext uri="{FF2B5EF4-FFF2-40B4-BE49-F238E27FC236}">
                <a16:creationId xmlns:a16="http://schemas.microsoft.com/office/drawing/2014/main" id="{B80487CB-6C39-A522-6617-1071EBBFA4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8714" y="463899"/>
            <a:ext cx="2812550" cy="164744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3" name="Obraz 12" descr="Obraz zawierający tekst, zrzut ekranu, Czcionka, wizytówka&#10;&#10;Opis wygenerowany automatycznie">
            <a:extLst>
              <a:ext uri="{FF2B5EF4-FFF2-40B4-BE49-F238E27FC236}">
                <a16:creationId xmlns:a16="http://schemas.microsoft.com/office/drawing/2014/main" id="{3BE600A8-D450-F986-E254-9649C47239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5025" y="5224848"/>
            <a:ext cx="5109941" cy="125358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5" name="Obraz 14" descr="Obraz zawierający tekst, zrzut ekranu, list, dokument&#10;&#10;Opis wygenerowany automatycznie">
            <a:extLst>
              <a:ext uri="{FF2B5EF4-FFF2-40B4-BE49-F238E27FC236}">
                <a16:creationId xmlns:a16="http://schemas.microsoft.com/office/drawing/2014/main" id="{FBA2916B-BE92-DB93-6EA7-D2CEEA8182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51" r="-160" b="-113"/>
          <a:stretch/>
        </p:blipFill>
        <p:spPr>
          <a:xfrm>
            <a:off x="5443683" y="2522797"/>
            <a:ext cx="5723474" cy="126888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74E283FB-EB60-65BE-7478-82E282EFD0A2}"/>
              </a:ext>
            </a:extLst>
          </p:cNvPr>
          <p:cNvSpPr txBox="1"/>
          <p:nvPr/>
        </p:nvSpPr>
        <p:spPr>
          <a:xfrm>
            <a:off x="5413994" y="2178569"/>
            <a:ext cx="264119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Wizytówka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E3606770-0BAC-D0F5-0ABF-A670EA7F023A}"/>
              </a:ext>
            </a:extLst>
          </p:cNvPr>
          <p:cNvSpPr txBox="1"/>
          <p:nvPr/>
        </p:nvSpPr>
        <p:spPr>
          <a:xfrm>
            <a:off x="5443683" y="6325397"/>
            <a:ext cx="264119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Stopka e-mail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D64DAA45-825A-B56D-1595-EDC686169D12}"/>
              </a:ext>
            </a:extLst>
          </p:cNvPr>
          <p:cNvSpPr txBox="1"/>
          <p:nvPr/>
        </p:nvSpPr>
        <p:spPr>
          <a:xfrm>
            <a:off x="5434312" y="3791696"/>
            <a:ext cx="264119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Papier firmowy – Prezesa PAA</a:t>
            </a:r>
          </a:p>
        </p:txBody>
      </p:sp>
      <p:pic>
        <p:nvPicPr>
          <p:cNvPr id="21" name="Obraz 20" descr="Obraz zawierający tekst, zrzut ekranu, list, dokument&#10;&#10;Opis wygenerowany automatycznie">
            <a:extLst>
              <a:ext uri="{FF2B5EF4-FFF2-40B4-BE49-F238E27FC236}">
                <a16:creationId xmlns:a16="http://schemas.microsoft.com/office/drawing/2014/main" id="{CB5E117A-723C-FF98-83E1-0B1CF30120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14" r="116"/>
          <a:stretch/>
        </p:blipFill>
        <p:spPr>
          <a:xfrm>
            <a:off x="5445246" y="4228929"/>
            <a:ext cx="5731283" cy="73893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2" name="pole tekstowe 21">
            <a:extLst>
              <a:ext uri="{FF2B5EF4-FFF2-40B4-BE49-F238E27FC236}">
                <a16:creationId xmlns:a16="http://schemas.microsoft.com/office/drawing/2014/main" id="{2BF94A28-17EC-4490-07C1-E157E957E4FD}"/>
              </a:ext>
            </a:extLst>
          </p:cNvPr>
          <p:cNvSpPr txBox="1"/>
          <p:nvPr/>
        </p:nvSpPr>
        <p:spPr>
          <a:xfrm>
            <a:off x="5413992" y="5010896"/>
            <a:ext cx="264119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Papier firmowy – wersja ogólna</a:t>
            </a:r>
          </a:p>
        </p:txBody>
      </p:sp>
    </p:spTree>
    <p:extLst>
      <p:ext uri="{BB962C8B-B14F-4D97-AF65-F5344CB8AC3E}">
        <p14:creationId xmlns:p14="http://schemas.microsoft.com/office/powerpoint/2010/main" val="3096894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1B8105-EE07-9200-D75A-9D9C4A25C0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8925" y="3140765"/>
            <a:ext cx="6122504" cy="911812"/>
          </a:xfrm>
        </p:spPr>
        <p:txBody>
          <a:bodyPr/>
          <a:lstStyle/>
          <a:p>
            <a:r>
              <a:rPr lang="pl-PL" dirty="0"/>
              <a:t>DRUKI FIRMOWE</a:t>
            </a:r>
          </a:p>
        </p:txBody>
      </p:sp>
    </p:spTree>
    <p:extLst>
      <p:ext uri="{BB962C8B-B14F-4D97-AF65-F5344CB8AC3E}">
        <p14:creationId xmlns:p14="http://schemas.microsoft.com/office/powerpoint/2010/main" val="3337956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5.1 Wizytówka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3E71E660-C687-9C59-AD6B-6A89ACA9B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14</a:t>
            </a:fld>
            <a:endParaRPr lang="pl-PL"/>
          </a:p>
        </p:txBody>
      </p:sp>
      <p:pic>
        <p:nvPicPr>
          <p:cNvPr id="4" name="Obraz 3" descr="Obraz zawierający tekst, zrzut ekranu, Grafika, projekt graficzny&#10;&#10;Opis wygenerowany automatycznie">
            <a:extLst>
              <a:ext uri="{FF2B5EF4-FFF2-40B4-BE49-F238E27FC236}">
                <a16:creationId xmlns:a16="http://schemas.microsoft.com/office/drawing/2014/main" id="{43C18868-F7A4-9D6A-23C2-27F99B235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9850" y="984514"/>
            <a:ext cx="3093904" cy="172374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2A3E76E-0A9A-738E-BA80-5CF6BF9056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9791" y="3381382"/>
            <a:ext cx="3093904" cy="171074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A31D637-F5CD-D0B7-10A2-95E7B4178F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5182" y="3379086"/>
            <a:ext cx="3093904" cy="171074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EDFA4C9-A24E-8841-9E38-EB2BCA3771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0574" y="3376792"/>
            <a:ext cx="3093904" cy="171074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2962A80A-1259-0A4E-A7A3-8DB2CF862E01}"/>
              </a:ext>
            </a:extLst>
          </p:cNvPr>
          <p:cNvSpPr txBox="1"/>
          <p:nvPr/>
        </p:nvSpPr>
        <p:spPr>
          <a:xfrm>
            <a:off x="1092868" y="5243763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Wersja ze stanowiskiem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F9D8B52E-6440-8E1A-A9A0-8326200ACF3F}"/>
              </a:ext>
            </a:extLst>
          </p:cNvPr>
          <p:cNvSpPr txBox="1"/>
          <p:nvPr/>
        </p:nvSpPr>
        <p:spPr>
          <a:xfrm>
            <a:off x="4541920" y="5243763"/>
            <a:ext cx="307807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Wersja ze stanowiskiem</a:t>
            </a:r>
          </a:p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i departamentem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E4642F24-6168-A16B-6286-A437F23E622C}"/>
              </a:ext>
            </a:extLst>
          </p:cNvPr>
          <p:cNvSpPr txBox="1"/>
          <p:nvPr/>
        </p:nvSpPr>
        <p:spPr>
          <a:xfrm>
            <a:off x="7930814" y="5243763"/>
            <a:ext cx="307807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Wersja ze stanowiskiem,</a:t>
            </a:r>
          </a:p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Departamentem i wydziałem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DC07F37A-EDCA-54AD-81A6-D0C33B9CA17B}"/>
              </a:ext>
            </a:extLst>
          </p:cNvPr>
          <p:cNvSpPr txBox="1"/>
          <p:nvPr/>
        </p:nvSpPr>
        <p:spPr>
          <a:xfrm>
            <a:off x="7930814" y="2707104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Rewers</a:t>
            </a:r>
            <a:endParaRPr lang="pl-PL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D41663C2-D089-313D-31EB-27E402568711}"/>
              </a:ext>
            </a:extLst>
          </p:cNvPr>
          <p:cNvSpPr txBox="1"/>
          <p:nvPr/>
        </p:nvSpPr>
        <p:spPr>
          <a:xfrm>
            <a:off x="491289" y="1128462"/>
            <a:ext cx="654718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>
                <a:latin typeface="Ubuntu"/>
              </a:rPr>
              <a:t>Format:</a:t>
            </a:r>
            <a:r>
              <a:rPr lang="pl-PL" sz="1200">
                <a:latin typeface="Ubuntu"/>
              </a:rPr>
              <a:t> 90x50 mm</a:t>
            </a:r>
          </a:p>
          <a:p>
            <a:endParaRPr lang="pl-PL" sz="120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Logotyp PAA w wariancie pionowym,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Dane osobowe i teleadresowe,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Tło oraz logotyp PAA w wariancie poziomym,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Adres www.</a:t>
            </a:r>
          </a:p>
        </p:txBody>
      </p:sp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id="{B9E0F7F3-0B02-49AE-0BA4-4D46E7C5C03B}"/>
              </a:ext>
            </a:extLst>
          </p:cNvPr>
          <p:cNvCxnSpPr/>
          <p:nvPr/>
        </p:nvCxnSpPr>
        <p:spPr>
          <a:xfrm>
            <a:off x="1720516" y="2984833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037B3B3A-2FA3-B62C-BD9D-1CEC392FA31B}"/>
              </a:ext>
            </a:extLst>
          </p:cNvPr>
          <p:cNvSpPr txBox="1"/>
          <p:nvPr/>
        </p:nvSpPr>
        <p:spPr>
          <a:xfrm>
            <a:off x="1434264" y="2947736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8" name="Łącznik prosty ze strzałką 17">
            <a:extLst>
              <a:ext uri="{FF2B5EF4-FFF2-40B4-BE49-F238E27FC236}">
                <a16:creationId xmlns:a16="http://schemas.microsoft.com/office/drawing/2014/main" id="{E1DDA261-AB1E-4420-0E74-B2B5F14C652E}"/>
              </a:ext>
            </a:extLst>
          </p:cNvPr>
          <p:cNvCxnSpPr>
            <a:cxnSpLocks/>
          </p:cNvCxnSpPr>
          <p:nvPr/>
        </p:nvCxnSpPr>
        <p:spPr>
          <a:xfrm>
            <a:off x="2492040" y="2984832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97691B5C-6820-DBEB-0939-C8E6AAEC9F19}"/>
              </a:ext>
            </a:extLst>
          </p:cNvPr>
          <p:cNvSpPr txBox="1"/>
          <p:nvPr/>
        </p:nvSpPr>
        <p:spPr>
          <a:xfrm>
            <a:off x="2205789" y="2947736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2.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20" name="Łącznik prosty ze strzałką 19">
            <a:extLst>
              <a:ext uri="{FF2B5EF4-FFF2-40B4-BE49-F238E27FC236}">
                <a16:creationId xmlns:a16="http://schemas.microsoft.com/office/drawing/2014/main" id="{764EF59A-527D-0D81-CA21-D9EF99C3EEFF}"/>
              </a:ext>
            </a:extLst>
          </p:cNvPr>
          <p:cNvCxnSpPr>
            <a:cxnSpLocks/>
          </p:cNvCxnSpPr>
          <p:nvPr/>
        </p:nvCxnSpPr>
        <p:spPr>
          <a:xfrm>
            <a:off x="7759365" y="1803732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1DDC23DE-4F48-7513-7083-6AFAFBA48CE3}"/>
              </a:ext>
            </a:extLst>
          </p:cNvPr>
          <p:cNvSpPr txBox="1"/>
          <p:nvPr/>
        </p:nvSpPr>
        <p:spPr>
          <a:xfrm>
            <a:off x="7473114" y="1766636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3.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22" name="Łącznik prosty ze strzałką 21">
            <a:extLst>
              <a:ext uri="{FF2B5EF4-FFF2-40B4-BE49-F238E27FC236}">
                <a16:creationId xmlns:a16="http://schemas.microsoft.com/office/drawing/2014/main" id="{5A4CFC78-7A6E-25A1-1D68-05080E2F54D5}"/>
              </a:ext>
            </a:extLst>
          </p:cNvPr>
          <p:cNvCxnSpPr>
            <a:cxnSpLocks/>
          </p:cNvCxnSpPr>
          <p:nvPr/>
        </p:nvCxnSpPr>
        <p:spPr>
          <a:xfrm>
            <a:off x="7759365" y="2222832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B1E7BA46-2FDC-54FE-4228-53E0301C41FD}"/>
              </a:ext>
            </a:extLst>
          </p:cNvPr>
          <p:cNvSpPr txBox="1"/>
          <p:nvPr/>
        </p:nvSpPr>
        <p:spPr>
          <a:xfrm>
            <a:off x="7473114" y="2185736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4.</a:t>
            </a:r>
            <a:endParaRPr lang="pl-PL" b="1">
              <a:solidFill>
                <a:srgbClr val="ED1A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1983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pl-PL">
                <a:latin typeface="Ubuntu"/>
              </a:rPr>
              <a:t>5.2 Wizytówka anglojęzyczna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3E71E660-C687-9C59-AD6B-6A89ACA9B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15</a:t>
            </a:fld>
            <a:endParaRPr lang="pl-PL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2962A80A-1259-0A4E-A7A3-8DB2CF862E01}"/>
              </a:ext>
            </a:extLst>
          </p:cNvPr>
          <p:cNvSpPr txBox="1"/>
          <p:nvPr/>
        </p:nvSpPr>
        <p:spPr>
          <a:xfrm>
            <a:off x="1092868" y="5243763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Wersja ze stanowiskiem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F9D8B52E-6440-8E1A-A9A0-8326200ACF3F}"/>
              </a:ext>
            </a:extLst>
          </p:cNvPr>
          <p:cNvSpPr txBox="1"/>
          <p:nvPr/>
        </p:nvSpPr>
        <p:spPr>
          <a:xfrm>
            <a:off x="4541920" y="5243763"/>
            <a:ext cx="307807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Wersja ze stanowiskiem</a:t>
            </a:r>
          </a:p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i departamentem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E4642F24-6168-A16B-6286-A437F23E622C}"/>
              </a:ext>
            </a:extLst>
          </p:cNvPr>
          <p:cNvSpPr txBox="1"/>
          <p:nvPr/>
        </p:nvSpPr>
        <p:spPr>
          <a:xfrm>
            <a:off x="7930814" y="5243763"/>
            <a:ext cx="307807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Wersja ze stanowiskiem,</a:t>
            </a:r>
          </a:p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Departamentem i wydziałem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DC07F37A-EDCA-54AD-81A6-D0C33B9CA17B}"/>
              </a:ext>
            </a:extLst>
          </p:cNvPr>
          <p:cNvSpPr txBox="1"/>
          <p:nvPr/>
        </p:nvSpPr>
        <p:spPr>
          <a:xfrm>
            <a:off x="7930814" y="2707104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Rewers</a:t>
            </a:r>
            <a:endParaRPr lang="pl-PL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D41663C2-D089-313D-31EB-27E402568711}"/>
              </a:ext>
            </a:extLst>
          </p:cNvPr>
          <p:cNvSpPr txBox="1"/>
          <p:nvPr/>
        </p:nvSpPr>
        <p:spPr>
          <a:xfrm>
            <a:off x="491289" y="1128462"/>
            <a:ext cx="654718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>
                <a:latin typeface="Ubuntu"/>
              </a:rPr>
              <a:t>Format:</a:t>
            </a:r>
            <a:r>
              <a:rPr lang="pl-PL" sz="1200">
                <a:latin typeface="Ubuntu"/>
              </a:rPr>
              <a:t> 90x50 mm</a:t>
            </a:r>
          </a:p>
          <a:p>
            <a:endParaRPr lang="pl-PL" sz="120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Logotyp PAA w wariancie pionowym,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Dane osobowe i teleadresowe,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Tło oraz logotyp PAA w wariancie poziomym,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Adres www.</a:t>
            </a:r>
          </a:p>
        </p:txBody>
      </p:sp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id="{B9E0F7F3-0B02-49AE-0BA4-4D46E7C5C03B}"/>
              </a:ext>
            </a:extLst>
          </p:cNvPr>
          <p:cNvCxnSpPr/>
          <p:nvPr/>
        </p:nvCxnSpPr>
        <p:spPr>
          <a:xfrm>
            <a:off x="1720516" y="3081937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037B3B3A-2FA3-B62C-BD9D-1CEC392FA31B}"/>
              </a:ext>
            </a:extLst>
          </p:cNvPr>
          <p:cNvSpPr txBox="1"/>
          <p:nvPr/>
        </p:nvSpPr>
        <p:spPr>
          <a:xfrm>
            <a:off x="1434264" y="3044840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8" name="Łącznik prosty ze strzałką 17">
            <a:extLst>
              <a:ext uri="{FF2B5EF4-FFF2-40B4-BE49-F238E27FC236}">
                <a16:creationId xmlns:a16="http://schemas.microsoft.com/office/drawing/2014/main" id="{E1DDA261-AB1E-4420-0E74-B2B5F14C652E}"/>
              </a:ext>
            </a:extLst>
          </p:cNvPr>
          <p:cNvCxnSpPr>
            <a:cxnSpLocks/>
          </p:cNvCxnSpPr>
          <p:nvPr/>
        </p:nvCxnSpPr>
        <p:spPr>
          <a:xfrm>
            <a:off x="2492040" y="3081936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97691B5C-6820-DBEB-0939-C8E6AAEC9F19}"/>
              </a:ext>
            </a:extLst>
          </p:cNvPr>
          <p:cNvSpPr txBox="1"/>
          <p:nvPr/>
        </p:nvSpPr>
        <p:spPr>
          <a:xfrm>
            <a:off x="2205789" y="3044840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2.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20" name="Łącznik prosty ze strzałką 19">
            <a:extLst>
              <a:ext uri="{FF2B5EF4-FFF2-40B4-BE49-F238E27FC236}">
                <a16:creationId xmlns:a16="http://schemas.microsoft.com/office/drawing/2014/main" id="{764EF59A-527D-0D81-CA21-D9EF99C3EEFF}"/>
              </a:ext>
            </a:extLst>
          </p:cNvPr>
          <p:cNvCxnSpPr>
            <a:cxnSpLocks/>
          </p:cNvCxnSpPr>
          <p:nvPr/>
        </p:nvCxnSpPr>
        <p:spPr>
          <a:xfrm>
            <a:off x="7759365" y="1803732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1DDC23DE-4F48-7513-7083-6AFAFBA48CE3}"/>
              </a:ext>
            </a:extLst>
          </p:cNvPr>
          <p:cNvSpPr txBox="1"/>
          <p:nvPr/>
        </p:nvSpPr>
        <p:spPr>
          <a:xfrm>
            <a:off x="7473114" y="1766636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3.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22" name="Łącznik prosty ze strzałką 21">
            <a:extLst>
              <a:ext uri="{FF2B5EF4-FFF2-40B4-BE49-F238E27FC236}">
                <a16:creationId xmlns:a16="http://schemas.microsoft.com/office/drawing/2014/main" id="{5A4CFC78-7A6E-25A1-1D68-05080E2F54D5}"/>
              </a:ext>
            </a:extLst>
          </p:cNvPr>
          <p:cNvCxnSpPr>
            <a:cxnSpLocks/>
          </p:cNvCxnSpPr>
          <p:nvPr/>
        </p:nvCxnSpPr>
        <p:spPr>
          <a:xfrm>
            <a:off x="7759365" y="2222832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B1E7BA46-2FDC-54FE-4228-53E0301C41FD}"/>
              </a:ext>
            </a:extLst>
          </p:cNvPr>
          <p:cNvSpPr txBox="1"/>
          <p:nvPr/>
        </p:nvSpPr>
        <p:spPr>
          <a:xfrm>
            <a:off x="7473114" y="2185736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4.</a:t>
            </a:r>
            <a:endParaRPr lang="pl-PL" b="1">
              <a:solidFill>
                <a:srgbClr val="ED1A39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C1DFA58-AE34-519C-EA89-80517390BD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2050" y="3378604"/>
            <a:ext cx="3108151" cy="171862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ABB4DEF2-BD60-2CC3-AFF7-7E06735EB9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215" y="3377580"/>
            <a:ext cx="3108158" cy="171862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BB3537DC-5A51-D702-415B-07F1EFA69A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1792" y="3377580"/>
            <a:ext cx="3108158" cy="171862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7" name="Obraz 26" descr="Obraz zawierający tekst, zrzut ekranu, Grafika, projekt graficzny&#10;&#10;Opis wygenerowany automatycznie">
            <a:extLst>
              <a:ext uri="{FF2B5EF4-FFF2-40B4-BE49-F238E27FC236}">
                <a16:creationId xmlns:a16="http://schemas.microsoft.com/office/drawing/2014/main" id="{CDA9B049-567A-0D20-B3BC-442840C912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4284" y="986256"/>
            <a:ext cx="3088106" cy="171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2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5.2 Papier firmowy | Wersja ogólna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EF91DA55-0C3A-A1A7-F745-AAA1A9E80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16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94A37BB-8A54-6038-5407-ECB2F9427C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0206" y="1126436"/>
            <a:ext cx="3211588" cy="454284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C3D672C-EFCB-38EF-40F9-E95776AABE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3823" y="1126436"/>
            <a:ext cx="3211588" cy="454284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0100139A-BEDD-B8B0-9A99-F33039F8907A}"/>
              </a:ext>
            </a:extLst>
          </p:cNvPr>
          <p:cNvSpPr txBox="1"/>
          <p:nvPr/>
        </p:nvSpPr>
        <p:spPr>
          <a:xfrm>
            <a:off x="491290" y="1128462"/>
            <a:ext cx="3211588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>
                <a:latin typeface="Ubuntu"/>
              </a:rPr>
              <a:t>Format: </a:t>
            </a:r>
            <a:r>
              <a:rPr lang="pl-PL" sz="1200">
                <a:latin typeface="Ubuntu"/>
              </a:rPr>
              <a:t>A4</a:t>
            </a:r>
          </a:p>
          <a:p>
            <a:endParaRPr lang="pl-PL" sz="1200">
              <a:latin typeface="Ubuntu"/>
            </a:endParaRPr>
          </a:p>
          <a:p>
            <a:pPr marL="228600" indent="-228600">
              <a:buFont typeface="+mj-lt"/>
              <a:buAutoNum type="arabicPeriod"/>
            </a:pPr>
            <a:r>
              <a:rPr lang="pl-PL" sz="1200">
                <a:latin typeface="Ubuntu"/>
              </a:rPr>
              <a:t>Logotyp PAA w wariancie poziomym</a:t>
            </a:r>
            <a:br>
              <a:rPr lang="pl-PL" sz="1200">
                <a:latin typeface="Ubuntu"/>
              </a:rPr>
            </a:br>
            <a:r>
              <a:rPr lang="pl-PL" sz="1200">
                <a:latin typeface="Ubuntu"/>
              </a:rPr>
              <a:t>z umieszczonymi pod czerwoną linią nazwą departamentu lub w wyjątkowych przypadkach departamentu i wydziału,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Numer pisma, miejsce i data,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Pole tekstowe,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Dane teleadresowe PAA.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12D3CD73-2052-FE16-D9A4-6539C26BFB3C}"/>
              </a:ext>
            </a:extLst>
          </p:cNvPr>
          <p:cNvSpPr txBox="1"/>
          <p:nvPr/>
        </p:nvSpPr>
        <p:spPr>
          <a:xfrm>
            <a:off x="8507333" y="5765131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Wersja anglojęzyczna</a:t>
            </a:r>
            <a:endParaRPr lang="pl-PL"/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95AB57B7-4BEA-DF76-E797-BE617994A0BF}"/>
              </a:ext>
            </a:extLst>
          </p:cNvPr>
          <p:cNvSpPr txBox="1"/>
          <p:nvPr/>
        </p:nvSpPr>
        <p:spPr>
          <a:xfrm>
            <a:off x="3817308" y="1300905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1.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99130754-ADC4-6417-9E15-2B75468ABC15}"/>
              </a:ext>
            </a:extLst>
          </p:cNvPr>
          <p:cNvCxnSpPr>
            <a:cxnSpLocks/>
          </p:cNvCxnSpPr>
          <p:nvPr/>
        </p:nvCxnSpPr>
        <p:spPr>
          <a:xfrm>
            <a:off x="4088441" y="1497636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D848D2C-E4B2-ACE8-6B1F-6520F086E764}"/>
              </a:ext>
            </a:extLst>
          </p:cNvPr>
          <p:cNvSpPr txBox="1"/>
          <p:nvPr/>
        </p:nvSpPr>
        <p:spPr>
          <a:xfrm>
            <a:off x="3817308" y="1938748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2.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7" name="Łącznik prosty ze strzałką 16">
            <a:extLst>
              <a:ext uri="{FF2B5EF4-FFF2-40B4-BE49-F238E27FC236}">
                <a16:creationId xmlns:a16="http://schemas.microsoft.com/office/drawing/2014/main" id="{8FAA8E66-0419-848B-FF80-2A993A109035}"/>
              </a:ext>
            </a:extLst>
          </p:cNvPr>
          <p:cNvCxnSpPr>
            <a:cxnSpLocks/>
          </p:cNvCxnSpPr>
          <p:nvPr/>
        </p:nvCxnSpPr>
        <p:spPr>
          <a:xfrm>
            <a:off x="4088441" y="2135479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F2319040-80E1-589B-68B3-F3A004C59EF2}"/>
              </a:ext>
            </a:extLst>
          </p:cNvPr>
          <p:cNvSpPr txBox="1"/>
          <p:nvPr/>
        </p:nvSpPr>
        <p:spPr>
          <a:xfrm>
            <a:off x="3817308" y="2465546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3.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9" name="Łącznik prosty ze strzałką 18">
            <a:extLst>
              <a:ext uri="{FF2B5EF4-FFF2-40B4-BE49-F238E27FC236}">
                <a16:creationId xmlns:a16="http://schemas.microsoft.com/office/drawing/2014/main" id="{6255FDCE-5C16-41DF-DD54-318251905762}"/>
              </a:ext>
            </a:extLst>
          </p:cNvPr>
          <p:cNvCxnSpPr>
            <a:cxnSpLocks/>
          </p:cNvCxnSpPr>
          <p:nvPr/>
        </p:nvCxnSpPr>
        <p:spPr>
          <a:xfrm>
            <a:off x="4088441" y="2662277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2E54D586-673D-1FCA-2EAD-CEBA45E93C77}"/>
              </a:ext>
            </a:extLst>
          </p:cNvPr>
          <p:cNvSpPr txBox="1"/>
          <p:nvPr/>
        </p:nvSpPr>
        <p:spPr>
          <a:xfrm>
            <a:off x="3817308" y="5239864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4.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21" name="Łącznik prosty ze strzałką 20">
            <a:extLst>
              <a:ext uri="{FF2B5EF4-FFF2-40B4-BE49-F238E27FC236}">
                <a16:creationId xmlns:a16="http://schemas.microsoft.com/office/drawing/2014/main" id="{D0F0B1A0-3551-E1D1-24E7-E59150722D1B}"/>
              </a:ext>
            </a:extLst>
          </p:cNvPr>
          <p:cNvCxnSpPr>
            <a:cxnSpLocks/>
          </p:cNvCxnSpPr>
          <p:nvPr/>
        </p:nvCxnSpPr>
        <p:spPr>
          <a:xfrm>
            <a:off x="4088441" y="5436595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31732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ole tekstowe 17">
            <a:extLst>
              <a:ext uri="{FF2B5EF4-FFF2-40B4-BE49-F238E27FC236}">
                <a16:creationId xmlns:a16="http://schemas.microsoft.com/office/drawing/2014/main" id="{E06C3F78-93C6-D1D1-11B8-F13013AAFC10}"/>
              </a:ext>
            </a:extLst>
          </p:cNvPr>
          <p:cNvSpPr txBox="1"/>
          <p:nvPr/>
        </p:nvSpPr>
        <p:spPr>
          <a:xfrm>
            <a:off x="5515046" y="694564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2.</a:t>
            </a:r>
            <a:endParaRPr lang="pl-PL" b="1">
              <a:solidFill>
                <a:srgbClr val="ED1A39"/>
              </a:solidFill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A048B1D0-4ADC-957D-C4F0-A774E63DF9AA}"/>
              </a:ext>
            </a:extLst>
          </p:cNvPr>
          <p:cNvSpPr txBox="1"/>
          <p:nvPr/>
        </p:nvSpPr>
        <p:spPr>
          <a:xfrm>
            <a:off x="3817308" y="1300905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pl-PL">
                <a:latin typeface="Ubuntu"/>
              </a:rPr>
              <a:t>5.2 Papier firmowy Prezesa PAA 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EF91DA55-0C3A-A1A7-F745-AAA1A9E80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17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94A37BB-8A54-6038-5407-ECB2F9427C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0206" y="1126436"/>
            <a:ext cx="3211588" cy="454284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C3D672C-EFCB-38EF-40F9-E95776AABE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3823" y="1126436"/>
            <a:ext cx="3211588" cy="454284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0100139A-BEDD-B8B0-9A99-F33039F8907A}"/>
              </a:ext>
            </a:extLst>
          </p:cNvPr>
          <p:cNvSpPr txBox="1"/>
          <p:nvPr/>
        </p:nvSpPr>
        <p:spPr>
          <a:xfrm>
            <a:off x="491290" y="1128462"/>
            <a:ext cx="3129716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>
                <a:latin typeface="Ubuntu"/>
              </a:rPr>
              <a:t>Format:</a:t>
            </a:r>
            <a:r>
              <a:rPr lang="pl-PL" sz="1200">
                <a:latin typeface="Ubuntu"/>
              </a:rPr>
              <a:t> A4</a:t>
            </a:r>
          </a:p>
          <a:p>
            <a:endParaRPr lang="pl-PL" sz="120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Godło państwowe,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Główka,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Numer pisma, miejsce i data,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Pole tekstowe,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Logotyp PAA w wariancie pionowym,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Dane teleadresowe PAA.</a:t>
            </a:r>
          </a:p>
          <a:p>
            <a:pPr marL="228600" indent="-228600">
              <a:buAutoNum type="arabicPeriod"/>
            </a:pPr>
            <a:endParaRPr lang="pl-PL" sz="1200">
              <a:latin typeface="Ubuntu"/>
            </a:endParaRPr>
          </a:p>
          <a:p>
            <a:endParaRPr lang="pl-PL" sz="1200">
              <a:latin typeface="Ubuntu"/>
            </a:endParaRPr>
          </a:p>
          <a:p>
            <a:endParaRPr lang="pl-PL" sz="1200">
              <a:latin typeface="Ubuntu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83B9829-E708-A4EA-C4FC-A62A6231A94F}"/>
              </a:ext>
            </a:extLst>
          </p:cNvPr>
          <p:cNvSpPr txBox="1"/>
          <p:nvPr/>
        </p:nvSpPr>
        <p:spPr>
          <a:xfrm>
            <a:off x="8507333" y="5765131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Wersja anglojęzyczna</a:t>
            </a:r>
            <a:endParaRPr lang="pl-PL"/>
          </a:p>
        </p:txBody>
      </p:sp>
      <p:cxnSp>
        <p:nvCxnSpPr>
          <p:cNvPr id="4" name="Łącznik prosty ze strzałką 3">
            <a:extLst>
              <a:ext uri="{FF2B5EF4-FFF2-40B4-BE49-F238E27FC236}">
                <a16:creationId xmlns:a16="http://schemas.microsoft.com/office/drawing/2014/main" id="{27D451D1-427E-9191-B8A6-3CAC4ECDFCCC}"/>
              </a:ext>
            </a:extLst>
          </p:cNvPr>
          <p:cNvCxnSpPr>
            <a:cxnSpLocks/>
          </p:cNvCxnSpPr>
          <p:nvPr/>
        </p:nvCxnSpPr>
        <p:spPr>
          <a:xfrm>
            <a:off x="4088441" y="1497636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88AF55F-2247-2A37-9B4B-9624C166AA60}"/>
              </a:ext>
            </a:extLst>
          </p:cNvPr>
          <p:cNvSpPr txBox="1"/>
          <p:nvPr/>
        </p:nvSpPr>
        <p:spPr>
          <a:xfrm>
            <a:off x="3817308" y="1666665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3.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DE89F781-E05A-5931-F296-E207DE04D5DF}"/>
              </a:ext>
            </a:extLst>
          </p:cNvPr>
          <p:cNvCxnSpPr>
            <a:cxnSpLocks/>
          </p:cNvCxnSpPr>
          <p:nvPr/>
        </p:nvCxnSpPr>
        <p:spPr>
          <a:xfrm>
            <a:off x="4088441" y="1863396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216D536-FC7F-F105-8D7F-36B2501995F9}"/>
              </a:ext>
            </a:extLst>
          </p:cNvPr>
          <p:cNvSpPr txBox="1"/>
          <p:nvPr/>
        </p:nvSpPr>
        <p:spPr>
          <a:xfrm>
            <a:off x="3817308" y="2465546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4.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DB8174C3-9B71-66C2-1D16-F6B0557B4022}"/>
              </a:ext>
            </a:extLst>
          </p:cNvPr>
          <p:cNvCxnSpPr>
            <a:cxnSpLocks/>
          </p:cNvCxnSpPr>
          <p:nvPr/>
        </p:nvCxnSpPr>
        <p:spPr>
          <a:xfrm>
            <a:off x="4088441" y="2662277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F791FD74-B1B4-554F-F730-BBDC6DB4E5BD}"/>
              </a:ext>
            </a:extLst>
          </p:cNvPr>
          <p:cNvSpPr txBox="1"/>
          <p:nvPr/>
        </p:nvSpPr>
        <p:spPr>
          <a:xfrm>
            <a:off x="3817308" y="5135089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5.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id="{7B96249B-B8A2-3B16-28C5-4BD920A9E905}"/>
              </a:ext>
            </a:extLst>
          </p:cNvPr>
          <p:cNvCxnSpPr>
            <a:cxnSpLocks/>
          </p:cNvCxnSpPr>
          <p:nvPr/>
        </p:nvCxnSpPr>
        <p:spPr>
          <a:xfrm>
            <a:off x="4088441" y="5331820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ze strzałką 16">
            <a:extLst>
              <a:ext uri="{FF2B5EF4-FFF2-40B4-BE49-F238E27FC236}">
                <a16:creationId xmlns:a16="http://schemas.microsoft.com/office/drawing/2014/main" id="{FC77CB32-CF9D-5057-7559-72AD17541CBD}"/>
              </a:ext>
            </a:extLst>
          </p:cNvPr>
          <p:cNvCxnSpPr>
            <a:cxnSpLocks/>
          </p:cNvCxnSpPr>
          <p:nvPr/>
        </p:nvCxnSpPr>
        <p:spPr>
          <a:xfrm>
            <a:off x="5801297" y="731660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68290810-59AE-A66A-10E7-47918A20D333}"/>
              </a:ext>
            </a:extLst>
          </p:cNvPr>
          <p:cNvSpPr txBox="1"/>
          <p:nvPr/>
        </p:nvSpPr>
        <p:spPr>
          <a:xfrm>
            <a:off x="5346604" y="5722803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6.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21" name="Łącznik prosty ze strzałką 20">
            <a:extLst>
              <a:ext uri="{FF2B5EF4-FFF2-40B4-BE49-F238E27FC236}">
                <a16:creationId xmlns:a16="http://schemas.microsoft.com/office/drawing/2014/main" id="{2D6AE420-D66F-3942-B2E6-734C3CBD7CB9}"/>
              </a:ext>
            </a:extLst>
          </p:cNvPr>
          <p:cNvCxnSpPr>
            <a:cxnSpLocks/>
          </p:cNvCxnSpPr>
          <p:nvPr/>
        </p:nvCxnSpPr>
        <p:spPr>
          <a:xfrm>
            <a:off x="5632855" y="5759899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34750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1B8105-EE07-9200-D75A-9D9C4A25C0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8925" y="3140765"/>
            <a:ext cx="3055908" cy="911812"/>
          </a:xfrm>
        </p:spPr>
        <p:txBody>
          <a:bodyPr/>
          <a:lstStyle/>
          <a:p>
            <a:r>
              <a:rPr lang="pl-PL" dirty="0"/>
              <a:t>DIGITAL</a:t>
            </a:r>
          </a:p>
        </p:txBody>
      </p:sp>
    </p:spTree>
    <p:extLst>
      <p:ext uri="{BB962C8B-B14F-4D97-AF65-F5344CB8AC3E}">
        <p14:creationId xmlns:p14="http://schemas.microsoft.com/office/powerpoint/2010/main" val="15835248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6.1 Stopka mailowa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AB9D88DE-268A-E73A-B899-F028AA661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19</a:t>
            </a:fld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2C8EAEF-B977-20E3-175C-110AF256B5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732" y="3897810"/>
            <a:ext cx="5333461" cy="135128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636D6ED6-25BD-C584-83B0-CFDF48F3CE41}"/>
              </a:ext>
            </a:extLst>
          </p:cNvPr>
          <p:cNvSpPr txBox="1"/>
          <p:nvPr/>
        </p:nvSpPr>
        <p:spPr>
          <a:xfrm>
            <a:off x="491289" y="1128462"/>
            <a:ext cx="654718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Logotyp PAA w wariancie pionowym,</a:t>
            </a:r>
            <a:endParaRPr lang="pl-PL"/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Separator,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Dane osobowe,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Dane teleadresowe.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C3B01E31-622F-9BCD-86DF-19D429163C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57220" y="1532067"/>
            <a:ext cx="4600575" cy="3713411"/>
          </a:xfrm>
          <a:prstGeom prst="rect">
            <a:avLst/>
          </a:prstGeom>
        </p:spPr>
      </p:pic>
      <p:cxnSp>
        <p:nvCxnSpPr>
          <p:cNvPr id="11" name="Łącznik prosty ze strzałką 10">
            <a:extLst>
              <a:ext uri="{FF2B5EF4-FFF2-40B4-BE49-F238E27FC236}">
                <a16:creationId xmlns:a16="http://schemas.microsoft.com/office/drawing/2014/main" id="{F2741572-90E6-3C7A-F4B0-B0CDB06DC002}"/>
              </a:ext>
            </a:extLst>
          </p:cNvPr>
          <p:cNvCxnSpPr/>
          <p:nvPr/>
        </p:nvCxnSpPr>
        <p:spPr>
          <a:xfrm>
            <a:off x="1463456" y="3544857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C9E7021-2CD8-16E2-FA86-473DBC7767F6}"/>
              </a:ext>
            </a:extLst>
          </p:cNvPr>
          <p:cNvSpPr txBox="1"/>
          <p:nvPr/>
        </p:nvSpPr>
        <p:spPr>
          <a:xfrm>
            <a:off x="1177204" y="3507760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E1A6A6DB-8A4E-DC36-1C3F-A6E13F05A564}"/>
              </a:ext>
            </a:extLst>
          </p:cNvPr>
          <p:cNvCxnSpPr>
            <a:cxnSpLocks/>
          </p:cNvCxnSpPr>
          <p:nvPr/>
        </p:nvCxnSpPr>
        <p:spPr>
          <a:xfrm>
            <a:off x="1968739" y="3544856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541FD6A1-4C94-C4BE-5322-3F3AF7EE6350}"/>
              </a:ext>
            </a:extLst>
          </p:cNvPr>
          <p:cNvSpPr txBox="1"/>
          <p:nvPr/>
        </p:nvSpPr>
        <p:spPr>
          <a:xfrm>
            <a:off x="1682488" y="3507760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2.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8" name="Łącznik prosty ze strzałką 17">
            <a:extLst>
              <a:ext uri="{FF2B5EF4-FFF2-40B4-BE49-F238E27FC236}">
                <a16:creationId xmlns:a16="http://schemas.microsoft.com/office/drawing/2014/main" id="{A1C5A654-66E6-14E4-4097-E0611BCD2DFC}"/>
              </a:ext>
            </a:extLst>
          </p:cNvPr>
          <p:cNvCxnSpPr>
            <a:cxnSpLocks/>
          </p:cNvCxnSpPr>
          <p:nvPr/>
        </p:nvCxnSpPr>
        <p:spPr>
          <a:xfrm>
            <a:off x="4585244" y="3554036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85286A0F-2606-1142-B561-7D3095159DC7}"/>
              </a:ext>
            </a:extLst>
          </p:cNvPr>
          <p:cNvSpPr txBox="1"/>
          <p:nvPr/>
        </p:nvSpPr>
        <p:spPr>
          <a:xfrm>
            <a:off x="4298993" y="3516940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4.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20" name="Łącznik prosty ze strzałką 19">
            <a:extLst>
              <a:ext uri="{FF2B5EF4-FFF2-40B4-BE49-F238E27FC236}">
                <a16:creationId xmlns:a16="http://schemas.microsoft.com/office/drawing/2014/main" id="{BE996972-D5B6-D63D-DF35-E6B1D365BC78}"/>
              </a:ext>
            </a:extLst>
          </p:cNvPr>
          <p:cNvCxnSpPr>
            <a:cxnSpLocks/>
          </p:cNvCxnSpPr>
          <p:nvPr/>
        </p:nvCxnSpPr>
        <p:spPr>
          <a:xfrm>
            <a:off x="2427775" y="3544856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B23B3FBE-21DE-1229-99C5-C4F137098EAF}"/>
              </a:ext>
            </a:extLst>
          </p:cNvPr>
          <p:cNvSpPr txBox="1"/>
          <p:nvPr/>
        </p:nvSpPr>
        <p:spPr>
          <a:xfrm>
            <a:off x="2141524" y="3507760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3.</a:t>
            </a:r>
            <a:endParaRPr lang="pl-PL" b="1">
              <a:solidFill>
                <a:srgbClr val="ED1A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733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763" y="3241385"/>
            <a:ext cx="5499432" cy="375230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pl-PL" dirty="0">
                <a:latin typeface="Ubuntu"/>
              </a:rPr>
              <a:t>ŚWIAT MARKI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8A90B4F6-B6B6-3A13-2041-E1B2B0EDA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2</a:t>
            </a:fld>
            <a:endParaRPr lang="pl-PL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82F7329-524B-FC06-3CC0-D52398FFA876}"/>
              </a:ext>
            </a:extLst>
          </p:cNvPr>
          <p:cNvSpPr txBox="1"/>
          <p:nvPr/>
        </p:nvSpPr>
        <p:spPr>
          <a:xfrm>
            <a:off x="1070410" y="3740561"/>
            <a:ext cx="7693710" cy="1627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20000"/>
              </a:lnSpc>
            </a:pPr>
            <a:r>
              <a:rPr lang="pl-PL" sz="1200" dirty="0">
                <a:latin typeface="Ubuntu" panose="020B0504030602030204" pitchFamily="34" charset="0"/>
                <a:ea typeface="Open Sans" pitchFamily="2" charset="0"/>
                <a:cs typeface="Open Sans" pitchFamily="2" charset="0"/>
              </a:rPr>
              <a:t>W ramach aktualizacji Systemu Identyfikacji Wizualnej PAA odświeżono kluczowe elementy graficzne, aby zapewnić spójny i nowoczesny wizerunek. Zaktualizowano paletę kolorów poprzez jej rozszerzenie, odświeżono </a:t>
            </a:r>
            <a:r>
              <a:rPr lang="pl-PL" sz="1200" dirty="0" err="1">
                <a:latin typeface="Ubuntu" panose="020B0504030602030204" pitchFamily="34" charset="0"/>
                <a:ea typeface="Open Sans" pitchFamily="2" charset="0"/>
                <a:cs typeface="Open Sans" pitchFamily="2" charset="0"/>
              </a:rPr>
              <a:t>key</a:t>
            </a:r>
            <a:r>
              <a:rPr lang="pl-PL" sz="1200" dirty="0">
                <a:latin typeface="Ubuntu" panose="020B0504030602030204" pitchFamily="34" charset="0"/>
                <a:ea typeface="Open Sans" pitchFamily="2" charset="0"/>
                <a:cs typeface="Open Sans" pitchFamily="2" charset="0"/>
              </a:rPr>
              <a:t> </a:t>
            </a:r>
            <a:r>
              <a:rPr lang="pl-PL" sz="1200" dirty="0" err="1">
                <a:latin typeface="Ubuntu" panose="020B0504030602030204" pitchFamily="34" charset="0"/>
                <a:ea typeface="Open Sans" pitchFamily="2" charset="0"/>
                <a:cs typeface="Open Sans" pitchFamily="2" charset="0"/>
              </a:rPr>
              <a:t>visual</a:t>
            </a:r>
            <a:r>
              <a:rPr lang="pl-PL" sz="1200" dirty="0">
                <a:latin typeface="Ubuntu" panose="020B0504030602030204" pitchFamily="34" charset="0"/>
                <a:ea typeface="Open Sans" pitchFamily="2" charset="0"/>
                <a:cs typeface="Open Sans" pitchFamily="2" charset="0"/>
              </a:rPr>
              <a:t> oraz wyróżnienia graficzne, które nadają materiałom jednolity charakter. Dostosowano projekty wizytówek, papieru firmowego, stopki mailowej i prezentacji PPTX, aby były zgodne z nowymi wytycznymi. Przygotowano nowe wzory dla </a:t>
            </a:r>
            <a:r>
              <a:rPr lang="pl-PL" sz="1200" dirty="0" err="1">
                <a:latin typeface="Ubuntu" panose="020B0504030602030204" pitchFamily="34" charset="0"/>
                <a:ea typeface="Open Sans" pitchFamily="2" charset="0"/>
                <a:cs typeface="Open Sans" pitchFamily="2" charset="0"/>
              </a:rPr>
              <a:t>rollupów</a:t>
            </a:r>
            <a:r>
              <a:rPr lang="pl-PL" sz="1200" dirty="0">
                <a:latin typeface="Ubuntu" panose="020B0504030602030204" pitchFamily="34" charset="0"/>
                <a:ea typeface="Open Sans" pitchFamily="2" charset="0"/>
                <a:cs typeface="Open Sans" pitchFamily="2" charset="0"/>
              </a:rPr>
              <a:t>, ścianek konferencyjnych oraz tabliczki na drzwi. Zmodernizowano także notatniki z okładkami oraz publikacje, w tym wzory okładek i układ treści. Wszystkie zmiany mają na celu wzmocnienie wizerunku PAA jako instytucji nowoczesnej i profesjonalnej.</a:t>
            </a:r>
            <a:endParaRPr lang="pl-PL" dirty="0">
              <a:latin typeface="Ubuntu" panose="020B0504030602030204" pitchFamily="34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3871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6.2 Prezentacja multimedialna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7A8412A3-9F73-D2E1-785A-35BB1DA88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20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3C163F7-C244-E11F-B177-CC17C2F54A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8783" y="1774793"/>
            <a:ext cx="2962506" cy="166641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6A39193-4B87-B9F1-00ED-E0D80D2622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1485" y="1774793"/>
            <a:ext cx="2962506" cy="166640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28CC6A3E-13F2-716E-9332-E3E5AAB23B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24186" y="1774793"/>
            <a:ext cx="2962506" cy="1666409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824C87B9-3ACF-98D5-12DB-1C5173816F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1484" y="3741293"/>
            <a:ext cx="2962506" cy="166640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5BDED1C0-F551-9398-EC24-945DC31235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24186" y="3741293"/>
            <a:ext cx="2962506" cy="1666409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8F4735AD-C489-39C1-9413-908D0F3AA6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8783" y="3741293"/>
            <a:ext cx="2962506" cy="1666410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EBC44A4A-7796-E2A5-A04E-006C077BAB89}"/>
              </a:ext>
            </a:extLst>
          </p:cNvPr>
          <p:cNvSpPr txBox="1"/>
          <p:nvPr/>
        </p:nvSpPr>
        <p:spPr>
          <a:xfrm>
            <a:off x="491290" y="1128462"/>
            <a:ext cx="312971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>
                <a:latin typeface="Ubuntu"/>
              </a:rPr>
              <a:t>Format:</a:t>
            </a:r>
            <a:r>
              <a:rPr lang="pl-PL" sz="1200">
                <a:latin typeface="Ubuntu"/>
              </a:rPr>
              <a:t> 16:9</a:t>
            </a:r>
          </a:p>
          <a:p>
            <a:endParaRPr lang="pl-PL" sz="1200">
              <a:latin typeface="Ubuntu"/>
            </a:endParaRPr>
          </a:p>
          <a:p>
            <a:r>
              <a:rPr lang="pl-PL" sz="1200">
                <a:latin typeface="Ubuntu"/>
              </a:rPr>
              <a:t>Przykładowe slajdy: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47B1D2AC-6F7E-6651-A0B7-E615DDAEC1A2}"/>
              </a:ext>
            </a:extLst>
          </p:cNvPr>
          <p:cNvSpPr txBox="1"/>
          <p:nvPr/>
        </p:nvSpPr>
        <p:spPr>
          <a:xfrm>
            <a:off x="2178782" y="5765131"/>
            <a:ext cx="296250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Slajdy tytułowe</a:t>
            </a:r>
            <a:endParaRPr lang="pl-PL"/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EB2A2407-5DD7-8249-5F51-393289616CAD}"/>
              </a:ext>
            </a:extLst>
          </p:cNvPr>
          <p:cNvSpPr txBox="1"/>
          <p:nvPr/>
        </p:nvSpPr>
        <p:spPr>
          <a:xfrm>
            <a:off x="5401483" y="5765130"/>
            <a:ext cx="296250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Slajdy z treścią na białym tle</a:t>
            </a:r>
            <a:endParaRPr lang="pl-PL"/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6C970FF8-C080-0520-E1B4-46D8443CC3A4}"/>
              </a:ext>
            </a:extLst>
          </p:cNvPr>
          <p:cNvSpPr txBox="1"/>
          <p:nvPr/>
        </p:nvSpPr>
        <p:spPr>
          <a:xfrm>
            <a:off x="8624185" y="5765129"/>
            <a:ext cx="296250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Slajdy z treścią na gradientowym tle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35065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643" y="365126"/>
            <a:ext cx="9471992" cy="415870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pl-PL">
                <a:latin typeface="Ubuntu"/>
              </a:rPr>
              <a:t>6.2.1 Prezentacja multimedialna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7A8412A3-9F73-D2E1-785A-35BB1DA88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21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3C163F7-C244-E11F-B177-CC17C2F54A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0468" y="1450238"/>
            <a:ext cx="6951246" cy="3910076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EBC44A4A-7796-E2A5-A04E-006C077BAB89}"/>
              </a:ext>
            </a:extLst>
          </p:cNvPr>
          <p:cNvSpPr txBox="1"/>
          <p:nvPr/>
        </p:nvSpPr>
        <p:spPr>
          <a:xfrm>
            <a:off x="491290" y="1128462"/>
            <a:ext cx="3129716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Format:</a:t>
            </a:r>
            <a:r>
              <a:rPr lang="pl-PL" sz="1200" dirty="0">
                <a:latin typeface="Ubuntu"/>
              </a:rPr>
              <a:t> 16:9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Logotyp PAA – poziom</a:t>
            </a:r>
            <a:endParaRPr lang="pl-PL" dirty="0">
              <a:latin typeface="Aptos" panose="020B0004020202020204"/>
            </a:endParaRP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Tytuł prezentacji</a:t>
            </a:r>
            <a:endParaRPr lang="pl-PL" dirty="0">
              <a:latin typeface="Aptos" panose="020B0004020202020204"/>
            </a:endParaRP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Autor</a:t>
            </a:r>
            <a:endParaRPr lang="pl-PL" dirty="0">
              <a:latin typeface="Aptos" panose="020B0004020202020204"/>
            </a:endParaRP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Departament autora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Wzór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Dopisek i data</a:t>
            </a:r>
            <a:endParaRPr lang="pl-PL" dirty="0">
              <a:latin typeface="Aptos" panose="020B0004020202020204"/>
            </a:endParaRPr>
          </a:p>
        </p:txBody>
      </p:sp>
      <p:cxnSp>
        <p:nvCxnSpPr>
          <p:cNvPr id="4" name="Łącznik prosty ze strzałką 3">
            <a:extLst>
              <a:ext uri="{FF2B5EF4-FFF2-40B4-BE49-F238E27FC236}">
                <a16:creationId xmlns:a16="http://schemas.microsoft.com/office/drawing/2014/main" id="{5BFE3509-E1E4-1546-E43F-0C8A295D9DDF}"/>
              </a:ext>
            </a:extLst>
          </p:cNvPr>
          <p:cNvCxnSpPr/>
          <p:nvPr/>
        </p:nvCxnSpPr>
        <p:spPr>
          <a:xfrm>
            <a:off x="4370345" y="1075412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pole tekstowe 8">
            <a:extLst>
              <a:ext uri="{FF2B5EF4-FFF2-40B4-BE49-F238E27FC236}">
                <a16:creationId xmlns:a16="http://schemas.microsoft.com/office/drawing/2014/main" id="{6285D7F9-7180-E79C-E813-0CBC914F5C91}"/>
              </a:ext>
            </a:extLst>
          </p:cNvPr>
          <p:cNvSpPr txBox="1"/>
          <p:nvPr/>
        </p:nvSpPr>
        <p:spPr>
          <a:xfrm>
            <a:off x="4084093" y="1038315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8B6983D8-80E1-0CD8-9307-0878ED45DA5E}"/>
              </a:ext>
            </a:extLst>
          </p:cNvPr>
          <p:cNvSpPr txBox="1"/>
          <p:nvPr/>
        </p:nvSpPr>
        <p:spPr>
          <a:xfrm>
            <a:off x="2896044" y="3042093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2.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27" name="Łącznik prosty ze strzałką 26">
            <a:extLst>
              <a:ext uri="{FF2B5EF4-FFF2-40B4-BE49-F238E27FC236}">
                <a16:creationId xmlns:a16="http://schemas.microsoft.com/office/drawing/2014/main" id="{FAFC0DDF-5EF3-2E5C-3A1F-67EA47AA8EEB}"/>
              </a:ext>
            </a:extLst>
          </p:cNvPr>
          <p:cNvCxnSpPr>
            <a:cxnSpLocks/>
          </p:cNvCxnSpPr>
          <p:nvPr/>
        </p:nvCxnSpPr>
        <p:spPr>
          <a:xfrm>
            <a:off x="3227664" y="3189841"/>
            <a:ext cx="317487" cy="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085FC5D5-0064-99DA-C5A4-CF589713D786}"/>
              </a:ext>
            </a:extLst>
          </p:cNvPr>
          <p:cNvSpPr txBox="1"/>
          <p:nvPr/>
        </p:nvSpPr>
        <p:spPr>
          <a:xfrm>
            <a:off x="2897828" y="3622657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3.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32" name="Łącznik prosty ze strzałką 31">
            <a:extLst>
              <a:ext uri="{FF2B5EF4-FFF2-40B4-BE49-F238E27FC236}">
                <a16:creationId xmlns:a16="http://schemas.microsoft.com/office/drawing/2014/main" id="{130C8BB3-3C6D-5D48-5A3A-387FF9BD27B2}"/>
              </a:ext>
            </a:extLst>
          </p:cNvPr>
          <p:cNvCxnSpPr>
            <a:cxnSpLocks/>
          </p:cNvCxnSpPr>
          <p:nvPr/>
        </p:nvCxnSpPr>
        <p:spPr>
          <a:xfrm>
            <a:off x="3227663" y="3779121"/>
            <a:ext cx="317487" cy="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pole tekstowe 33">
            <a:extLst>
              <a:ext uri="{FF2B5EF4-FFF2-40B4-BE49-F238E27FC236}">
                <a16:creationId xmlns:a16="http://schemas.microsoft.com/office/drawing/2014/main" id="{16CE7457-7889-ACB9-5E24-8571D4775AA7}"/>
              </a:ext>
            </a:extLst>
          </p:cNvPr>
          <p:cNvSpPr txBox="1"/>
          <p:nvPr/>
        </p:nvSpPr>
        <p:spPr>
          <a:xfrm>
            <a:off x="9044844" y="1039043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5.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36" name="Łącznik prosty ze strzałką 35">
            <a:extLst>
              <a:ext uri="{FF2B5EF4-FFF2-40B4-BE49-F238E27FC236}">
                <a16:creationId xmlns:a16="http://schemas.microsoft.com/office/drawing/2014/main" id="{938A783D-9861-0900-38CB-6217E8189ADE}"/>
              </a:ext>
            </a:extLst>
          </p:cNvPr>
          <p:cNvCxnSpPr>
            <a:cxnSpLocks/>
          </p:cNvCxnSpPr>
          <p:nvPr/>
        </p:nvCxnSpPr>
        <p:spPr>
          <a:xfrm>
            <a:off x="9331095" y="1076139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pole tekstowe 2">
            <a:extLst>
              <a:ext uri="{FF2B5EF4-FFF2-40B4-BE49-F238E27FC236}">
                <a16:creationId xmlns:a16="http://schemas.microsoft.com/office/drawing/2014/main" id="{32C5B382-AEF7-2057-64A8-AA80B0316294}"/>
              </a:ext>
            </a:extLst>
          </p:cNvPr>
          <p:cNvSpPr txBox="1"/>
          <p:nvPr/>
        </p:nvSpPr>
        <p:spPr>
          <a:xfrm>
            <a:off x="2891654" y="3911800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4.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id="{9B147166-729C-BD01-04D9-006B287356DB}"/>
              </a:ext>
            </a:extLst>
          </p:cNvPr>
          <p:cNvCxnSpPr>
            <a:cxnSpLocks/>
          </p:cNvCxnSpPr>
          <p:nvPr/>
        </p:nvCxnSpPr>
        <p:spPr>
          <a:xfrm>
            <a:off x="3221489" y="4068264"/>
            <a:ext cx="317487" cy="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pole tekstowe 7">
            <a:extLst>
              <a:ext uri="{FF2B5EF4-FFF2-40B4-BE49-F238E27FC236}">
                <a16:creationId xmlns:a16="http://schemas.microsoft.com/office/drawing/2014/main" id="{D90F8D6A-881E-4347-8F46-F396DCF025BA}"/>
              </a:ext>
            </a:extLst>
          </p:cNvPr>
          <p:cNvSpPr txBox="1"/>
          <p:nvPr/>
        </p:nvSpPr>
        <p:spPr>
          <a:xfrm>
            <a:off x="10986457" y="4452547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6.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id="{64F85097-EC22-1359-1A60-513179C6D52A}"/>
              </a:ext>
            </a:extLst>
          </p:cNvPr>
          <p:cNvCxnSpPr>
            <a:cxnSpLocks/>
          </p:cNvCxnSpPr>
          <p:nvPr/>
        </p:nvCxnSpPr>
        <p:spPr>
          <a:xfrm>
            <a:off x="10653000" y="4606436"/>
            <a:ext cx="317487" cy="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49579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643" y="365126"/>
            <a:ext cx="9471992" cy="314270"/>
          </a:xfrm>
        </p:spPr>
        <p:txBody>
          <a:bodyPr lIns="91440" tIns="45720" rIns="91440" bIns="45720" anchor="t">
            <a:normAutofit fontScale="90000"/>
          </a:bodyPr>
          <a:lstStyle/>
          <a:p>
            <a:r>
              <a:rPr lang="pl-PL">
                <a:latin typeface="Ubuntu"/>
              </a:rPr>
              <a:t>6.2.2 Prezentacja multimedialna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7A8412A3-9F73-D2E1-785A-35BB1DA88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22</a:t>
            </a:fld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36A39193-4B87-B9F1-00ED-E0D80D2622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6205" y="1469993"/>
            <a:ext cx="3511146" cy="198137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28CC6A3E-13F2-716E-9332-E3E5AAB23B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5706" y="1473168"/>
            <a:ext cx="3511146" cy="1975019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824C87B9-3ACF-98D5-12DB-1C5173816F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6204" y="3611502"/>
            <a:ext cx="3511146" cy="198137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5BDED1C0-F551-9398-EC24-945DC31235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5866" y="3614677"/>
            <a:ext cx="3511146" cy="1975019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EBC44A4A-7796-E2A5-A04E-006C077BAB89}"/>
              </a:ext>
            </a:extLst>
          </p:cNvPr>
          <p:cNvSpPr txBox="1"/>
          <p:nvPr/>
        </p:nvSpPr>
        <p:spPr>
          <a:xfrm>
            <a:off x="491290" y="1138622"/>
            <a:ext cx="2367716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>
                <a:latin typeface="Ubuntu"/>
              </a:rPr>
              <a:t>Format:</a:t>
            </a:r>
            <a:r>
              <a:rPr lang="pl-PL" sz="1200">
                <a:latin typeface="Ubuntu"/>
              </a:rPr>
              <a:t> 16:9</a:t>
            </a:r>
          </a:p>
          <a:p>
            <a:pPr marL="228600" indent="-228600">
              <a:buAutoNum type="arabicPeriod"/>
            </a:pPr>
            <a:endParaRPr lang="pl-PL" sz="120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Nagłówek z tytułem slajdu</a:t>
            </a:r>
            <a:endParaRPr lang="pl-PL">
              <a:latin typeface="Aptos" panose="020B0004020202020204"/>
            </a:endParaRP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Treść </a:t>
            </a:r>
            <a:endParaRPr lang="pl-PL"/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Zmniejszony logotyp PAA - poziom</a:t>
            </a:r>
            <a:endParaRPr lang="pl-PL"/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Wzór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Gradient (opcjonalnie)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Grafika (opcjonalnie)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Pagina</a:t>
            </a:r>
            <a:endParaRPr lang="pl-PL"/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EB2A2407-5DD7-8249-5F51-393289616CAD}"/>
              </a:ext>
            </a:extLst>
          </p:cNvPr>
          <p:cNvSpPr txBox="1"/>
          <p:nvPr/>
        </p:nvSpPr>
        <p:spPr>
          <a:xfrm>
            <a:off x="3796203" y="5927690"/>
            <a:ext cx="221066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Slajdy z treścią na białym tle</a:t>
            </a:r>
            <a:endParaRPr lang="pl-PL"/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6C970FF8-C080-0520-E1B4-46D8443CC3A4}"/>
              </a:ext>
            </a:extLst>
          </p:cNvPr>
          <p:cNvSpPr txBox="1"/>
          <p:nvPr/>
        </p:nvSpPr>
        <p:spPr>
          <a:xfrm>
            <a:off x="8075545" y="5958169"/>
            <a:ext cx="296250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Slajdy z treścią na gradientowym tle</a:t>
            </a:r>
            <a:endParaRPr lang="pl-PL"/>
          </a:p>
        </p:txBody>
      </p:sp>
      <p:cxnSp>
        <p:nvCxnSpPr>
          <p:cNvPr id="13" name="Łącznik prosty ze strzałką 12">
            <a:extLst>
              <a:ext uri="{FF2B5EF4-FFF2-40B4-BE49-F238E27FC236}">
                <a16:creationId xmlns:a16="http://schemas.microsoft.com/office/drawing/2014/main" id="{ADB3FF84-3061-ABD8-A259-216DAA715751}"/>
              </a:ext>
            </a:extLst>
          </p:cNvPr>
          <p:cNvCxnSpPr/>
          <p:nvPr/>
        </p:nvCxnSpPr>
        <p:spPr>
          <a:xfrm>
            <a:off x="4329705" y="1146532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A7BB0D20-5098-A7B4-04AF-896748C835FD}"/>
              </a:ext>
            </a:extLst>
          </p:cNvPr>
          <p:cNvSpPr txBox="1"/>
          <p:nvPr/>
        </p:nvSpPr>
        <p:spPr>
          <a:xfrm>
            <a:off x="4043453" y="1109435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70DDE875-AB4A-4B53-5899-A6EE6D1DBCB1}"/>
              </a:ext>
            </a:extLst>
          </p:cNvPr>
          <p:cNvSpPr txBox="1"/>
          <p:nvPr/>
        </p:nvSpPr>
        <p:spPr>
          <a:xfrm>
            <a:off x="3048444" y="2137853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2.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29" name="Łącznik prosty ze strzałką 28">
            <a:extLst>
              <a:ext uri="{FF2B5EF4-FFF2-40B4-BE49-F238E27FC236}">
                <a16:creationId xmlns:a16="http://schemas.microsoft.com/office/drawing/2014/main" id="{F1C617F3-CAC3-B97B-759F-2F6F605697A7}"/>
              </a:ext>
            </a:extLst>
          </p:cNvPr>
          <p:cNvCxnSpPr>
            <a:cxnSpLocks/>
          </p:cNvCxnSpPr>
          <p:nvPr/>
        </p:nvCxnSpPr>
        <p:spPr>
          <a:xfrm>
            <a:off x="3380064" y="2285601"/>
            <a:ext cx="317487" cy="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4C2F0E80-C9E8-47F9-61A1-C47AEAFB37B4}"/>
              </a:ext>
            </a:extLst>
          </p:cNvPr>
          <p:cNvSpPr txBox="1"/>
          <p:nvPr/>
        </p:nvSpPr>
        <p:spPr>
          <a:xfrm>
            <a:off x="3070548" y="3216257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3.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35" name="Łącznik prosty ze strzałką 34">
            <a:extLst>
              <a:ext uri="{FF2B5EF4-FFF2-40B4-BE49-F238E27FC236}">
                <a16:creationId xmlns:a16="http://schemas.microsoft.com/office/drawing/2014/main" id="{F4ED6294-79AB-7EC8-D80A-04B12BBBDDE5}"/>
              </a:ext>
            </a:extLst>
          </p:cNvPr>
          <p:cNvCxnSpPr>
            <a:cxnSpLocks/>
          </p:cNvCxnSpPr>
          <p:nvPr/>
        </p:nvCxnSpPr>
        <p:spPr>
          <a:xfrm>
            <a:off x="3400383" y="3372721"/>
            <a:ext cx="317487" cy="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463B0220-6922-8524-1225-4F8A2844F427}"/>
              </a:ext>
            </a:extLst>
          </p:cNvPr>
          <p:cNvSpPr txBox="1"/>
          <p:nvPr/>
        </p:nvSpPr>
        <p:spPr>
          <a:xfrm>
            <a:off x="6880764" y="1100003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4.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39" name="Łącznik prosty ze strzałką 38">
            <a:extLst>
              <a:ext uri="{FF2B5EF4-FFF2-40B4-BE49-F238E27FC236}">
                <a16:creationId xmlns:a16="http://schemas.microsoft.com/office/drawing/2014/main" id="{22B9C206-B6FF-B4C8-0F46-4AB184C3DF65}"/>
              </a:ext>
            </a:extLst>
          </p:cNvPr>
          <p:cNvCxnSpPr>
            <a:cxnSpLocks/>
          </p:cNvCxnSpPr>
          <p:nvPr/>
        </p:nvCxnSpPr>
        <p:spPr>
          <a:xfrm>
            <a:off x="7167015" y="1137099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A2BFA01F-7744-0C32-EE10-0402C3471070}"/>
              </a:ext>
            </a:extLst>
          </p:cNvPr>
          <p:cNvSpPr txBox="1"/>
          <p:nvPr/>
        </p:nvSpPr>
        <p:spPr>
          <a:xfrm>
            <a:off x="6179724" y="5623492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6.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47" name="Łącznik prosty ze strzałką 46">
            <a:extLst>
              <a:ext uri="{FF2B5EF4-FFF2-40B4-BE49-F238E27FC236}">
                <a16:creationId xmlns:a16="http://schemas.microsoft.com/office/drawing/2014/main" id="{205F2B35-5B81-16DC-D029-EE5C29F7BF14}"/>
              </a:ext>
            </a:extLst>
          </p:cNvPr>
          <p:cNvCxnSpPr>
            <a:cxnSpLocks/>
          </p:cNvCxnSpPr>
          <p:nvPr/>
        </p:nvCxnSpPr>
        <p:spPr>
          <a:xfrm>
            <a:off x="6465975" y="5660588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pole tekstowe 51">
            <a:extLst>
              <a:ext uri="{FF2B5EF4-FFF2-40B4-BE49-F238E27FC236}">
                <a16:creationId xmlns:a16="http://schemas.microsoft.com/office/drawing/2014/main" id="{AC0B1722-548C-5A0C-5A14-BA74264A643F}"/>
              </a:ext>
            </a:extLst>
          </p:cNvPr>
          <p:cNvSpPr txBox="1"/>
          <p:nvPr/>
        </p:nvSpPr>
        <p:spPr>
          <a:xfrm>
            <a:off x="7396922" y="2676331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5.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53" name="Łącznik prosty ze strzałką 52">
            <a:extLst>
              <a:ext uri="{FF2B5EF4-FFF2-40B4-BE49-F238E27FC236}">
                <a16:creationId xmlns:a16="http://schemas.microsoft.com/office/drawing/2014/main" id="{D6F31536-32BE-D3EE-5A2B-97C9D778EE95}"/>
              </a:ext>
            </a:extLst>
          </p:cNvPr>
          <p:cNvCxnSpPr>
            <a:cxnSpLocks/>
          </p:cNvCxnSpPr>
          <p:nvPr/>
        </p:nvCxnSpPr>
        <p:spPr>
          <a:xfrm>
            <a:off x="7728543" y="2824081"/>
            <a:ext cx="317487" cy="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pole tekstowe 55">
            <a:extLst>
              <a:ext uri="{FF2B5EF4-FFF2-40B4-BE49-F238E27FC236}">
                <a16:creationId xmlns:a16="http://schemas.microsoft.com/office/drawing/2014/main" id="{A1518D55-2E69-E140-D457-C4841FC8E17C}"/>
              </a:ext>
            </a:extLst>
          </p:cNvPr>
          <p:cNvSpPr txBox="1"/>
          <p:nvPr/>
        </p:nvSpPr>
        <p:spPr>
          <a:xfrm>
            <a:off x="6921403" y="5633651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7.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57" name="Łącznik prosty ze strzałką 56">
            <a:extLst>
              <a:ext uri="{FF2B5EF4-FFF2-40B4-BE49-F238E27FC236}">
                <a16:creationId xmlns:a16="http://schemas.microsoft.com/office/drawing/2014/main" id="{350A5BD2-8865-DE93-A6B1-7CBAD7352F93}"/>
              </a:ext>
            </a:extLst>
          </p:cNvPr>
          <p:cNvCxnSpPr>
            <a:cxnSpLocks/>
          </p:cNvCxnSpPr>
          <p:nvPr/>
        </p:nvCxnSpPr>
        <p:spPr>
          <a:xfrm>
            <a:off x="7207654" y="5670747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77881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1B8105-EE07-9200-D75A-9D9C4A25C0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8925" y="3117905"/>
            <a:ext cx="5832682" cy="911812"/>
          </a:xfrm>
        </p:spPr>
        <p:txBody>
          <a:bodyPr/>
          <a:lstStyle/>
          <a:p>
            <a:r>
              <a:rPr lang="pl-PL" dirty="0"/>
              <a:t>OZNAKOWANIE</a:t>
            </a:r>
          </a:p>
        </p:txBody>
      </p:sp>
    </p:spTree>
    <p:extLst>
      <p:ext uri="{BB962C8B-B14F-4D97-AF65-F5344CB8AC3E}">
        <p14:creationId xmlns:p14="http://schemas.microsoft.com/office/powerpoint/2010/main" val="8065768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7.1 Tabliczki na drzwi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591F845F-3C57-E852-071F-2612A7D0F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24</a:t>
            </a:fld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EDB3CE9-29EE-C118-DE5A-5A7384A6B0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28105" y="1764527"/>
            <a:ext cx="2628340" cy="372348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641A626-63D7-B7D8-0D31-724BEBAF72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3527" y="1764527"/>
            <a:ext cx="2628340" cy="372348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24F5F76C-805C-6498-B497-FDD32222BE34}"/>
              </a:ext>
            </a:extLst>
          </p:cNvPr>
          <p:cNvSpPr txBox="1"/>
          <p:nvPr/>
        </p:nvSpPr>
        <p:spPr>
          <a:xfrm>
            <a:off x="491289" y="1127404"/>
            <a:ext cx="3125592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Format:</a:t>
            </a:r>
            <a:r>
              <a:rPr lang="pl-PL" sz="1200" dirty="0">
                <a:latin typeface="Ubuntu"/>
              </a:rPr>
              <a:t> A5</a:t>
            </a:r>
          </a:p>
          <a:p>
            <a:endParaRPr lang="pl-PL" sz="1200" dirty="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Logotyp PAA w wariancie poziomym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Imię, nazwisko, funkcja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Tło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Nazwa jednostki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Numer pokoju</a:t>
            </a:r>
          </a:p>
        </p:txBody>
      </p:sp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id="{254C6093-F02E-B674-3C8F-9814EE6CAB85}"/>
              </a:ext>
            </a:extLst>
          </p:cNvPr>
          <p:cNvCxnSpPr/>
          <p:nvPr/>
        </p:nvCxnSpPr>
        <p:spPr>
          <a:xfrm flipH="1">
            <a:off x="4571557" y="2318900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9A08204-605A-9F44-C1B3-8F93D832E34A}"/>
              </a:ext>
            </a:extLst>
          </p:cNvPr>
          <p:cNvSpPr txBox="1"/>
          <p:nvPr/>
        </p:nvSpPr>
        <p:spPr>
          <a:xfrm>
            <a:off x="4283229" y="2099493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3" name="Łącznik prosty ze strzałką 12">
            <a:extLst>
              <a:ext uri="{FF2B5EF4-FFF2-40B4-BE49-F238E27FC236}">
                <a16:creationId xmlns:a16="http://schemas.microsoft.com/office/drawing/2014/main" id="{E0BBA991-834D-CA03-33A8-F384DB99237F}"/>
              </a:ext>
            </a:extLst>
          </p:cNvPr>
          <p:cNvCxnSpPr>
            <a:cxnSpLocks/>
          </p:cNvCxnSpPr>
          <p:nvPr/>
        </p:nvCxnSpPr>
        <p:spPr>
          <a:xfrm flipH="1">
            <a:off x="7668240" y="5153116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F9437876-B027-009F-F78B-B5EE96F94997}"/>
              </a:ext>
            </a:extLst>
          </p:cNvPr>
          <p:cNvSpPr txBox="1"/>
          <p:nvPr/>
        </p:nvSpPr>
        <p:spPr>
          <a:xfrm>
            <a:off x="7913312" y="4962284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5.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7" name="Łącznik prosty ze strzałką 16">
            <a:extLst>
              <a:ext uri="{FF2B5EF4-FFF2-40B4-BE49-F238E27FC236}">
                <a16:creationId xmlns:a16="http://schemas.microsoft.com/office/drawing/2014/main" id="{67F6FA13-A5E1-EF1D-78C0-291E66AA30EB}"/>
              </a:ext>
            </a:extLst>
          </p:cNvPr>
          <p:cNvCxnSpPr>
            <a:cxnSpLocks/>
          </p:cNvCxnSpPr>
          <p:nvPr/>
        </p:nvCxnSpPr>
        <p:spPr>
          <a:xfrm flipH="1">
            <a:off x="4600131" y="2909450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15B86780-06F1-74EC-8B64-B7396BAEE8F3}"/>
              </a:ext>
            </a:extLst>
          </p:cNvPr>
          <p:cNvSpPr txBox="1"/>
          <p:nvPr/>
        </p:nvSpPr>
        <p:spPr>
          <a:xfrm>
            <a:off x="4311803" y="2690042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2.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9" name="Łącznik prosty ze strzałką 18">
            <a:extLst>
              <a:ext uri="{FF2B5EF4-FFF2-40B4-BE49-F238E27FC236}">
                <a16:creationId xmlns:a16="http://schemas.microsoft.com/office/drawing/2014/main" id="{C2AF5DE9-FAC0-8009-925D-FD9EDE1A07E8}"/>
              </a:ext>
            </a:extLst>
          </p:cNvPr>
          <p:cNvCxnSpPr>
            <a:cxnSpLocks/>
          </p:cNvCxnSpPr>
          <p:nvPr/>
        </p:nvCxnSpPr>
        <p:spPr>
          <a:xfrm flipH="1">
            <a:off x="4600131" y="4376300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146B81B1-248A-271E-CB00-5B7304AF96BA}"/>
              </a:ext>
            </a:extLst>
          </p:cNvPr>
          <p:cNvSpPr txBox="1"/>
          <p:nvPr/>
        </p:nvSpPr>
        <p:spPr>
          <a:xfrm>
            <a:off x="4311803" y="4156892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3.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21" name="Łącznik prosty ze strzałką 20">
            <a:extLst>
              <a:ext uri="{FF2B5EF4-FFF2-40B4-BE49-F238E27FC236}">
                <a16:creationId xmlns:a16="http://schemas.microsoft.com/office/drawing/2014/main" id="{E918E445-DC50-577D-0F2F-903934B7B871}"/>
              </a:ext>
            </a:extLst>
          </p:cNvPr>
          <p:cNvCxnSpPr>
            <a:cxnSpLocks/>
          </p:cNvCxnSpPr>
          <p:nvPr/>
        </p:nvCxnSpPr>
        <p:spPr>
          <a:xfrm flipH="1">
            <a:off x="4600131" y="4728725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F778D690-303F-EFB5-D6F8-78B4F8E8BAA9}"/>
              </a:ext>
            </a:extLst>
          </p:cNvPr>
          <p:cNvSpPr txBox="1"/>
          <p:nvPr/>
        </p:nvSpPr>
        <p:spPr>
          <a:xfrm>
            <a:off x="4311803" y="4509317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4.</a:t>
            </a:r>
            <a:endParaRPr lang="pl-PL" b="1">
              <a:solidFill>
                <a:srgbClr val="ED1A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6147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1B8105-EE07-9200-D75A-9D9C4A25C0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8925" y="2517188"/>
            <a:ext cx="4401447" cy="911812"/>
          </a:xfrm>
        </p:spPr>
        <p:txBody>
          <a:bodyPr/>
          <a:lstStyle/>
          <a:p>
            <a:r>
              <a:rPr lang="pl-PL"/>
              <a:t>MATERIAŁY</a:t>
            </a: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F0BEDCBF-04E7-7423-F8E0-0A6423DD73E1}"/>
              </a:ext>
            </a:extLst>
          </p:cNvPr>
          <p:cNvSpPr txBox="1">
            <a:spLocks/>
          </p:cNvSpPr>
          <p:nvPr/>
        </p:nvSpPr>
        <p:spPr>
          <a:xfrm>
            <a:off x="1558924" y="3429000"/>
            <a:ext cx="7249340" cy="911812"/>
          </a:xfrm>
          <a:prstGeom prst="rect">
            <a:avLst/>
          </a:prstGeom>
          <a:noFill/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r>
              <a:rPr lang="pl-PL" dirty="0">
                <a:solidFill>
                  <a:schemeClr val="bg1"/>
                </a:solidFill>
              </a:rPr>
              <a:t>REPREZENTACYJNE</a:t>
            </a:r>
          </a:p>
        </p:txBody>
      </p:sp>
    </p:spTree>
    <p:extLst>
      <p:ext uri="{BB962C8B-B14F-4D97-AF65-F5344CB8AC3E}">
        <p14:creationId xmlns:p14="http://schemas.microsoft.com/office/powerpoint/2010/main" val="31073879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8.1 </a:t>
            </a:r>
            <a:r>
              <a:rPr lang="pl-PL" err="1"/>
              <a:t>Rollup</a:t>
            </a:r>
            <a:endParaRPr lang="pl-PL"/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5B6CA17C-78D2-CC5E-E8D2-A3A2EF289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26</a:t>
            </a:fld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0FD555A-1D0A-FDC5-839D-D5B663C850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8109" y="902368"/>
            <a:ext cx="2295781" cy="4706352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C6BFF01-0586-6C44-52FA-3FF0057B58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02627" y="912394"/>
            <a:ext cx="2295781" cy="4706352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21F5818F-85A0-78ED-AEBC-42E7C0366F85}"/>
              </a:ext>
            </a:extLst>
          </p:cNvPr>
          <p:cNvSpPr txBox="1"/>
          <p:nvPr/>
        </p:nvSpPr>
        <p:spPr>
          <a:xfrm>
            <a:off x="491289" y="1127404"/>
            <a:ext cx="3125592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Format przykładowy:</a:t>
            </a:r>
            <a:r>
              <a:rPr lang="pl-PL" sz="1200" dirty="0">
                <a:latin typeface="Ubuntu"/>
              </a:rPr>
              <a:t> 100x200 cm</a:t>
            </a:r>
          </a:p>
          <a:p>
            <a:endParaRPr lang="pl-PL" sz="1200" dirty="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Logotyp PAA w wariancie pionowym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Tło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Hasło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Zdjęcie (opcjonalnie)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Adres www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5E591BAF-86B7-3086-2883-3EC5EA479447}"/>
              </a:ext>
            </a:extLst>
          </p:cNvPr>
          <p:cNvSpPr txBox="1"/>
          <p:nvPr/>
        </p:nvSpPr>
        <p:spPr>
          <a:xfrm>
            <a:off x="8131342" y="5765131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Wersja ze zdjęciem</a:t>
            </a:r>
            <a:endParaRPr lang="pl-PL" dirty="0"/>
          </a:p>
        </p:txBody>
      </p: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0B58EBB5-1E00-7CBA-FC0D-FD2FC292D95D}"/>
              </a:ext>
            </a:extLst>
          </p:cNvPr>
          <p:cNvCxnSpPr/>
          <p:nvPr/>
        </p:nvCxnSpPr>
        <p:spPr>
          <a:xfrm flipH="1">
            <a:off x="4575593" y="1526821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CB7EB1C7-04EC-133D-97F7-DF84010704F3}"/>
              </a:ext>
            </a:extLst>
          </p:cNvPr>
          <p:cNvSpPr txBox="1"/>
          <p:nvPr/>
        </p:nvSpPr>
        <p:spPr>
          <a:xfrm>
            <a:off x="4287264" y="1307414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6973D825-1D40-4CD5-07BD-771AF18E481F}"/>
              </a:ext>
            </a:extLst>
          </p:cNvPr>
          <p:cNvCxnSpPr>
            <a:cxnSpLocks/>
          </p:cNvCxnSpPr>
          <p:nvPr/>
        </p:nvCxnSpPr>
        <p:spPr>
          <a:xfrm flipH="1">
            <a:off x="4605672" y="2592756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10C8AAA1-F9F6-F5A0-B9BE-53D0C29B8787}"/>
              </a:ext>
            </a:extLst>
          </p:cNvPr>
          <p:cNvSpPr txBox="1"/>
          <p:nvPr/>
        </p:nvSpPr>
        <p:spPr>
          <a:xfrm>
            <a:off x="4317343" y="2371276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2.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7" name="Łącznik prosty ze strzałką 16">
            <a:extLst>
              <a:ext uri="{FF2B5EF4-FFF2-40B4-BE49-F238E27FC236}">
                <a16:creationId xmlns:a16="http://schemas.microsoft.com/office/drawing/2014/main" id="{0B5E1C3F-955C-127F-A3BA-312CB9970C05}"/>
              </a:ext>
            </a:extLst>
          </p:cNvPr>
          <p:cNvCxnSpPr>
            <a:cxnSpLocks/>
          </p:cNvCxnSpPr>
          <p:nvPr/>
        </p:nvCxnSpPr>
        <p:spPr>
          <a:xfrm flipH="1">
            <a:off x="7322802" y="5156346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1C5A2C74-9693-F2D6-7610-24D2730BC2A1}"/>
              </a:ext>
            </a:extLst>
          </p:cNvPr>
          <p:cNvSpPr txBox="1"/>
          <p:nvPr/>
        </p:nvSpPr>
        <p:spPr>
          <a:xfrm>
            <a:off x="7565869" y="4946965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5.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21" name="Łącznik prosty ze strzałką 20">
            <a:extLst>
              <a:ext uri="{FF2B5EF4-FFF2-40B4-BE49-F238E27FC236}">
                <a16:creationId xmlns:a16="http://schemas.microsoft.com/office/drawing/2014/main" id="{60ACA4D9-4780-AD2A-625F-67D1FD05073F}"/>
              </a:ext>
            </a:extLst>
          </p:cNvPr>
          <p:cNvCxnSpPr>
            <a:cxnSpLocks/>
          </p:cNvCxnSpPr>
          <p:nvPr/>
        </p:nvCxnSpPr>
        <p:spPr>
          <a:xfrm flipH="1">
            <a:off x="7850162" y="4720994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7687BB45-D54F-82F5-6E2C-4287AF10E60A}"/>
              </a:ext>
            </a:extLst>
          </p:cNvPr>
          <p:cNvSpPr txBox="1"/>
          <p:nvPr/>
        </p:nvSpPr>
        <p:spPr>
          <a:xfrm>
            <a:off x="7561833" y="4501587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4.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id="{0C1FB1A5-A620-1CD5-32C8-BEE4C250AF66}"/>
              </a:ext>
            </a:extLst>
          </p:cNvPr>
          <p:cNvCxnSpPr>
            <a:cxnSpLocks/>
          </p:cNvCxnSpPr>
          <p:nvPr/>
        </p:nvCxnSpPr>
        <p:spPr>
          <a:xfrm flipH="1">
            <a:off x="4605672" y="3292352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pole tekstowe 8">
            <a:extLst>
              <a:ext uri="{FF2B5EF4-FFF2-40B4-BE49-F238E27FC236}">
                <a16:creationId xmlns:a16="http://schemas.microsoft.com/office/drawing/2014/main" id="{06EFE4F1-B678-6ACA-D5C6-D8FE8509E3B5}"/>
              </a:ext>
            </a:extLst>
          </p:cNvPr>
          <p:cNvSpPr txBox="1"/>
          <p:nvPr/>
        </p:nvSpPr>
        <p:spPr>
          <a:xfrm>
            <a:off x="4317343" y="3070872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3.</a:t>
            </a:r>
            <a:endParaRPr lang="pl-PL" b="1" dirty="0">
              <a:solidFill>
                <a:srgbClr val="ED1A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5057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8.2 </a:t>
            </a:r>
            <a:r>
              <a:rPr lang="pl-PL" dirty="0" err="1"/>
              <a:t>Rollup</a:t>
            </a:r>
            <a:r>
              <a:rPr lang="pl-PL" dirty="0"/>
              <a:t> anglojęzyczny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5B6CA17C-78D2-CC5E-E8D2-A3A2EF289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27</a:t>
            </a:fld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0FD555A-1D0A-FDC5-839D-D5B663C850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8109" y="902368"/>
            <a:ext cx="2295781" cy="470635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C6BFF01-0586-6C44-52FA-3FF0057B58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02627" y="912394"/>
            <a:ext cx="2295781" cy="4706351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21F5818F-85A0-78ED-AEBC-42E7C0366F85}"/>
              </a:ext>
            </a:extLst>
          </p:cNvPr>
          <p:cNvSpPr txBox="1"/>
          <p:nvPr/>
        </p:nvSpPr>
        <p:spPr>
          <a:xfrm>
            <a:off x="491289" y="1127404"/>
            <a:ext cx="3125592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Format przykładowy:</a:t>
            </a:r>
            <a:r>
              <a:rPr lang="pl-PL" sz="1200" dirty="0">
                <a:latin typeface="Ubuntu"/>
              </a:rPr>
              <a:t> 100x200 cm</a:t>
            </a:r>
          </a:p>
          <a:p>
            <a:endParaRPr lang="pl-PL" sz="1200" dirty="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Logotyp PAA w wariancie pionowym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Tło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Hasło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Zdjęcie (opcjonalnie)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Adres www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5E591BAF-86B7-3086-2883-3EC5EA479447}"/>
              </a:ext>
            </a:extLst>
          </p:cNvPr>
          <p:cNvSpPr txBox="1"/>
          <p:nvPr/>
        </p:nvSpPr>
        <p:spPr>
          <a:xfrm>
            <a:off x="8131342" y="5765131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Wersja ze zdjęciem</a:t>
            </a:r>
            <a:endParaRPr lang="pl-PL" dirty="0"/>
          </a:p>
        </p:txBody>
      </p: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0B58EBB5-1E00-7CBA-FC0D-FD2FC292D95D}"/>
              </a:ext>
            </a:extLst>
          </p:cNvPr>
          <p:cNvCxnSpPr/>
          <p:nvPr/>
        </p:nvCxnSpPr>
        <p:spPr>
          <a:xfrm flipH="1">
            <a:off x="4575593" y="1526821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CB7EB1C7-04EC-133D-97F7-DF84010704F3}"/>
              </a:ext>
            </a:extLst>
          </p:cNvPr>
          <p:cNvSpPr txBox="1"/>
          <p:nvPr/>
        </p:nvSpPr>
        <p:spPr>
          <a:xfrm>
            <a:off x="4287264" y="1307414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6973D825-1D40-4CD5-07BD-771AF18E481F}"/>
              </a:ext>
            </a:extLst>
          </p:cNvPr>
          <p:cNvCxnSpPr>
            <a:cxnSpLocks/>
          </p:cNvCxnSpPr>
          <p:nvPr/>
        </p:nvCxnSpPr>
        <p:spPr>
          <a:xfrm flipH="1">
            <a:off x="4605672" y="2592756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10C8AAA1-F9F6-F5A0-B9BE-53D0C29B8787}"/>
              </a:ext>
            </a:extLst>
          </p:cNvPr>
          <p:cNvSpPr txBox="1"/>
          <p:nvPr/>
        </p:nvSpPr>
        <p:spPr>
          <a:xfrm>
            <a:off x="4317343" y="2371276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2.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7" name="Łącznik prosty ze strzałką 16">
            <a:extLst>
              <a:ext uri="{FF2B5EF4-FFF2-40B4-BE49-F238E27FC236}">
                <a16:creationId xmlns:a16="http://schemas.microsoft.com/office/drawing/2014/main" id="{0B5E1C3F-955C-127F-A3BA-312CB9970C05}"/>
              </a:ext>
            </a:extLst>
          </p:cNvPr>
          <p:cNvCxnSpPr>
            <a:cxnSpLocks/>
          </p:cNvCxnSpPr>
          <p:nvPr/>
        </p:nvCxnSpPr>
        <p:spPr>
          <a:xfrm flipH="1">
            <a:off x="7322802" y="5156346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1C5A2C74-9693-F2D6-7610-24D2730BC2A1}"/>
              </a:ext>
            </a:extLst>
          </p:cNvPr>
          <p:cNvSpPr txBox="1"/>
          <p:nvPr/>
        </p:nvSpPr>
        <p:spPr>
          <a:xfrm>
            <a:off x="7565869" y="4946965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5.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21" name="Łącznik prosty ze strzałką 20">
            <a:extLst>
              <a:ext uri="{FF2B5EF4-FFF2-40B4-BE49-F238E27FC236}">
                <a16:creationId xmlns:a16="http://schemas.microsoft.com/office/drawing/2014/main" id="{60ACA4D9-4780-AD2A-625F-67D1FD05073F}"/>
              </a:ext>
            </a:extLst>
          </p:cNvPr>
          <p:cNvCxnSpPr>
            <a:cxnSpLocks/>
          </p:cNvCxnSpPr>
          <p:nvPr/>
        </p:nvCxnSpPr>
        <p:spPr>
          <a:xfrm flipH="1">
            <a:off x="7850162" y="4720994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7687BB45-D54F-82F5-6E2C-4287AF10E60A}"/>
              </a:ext>
            </a:extLst>
          </p:cNvPr>
          <p:cNvSpPr txBox="1"/>
          <p:nvPr/>
        </p:nvSpPr>
        <p:spPr>
          <a:xfrm>
            <a:off x="7561833" y="4501587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4.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id="{0C1FB1A5-A620-1CD5-32C8-BEE4C250AF66}"/>
              </a:ext>
            </a:extLst>
          </p:cNvPr>
          <p:cNvCxnSpPr>
            <a:cxnSpLocks/>
          </p:cNvCxnSpPr>
          <p:nvPr/>
        </p:nvCxnSpPr>
        <p:spPr>
          <a:xfrm flipH="1">
            <a:off x="4605672" y="3292352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pole tekstowe 8">
            <a:extLst>
              <a:ext uri="{FF2B5EF4-FFF2-40B4-BE49-F238E27FC236}">
                <a16:creationId xmlns:a16="http://schemas.microsoft.com/office/drawing/2014/main" id="{06EFE4F1-B678-6ACA-D5C6-D8FE8509E3B5}"/>
              </a:ext>
            </a:extLst>
          </p:cNvPr>
          <p:cNvSpPr txBox="1"/>
          <p:nvPr/>
        </p:nvSpPr>
        <p:spPr>
          <a:xfrm>
            <a:off x="4317343" y="3070872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3.</a:t>
            </a:r>
            <a:endParaRPr lang="pl-PL" b="1" dirty="0">
              <a:solidFill>
                <a:srgbClr val="ED1A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5490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8.3 Ścianka konferencyjna z dwoma logotypami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4ACF21C5-C607-4A7F-3927-B2CF9D1E5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28</a:t>
            </a:fld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A7253FE-ECC5-C789-CE53-011CE1F02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6363" y="1126437"/>
            <a:ext cx="6465395" cy="4778706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74E6B8BC-15B6-134B-A1E9-F3C8473F0121}"/>
              </a:ext>
            </a:extLst>
          </p:cNvPr>
          <p:cNvSpPr txBox="1"/>
          <p:nvPr/>
        </p:nvSpPr>
        <p:spPr>
          <a:xfrm>
            <a:off x="491289" y="1127404"/>
            <a:ext cx="2943232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Format przykładowy:</a:t>
            </a:r>
            <a:r>
              <a:rPr lang="pl-PL" sz="1200" dirty="0">
                <a:latin typeface="Ubuntu"/>
              </a:rPr>
              <a:t> 300x230 cm</a:t>
            </a:r>
          </a:p>
          <a:p>
            <a:endParaRPr lang="pl-PL" sz="1200" dirty="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Logotyp PAA w wariancie pionowym</a:t>
            </a:r>
          </a:p>
          <a:p>
            <a:pPr marL="228600" indent="-228600">
              <a:buFontTx/>
              <a:buAutoNum type="arabicPeriod"/>
            </a:pPr>
            <a:r>
              <a:rPr lang="pl-PL" sz="1200" dirty="0">
                <a:latin typeface="Ubuntu"/>
              </a:rPr>
              <a:t>Angielski logotyp PAA w wariancie pionowym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Tło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Adres www</a:t>
            </a:r>
          </a:p>
        </p:txBody>
      </p: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AED6EF32-BC6A-115B-9E80-5EE29BCCB819}"/>
              </a:ext>
            </a:extLst>
          </p:cNvPr>
          <p:cNvCxnSpPr>
            <a:cxnSpLocks/>
          </p:cNvCxnSpPr>
          <p:nvPr/>
        </p:nvCxnSpPr>
        <p:spPr>
          <a:xfrm flipH="1">
            <a:off x="3973935" y="1856187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0088CBBE-600F-532A-6118-5529BA2EF539}"/>
              </a:ext>
            </a:extLst>
          </p:cNvPr>
          <p:cNvSpPr txBox="1"/>
          <p:nvPr/>
        </p:nvSpPr>
        <p:spPr>
          <a:xfrm>
            <a:off x="3685606" y="1636779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id="{188DB05A-9766-51D1-C5BB-55833E7A9B6E}"/>
              </a:ext>
            </a:extLst>
          </p:cNvPr>
          <p:cNvCxnSpPr>
            <a:cxnSpLocks/>
          </p:cNvCxnSpPr>
          <p:nvPr/>
        </p:nvCxnSpPr>
        <p:spPr>
          <a:xfrm flipH="1">
            <a:off x="3993988" y="3959460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7C69BA36-7D01-BC86-8122-E2A5AAA35D24}"/>
              </a:ext>
            </a:extLst>
          </p:cNvPr>
          <p:cNvSpPr txBox="1"/>
          <p:nvPr/>
        </p:nvSpPr>
        <p:spPr>
          <a:xfrm>
            <a:off x="3705659" y="3740053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2.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20" name="Łącznik prosty ze strzałką 19">
            <a:extLst>
              <a:ext uri="{FF2B5EF4-FFF2-40B4-BE49-F238E27FC236}">
                <a16:creationId xmlns:a16="http://schemas.microsoft.com/office/drawing/2014/main" id="{613C4A80-3E23-6172-9871-47264720A370}"/>
              </a:ext>
            </a:extLst>
          </p:cNvPr>
          <p:cNvCxnSpPr>
            <a:cxnSpLocks/>
          </p:cNvCxnSpPr>
          <p:nvPr/>
        </p:nvCxnSpPr>
        <p:spPr>
          <a:xfrm flipH="1">
            <a:off x="11006743" y="5126386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75B99839-1E8B-81A6-DD34-55A6715C03A4}"/>
              </a:ext>
            </a:extLst>
          </p:cNvPr>
          <p:cNvSpPr txBox="1"/>
          <p:nvPr/>
        </p:nvSpPr>
        <p:spPr>
          <a:xfrm>
            <a:off x="11249810" y="4917005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4.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24" name="Łącznik prosty ze strzałką 23">
            <a:extLst>
              <a:ext uri="{FF2B5EF4-FFF2-40B4-BE49-F238E27FC236}">
                <a16:creationId xmlns:a16="http://schemas.microsoft.com/office/drawing/2014/main" id="{631C84DF-8578-1AD4-9015-90685F47655A}"/>
              </a:ext>
            </a:extLst>
          </p:cNvPr>
          <p:cNvCxnSpPr>
            <a:cxnSpLocks/>
          </p:cNvCxnSpPr>
          <p:nvPr/>
        </p:nvCxnSpPr>
        <p:spPr>
          <a:xfrm flipH="1">
            <a:off x="11006743" y="1854114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92921FF1-5B5D-D7DC-2CDA-AFEAFCBEB6F8}"/>
              </a:ext>
            </a:extLst>
          </p:cNvPr>
          <p:cNvSpPr txBox="1"/>
          <p:nvPr/>
        </p:nvSpPr>
        <p:spPr>
          <a:xfrm>
            <a:off x="11209705" y="1634707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3.</a:t>
            </a:r>
            <a:endParaRPr lang="pl-PL" b="1" dirty="0">
              <a:solidFill>
                <a:srgbClr val="ED1A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8830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8.4 Ścianka konferencyjna z układem logotypów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4ACF21C5-C607-4A7F-3927-B2CF9D1E5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29</a:t>
            </a:fld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A7253FE-ECC5-C789-CE53-011CE1F02F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7134" y="2347807"/>
            <a:ext cx="4332725" cy="320240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B8BEEC8-C572-0AE0-82E3-0FCB7DD135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92861" y="2347807"/>
            <a:ext cx="4330011" cy="3200400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74E6B8BC-15B6-134B-A1E9-F3C8473F0121}"/>
              </a:ext>
            </a:extLst>
          </p:cNvPr>
          <p:cNvSpPr txBox="1"/>
          <p:nvPr/>
        </p:nvSpPr>
        <p:spPr>
          <a:xfrm>
            <a:off x="491289" y="1127404"/>
            <a:ext cx="404180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Format przykładowy:</a:t>
            </a:r>
            <a:r>
              <a:rPr lang="pl-PL" sz="1200" dirty="0">
                <a:latin typeface="Ubuntu"/>
              </a:rPr>
              <a:t> 300x230 cm</a:t>
            </a:r>
          </a:p>
          <a:p>
            <a:endParaRPr lang="pl-PL" sz="1200" dirty="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Siatka logotypów PAA w wariancie pionowym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Tło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Adres www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DD4AB052-BAE8-C8D3-C90B-56619D67B45B}"/>
              </a:ext>
            </a:extLst>
          </p:cNvPr>
          <p:cNvSpPr txBox="1"/>
          <p:nvPr/>
        </p:nvSpPr>
        <p:spPr>
          <a:xfrm>
            <a:off x="6527132" y="5636439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Wersja anglojęzyczna</a:t>
            </a:r>
            <a:endParaRPr lang="pl-PL" dirty="0"/>
          </a:p>
        </p:txBody>
      </p: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AED6EF32-BC6A-115B-9E80-5EE29BCCB819}"/>
              </a:ext>
            </a:extLst>
          </p:cNvPr>
          <p:cNvCxnSpPr/>
          <p:nvPr/>
        </p:nvCxnSpPr>
        <p:spPr>
          <a:xfrm flipH="1">
            <a:off x="831741" y="3305463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0088CBBE-600F-532A-6118-5529BA2EF539}"/>
              </a:ext>
            </a:extLst>
          </p:cNvPr>
          <p:cNvSpPr txBox="1"/>
          <p:nvPr/>
        </p:nvSpPr>
        <p:spPr>
          <a:xfrm>
            <a:off x="543412" y="3086055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id="{188DB05A-9766-51D1-C5BB-55833E7A9B6E}"/>
              </a:ext>
            </a:extLst>
          </p:cNvPr>
          <p:cNvCxnSpPr>
            <a:cxnSpLocks/>
          </p:cNvCxnSpPr>
          <p:nvPr/>
        </p:nvCxnSpPr>
        <p:spPr>
          <a:xfrm flipH="1">
            <a:off x="851794" y="4091880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7C69BA36-7D01-BC86-8122-E2A5AAA35D24}"/>
              </a:ext>
            </a:extLst>
          </p:cNvPr>
          <p:cNvSpPr txBox="1"/>
          <p:nvPr/>
        </p:nvSpPr>
        <p:spPr>
          <a:xfrm>
            <a:off x="563465" y="3872473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2.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20" name="Łącznik prosty ze strzałką 19">
            <a:extLst>
              <a:ext uri="{FF2B5EF4-FFF2-40B4-BE49-F238E27FC236}">
                <a16:creationId xmlns:a16="http://schemas.microsoft.com/office/drawing/2014/main" id="{613C4A80-3E23-6172-9871-47264720A370}"/>
              </a:ext>
            </a:extLst>
          </p:cNvPr>
          <p:cNvCxnSpPr>
            <a:cxnSpLocks/>
          </p:cNvCxnSpPr>
          <p:nvPr/>
        </p:nvCxnSpPr>
        <p:spPr>
          <a:xfrm flipH="1">
            <a:off x="5637032" y="5322470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75B99839-1E8B-81A6-DD34-55A6715C03A4}"/>
              </a:ext>
            </a:extLst>
          </p:cNvPr>
          <p:cNvSpPr txBox="1"/>
          <p:nvPr/>
        </p:nvSpPr>
        <p:spPr>
          <a:xfrm>
            <a:off x="5880099" y="5113089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3.</a:t>
            </a:r>
            <a:endParaRPr lang="pl-PL" b="1">
              <a:solidFill>
                <a:srgbClr val="ED1A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24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">
            <a:extLst>
              <a:ext uri="{FF2B5EF4-FFF2-40B4-BE49-F238E27FC236}">
                <a16:creationId xmlns:a16="http://schemas.microsoft.com/office/drawing/2014/main" id="{F5CC0F10-FE6D-17DC-2538-514E52533636}"/>
              </a:ext>
            </a:extLst>
          </p:cNvPr>
          <p:cNvSpPr txBox="1">
            <a:spLocks/>
          </p:cNvSpPr>
          <p:nvPr/>
        </p:nvSpPr>
        <p:spPr>
          <a:xfrm>
            <a:off x="1558925" y="3429000"/>
            <a:ext cx="5795545" cy="109806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>
                <a:solidFill>
                  <a:schemeClr val="bg1"/>
                </a:solidFill>
                <a:latin typeface="Ubuntu"/>
              </a:rPr>
              <a:t>WIZERUNKOWE</a:t>
            </a:r>
            <a:endParaRPr lang="pl-PL">
              <a:solidFill>
                <a:schemeClr val="bg1"/>
              </a:solidFill>
            </a:endParaRPr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99C32F14-FA20-38EB-DE96-2FFA3346A1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8925" y="2488255"/>
            <a:ext cx="4105523" cy="934402"/>
          </a:xfrm>
        </p:spPr>
        <p:txBody>
          <a:bodyPr lIns="91440" tIns="45720" rIns="91440" bIns="45720" anchor="b"/>
          <a:lstStyle/>
          <a:p>
            <a:r>
              <a:rPr lang="pl-PL" dirty="0">
                <a:latin typeface="Ubuntu"/>
              </a:rPr>
              <a:t>ELEMENTY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561871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8.5 Notatnik z okładką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5066C375-B6CC-9158-7D2A-9FFB9606A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30</a:t>
            </a:fld>
            <a:endParaRPr lang="pl-PL"/>
          </a:p>
        </p:txBody>
      </p:sp>
      <p:pic>
        <p:nvPicPr>
          <p:cNvPr id="4" name="Obraz 3" descr="Obraz zawierający tekst, zrzut ekranu, woda, projekt graficzny&#10;&#10;Opis wygenerowany automatycznie">
            <a:extLst>
              <a:ext uri="{FF2B5EF4-FFF2-40B4-BE49-F238E27FC236}">
                <a16:creationId xmlns:a16="http://schemas.microsoft.com/office/drawing/2014/main" id="{6B2BC0DA-9AF1-3D8E-A275-FF29FAE4D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1762" y="1243264"/>
            <a:ext cx="2918298" cy="4114800"/>
          </a:xfrm>
          <a:prstGeom prst="rect">
            <a:avLst/>
          </a:prstGeom>
        </p:spPr>
      </p:pic>
      <p:pic>
        <p:nvPicPr>
          <p:cNvPr id="6" name="Obraz 5" descr="Obraz zawierający tekst, woda, zrzut ekranu, projekt graficzny&#10;&#10;Opis wygenerowany automatycznie">
            <a:extLst>
              <a:ext uri="{FF2B5EF4-FFF2-40B4-BE49-F238E27FC236}">
                <a16:creationId xmlns:a16="http://schemas.microsoft.com/office/drawing/2014/main" id="{0748CAD1-5440-B8F9-6C98-6C3FF1801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420" y="1263317"/>
            <a:ext cx="2918298" cy="4114800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B183A1D3-B4B4-8AC4-FFB7-278D9366E8CA}"/>
              </a:ext>
            </a:extLst>
          </p:cNvPr>
          <p:cNvSpPr txBox="1"/>
          <p:nvPr/>
        </p:nvSpPr>
        <p:spPr>
          <a:xfrm>
            <a:off x="4652210" y="5464342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Okładka przednia</a:t>
            </a:r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491FC47B-0C99-F98E-E2C1-1FE868BEF17D}"/>
              </a:ext>
            </a:extLst>
          </p:cNvPr>
          <p:cNvSpPr txBox="1"/>
          <p:nvPr/>
        </p:nvSpPr>
        <p:spPr>
          <a:xfrm>
            <a:off x="8211553" y="5444289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Okładka tylna</a:t>
            </a:r>
            <a:endParaRPr lang="pl-PL" err="1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8D33301-5D01-EB40-BFB5-C00CEDF83650}"/>
              </a:ext>
            </a:extLst>
          </p:cNvPr>
          <p:cNvSpPr txBox="1"/>
          <p:nvPr/>
        </p:nvSpPr>
        <p:spPr>
          <a:xfrm>
            <a:off x="491289" y="1127404"/>
            <a:ext cx="3125592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Format:</a:t>
            </a:r>
            <a:r>
              <a:rPr lang="pl-PL" sz="1200" dirty="0">
                <a:latin typeface="Ubuntu"/>
              </a:rPr>
              <a:t> A5</a:t>
            </a:r>
          </a:p>
          <a:p>
            <a:endParaRPr lang="pl-PL" sz="1200" dirty="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Logotyp PAA w wariancie poziomym,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Tło,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Adres www.</a:t>
            </a:r>
            <a:endParaRPr lang="pl-PL" dirty="0"/>
          </a:p>
          <a:p>
            <a:endParaRPr lang="pl-PL" sz="1200" dirty="0">
              <a:latin typeface="Ubuntu"/>
            </a:endParaRPr>
          </a:p>
        </p:txBody>
      </p: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5E211B67-BB48-5FF3-555E-3A70BA81CA54}"/>
              </a:ext>
            </a:extLst>
          </p:cNvPr>
          <p:cNvCxnSpPr/>
          <p:nvPr/>
        </p:nvCxnSpPr>
        <p:spPr>
          <a:xfrm flipH="1">
            <a:off x="4320899" y="3281427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93100871-934A-DCC4-0C24-BCF5C2608C5B}"/>
              </a:ext>
            </a:extLst>
          </p:cNvPr>
          <p:cNvSpPr txBox="1"/>
          <p:nvPr/>
        </p:nvSpPr>
        <p:spPr>
          <a:xfrm>
            <a:off x="4032570" y="3062019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7" name="Łącznik prosty ze strzałką 16">
            <a:extLst>
              <a:ext uri="{FF2B5EF4-FFF2-40B4-BE49-F238E27FC236}">
                <a16:creationId xmlns:a16="http://schemas.microsoft.com/office/drawing/2014/main" id="{4E877ED8-DB71-164D-5C01-575717C30767}"/>
              </a:ext>
            </a:extLst>
          </p:cNvPr>
          <p:cNvCxnSpPr>
            <a:cxnSpLocks/>
          </p:cNvCxnSpPr>
          <p:nvPr/>
        </p:nvCxnSpPr>
        <p:spPr>
          <a:xfrm flipH="1">
            <a:off x="4320898" y="3883006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5ECCA6D0-4699-3063-A4B4-5D96891D32FE}"/>
              </a:ext>
            </a:extLst>
          </p:cNvPr>
          <p:cNvSpPr txBox="1"/>
          <p:nvPr/>
        </p:nvSpPr>
        <p:spPr>
          <a:xfrm>
            <a:off x="4032570" y="3663598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2.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9" name="Łącznik prosty ze strzałką 18">
            <a:extLst>
              <a:ext uri="{FF2B5EF4-FFF2-40B4-BE49-F238E27FC236}">
                <a16:creationId xmlns:a16="http://schemas.microsoft.com/office/drawing/2014/main" id="{F2604375-CD39-F297-45E6-D7045BB62285}"/>
              </a:ext>
            </a:extLst>
          </p:cNvPr>
          <p:cNvCxnSpPr>
            <a:cxnSpLocks/>
          </p:cNvCxnSpPr>
          <p:nvPr/>
        </p:nvCxnSpPr>
        <p:spPr>
          <a:xfrm flipH="1">
            <a:off x="7970477" y="4985900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1988E85D-F434-CFC9-FCC4-1777F37B5676}"/>
              </a:ext>
            </a:extLst>
          </p:cNvPr>
          <p:cNvSpPr txBox="1"/>
          <p:nvPr/>
        </p:nvSpPr>
        <p:spPr>
          <a:xfrm>
            <a:off x="7682149" y="4766492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3.</a:t>
            </a:r>
            <a:endParaRPr lang="pl-PL" b="1">
              <a:solidFill>
                <a:srgbClr val="ED1A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4743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1B8105-EE07-9200-D75A-9D9C4A25C0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8925" y="2517188"/>
            <a:ext cx="4710664" cy="911812"/>
          </a:xfrm>
        </p:spPr>
        <p:txBody>
          <a:bodyPr/>
          <a:lstStyle/>
          <a:p>
            <a:r>
              <a:rPr lang="pl-PL" dirty="0"/>
              <a:t>PUBLIKACJE</a:t>
            </a:r>
          </a:p>
        </p:txBody>
      </p:sp>
      <p:sp>
        <p:nvSpPr>
          <p:cNvPr id="4" name="Podtytuł 2">
            <a:extLst>
              <a:ext uri="{FF2B5EF4-FFF2-40B4-BE49-F238E27FC236}">
                <a16:creationId xmlns:a16="http://schemas.microsoft.com/office/drawing/2014/main" id="{6F8A521D-C22F-8D26-54E1-C178118329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3388" y="3727380"/>
            <a:ext cx="2815603" cy="500270"/>
          </a:xfrm>
          <a:solidFill>
            <a:srgbClr val="ED1A39"/>
          </a:solidFill>
        </p:spPr>
        <p:txBody>
          <a:bodyPr anchor="ctr"/>
          <a:lstStyle/>
          <a:p>
            <a:pPr algn="l"/>
            <a:r>
              <a:rPr lang="pl-PL">
                <a:solidFill>
                  <a:schemeClr val="bg1"/>
                </a:solidFill>
                <a:latin typeface="Ubuntu" panose="020B0504030602030204" pitchFamily="34" charset="0"/>
              </a:rPr>
              <a:t>Zasady kompozycji</a:t>
            </a:r>
          </a:p>
        </p:txBody>
      </p:sp>
    </p:spTree>
    <p:extLst>
      <p:ext uri="{BB962C8B-B14F-4D97-AF65-F5344CB8AC3E}">
        <p14:creationId xmlns:p14="http://schemas.microsoft.com/office/powerpoint/2010/main" val="23878475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9.1 Okładka biuletynu – przykładowe kompozycje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B242A485-B1BA-D085-BC15-AFAC5C960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32</a:t>
            </a:fld>
            <a:endParaRPr lang="pl-PL"/>
          </a:p>
        </p:txBody>
      </p:sp>
      <p:pic>
        <p:nvPicPr>
          <p:cNvPr id="7" name="Obraz 6" descr="Obraz zawierający tekst, niebo, zrzut ekranu, na wolnym powietrzu&#10;&#10;Opis wygenerowany automatycznie">
            <a:extLst>
              <a:ext uri="{FF2B5EF4-FFF2-40B4-BE49-F238E27FC236}">
                <a16:creationId xmlns:a16="http://schemas.microsoft.com/office/drawing/2014/main" id="{4A702512-93CB-A32B-A542-B65855ED20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983" y="1127652"/>
            <a:ext cx="3196932" cy="4516472"/>
          </a:xfrm>
          <a:prstGeom prst="rect">
            <a:avLst/>
          </a:prstGeom>
        </p:spPr>
      </p:pic>
      <p:pic>
        <p:nvPicPr>
          <p:cNvPr id="9" name="Obraz 8" descr="Obraz zawierający tekst, zrzut ekranu, projekt graficzny, Czcionka&#10;&#10;Opis wygenerowany automatycznie">
            <a:extLst>
              <a:ext uri="{FF2B5EF4-FFF2-40B4-BE49-F238E27FC236}">
                <a16:creationId xmlns:a16="http://schemas.microsoft.com/office/drawing/2014/main" id="{D0EA6C04-D696-0270-E7FD-BD79B6D54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234" y="1126436"/>
            <a:ext cx="3197744" cy="451761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0C0EE672-76D2-4C4E-17B1-428C4ECB5E34}"/>
              </a:ext>
            </a:extLst>
          </p:cNvPr>
          <p:cNvSpPr txBox="1"/>
          <p:nvPr/>
        </p:nvSpPr>
        <p:spPr>
          <a:xfrm>
            <a:off x="8309983" y="5765131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Wersja ze zdjęciem</a:t>
            </a:r>
            <a:endParaRPr lang="pl-PL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17DE499D-734E-91BE-A6F0-92AAB439E093}"/>
              </a:ext>
            </a:extLst>
          </p:cNvPr>
          <p:cNvSpPr txBox="1"/>
          <p:nvPr/>
        </p:nvSpPr>
        <p:spPr>
          <a:xfrm>
            <a:off x="491289" y="1127404"/>
            <a:ext cx="3125592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Format:</a:t>
            </a:r>
            <a:r>
              <a:rPr lang="pl-PL" sz="1200" dirty="0">
                <a:latin typeface="Ubuntu"/>
              </a:rPr>
              <a:t> A4</a:t>
            </a:r>
          </a:p>
          <a:p>
            <a:endParaRPr lang="pl-PL" sz="1200" dirty="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Logotyp PAA w wariancie pionowym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Tło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Nazwa biuletynu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Numer ISSN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Oznaczenie numeru biuletynu</a:t>
            </a:r>
          </a:p>
          <a:p>
            <a:pPr marL="228600" indent="-228600">
              <a:buFontTx/>
              <a:buAutoNum type="arabicPeriod"/>
            </a:pPr>
            <a:r>
              <a:rPr lang="pl-PL" sz="1200" dirty="0">
                <a:latin typeface="Ubuntu"/>
              </a:rPr>
              <a:t>Zdjęcie (opcjonalnie)</a:t>
            </a:r>
          </a:p>
          <a:p>
            <a:pPr marL="228600" indent="-228600">
              <a:buFontTx/>
              <a:buAutoNum type="arabicPeriod"/>
            </a:pPr>
            <a:endParaRPr lang="pl-PL" sz="1200" dirty="0">
              <a:latin typeface="Ubuntu"/>
            </a:endParaRPr>
          </a:p>
          <a:p>
            <a:r>
              <a:rPr lang="pl-PL" sz="1200" dirty="0">
                <a:latin typeface="Ubuntu"/>
              </a:rPr>
              <a:t>Margines istotnych elementów</a:t>
            </a:r>
            <a:br>
              <a:rPr lang="pl-PL" sz="1200" dirty="0">
                <a:latin typeface="Ubuntu"/>
              </a:rPr>
            </a:br>
            <a:r>
              <a:rPr lang="pl-PL" sz="1200" dirty="0">
                <a:latin typeface="Ubuntu"/>
              </a:rPr>
              <a:t>od brzegu: 20 mm</a:t>
            </a:r>
          </a:p>
        </p:txBody>
      </p: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26749394-165F-9318-A804-306A2CDFBF36}"/>
              </a:ext>
            </a:extLst>
          </p:cNvPr>
          <p:cNvCxnSpPr>
            <a:cxnSpLocks/>
          </p:cNvCxnSpPr>
          <p:nvPr/>
        </p:nvCxnSpPr>
        <p:spPr>
          <a:xfrm flipH="1">
            <a:off x="3774412" y="1727120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76BB7F3B-CBA8-1CC4-7987-BE77AB1A95A3}"/>
              </a:ext>
            </a:extLst>
          </p:cNvPr>
          <p:cNvSpPr txBox="1"/>
          <p:nvPr/>
        </p:nvSpPr>
        <p:spPr>
          <a:xfrm>
            <a:off x="3486083" y="1507713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1.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D0AEBED4-CABA-26C7-BBFD-9CAF96C22C39}"/>
              </a:ext>
            </a:extLst>
          </p:cNvPr>
          <p:cNvCxnSpPr>
            <a:cxnSpLocks/>
          </p:cNvCxnSpPr>
          <p:nvPr/>
        </p:nvCxnSpPr>
        <p:spPr>
          <a:xfrm flipH="1">
            <a:off x="3804491" y="2523088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D2710BF3-04E8-1786-76B7-EE045EC1FF3C}"/>
              </a:ext>
            </a:extLst>
          </p:cNvPr>
          <p:cNvSpPr txBox="1"/>
          <p:nvPr/>
        </p:nvSpPr>
        <p:spPr>
          <a:xfrm>
            <a:off x="3516162" y="2301608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2.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id="{A920A9F6-BD3B-8B21-D547-3B727643963E}"/>
              </a:ext>
            </a:extLst>
          </p:cNvPr>
          <p:cNvCxnSpPr>
            <a:cxnSpLocks/>
          </p:cNvCxnSpPr>
          <p:nvPr/>
        </p:nvCxnSpPr>
        <p:spPr>
          <a:xfrm flipH="1">
            <a:off x="3804491" y="3266225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7DE57D79-A384-B9A2-7A23-B91C9F7583E4}"/>
              </a:ext>
            </a:extLst>
          </p:cNvPr>
          <p:cNvSpPr txBox="1"/>
          <p:nvPr/>
        </p:nvSpPr>
        <p:spPr>
          <a:xfrm>
            <a:off x="3516162" y="3044745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3.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21" name="Łącznik prosty ze strzałką 20">
            <a:extLst>
              <a:ext uri="{FF2B5EF4-FFF2-40B4-BE49-F238E27FC236}">
                <a16:creationId xmlns:a16="http://schemas.microsoft.com/office/drawing/2014/main" id="{0DB22B62-4888-1E24-499B-677B4E960291}"/>
              </a:ext>
            </a:extLst>
          </p:cNvPr>
          <p:cNvCxnSpPr>
            <a:cxnSpLocks/>
          </p:cNvCxnSpPr>
          <p:nvPr/>
        </p:nvCxnSpPr>
        <p:spPr>
          <a:xfrm flipH="1">
            <a:off x="7372208" y="1521513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418C5231-76D3-E291-E21A-F41DEB7119BF}"/>
              </a:ext>
            </a:extLst>
          </p:cNvPr>
          <p:cNvSpPr txBox="1"/>
          <p:nvPr/>
        </p:nvSpPr>
        <p:spPr>
          <a:xfrm>
            <a:off x="7630889" y="1300033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4.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23" name="Łącznik prosty ze strzałką 22">
            <a:extLst>
              <a:ext uri="{FF2B5EF4-FFF2-40B4-BE49-F238E27FC236}">
                <a16:creationId xmlns:a16="http://schemas.microsoft.com/office/drawing/2014/main" id="{5932BD11-444E-FF30-68BF-F79EF373C1A3}"/>
              </a:ext>
            </a:extLst>
          </p:cNvPr>
          <p:cNvCxnSpPr>
            <a:cxnSpLocks/>
          </p:cNvCxnSpPr>
          <p:nvPr/>
        </p:nvCxnSpPr>
        <p:spPr>
          <a:xfrm flipH="1">
            <a:off x="7372208" y="5268120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BCFF3EEC-9589-4D73-0C79-57BCBE96ABCC}"/>
              </a:ext>
            </a:extLst>
          </p:cNvPr>
          <p:cNvSpPr txBox="1"/>
          <p:nvPr/>
        </p:nvSpPr>
        <p:spPr>
          <a:xfrm>
            <a:off x="7630889" y="5046640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5.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25" name="Łącznik prosty ze strzałką 24">
            <a:extLst>
              <a:ext uri="{FF2B5EF4-FFF2-40B4-BE49-F238E27FC236}">
                <a16:creationId xmlns:a16="http://schemas.microsoft.com/office/drawing/2014/main" id="{654FFEA8-0A64-6F03-5677-B82258F776D5}"/>
              </a:ext>
            </a:extLst>
          </p:cNvPr>
          <p:cNvCxnSpPr>
            <a:cxnSpLocks/>
          </p:cNvCxnSpPr>
          <p:nvPr/>
        </p:nvCxnSpPr>
        <p:spPr>
          <a:xfrm flipH="1">
            <a:off x="7928368" y="5575897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E2B763D0-3635-B48C-F535-0258CF4BA1EA}"/>
              </a:ext>
            </a:extLst>
          </p:cNvPr>
          <p:cNvSpPr txBox="1"/>
          <p:nvPr/>
        </p:nvSpPr>
        <p:spPr>
          <a:xfrm>
            <a:off x="7640039" y="5354417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6.</a:t>
            </a:r>
            <a:endParaRPr lang="pl-PL" b="1" dirty="0">
              <a:solidFill>
                <a:srgbClr val="ED1A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1367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9.2 Okładka A4 – przykładowe kompozycje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B242A485-B1BA-D085-BC15-AFAC5C960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33</a:t>
            </a:fld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42447389-F32C-7817-B5FF-B7A20E1B81F8}"/>
              </a:ext>
            </a:extLst>
          </p:cNvPr>
          <p:cNvSpPr txBox="1"/>
          <p:nvPr/>
        </p:nvSpPr>
        <p:spPr>
          <a:xfrm>
            <a:off x="491289" y="1127404"/>
            <a:ext cx="3125592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Format:</a:t>
            </a:r>
            <a:r>
              <a:rPr lang="pl-PL" sz="1200" dirty="0">
                <a:latin typeface="Ubuntu"/>
              </a:rPr>
              <a:t> A4</a:t>
            </a:r>
          </a:p>
          <a:p>
            <a:endParaRPr lang="pl-PL" sz="1200" dirty="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Logotyp PAA w wariancie pionowym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Tło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Hasło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Adres www</a:t>
            </a:r>
          </a:p>
          <a:p>
            <a:pPr marL="228600" indent="-228600">
              <a:buFontTx/>
              <a:buAutoNum type="arabicPeriod"/>
            </a:pPr>
            <a:r>
              <a:rPr lang="pl-PL" sz="1200" dirty="0">
                <a:latin typeface="Ubuntu"/>
              </a:rPr>
              <a:t>Zdjęcie (opcjonalnie)</a:t>
            </a:r>
          </a:p>
          <a:p>
            <a:pPr marL="228600" indent="-228600">
              <a:buFontTx/>
              <a:buAutoNum type="arabicPeriod"/>
            </a:pPr>
            <a:endParaRPr lang="pl-PL" sz="1200" dirty="0">
              <a:latin typeface="Ubuntu"/>
            </a:endParaRPr>
          </a:p>
          <a:p>
            <a:r>
              <a:rPr lang="pl-PL" sz="1200" dirty="0">
                <a:latin typeface="Ubuntu"/>
              </a:rPr>
              <a:t>Margines istotnych elementów</a:t>
            </a:r>
            <a:br>
              <a:rPr lang="pl-PL" sz="1200" dirty="0">
                <a:latin typeface="Ubuntu"/>
              </a:rPr>
            </a:br>
            <a:r>
              <a:rPr lang="pl-PL" sz="1200" dirty="0">
                <a:latin typeface="Ubuntu"/>
              </a:rPr>
              <a:t>od brzegu: 20 mm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4DFBF71-FF9A-F669-09E6-D661C7A8C6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09983" y="1127652"/>
            <a:ext cx="3196932" cy="451647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682A73D-E82E-52CC-5A61-79578BA0B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9234" y="1126436"/>
            <a:ext cx="3197744" cy="4517618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0060703-9773-4A43-0D96-DC35A7C6A420}"/>
              </a:ext>
            </a:extLst>
          </p:cNvPr>
          <p:cNvSpPr txBox="1"/>
          <p:nvPr/>
        </p:nvSpPr>
        <p:spPr>
          <a:xfrm>
            <a:off x="8309983" y="5765131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Wersja ze zdjęciem</a:t>
            </a:r>
            <a:endParaRPr lang="pl-PL" dirty="0"/>
          </a:p>
        </p:txBody>
      </p: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A051045B-9CED-9A06-F27F-B560274CF3E3}"/>
              </a:ext>
            </a:extLst>
          </p:cNvPr>
          <p:cNvCxnSpPr>
            <a:cxnSpLocks/>
          </p:cNvCxnSpPr>
          <p:nvPr/>
        </p:nvCxnSpPr>
        <p:spPr>
          <a:xfrm flipH="1">
            <a:off x="3774412" y="1727120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0AB8D1F5-BBE2-F876-1E5B-8A2C02FF588A}"/>
              </a:ext>
            </a:extLst>
          </p:cNvPr>
          <p:cNvSpPr txBox="1"/>
          <p:nvPr/>
        </p:nvSpPr>
        <p:spPr>
          <a:xfrm>
            <a:off x="3486083" y="1507713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1.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EC20D0FB-42FE-7632-83AE-56D7FE324938}"/>
              </a:ext>
            </a:extLst>
          </p:cNvPr>
          <p:cNvCxnSpPr>
            <a:cxnSpLocks/>
          </p:cNvCxnSpPr>
          <p:nvPr/>
        </p:nvCxnSpPr>
        <p:spPr>
          <a:xfrm flipH="1">
            <a:off x="3804491" y="2523088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6AEFF8CC-1577-5BB3-AB10-F368A13F7A6C}"/>
              </a:ext>
            </a:extLst>
          </p:cNvPr>
          <p:cNvSpPr txBox="1"/>
          <p:nvPr/>
        </p:nvSpPr>
        <p:spPr>
          <a:xfrm>
            <a:off x="3516162" y="2301608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2.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id="{C6EF9570-8C5C-DFBD-7E1C-2C11EE958641}"/>
              </a:ext>
            </a:extLst>
          </p:cNvPr>
          <p:cNvCxnSpPr>
            <a:cxnSpLocks/>
          </p:cNvCxnSpPr>
          <p:nvPr/>
        </p:nvCxnSpPr>
        <p:spPr>
          <a:xfrm flipH="1">
            <a:off x="3804491" y="3266225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4440A3BE-44C6-FEBF-091B-6CD3DFB466C8}"/>
              </a:ext>
            </a:extLst>
          </p:cNvPr>
          <p:cNvSpPr txBox="1"/>
          <p:nvPr/>
        </p:nvSpPr>
        <p:spPr>
          <a:xfrm>
            <a:off x="3516162" y="3044745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3.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20" name="Łącznik prosty ze strzałką 19">
            <a:extLst>
              <a:ext uri="{FF2B5EF4-FFF2-40B4-BE49-F238E27FC236}">
                <a16:creationId xmlns:a16="http://schemas.microsoft.com/office/drawing/2014/main" id="{C741D354-2832-6AC1-E4FB-3C1069314731}"/>
              </a:ext>
            </a:extLst>
          </p:cNvPr>
          <p:cNvCxnSpPr>
            <a:cxnSpLocks/>
          </p:cNvCxnSpPr>
          <p:nvPr/>
        </p:nvCxnSpPr>
        <p:spPr>
          <a:xfrm flipH="1">
            <a:off x="7372208" y="5268120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36F04393-367C-4D68-BF7C-48BD2A46BCF5}"/>
              </a:ext>
            </a:extLst>
          </p:cNvPr>
          <p:cNvSpPr txBox="1"/>
          <p:nvPr/>
        </p:nvSpPr>
        <p:spPr>
          <a:xfrm>
            <a:off x="7630889" y="5046640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4.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22" name="Łącznik prosty ze strzałką 21">
            <a:extLst>
              <a:ext uri="{FF2B5EF4-FFF2-40B4-BE49-F238E27FC236}">
                <a16:creationId xmlns:a16="http://schemas.microsoft.com/office/drawing/2014/main" id="{AE526163-B4DE-A38B-DF9B-DC53683CF77E}"/>
              </a:ext>
            </a:extLst>
          </p:cNvPr>
          <p:cNvCxnSpPr>
            <a:cxnSpLocks/>
          </p:cNvCxnSpPr>
          <p:nvPr/>
        </p:nvCxnSpPr>
        <p:spPr>
          <a:xfrm flipH="1">
            <a:off x="7928368" y="5575897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FA44D848-E0ED-554A-F0F5-D28282D6BF91}"/>
              </a:ext>
            </a:extLst>
          </p:cNvPr>
          <p:cNvSpPr txBox="1"/>
          <p:nvPr/>
        </p:nvSpPr>
        <p:spPr>
          <a:xfrm>
            <a:off x="7640039" y="5354417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5.</a:t>
            </a:r>
            <a:endParaRPr lang="pl-PL" b="1" dirty="0">
              <a:solidFill>
                <a:srgbClr val="ED1A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478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9.3 Okładka kwadratowa – przykładowe kompozycje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B242A485-B1BA-D085-BC15-AFAC5C960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34</a:t>
            </a:fld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4A702512-93CB-A32B-A542-B65855ED20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0756" y="2446379"/>
            <a:ext cx="3196932" cy="3196932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0EA6C04-D696-0270-E7FD-BD79B6D54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2783" y="2446379"/>
            <a:ext cx="3197744" cy="3197744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0C0EE672-76D2-4C4E-17B1-428C4ECB5E34}"/>
              </a:ext>
            </a:extLst>
          </p:cNvPr>
          <p:cNvSpPr txBox="1"/>
          <p:nvPr/>
        </p:nvSpPr>
        <p:spPr>
          <a:xfrm>
            <a:off x="7820756" y="5765131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Wersja ze zdjęciem</a:t>
            </a:r>
            <a:endParaRPr lang="pl-PL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5DA9571C-907F-9BA3-36B7-120854940C95}"/>
              </a:ext>
            </a:extLst>
          </p:cNvPr>
          <p:cNvSpPr txBox="1"/>
          <p:nvPr/>
        </p:nvSpPr>
        <p:spPr>
          <a:xfrm>
            <a:off x="491289" y="1127404"/>
            <a:ext cx="3125592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Format:</a:t>
            </a:r>
            <a:r>
              <a:rPr lang="pl-PL" sz="1200" dirty="0">
                <a:latin typeface="Ubuntu"/>
              </a:rPr>
              <a:t> 21x21 cm</a:t>
            </a:r>
          </a:p>
          <a:p>
            <a:endParaRPr lang="pl-PL" sz="1200" dirty="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Logotyp PAA w wariancie pionowym</a:t>
            </a:r>
          </a:p>
          <a:p>
            <a:pPr marL="228600" indent="-228600">
              <a:buFontTx/>
              <a:buAutoNum type="arabicPeriod"/>
            </a:pPr>
            <a:r>
              <a:rPr lang="pl-PL" sz="1200" dirty="0">
                <a:latin typeface="Ubuntu"/>
              </a:rPr>
              <a:t>Hasło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Tło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Adres www</a:t>
            </a:r>
          </a:p>
          <a:p>
            <a:pPr marL="228600" indent="-228600">
              <a:buFontTx/>
              <a:buAutoNum type="arabicPeriod"/>
            </a:pPr>
            <a:r>
              <a:rPr lang="pl-PL" sz="1200" dirty="0">
                <a:latin typeface="Ubuntu"/>
              </a:rPr>
              <a:t>Zdjęcie (opcjonalnie)</a:t>
            </a:r>
          </a:p>
          <a:p>
            <a:pPr marL="228600" indent="-228600">
              <a:buFontTx/>
              <a:buAutoNum type="arabicPeriod"/>
            </a:pPr>
            <a:endParaRPr lang="pl-PL" sz="1200" dirty="0">
              <a:latin typeface="Ubuntu"/>
            </a:endParaRPr>
          </a:p>
          <a:p>
            <a:r>
              <a:rPr lang="pl-PL" sz="1200" dirty="0">
                <a:latin typeface="Ubuntu"/>
              </a:rPr>
              <a:t>Margines istotnych elementów</a:t>
            </a:r>
            <a:br>
              <a:rPr lang="pl-PL" sz="1200" dirty="0">
                <a:latin typeface="Ubuntu"/>
              </a:rPr>
            </a:br>
            <a:r>
              <a:rPr lang="pl-PL" sz="1200" dirty="0">
                <a:latin typeface="Ubuntu"/>
              </a:rPr>
              <a:t>od brzegu: 10 mm</a:t>
            </a:r>
          </a:p>
        </p:txBody>
      </p:sp>
      <p:cxnSp>
        <p:nvCxnSpPr>
          <p:cNvPr id="6" name="Łącznik prosty ze strzałką 5">
            <a:extLst>
              <a:ext uri="{FF2B5EF4-FFF2-40B4-BE49-F238E27FC236}">
                <a16:creationId xmlns:a16="http://schemas.microsoft.com/office/drawing/2014/main" id="{BDE85DF9-C766-FF07-B2D7-960E9DDFD821}"/>
              </a:ext>
            </a:extLst>
          </p:cNvPr>
          <p:cNvCxnSpPr>
            <a:cxnSpLocks/>
          </p:cNvCxnSpPr>
          <p:nvPr/>
        </p:nvCxnSpPr>
        <p:spPr>
          <a:xfrm flipH="1">
            <a:off x="3469138" y="2836964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pole tekstowe 7">
            <a:extLst>
              <a:ext uri="{FF2B5EF4-FFF2-40B4-BE49-F238E27FC236}">
                <a16:creationId xmlns:a16="http://schemas.microsoft.com/office/drawing/2014/main" id="{63082798-495B-E8E2-F8EE-A8F7B6AEE7DF}"/>
              </a:ext>
            </a:extLst>
          </p:cNvPr>
          <p:cNvSpPr txBox="1"/>
          <p:nvPr/>
        </p:nvSpPr>
        <p:spPr>
          <a:xfrm>
            <a:off x="3180809" y="2617557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1.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1" name="Łącznik prosty ze strzałką 10">
            <a:extLst>
              <a:ext uri="{FF2B5EF4-FFF2-40B4-BE49-F238E27FC236}">
                <a16:creationId xmlns:a16="http://schemas.microsoft.com/office/drawing/2014/main" id="{06B47F54-631C-AC9E-642D-87B0D4369EF6}"/>
              </a:ext>
            </a:extLst>
          </p:cNvPr>
          <p:cNvCxnSpPr>
            <a:cxnSpLocks/>
          </p:cNvCxnSpPr>
          <p:nvPr/>
        </p:nvCxnSpPr>
        <p:spPr>
          <a:xfrm flipH="1">
            <a:off x="3499217" y="3889961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AEF86517-3197-51A0-21EC-EFF0388B2B49}"/>
              </a:ext>
            </a:extLst>
          </p:cNvPr>
          <p:cNvSpPr txBox="1"/>
          <p:nvPr/>
        </p:nvSpPr>
        <p:spPr>
          <a:xfrm>
            <a:off x="3210888" y="3668481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2.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3" name="Łącznik prosty ze strzałką 12">
            <a:extLst>
              <a:ext uri="{FF2B5EF4-FFF2-40B4-BE49-F238E27FC236}">
                <a16:creationId xmlns:a16="http://schemas.microsoft.com/office/drawing/2014/main" id="{477A9397-A43B-5CB8-68DE-A68D4551B80C}"/>
              </a:ext>
            </a:extLst>
          </p:cNvPr>
          <p:cNvCxnSpPr>
            <a:cxnSpLocks/>
          </p:cNvCxnSpPr>
          <p:nvPr/>
        </p:nvCxnSpPr>
        <p:spPr>
          <a:xfrm flipH="1">
            <a:off x="3499217" y="5046640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B09E8254-DA4B-FC7A-77E4-D792F9EE063A}"/>
              </a:ext>
            </a:extLst>
          </p:cNvPr>
          <p:cNvSpPr txBox="1"/>
          <p:nvPr/>
        </p:nvSpPr>
        <p:spPr>
          <a:xfrm>
            <a:off x="3210888" y="4825160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3.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D5CC39A7-90A8-373D-FC16-E2544B7CB028}"/>
              </a:ext>
            </a:extLst>
          </p:cNvPr>
          <p:cNvCxnSpPr>
            <a:cxnSpLocks/>
          </p:cNvCxnSpPr>
          <p:nvPr/>
        </p:nvCxnSpPr>
        <p:spPr>
          <a:xfrm flipH="1">
            <a:off x="7066934" y="5436832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53BBB0D6-1BDE-C19E-8E66-40F577315964}"/>
              </a:ext>
            </a:extLst>
          </p:cNvPr>
          <p:cNvSpPr txBox="1"/>
          <p:nvPr/>
        </p:nvSpPr>
        <p:spPr>
          <a:xfrm>
            <a:off x="7325615" y="5242556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4.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9" name="Łącznik prosty ze strzałką 18">
            <a:extLst>
              <a:ext uri="{FF2B5EF4-FFF2-40B4-BE49-F238E27FC236}">
                <a16:creationId xmlns:a16="http://schemas.microsoft.com/office/drawing/2014/main" id="{D6FF5C8A-979F-4564-9D33-17B6BC8933C1}"/>
              </a:ext>
            </a:extLst>
          </p:cNvPr>
          <p:cNvCxnSpPr>
            <a:cxnSpLocks/>
          </p:cNvCxnSpPr>
          <p:nvPr/>
        </p:nvCxnSpPr>
        <p:spPr>
          <a:xfrm flipH="1">
            <a:off x="11095520" y="5087027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93EBCD7F-A90C-0878-9E8B-40118F5E3C10}"/>
              </a:ext>
            </a:extLst>
          </p:cNvPr>
          <p:cNvSpPr txBox="1"/>
          <p:nvPr/>
        </p:nvSpPr>
        <p:spPr>
          <a:xfrm>
            <a:off x="11354201" y="4892751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5.</a:t>
            </a:r>
            <a:endParaRPr lang="pl-PL" b="1" dirty="0">
              <a:solidFill>
                <a:srgbClr val="ED1A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5234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9.4 Układ treści biuletynu – przykładowe strony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C26A5D85-01B0-3139-E1C0-DA346F52D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35</a:t>
            </a:fld>
            <a:endParaRPr lang="pl-PL"/>
          </a:p>
        </p:txBody>
      </p:sp>
      <p:pic>
        <p:nvPicPr>
          <p:cNvPr id="6" name="Obraz 5" descr="Obraz zawierający tekst, zrzut ekranu, projekt graficzny, krąg&#10;&#10;Opis wygenerowany automatycznie">
            <a:extLst>
              <a:ext uri="{FF2B5EF4-FFF2-40B4-BE49-F238E27FC236}">
                <a16:creationId xmlns:a16="http://schemas.microsoft.com/office/drawing/2014/main" id="{ED0AA355-5EFE-D4D7-4CF2-DE4CD9B8FA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254" y="944562"/>
            <a:ext cx="1683511" cy="2379551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8" name="Obraz 7" descr="Obraz zawierający woda, zrzut ekranu, tekst, projekt graficzny&#10;&#10;Opis wygenerowany automatycznie">
            <a:extLst>
              <a:ext uri="{FF2B5EF4-FFF2-40B4-BE49-F238E27FC236}">
                <a16:creationId xmlns:a16="http://schemas.microsoft.com/office/drawing/2014/main" id="{E93CE08C-931D-F17F-670C-2702FD8EC1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509" y="3533887"/>
            <a:ext cx="1683511" cy="2379551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10" name="Obraz 9" descr="Obraz zawierający tekst, zrzut ekranu, Czcionka, dokument&#10;&#10;Opis wygenerowany automatycznie">
            <a:extLst>
              <a:ext uri="{FF2B5EF4-FFF2-40B4-BE49-F238E27FC236}">
                <a16:creationId xmlns:a16="http://schemas.microsoft.com/office/drawing/2014/main" id="{E2A96415-B916-7ED7-CF9D-B809217B01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998" y="944561"/>
            <a:ext cx="1683511" cy="237955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13" name="Obraz 12" descr="Obraz zawierający tekst, zrzut ekranu, Czcionka, design&#10;&#10;Opis wygenerowany automatycznie">
            <a:extLst>
              <a:ext uri="{FF2B5EF4-FFF2-40B4-BE49-F238E27FC236}">
                <a16:creationId xmlns:a16="http://schemas.microsoft.com/office/drawing/2014/main" id="{DC3C4733-2429-AC58-1510-8177A6BB6F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509" y="944561"/>
            <a:ext cx="1683511" cy="237955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15" name="Obraz 14" descr="Obraz zawierający tekst, zrzut ekranu, Czcionka, dokument&#10;&#10;Opis wygenerowany automatycznie">
            <a:extLst>
              <a:ext uri="{FF2B5EF4-FFF2-40B4-BE49-F238E27FC236}">
                <a16:creationId xmlns:a16="http://schemas.microsoft.com/office/drawing/2014/main" id="{00F53BD2-3A4A-B8DC-A63F-B9E544805D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001" y="3533886"/>
            <a:ext cx="1683512" cy="237955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17" name="Obraz 16" descr="Obraz zawierający tekst, zrzut ekranu, dokument, Czcionka&#10;&#10;Opis wygenerowany automatycznie">
            <a:extLst>
              <a:ext uri="{FF2B5EF4-FFF2-40B4-BE49-F238E27FC236}">
                <a16:creationId xmlns:a16="http://schemas.microsoft.com/office/drawing/2014/main" id="{548F7C70-B6E5-EB0F-D260-7BFF5773CF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513" y="3533887"/>
            <a:ext cx="1683511" cy="237955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B9CA480A-B49F-4D00-A971-F5295F01A9B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255" y="3533887"/>
            <a:ext cx="1683511" cy="237955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21" name="Obraz 20" descr="Obraz zawierający tekst, zrzut ekranu, dokument, Czcionka&#10;&#10;Opis wygenerowany automatycznie">
            <a:extLst>
              <a:ext uri="{FF2B5EF4-FFF2-40B4-BE49-F238E27FC236}">
                <a16:creationId xmlns:a16="http://schemas.microsoft.com/office/drawing/2014/main" id="{C50E9633-1AFA-684E-E825-3D5122693C2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766" y="3533886"/>
            <a:ext cx="1683512" cy="237955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sp>
        <p:nvSpPr>
          <p:cNvPr id="22" name="pole tekstowe 21">
            <a:extLst>
              <a:ext uri="{FF2B5EF4-FFF2-40B4-BE49-F238E27FC236}">
                <a16:creationId xmlns:a16="http://schemas.microsoft.com/office/drawing/2014/main" id="{8D423489-347B-14A3-4E10-EA1962B2070C}"/>
              </a:ext>
            </a:extLst>
          </p:cNvPr>
          <p:cNvSpPr txBox="1"/>
          <p:nvPr/>
        </p:nvSpPr>
        <p:spPr>
          <a:xfrm>
            <a:off x="491289" y="1127404"/>
            <a:ext cx="3125592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Format:</a:t>
            </a:r>
            <a:r>
              <a:rPr lang="pl-PL" sz="1200" dirty="0">
                <a:latin typeface="Ubuntu"/>
              </a:rPr>
              <a:t> A4</a:t>
            </a:r>
          </a:p>
          <a:p>
            <a:r>
              <a:rPr lang="pl-PL" sz="1200" b="1" dirty="0">
                <a:latin typeface="Ubuntu"/>
              </a:rPr>
              <a:t>Marginesy:</a:t>
            </a:r>
            <a:r>
              <a:rPr lang="pl-PL" sz="1200" dirty="0">
                <a:latin typeface="Ubuntu"/>
              </a:rPr>
              <a:t> boczne wynoszą 15 mm, dolny 20 mm a górny 25 mm</a:t>
            </a:r>
          </a:p>
          <a:p>
            <a:r>
              <a:rPr lang="pl-PL" sz="1200" b="1" dirty="0">
                <a:latin typeface="Ubuntu"/>
              </a:rPr>
              <a:t>Paginy: </a:t>
            </a:r>
            <a:r>
              <a:rPr lang="pl-PL" sz="1200" dirty="0">
                <a:latin typeface="Ubuntu"/>
              </a:rPr>
              <a:t>forma „metki” wychodzącej na spad. Na stronie lewej obok paginy umieszczona jest nazwa biuletynu, na prawej stronie numer wydania.</a:t>
            </a:r>
          </a:p>
          <a:p>
            <a:r>
              <a:rPr lang="pl-PL" sz="1200" b="1" dirty="0">
                <a:latin typeface="Ubuntu"/>
              </a:rPr>
              <a:t>Zastosowane </a:t>
            </a:r>
            <a:r>
              <a:rPr lang="pl-PL" sz="1200" b="1" dirty="0" err="1">
                <a:latin typeface="Ubuntu"/>
              </a:rPr>
              <a:t>fonty</a:t>
            </a:r>
            <a:r>
              <a:rPr lang="pl-PL" sz="1200" b="1" dirty="0">
                <a:latin typeface="Ubuntu"/>
              </a:rPr>
              <a:t>: </a:t>
            </a:r>
            <a:r>
              <a:rPr lang="pl-PL" sz="1200" dirty="0" err="1">
                <a:latin typeface="Ubuntu"/>
              </a:rPr>
              <a:t>Ubuntu</a:t>
            </a:r>
            <a:r>
              <a:rPr lang="pl-PL" sz="1200" dirty="0">
                <a:latin typeface="Ubuntu"/>
              </a:rPr>
              <a:t> i Arial</a:t>
            </a:r>
          </a:p>
          <a:p>
            <a:r>
              <a:rPr lang="pl-PL" sz="1200" b="1" dirty="0">
                <a:latin typeface="Ubuntu"/>
              </a:rPr>
              <a:t>Kolory: </a:t>
            </a:r>
            <a:r>
              <a:rPr lang="pl-PL" sz="1200" dirty="0">
                <a:latin typeface="Ubuntu"/>
              </a:rPr>
              <a:t>zgodne z paletą kolorów zamieszczoną w tym dokumencie</a:t>
            </a:r>
          </a:p>
          <a:p>
            <a:endParaRPr lang="pl-PL" sz="1200" dirty="0">
              <a:latin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26996450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9.5 Układ treści publikacji kwadratowej – przykładowe strony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C26A5D85-01B0-3139-E1C0-DA346F52D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36</a:t>
            </a:fld>
            <a:endParaRPr lang="pl-PL"/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8D423489-347B-14A3-4E10-EA1962B2070C}"/>
              </a:ext>
            </a:extLst>
          </p:cNvPr>
          <p:cNvSpPr txBox="1"/>
          <p:nvPr/>
        </p:nvSpPr>
        <p:spPr>
          <a:xfrm>
            <a:off x="491289" y="1127404"/>
            <a:ext cx="3271414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Format:</a:t>
            </a:r>
            <a:r>
              <a:rPr lang="pl-PL" sz="1200" dirty="0">
                <a:latin typeface="Ubuntu"/>
              </a:rPr>
              <a:t> 21x21 cm</a:t>
            </a:r>
          </a:p>
          <a:p>
            <a:r>
              <a:rPr lang="pl-PL" sz="1200" b="1" dirty="0">
                <a:latin typeface="Ubuntu"/>
              </a:rPr>
              <a:t>Marginesy:</a:t>
            </a:r>
            <a:r>
              <a:rPr lang="pl-PL" sz="1200" dirty="0">
                <a:latin typeface="Ubuntu"/>
              </a:rPr>
              <a:t> boczne wynoszą 15 mm, dolny 20 mm a górny 25 mm</a:t>
            </a:r>
          </a:p>
          <a:p>
            <a:r>
              <a:rPr lang="pl-PL" sz="1200" b="1" dirty="0">
                <a:latin typeface="Ubuntu"/>
              </a:rPr>
              <a:t>Paginy: </a:t>
            </a:r>
            <a:r>
              <a:rPr lang="pl-PL" sz="1200" dirty="0">
                <a:latin typeface="Ubuntu"/>
              </a:rPr>
              <a:t>forma „metki” wychodzącej na spad.</a:t>
            </a:r>
          </a:p>
          <a:p>
            <a:r>
              <a:rPr lang="pl-PL" sz="1200" b="1" dirty="0">
                <a:latin typeface="Ubuntu"/>
              </a:rPr>
              <a:t>Zastosowane </a:t>
            </a:r>
            <a:r>
              <a:rPr lang="pl-PL" sz="1200" b="1" dirty="0" err="1">
                <a:latin typeface="Ubuntu"/>
              </a:rPr>
              <a:t>fonty</a:t>
            </a:r>
            <a:r>
              <a:rPr lang="pl-PL" sz="1200" b="1" dirty="0">
                <a:latin typeface="Ubuntu"/>
              </a:rPr>
              <a:t>: </a:t>
            </a:r>
            <a:r>
              <a:rPr lang="pl-PL" sz="1200" dirty="0" err="1">
                <a:latin typeface="Ubuntu"/>
              </a:rPr>
              <a:t>Ubuntu</a:t>
            </a:r>
            <a:r>
              <a:rPr lang="pl-PL" sz="1200" dirty="0">
                <a:latin typeface="Ubuntu"/>
              </a:rPr>
              <a:t> i Arial</a:t>
            </a:r>
          </a:p>
          <a:p>
            <a:r>
              <a:rPr lang="pl-PL" sz="1200" b="1" dirty="0">
                <a:latin typeface="Ubuntu"/>
              </a:rPr>
              <a:t>Kolory: </a:t>
            </a:r>
            <a:r>
              <a:rPr lang="pl-PL" sz="1200" dirty="0">
                <a:latin typeface="Ubuntu"/>
              </a:rPr>
              <a:t>zgodne z paletą kolorów zamieszczoną w tym dokumencie</a:t>
            </a:r>
          </a:p>
          <a:p>
            <a:r>
              <a:rPr lang="pl-PL" sz="1200" b="1" dirty="0">
                <a:latin typeface="Ubuntu"/>
              </a:rPr>
              <a:t>Podział</a:t>
            </a:r>
            <a:r>
              <a:rPr lang="pl-PL" sz="1200" dirty="0">
                <a:latin typeface="Ubuntu"/>
              </a:rPr>
              <a:t>: na 4 kolumny z możliwością</a:t>
            </a:r>
            <a:br>
              <a:rPr lang="pl-PL" sz="1200" dirty="0">
                <a:latin typeface="Ubuntu"/>
              </a:rPr>
            </a:br>
            <a:r>
              <a:rPr lang="pl-PL" sz="1200" dirty="0">
                <a:latin typeface="Ubuntu"/>
              </a:rPr>
              <a:t>układu całostronicowego, 2x2 lub 3x1</a:t>
            </a:r>
            <a:br>
              <a:rPr lang="pl-PL" sz="1200" dirty="0">
                <a:latin typeface="Ubuntu"/>
              </a:rPr>
            </a:br>
            <a:r>
              <a:rPr lang="pl-PL" sz="1200" dirty="0">
                <a:latin typeface="Ubuntu"/>
              </a:rPr>
              <a:t>jak w przykładzie.</a:t>
            </a:r>
          </a:p>
          <a:p>
            <a:endParaRPr lang="pl-PL" sz="1200" dirty="0">
              <a:latin typeface="Ubuntu"/>
            </a:endParaRPr>
          </a:p>
        </p:txBody>
      </p:sp>
      <p:pic>
        <p:nvPicPr>
          <p:cNvPr id="4" name="Obraz 3" descr="Obraz zawierający tekst, zrzut ekranu, książka, design&#10;&#10;Opis wygenerowany automatycznie">
            <a:extLst>
              <a:ext uri="{FF2B5EF4-FFF2-40B4-BE49-F238E27FC236}">
                <a16:creationId xmlns:a16="http://schemas.microsoft.com/office/drawing/2014/main" id="{D215DCE0-801F-E05E-7E0B-0F69A0A74C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773" y="1005996"/>
            <a:ext cx="2366474" cy="2366474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9" name="Obraz 8" descr="Obraz zawierający zrzut ekranu, tekst, design&#10;&#10;Opis wygenerowany automatycznie">
            <a:extLst>
              <a:ext uri="{FF2B5EF4-FFF2-40B4-BE49-F238E27FC236}">
                <a16:creationId xmlns:a16="http://schemas.microsoft.com/office/drawing/2014/main" id="{7EB74DFE-5BF4-9B87-7B3E-5E88DCE87E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140" y="1005996"/>
            <a:ext cx="2366474" cy="236647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2" name="Obraz 11" descr="Obraz zawierający tekst, zrzut ekranu, Czcionka, dokument&#10;&#10;Opis wygenerowany automatycznie">
            <a:extLst>
              <a:ext uri="{FF2B5EF4-FFF2-40B4-BE49-F238E27FC236}">
                <a16:creationId xmlns:a16="http://schemas.microsoft.com/office/drawing/2014/main" id="{74C463E0-FF6E-225E-2AE2-746BD4DC16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614" y="1005996"/>
            <a:ext cx="2366474" cy="236647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6" name="Obraz 15" descr="Obraz zawierający tekst, zrzut ekranu, Czcionka, dokument&#10;&#10;Opis wygenerowany automatycznie">
            <a:extLst>
              <a:ext uri="{FF2B5EF4-FFF2-40B4-BE49-F238E27FC236}">
                <a16:creationId xmlns:a16="http://schemas.microsoft.com/office/drawing/2014/main" id="{A0F44492-188D-9DCE-A8E3-C3435F9388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087" y="3546964"/>
            <a:ext cx="2366474" cy="236647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0" name="Obraz 19" descr="Obraz zawierający tekst, zrzut ekranu, Czcionka, design&#10;&#10;Opis wygenerowany automatycznie">
            <a:extLst>
              <a:ext uri="{FF2B5EF4-FFF2-40B4-BE49-F238E27FC236}">
                <a16:creationId xmlns:a16="http://schemas.microsoft.com/office/drawing/2014/main" id="{0D9E0B0F-3C2A-7301-E008-34BAEB162F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561" y="3546964"/>
            <a:ext cx="2366474" cy="236647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4" name="Obraz 23" descr="Obraz zawierający woda, zrzut ekranu, Wielobarwność, niebieskie&#10;&#10;Opis wygenerowany automatycznie">
            <a:extLst>
              <a:ext uri="{FF2B5EF4-FFF2-40B4-BE49-F238E27FC236}">
                <a16:creationId xmlns:a16="http://schemas.microsoft.com/office/drawing/2014/main" id="{50742A0A-EFE9-4709-B541-6873726A80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614" y="3546964"/>
            <a:ext cx="2366474" cy="2366474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756936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70568" y="5719925"/>
            <a:ext cx="3284192" cy="505032"/>
          </a:xfrm>
          <a:noFill/>
        </p:spPr>
        <p:txBody>
          <a:bodyPr lIns="91440" tIns="45720" rIns="91440" bIns="45720" anchor="ctr"/>
          <a:lstStyle/>
          <a:p>
            <a:pPr algn="l"/>
            <a:r>
              <a:rPr lang="pl-PL" sz="1200">
                <a:latin typeface="Ubuntu"/>
              </a:rPr>
              <a:t>Księga przygotowana przez:</a:t>
            </a:r>
            <a:br>
              <a:rPr lang="pl-PL" sz="1200">
                <a:latin typeface="Ubuntu" panose="020B0504030602030204" pitchFamily="34" charset="0"/>
              </a:rPr>
            </a:br>
            <a:endParaRPr lang="pl-PL" sz="1200">
              <a:latin typeface="Ubuntu"/>
            </a:endParaRPr>
          </a:p>
        </p:txBody>
      </p:sp>
      <p:pic>
        <p:nvPicPr>
          <p:cNvPr id="6" name="Obraz 22">
            <a:hlinkClick r:id="rId2"/>
            <a:extLst>
              <a:ext uri="{FF2B5EF4-FFF2-40B4-BE49-F238E27FC236}">
                <a16:creationId xmlns:a16="http://schemas.microsoft.com/office/drawing/2014/main" id="{FE92F38E-CC49-796C-F710-BCBCD454E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70" y="6044717"/>
            <a:ext cx="794034" cy="37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64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763" y="2606900"/>
            <a:ext cx="5499432" cy="375230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pl-PL" dirty="0">
                <a:latin typeface="Ubuntu"/>
              </a:rPr>
              <a:t>ELEMENTY WIZERUNKOWE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8A90B4F6-B6B6-3A13-2041-E1B2B0EDA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4</a:t>
            </a:fld>
            <a:endParaRPr lang="pl-PL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82F7329-524B-FC06-3CC0-D52398FFA876}"/>
              </a:ext>
            </a:extLst>
          </p:cNvPr>
          <p:cNvSpPr txBox="1"/>
          <p:nvPr/>
        </p:nvSpPr>
        <p:spPr>
          <a:xfrm>
            <a:off x="1070410" y="3106076"/>
            <a:ext cx="7460030" cy="22955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1113" algn="just">
              <a:lnSpc>
                <a:spcPct val="120000"/>
              </a:lnSpc>
            </a:pPr>
            <a:r>
              <a:rPr lang="pl-PL" sz="1200" dirty="0">
                <a:latin typeface="Ubuntu" panose="020B0504030602030204" pitchFamily="34" charset="0"/>
                <a:ea typeface="+mn-lt"/>
                <a:cs typeface="+mn-lt"/>
              </a:rPr>
              <a:t>Elementy graficzne zostały zaprojektowane tak, aby zapewnić spójny wizualnie wizerunek we wszystkich materiałach PAA, wzmacniając ich rozpoznawalność i profesjonalny charakter. Kluczowym motywem graficznym jest pionowy gradient, który harmonijnie przechodzi od jasnego błękitu do ciemnych odcieni niebieskiego.. Gradient ten wykorzystywano w różnych kontekstach, takich jak tła pod logotyp, elementy graficzne Systemu Identyfikacji Wizualnej czy jako bazę dla powielania motywu wizerunkowego. Zastosowanie gradientu w tych obszarach pozwala na stworzenie materiałów wizualnych o wysokiej estetyce i spójności, które jednocześnie wyróżniają markę PAA na tle innych instytucji. Paletę kolorów zaktualizowano i wzbogacono o dodatkowy odcień, który wprowadza </a:t>
            </a:r>
            <a:r>
              <a:rPr lang="pl-PL" sz="1200" dirty="0">
                <a:latin typeface="Ubuntu" panose="020B0504030602030204" pitchFamily="34" charset="0"/>
                <a:ea typeface="Open Sans" pitchFamily="2" charset="0"/>
                <a:cs typeface="Open Sans" pitchFamily="2" charset="0"/>
              </a:rPr>
              <a:t>subtelne</a:t>
            </a:r>
            <a:r>
              <a:rPr lang="pl-PL" sz="1200" dirty="0">
                <a:latin typeface="Ubuntu" panose="020B0504030602030204" pitchFamily="34" charset="0"/>
                <a:ea typeface="+mn-lt"/>
                <a:cs typeface="+mn-lt"/>
              </a:rPr>
              <a:t> przełamanie kolorystyczne, jednocześnie pełniąc funkcję charakterystycznego wyróżnika wizualnego. Kolor ten ujęto we Wzorze, który stanowi element ozdobny </a:t>
            </a:r>
            <a:r>
              <a:rPr lang="pl-PL" sz="1200" dirty="0" err="1">
                <a:latin typeface="Ubuntu" panose="020B0504030602030204" pitchFamily="34" charset="0"/>
                <a:ea typeface="+mn-lt"/>
                <a:cs typeface="+mn-lt"/>
              </a:rPr>
              <a:t>layout'u</a:t>
            </a:r>
            <a:r>
              <a:rPr lang="pl-PL" sz="1200" dirty="0">
                <a:latin typeface="Ubuntu" panose="020B0504030602030204" pitchFamily="34" charset="0"/>
                <a:ea typeface="+mn-lt"/>
                <a:cs typeface="+mn-lt"/>
              </a:rPr>
              <a:t>.</a:t>
            </a:r>
            <a:endParaRPr lang="pl-PL" dirty="0">
              <a:latin typeface="Ubuntu" panose="020B0504030602030204" pitchFamily="34" charset="0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70773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1.1 Element wizerunkowy | Tło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8A90B4F6-B6B6-3A13-2041-E1B2B0EDA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5</a:t>
            </a:fld>
            <a:endParaRPr lang="pl-PL"/>
          </a:p>
        </p:txBody>
      </p:sp>
      <p:pic>
        <p:nvPicPr>
          <p:cNvPr id="10" name="Symbol zastępczy zawartości 9" descr="Obraz zawierający woda, niebieskie, Wielobarwność, Turkus&#10;&#10;Opis wygenerowany automatycznie">
            <a:extLst>
              <a:ext uri="{FF2B5EF4-FFF2-40B4-BE49-F238E27FC236}">
                <a16:creationId xmlns:a16="http://schemas.microsoft.com/office/drawing/2014/main" id="{4D23891C-EC81-1A47-5708-12367FB4CC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454" y="1126436"/>
            <a:ext cx="6596239" cy="4122649"/>
          </a:xfr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82F7329-524B-FC06-3CC0-D52398FFA876}"/>
              </a:ext>
            </a:extLst>
          </p:cNvPr>
          <p:cNvSpPr txBox="1"/>
          <p:nvPr/>
        </p:nvSpPr>
        <p:spPr>
          <a:xfrm>
            <a:off x="491290" y="1128462"/>
            <a:ext cx="3538270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pl-PL" sz="1200" b="1">
                <a:latin typeface="Ubuntu"/>
              </a:rPr>
              <a:t>Tło składa się z następujących elementów</a:t>
            </a:r>
            <a:endParaRPr lang="pl-PL" sz="1200">
              <a:latin typeface="Ubuntu"/>
            </a:endParaRPr>
          </a:p>
          <a:p>
            <a:pPr algn="just"/>
            <a:endParaRPr lang="pl-PL" sz="1200">
              <a:latin typeface="Ubuntu"/>
            </a:endParaRPr>
          </a:p>
          <a:p>
            <a:pPr marL="228600" indent="-228600">
              <a:buFontTx/>
              <a:buAutoNum type="arabicPeriod"/>
            </a:pPr>
            <a:r>
              <a:rPr lang="pl-PL" sz="1200" b="1">
                <a:latin typeface="Ubuntu"/>
              </a:rPr>
              <a:t>Gradient</a:t>
            </a:r>
            <a:r>
              <a:rPr lang="pl-PL" sz="1200">
                <a:latin typeface="Ubuntu"/>
              </a:rPr>
              <a:t> przechodzący pod kątem 30° od koloru 2a położonego 20% od początku, przez kolor 2b położony centralnie, do koloru 2c położonego 80% od początku gradientu (kolory opisane na stronie 5), z nałożonym efektem ziarna,</a:t>
            </a:r>
          </a:p>
          <a:p>
            <a:pPr marL="228600" indent="-228600" algn="just">
              <a:buFontTx/>
              <a:buAutoNum type="arabicPeriod"/>
            </a:pPr>
            <a:r>
              <a:rPr lang="pl-PL" sz="1200" b="1">
                <a:latin typeface="Ubuntu"/>
              </a:rPr>
              <a:t>Elementy graficzne </a:t>
            </a:r>
            <a:r>
              <a:rPr lang="pl-PL" sz="1200">
                <a:latin typeface="Ubuntu"/>
              </a:rPr>
              <a:t>na bazie okręgów.</a:t>
            </a:r>
          </a:p>
          <a:p>
            <a:pPr marL="228600" indent="-228600" algn="just">
              <a:buFontTx/>
              <a:buAutoNum type="arabicPeriod"/>
            </a:pPr>
            <a:endParaRPr lang="pl-PL" sz="1200">
              <a:latin typeface="Ubuntu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686A3B57-3326-5EFD-10B5-2D1D67A32BBD}"/>
              </a:ext>
            </a:extLst>
          </p:cNvPr>
          <p:cNvSpPr txBox="1"/>
          <p:nvPr/>
        </p:nvSpPr>
        <p:spPr>
          <a:xfrm>
            <a:off x="8794694" y="769891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77425D4-1070-759F-5962-53152AF0C992}"/>
              </a:ext>
            </a:extLst>
          </p:cNvPr>
          <p:cNvSpPr txBox="1"/>
          <p:nvPr/>
        </p:nvSpPr>
        <p:spPr>
          <a:xfrm>
            <a:off x="4341565" y="1508169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2.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6" name="Łącznik prosty ze strzałką 5">
            <a:extLst>
              <a:ext uri="{FF2B5EF4-FFF2-40B4-BE49-F238E27FC236}">
                <a16:creationId xmlns:a16="http://schemas.microsoft.com/office/drawing/2014/main" id="{A509D538-AE15-DCC8-A09F-F111188E48C6}"/>
              </a:ext>
            </a:extLst>
          </p:cNvPr>
          <p:cNvCxnSpPr>
            <a:cxnSpLocks/>
          </p:cNvCxnSpPr>
          <p:nvPr/>
        </p:nvCxnSpPr>
        <p:spPr>
          <a:xfrm>
            <a:off x="4612698" y="1704900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id="{6D2B2E64-6E96-AF56-3685-E97B3E240637}"/>
              </a:ext>
            </a:extLst>
          </p:cNvPr>
          <p:cNvCxnSpPr>
            <a:cxnSpLocks/>
          </p:cNvCxnSpPr>
          <p:nvPr/>
        </p:nvCxnSpPr>
        <p:spPr>
          <a:xfrm>
            <a:off x="9080945" y="806987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6650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1.2 Element wizerunkowy | Wzór</a:t>
            </a:r>
          </a:p>
        </p:txBody>
      </p:sp>
      <p:pic>
        <p:nvPicPr>
          <p:cNvPr id="6" name="Symbol zastępczy zawartości 5" descr="Obraz zawierający krąg, zrzut ekranu, Sztuka fraktalna&#10;&#10;Opis wygenerowany automatycznie">
            <a:extLst>
              <a:ext uri="{FF2B5EF4-FFF2-40B4-BE49-F238E27FC236}">
                <a16:creationId xmlns:a16="http://schemas.microsoft.com/office/drawing/2014/main" id="{80503E0C-4DD2-4BFE-935B-6B62ADBC48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319" y="1115550"/>
            <a:ext cx="5598898" cy="4654896"/>
          </a:xfrm>
        </p:spPr>
      </p:pic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7F22B316-1B2E-76BA-5208-7B4171A36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6</a:t>
            </a:fld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F2D15E1C-1571-393D-7818-9DC589EDE2AA}"/>
              </a:ext>
            </a:extLst>
          </p:cNvPr>
          <p:cNvSpPr txBox="1"/>
          <p:nvPr/>
        </p:nvSpPr>
        <p:spPr>
          <a:xfrm>
            <a:off x="491290" y="1117577"/>
            <a:ext cx="3451185" cy="32316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Wzór, czyli dodatkowy element graficzny, </a:t>
            </a:r>
            <a:r>
              <a:rPr lang="pl-PL" sz="1200" dirty="0">
                <a:latin typeface="Ubuntu"/>
              </a:rPr>
              <a:t>służący jako minimalistyczny akcent kolorystyczny, możliwy do stosowania zarówno na białym w tle (przykład w prawym górnym rogu KIW) a także do umieszczania na tle.</a:t>
            </a:r>
          </a:p>
          <a:p>
            <a:endParaRPr lang="pl-PL" sz="1200" dirty="0">
              <a:latin typeface="Ubuntu"/>
            </a:endParaRPr>
          </a:p>
          <a:p>
            <a:r>
              <a:rPr lang="pl-PL" sz="1200" dirty="0">
                <a:latin typeface="Ubuntu"/>
                <a:ea typeface="+mn-lt"/>
                <a:cs typeface="+mn-lt"/>
              </a:rPr>
              <a:t>Pełni funkcję ozdobną, wprowadzając dynamikę i urozmaicenie materiałów graficznych, a dzięki zielonemu kolorowi przełamuje dominującą paletę błękitów, nadając projektom świeżości </a:t>
            </a:r>
            <a:br>
              <a:rPr lang="pl-PL" sz="1200" dirty="0">
                <a:latin typeface="Ubuntu"/>
                <a:ea typeface="+mn-lt"/>
                <a:cs typeface="+mn-lt"/>
              </a:rPr>
            </a:br>
            <a:r>
              <a:rPr lang="pl-PL" sz="1200" dirty="0">
                <a:latin typeface="Ubuntu"/>
                <a:ea typeface="+mn-lt"/>
                <a:cs typeface="+mn-lt"/>
              </a:rPr>
              <a:t>i nowoczesności.</a:t>
            </a:r>
            <a:endParaRPr lang="pl-PL" dirty="0">
              <a:latin typeface="Ubuntu"/>
            </a:endParaRPr>
          </a:p>
          <a:p>
            <a:endParaRPr lang="pl-PL" sz="1200" dirty="0">
              <a:latin typeface="Ubuntu"/>
            </a:endParaRPr>
          </a:p>
          <a:p>
            <a:r>
              <a:rPr lang="pl-PL" sz="1200" dirty="0">
                <a:latin typeface="Ubuntu"/>
              </a:rPr>
              <a:t>Zaleca się stosowanie w prawym górnym rogu projektu, lewym dolnym, lub obydwu na raz.</a:t>
            </a:r>
          </a:p>
          <a:p>
            <a:endParaRPr lang="pl-PL" sz="1200" dirty="0">
              <a:latin typeface="Ubuntu"/>
            </a:endParaRPr>
          </a:p>
          <a:p>
            <a:endParaRPr lang="pl-PL" sz="1200" dirty="0">
              <a:latin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4147832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1.3 Element wizerunkowy | Tło z nałożonym wzorem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7F22B316-1B2E-76BA-5208-7B4171A36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7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3B4F9D8D-2FAB-5BBE-BB05-F60C1435B771}"/>
              </a:ext>
            </a:extLst>
          </p:cNvPr>
          <p:cNvSpPr txBox="1"/>
          <p:nvPr/>
        </p:nvSpPr>
        <p:spPr>
          <a:xfrm>
            <a:off x="491290" y="1128462"/>
            <a:ext cx="93517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Wzór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Tło</a:t>
            </a:r>
          </a:p>
        </p:txBody>
      </p:sp>
      <p:pic>
        <p:nvPicPr>
          <p:cNvPr id="6" name="Symbol zastępczy zawartości 9">
            <a:extLst>
              <a:ext uri="{FF2B5EF4-FFF2-40B4-BE49-F238E27FC236}">
                <a16:creationId xmlns:a16="http://schemas.microsoft.com/office/drawing/2014/main" id="{35B576AC-649A-32E8-E9B5-447A2F4E96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7881" y="1126436"/>
            <a:ext cx="6596238" cy="4122649"/>
          </a:xfr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CB23C122-61F5-5E43-B18D-66479475C0A3}"/>
              </a:ext>
            </a:extLst>
          </p:cNvPr>
          <p:cNvSpPr txBox="1"/>
          <p:nvPr/>
        </p:nvSpPr>
        <p:spPr>
          <a:xfrm>
            <a:off x="8794694" y="769891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258C6EB-AA5B-383E-6EF5-DD9242A5F5E8}"/>
              </a:ext>
            </a:extLst>
          </p:cNvPr>
          <p:cNvSpPr txBox="1"/>
          <p:nvPr/>
        </p:nvSpPr>
        <p:spPr>
          <a:xfrm>
            <a:off x="2160493" y="4604937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8" name="Łącznik prosty ze strzałką 7">
            <a:extLst>
              <a:ext uri="{FF2B5EF4-FFF2-40B4-BE49-F238E27FC236}">
                <a16:creationId xmlns:a16="http://schemas.microsoft.com/office/drawing/2014/main" id="{FA6CD93D-DBC9-6C78-1200-A4E85943741F}"/>
              </a:ext>
            </a:extLst>
          </p:cNvPr>
          <p:cNvCxnSpPr>
            <a:cxnSpLocks/>
          </p:cNvCxnSpPr>
          <p:nvPr/>
        </p:nvCxnSpPr>
        <p:spPr>
          <a:xfrm>
            <a:off x="2431626" y="4801668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id="{BC6B3568-44EF-0B04-578B-B4ECBD6411A6}"/>
              </a:ext>
            </a:extLst>
          </p:cNvPr>
          <p:cNvCxnSpPr>
            <a:cxnSpLocks/>
          </p:cNvCxnSpPr>
          <p:nvPr/>
        </p:nvCxnSpPr>
        <p:spPr>
          <a:xfrm>
            <a:off x="9080945" y="806987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2881997D-BEF6-32D1-F988-A7024B177204}"/>
              </a:ext>
            </a:extLst>
          </p:cNvPr>
          <p:cNvSpPr txBox="1"/>
          <p:nvPr/>
        </p:nvSpPr>
        <p:spPr>
          <a:xfrm>
            <a:off x="5759117" y="5297853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2.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1" name="Łącznik prosty ze strzałką 10">
            <a:extLst>
              <a:ext uri="{FF2B5EF4-FFF2-40B4-BE49-F238E27FC236}">
                <a16:creationId xmlns:a16="http://schemas.microsoft.com/office/drawing/2014/main" id="{FA12CB83-6262-EB2F-4D96-935745E2F1D9}"/>
              </a:ext>
            </a:extLst>
          </p:cNvPr>
          <p:cNvCxnSpPr>
            <a:cxnSpLocks/>
          </p:cNvCxnSpPr>
          <p:nvPr/>
        </p:nvCxnSpPr>
        <p:spPr>
          <a:xfrm>
            <a:off x="6045368" y="5334949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6528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2. Paleta kolorów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2CF935A7-9A22-560B-5C3C-C4B148493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8</a:t>
            </a:fld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F972DBB-A99F-AB71-BB88-F948E83B61B9}"/>
              </a:ext>
            </a:extLst>
          </p:cNvPr>
          <p:cNvSpPr txBox="1"/>
          <p:nvPr/>
        </p:nvSpPr>
        <p:spPr>
          <a:xfrm>
            <a:off x="5484106" y="1293160"/>
            <a:ext cx="265611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b="1">
                <a:latin typeface="Ubuntu" panose="020B0504030602030204" pitchFamily="34" charset="0"/>
              </a:rPr>
              <a:t>C:</a:t>
            </a:r>
            <a:r>
              <a:rPr lang="pl-PL">
                <a:latin typeface="Ubuntu" panose="020B0504030602030204" pitchFamily="34" charset="0"/>
              </a:rPr>
              <a:t>50 </a:t>
            </a:r>
            <a:r>
              <a:rPr lang="pl-PL" b="1">
                <a:latin typeface="Ubuntu" panose="020B0504030602030204" pitchFamily="34" charset="0"/>
              </a:rPr>
              <a:t>M:</a:t>
            </a:r>
            <a:r>
              <a:rPr lang="pl-PL">
                <a:latin typeface="Ubuntu" panose="020B0504030602030204" pitchFamily="34" charset="0"/>
              </a:rPr>
              <a:t>0 </a:t>
            </a:r>
            <a:r>
              <a:rPr lang="pl-PL" b="1">
                <a:latin typeface="Ubuntu" panose="020B0504030602030204" pitchFamily="34" charset="0"/>
              </a:rPr>
              <a:t>Y:</a:t>
            </a:r>
            <a:r>
              <a:rPr lang="pl-PL">
                <a:latin typeface="Ubuntu" panose="020B0504030602030204" pitchFamily="34" charset="0"/>
              </a:rPr>
              <a:t>100 </a:t>
            </a:r>
            <a:r>
              <a:rPr lang="pl-PL" b="1">
                <a:latin typeface="Ubuntu" panose="020B0504030602030204" pitchFamily="34" charset="0"/>
              </a:rPr>
              <a:t>K:</a:t>
            </a:r>
            <a:r>
              <a:rPr lang="pl-PL">
                <a:latin typeface="Ubuntu" panose="020B0504030602030204" pitchFamily="34" charset="0"/>
              </a:rPr>
              <a:t>0</a:t>
            </a:r>
          </a:p>
          <a:p>
            <a:r>
              <a:rPr lang="pl-PL" b="1">
                <a:latin typeface="Ubuntu" panose="020B0504030602030204" pitchFamily="34" charset="0"/>
              </a:rPr>
              <a:t>R:</a:t>
            </a:r>
            <a:r>
              <a:rPr lang="pl-PL">
                <a:latin typeface="Ubuntu" panose="020B0504030602030204" pitchFamily="34" charset="0"/>
              </a:rPr>
              <a:t>200 </a:t>
            </a:r>
            <a:r>
              <a:rPr lang="pl-PL" b="1">
                <a:latin typeface="Ubuntu" panose="020B0504030602030204" pitchFamily="34" charset="0"/>
              </a:rPr>
              <a:t>G:</a:t>
            </a:r>
            <a:r>
              <a:rPr lang="pl-PL">
                <a:latin typeface="Ubuntu" panose="020B0504030602030204" pitchFamily="34" charset="0"/>
              </a:rPr>
              <a:t>230 </a:t>
            </a:r>
            <a:r>
              <a:rPr lang="pl-PL" b="1">
                <a:latin typeface="Ubuntu" panose="020B0504030602030204" pitchFamily="34" charset="0"/>
              </a:rPr>
              <a:t>B:</a:t>
            </a:r>
            <a:r>
              <a:rPr lang="pl-PL">
                <a:latin typeface="Ubuntu" panose="020B0504030602030204" pitchFamily="34" charset="0"/>
              </a:rPr>
              <a:t>20</a:t>
            </a:r>
          </a:p>
          <a:p>
            <a:r>
              <a:rPr lang="pl-PL">
                <a:latin typeface="Ubuntu" panose="020B0504030602030204" pitchFamily="34" charset="0"/>
              </a:rPr>
              <a:t>#</a:t>
            </a:r>
            <a:r>
              <a:rPr lang="pl-PL">
                <a:latin typeface="Ubuntu" panose="020B0504030602030204" pitchFamily="34" charset="0"/>
                <a:ea typeface="+mn-lt"/>
                <a:cs typeface="+mn-lt"/>
              </a:rPr>
              <a:t>C8E614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A6DEE40D-3AD8-A507-6F27-15DAD36503A4}"/>
              </a:ext>
            </a:extLst>
          </p:cNvPr>
          <p:cNvSpPr txBox="1"/>
          <p:nvPr/>
        </p:nvSpPr>
        <p:spPr>
          <a:xfrm>
            <a:off x="5484106" y="2570799"/>
            <a:ext cx="265611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b="1">
                <a:latin typeface="Ubuntu" panose="020B0504030602030204" pitchFamily="34" charset="0"/>
              </a:rPr>
              <a:t>C:</a:t>
            </a:r>
            <a:r>
              <a:rPr lang="pl-PL">
                <a:latin typeface="Ubuntu" panose="020B0504030602030204" pitchFamily="34" charset="0"/>
              </a:rPr>
              <a:t>87 </a:t>
            </a:r>
            <a:r>
              <a:rPr lang="pl-PL" b="1">
                <a:latin typeface="Ubuntu" panose="020B0504030602030204" pitchFamily="34" charset="0"/>
              </a:rPr>
              <a:t>M:</a:t>
            </a:r>
            <a:r>
              <a:rPr lang="pl-PL">
                <a:latin typeface="Ubuntu" panose="020B0504030602030204" pitchFamily="34" charset="0"/>
              </a:rPr>
              <a:t>19 </a:t>
            </a:r>
            <a:r>
              <a:rPr lang="pl-PL" b="1">
                <a:latin typeface="Ubuntu" panose="020B0504030602030204" pitchFamily="34" charset="0"/>
              </a:rPr>
              <a:t>Y:</a:t>
            </a:r>
            <a:r>
              <a:rPr lang="pl-PL">
                <a:latin typeface="Ubuntu" panose="020B0504030602030204" pitchFamily="34" charset="0"/>
              </a:rPr>
              <a:t>100 </a:t>
            </a:r>
            <a:r>
              <a:rPr lang="pl-PL" b="1">
                <a:latin typeface="Ubuntu" panose="020B0504030602030204" pitchFamily="34" charset="0"/>
              </a:rPr>
              <a:t>K:</a:t>
            </a:r>
            <a:r>
              <a:rPr lang="pl-PL">
                <a:latin typeface="Ubuntu" panose="020B0504030602030204" pitchFamily="34" charset="0"/>
              </a:rPr>
              <a:t>0</a:t>
            </a:r>
          </a:p>
          <a:p>
            <a:r>
              <a:rPr lang="pl-PL" b="1">
                <a:latin typeface="Ubuntu" panose="020B0504030602030204" pitchFamily="34" charset="0"/>
              </a:rPr>
              <a:t>R:0</a:t>
            </a:r>
            <a:r>
              <a:rPr lang="pl-PL">
                <a:latin typeface="Ubuntu" panose="020B0504030602030204" pitchFamily="34" charset="0"/>
              </a:rPr>
              <a:t> </a:t>
            </a:r>
            <a:r>
              <a:rPr lang="pl-PL" b="1">
                <a:latin typeface="Ubuntu" panose="020B0504030602030204" pitchFamily="34" charset="0"/>
              </a:rPr>
              <a:t>G:</a:t>
            </a:r>
            <a:r>
              <a:rPr lang="pl-PL">
                <a:latin typeface="Ubuntu" panose="020B0504030602030204" pitchFamily="34" charset="0"/>
              </a:rPr>
              <a:t> 156 </a:t>
            </a:r>
            <a:r>
              <a:rPr lang="pl-PL" b="1">
                <a:latin typeface="Ubuntu" panose="020B0504030602030204" pitchFamily="34" charset="0"/>
              </a:rPr>
              <a:t>B:</a:t>
            </a:r>
            <a:r>
              <a:rPr lang="pl-PL">
                <a:latin typeface="Ubuntu" panose="020B0504030602030204" pitchFamily="34" charset="0"/>
              </a:rPr>
              <a:t>216</a:t>
            </a:r>
          </a:p>
          <a:p>
            <a:r>
              <a:rPr lang="pl-PL">
                <a:latin typeface="Ubuntu" panose="020B0504030602030204" pitchFamily="34" charset="0"/>
              </a:rPr>
              <a:t>#</a:t>
            </a:r>
            <a:r>
              <a:rPr lang="pl-PL">
                <a:latin typeface="Ubuntu" panose="020B0504030602030204" pitchFamily="34" charset="0"/>
                <a:ea typeface="+mn-lt"/>
                <a:cs typeface="+mn-lt"/>
              </a:rPr>
              <a:t>009CDC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AF746151-EE08-3431-96BE-D46C1F4F142D}"/>
              </a:ext>
            </a:extLst>
          </p:cNvPr>
          <p:cNvSpPr txBox="1"/>
          <p:nvPr/>
        </p:nvSpPr>
        <p:spPr>
          <a:xfrm>
            <a:off x="5584369" y="3794009"/>
            <a:ext cx="265611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b="1">
                <a:latin typeface="Ubuntu" panose="020B0504030602030204" pitchFamily="34" charset="0"/>
              </a:rPr>
              <a:t>C:</a:t>
            </a:r>
            <a:r>
              <a:rPr lang="pl-PL">
                <a:latin typeface="Ubuntu" panose="020B0504030602030204" pitchFamily="34" charset="0"/>
              </a:rPr>
              <a:t>91 </a:t>
            </a:r>
            <a:r>
              <a:rPr lang="pl-PL" b="1">
                <a:latin typeface="Ubuntu" panose="020B0504030602030204" pitchFamily="34" charset="0"/>
              </a:rPr>
              <a:t>M:</a:t>
            </a:r>
            <a:r>
              <a:rPr lang="pl-PL">
                <a:latin typeface="Ubuntu" panose="020B0504030602030204" pitchFamily="34" charset="0"/>
              </a:rPr>
              <a:t>72 </a:t>
            </a:r>
            <a:r>
              <a:rPr lang="pl-PL" b="1">
                <a:latin typeface="Ubuntu" panose="020B0504030602030204" pitchFamily="34" charset="0"/>
              </a:rPr>
              <a:t>Y:</a:t>
            </a:r>
            <a:r>
              <a:rPr lang="pl-PL">
                <a:latin typeface="Ubuntu" panose="020B0504030602030204" pitchFamily="34" charset="0"/>
              </a:rPr>
              <a:t>28 </a:t>
            </a:r>
            <a:r>
              <a:rPr lang="pl-PL" b="1">
                <a:latin typeface="Ubuntu" panose="020B0504030602030204" pitchFamily="34" charset="0"/>
              </a:rPr>
              <a:t>K:</a:t>
            </a:r>
            <a:r>
              <a:rPr lang="pl-PL">
                <a:latin typeface="Ubuntu" panose="020B0504030602030204" pitchFamily="34" charset="0"/>
              </a:rPr>
              <a:t>0</a:t>
            </a:r>
          </a:p>
          <a:p>
            <a:r>
              <a:rPr lang="pl-PL" b="1">
                <a:latin typeface="Ubuntu" panose="020B0504030602030204" pitchFamily="34" charset="0"/>
              </a:rPr>
              <a:t>R:</a:t>
            </a:r>
            <a:r>
              <a:rPr lang="pl-PL">
                <a:latin typeface="Ubuntu" panose="020B0504030602030204" pitchFamily="34" charset="0"/>
              </a:rPr>
              <a:t>50 </a:t>
            </a:r>
            <a:r>
              <a:rPr lang="pl-PL" b="1">
                <a:latin typeface="Ubuntu" panose="020B0504030602030204" pitchFamily="34" charset="0"/>
              </a:rPr>
              <a:t>G:</a:t>
            </a:r>
            <a:r>
              <a:rPr lang="pl-PL">
                <a:latin typeface="Ubuntu" panose="020B0504030602030204" pitchFamily="34" charset="0"/>
              </a:rPr>
              <a:t>89 </a:t>
            </a:r>
            <a:r>
              <a:rPr lang="pl-PL" b="1">
                <a:latin typeface="Ubuntu" panose="020B0504030602030204" pitchFamily="34" charset="0"/>
              </a:rPr>
              <a:t>B:</a:t>
            </a:r>
            <a:r>
              <a:rPr lang="pl-PL">
                <a:latin typeface="Ubuntu" panose="020B0504030602030204" pitchFamily="34" charset="0"/>
              </a:rPr>
              <a:t>138</a:t>
            </a:r>
          </a:p>
          <a:p>
            <a:r>
              <a:rPr lang="pl-PL">
                <a:latin typeface="Ubuntu" panose="020B0504030602030204" pitchFamily="34" charset="0"/>
              </a:rPr>
              <a:t>#</a:t>
            </a:r>
            <a:r>
              <a:rPr lang="pl-PL">
                <a:latin typeface="Ubuntu" panose="020B0504030602030204" pitchFamily="34" charset="0"/>
                <a:ea typeface="+mn-lt"/>
                <a:cs typeface="+mn-lt"/>
              </a:rPr>
              <a:t>32598a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C06A837A-8049-13E2-E8D1-7F0A7049D679}"/>
              </a:ext>
            </a:extLst>
          </p:cNvPr>
          <p:cNvSpPr txBox="1"/>
          <p:nvPr/>
        </p:nvSpPr>
        <p:spPr>
          <a:xfrm>
            <a:off x="9400958" y="1350166"/>
            <a:ext cx="265611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b="1">
                <a:latin typeface="Ubuntu" panose="020B0504030602030204" pitchFamily="34" charset="0"/>
              </a:rPr>
              <a:t>C:</a:t>
            </a:r>
            <a:r>
              <a:rPr lang="pl-PL">
                <a:latin typeface="Ubuntu" panose="020B0504030602030204" pitchFamily="34" charset="0"/>
              </a:rPr>
              <a:t>80 </a:t>
            </a:r>
            <a:r>
              <a:rPr lang="pl-PL" b="1">
                <a:latin typeface="Ubuntu" panose="020B0504030602030204" pitchFamily="34" charset="0"/>
              </a:rPr>
              <a:t>M:</a:t>
            </a:r>
            <a:r>
              <a:rPr lang="pl-PL">
                <a:latin typeface="Ubuntu" panose="020B0504030602030204" pitchFamily="34" charset="0"/>
              </a:rPr>
              <a:t>0 </a:t>
            </a:r>
            <a:r>
              <a:rPr lang="pl-PL" b="1">
                <a:latin typeface="Ubuntu" panose="020B0504030602030204" pitchFamily="34" charset="0"/>
              </a:rPr>
              <a:t>Y:</a:t>
            </a:r>
            <a:r>
              <a:rPr lang="pl-PL">
                <a:latin typeface="Ubuntu" panose="020B0504030602030204" pitchFamily="34" charset="0"/>
              </a:rPr>
              <a:t>20 </a:t>
            </a:r>
            <a:r>
              <a:rPr lang="pl-PL" b="1">
                <a:latin typeface="Ubuntu" panose="020B0504030602030204" pitchFamily="34" charset="0"/>
              </a:rPr>
              <a:t>K:</a:t>
            </a:r>
            <a:r>
              <a:rPr lang="pl-PL">
                <a:latin typeface="Ubuntu" panose="020B0504030602030204" pitchFamily="34" charset="0"/>
              </a:rPr>
              <a:t>0</a:t>
            </a:r>
          </a:p>
          <a:p>
            <a:r>
              <a:rPr lang="pl-PL" b="1">
                <a:latin typeface="Ubuntu" panose="020B0504030602030204" pitchFamily="34" charset="0"/>
              </a:rPr>
              <a:t>R:</a:t>
            </a:r>
            <a:r>
              <a:rPr lang="pl-PL">
                <a:latin typeface="Ubuntu" panose="020B0504030602030204" pitchFamily="34" charset="0"/>
              </a:rPr>
              <a:t>0 </a:t>
            </a:r>
            <a:r>
              <a:rPr lang="pl-PL" b="1">
                <a:latin typeface="Ubuntu" panose="020B0504030602030204" pitchFamily="34" charset="0"/>
              </a:rPr>
              <a:t>G:</a:t>
            </a:r>
            <a:r>
              <a:rPr lang="pl-PL">
                <a:latin typeface="Ubuntu" panose="020B0504030602030204" pitchFamily="34" charset="0"/>
              </a:rPr>
              <a:t>175 </a:t>
            </a:r>
            <a:r>
              <a:rPr lang="pl-PL" b="1">
                <a:latin typeface="Ubuntu" panose="020B0504030602030204" pitchFamily="34" charset="0"/>
              </a:rPr>
              <a:t>B:</a:t>
            </a:r>
            <a:r>
              <a:rPr lang="pl-PL">
                <a:latin typeface="Ubuntu" panose="020B0504030602030204" pitchFamily="34" charset="0"/>
              </a:rPr>
              <a:t>203</a:t>
            </a:r>
          </a:p>
          <a:p>
            <a:r>
              <a:rPr lang="pl-PL">
                <a:latin typeface="Ubuntu" panose="020B0504030602030204" pitchFamily="34" charset="0"/>
              </a:rPr>
              <a:t>#</a:t>
            </a:r>
            <a:r>
              <a:rPr lang="pl-PL">
                <a:latin typeface="Ubuntu" panose="020B0504030602030204" pitchFamily="34" charset="0"/>
                <a:ea typeface="+mn-lt"/>
                <a:cs typeface="+mn-lt"/>
              </a:rPr>
              <a:t>00AFCB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460C83BC-0208-37CB-7CB8-F083CADD6F30}"/>
              </a:ext>
            </a:extLst>
          </p:cNvPr>
          <p:cNvSpPr txBox="1"/>
          <p:nvPr/>
        </p:nvSpPr>
        <p:spPr>
          <a:xfrm>
            <a:off x="9400958" y="2603455"/>
            <a:ext cx="265611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b="1">
                <a:latin typeface="Ubuntu" panose="020B0504030602030204" pitchFamily="34" charset="0"/>
              </a:rPr>
              <a:t>C:</a:t>
            </a:r>
            <a:r>
              <a:rPr lang="pl-PL">
                <a:latin typeface="Ubuntu" panose="020B0504030602030204" pitchFamily="34" charset="0"/>
              </a:rPr>
              <a:t>100 </a:t>
            </a:r>
            <a:r>
              <a:rPr lang="pl-PL" b="1">
                <a:latin typeface="Ubuntu" panose="020B0504030602030204" pitchFamily="34" charset="0"/>
              </a:rPr>
              <a:t>M:</a:t>
            </a:r>
            <a:r>
              <a:rPr lang="pl-PL">
                <a:latin typeface="Ubuntu" panose="020B0504030602030204" pitchFamily="34" charset="0"/>
              </a:rPr>
              <a:t>43 </a:t>
            </a:r>
            <a:r>
              <a:rPr lang="pl-PL" b="1">
                <a:latin typeface="Ubuntu" panose="020B0504030602030204" pitchFamily="34" charset="0"/>
              </a:rPr>
              <a:t>Y:</a:t>
            </a:r>
            <a:r>
              <a:rPr lang="pl-PL">
                <a:latin typeface="Ubuntu" panose="020B0504030602030204" pitchFamily="34" charset="0"/>
              </a:rPr>
              <a:t>0 </a:t>
            </a:r>
            <a:r>
              <a:rPr lang="pl-PL" b="1">
                <a:latin typeface="Ubuntu" panose="020B0504030602030204" pitchFamily="34" charset="0"/>
              </a:rPr>
              <a:t>K:</a:t>
            </a:r>
            <a:r>
              <a:rPr lang="pl-PL">
                <a:latin typeface="Ubuntu" panose="020B0504030602030204" pitchFamily="34" charset="0"/>
              </a:rPr>
              <a:t>0</a:t>
            </a:r>
          </a:p>
          <a:p>
            <a:r>
              <a:rPr lang="pl-PL" b="1">
                <a:latin typeface="Ubuntu" panose="020B0504030602030204" pitchFamily="34" charset="0"/>
              </a:rPr>
              <a:t>R:</a:t>
            </a:r>
            <a:r>
              <a:rPr lang="pl-PL">
                <a:latin typeface="Ubuntu" panose="020B0504030602030204" pitchFamily="34" charset="0"/>
              </a:rPr>
              <a:t>0 </a:t>
            </a:r>
            <a:r>
              <a:rPr lang="pl-PL" b="1">
                <a:latin typeface="Ubuntu" panose="020B0504030602030204" pitchFamily="34" charset="0"/>
              </a:rPr>
              <a:t>G:</a:t>
            </a:r>
            <a:r>
              <a:rPr lang="pl-PL">
                <a:latin typeface="Ubuntu" panose="020B0504030602030204" pitchFamily="34" charset="0"/>
              </a:rPr>
              <a:t>122 </a:t>
            </a:r>
            <a:r>
              <a:rPr lang="pl-PL" b="1">
                <a:latin typeface="Ubuntu" panose="020B0504030602030204" pitchFamily="34" charset="0"/>
              </a:rPr>
              <a:t>B:</a:t>
            </a:r>
            <a:r>
              <a:rPr lang="pl-PL">
                <a:latin typeface="Ubuntu" panose="020B0504030602030204" pitchFamily="34" charset="0"/>
              </a:rPr>
              <a:t>194</a:t>
            </a:r>
          </a:p>
          <a:p>
            <a:r>
              <a:rPr lang="pl-PL">
                <a:latin typeface="Ubuntu" panose="020B0504030602030204" pitchFamily="34" charset="0"/>
              </a:rPr>
              <a:t>#</a:t>
            </a:r>
            <a:r>
              <a:rPr lang="pl-PL">
                <a:latin typeface="Ubuntu" panose="020B0504030602030204" pitchFamily="34" charset="0"/>
                <a:ea typeface="+mn-lt"/>
                <a:cs typeface="+mn-lt"/>
              </a:rPr>
              <a:t>007AC2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B305DD86-24CE-1021-F746-2551329E52E8}"/>
              </a:ext>
            </a:extLst>
          </p:cNvPr>
          <p:cNvSpPr txBox="1"/>
          <p:nvPr/>
        </p:nvSpPr>
        <p:spPr>
          <a:xfrm>
            <a:off x="9400958" y="3826665"/>
            <a:ext cx="265611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b="1">
                <a:latin typeface="Ubuntu" panose="020B0504030602030204" pitchFamily="34" charset="0"/>
              </a:rPr>
              <a:t>C:</a:t>
            </a:r>
            <a:r>
              <a:rPr lang="pl-PL">
                <a:latin typeface="Ubuntu" panose="020B0504030602030204" pitchFamily="34" charset="0"/>
              </a:rPr>
              <a:t>0 </a:t>
            </a:r>
            <a:r>
              <a:rPr lang="pl-PL" b="1">
                <a:latin typeface="Ubuntu" panose="020B0504030602030204" pitchFamily="34" charset="0"/>
              </a:rPr>
              <a:t>M:</a:t>
            </a:r>
            <a:r>
              <a:rPr lang="pl-PL">
                <a:latin typeface="Ubuntu" panose="020B0504030602030204" pitchFamily="34" charset="0"/>
              </a:rPr>
              <a:t>100 </a:t>
            </a:r>
            <a:r>
              <a:rPr lang="pl-PL" b="1">
                <a:latin typeface="Ubuntu" panose="020B0504030602030204" pitchFamily="34" charset="0"/>
              </a:rPr>
              <a:t>Y:</a:t>
            </a:r>
            <a:r>
              <a:rPr lang="pl-PL">
                <a:latin typeface="Ubuntu" panose="020B0504030602030204" pitchFamily="34" charset="0"/>
              </a:rPr>
              <a:t>81 </a:t>
            </a:r>
            <a:r>
              <a:rPr lang="pl-PL" b="1">
                <a:latin typeface="Ubuntu" panose="020B0504030602030204" pitchFamily="34" charset="0"/>
              </a:rPr>
              <a:t>K:</a:t>
            </a:r>
            <a:r>
              <a:rPr lang="pl-PL">
                <a:latin typeface="Ubuntu" panose="020B0504030602030204" pitchFamily="34" charset="0"/>
              </a:rPr>
              <a:t>0</a:t>
            </a:r>
          </a:p>
          <a:p>
            <a:r>
              <a:rPr lang="pl-PL" b="1">
                <a:latin typeface="Ubuntu" panose="020B0504030602030204" pitchFamily="34" charset="0"/>
              </a:rPr>
              <a:t>R:</a:t>
            </a:r>
            <a:r>
              <a:rPr lang="pl-PL">
                <a:latin typeface="Ubuntu" panose="020B0504030602030204" pitchFamily="34" charset="0"/>
              </a:rPr>
              <a:t>237 </a:t>
            </a:r>
            <a:r>
              <a:rPr lang="pl-PL" b="1">
                <a:latin typeface="Ubuntu" panose="020B0504030602030204" pitchFamily="34" charset="0"/>
              </a:rPr>
              <a:t>G:</a:t>
            </a:r>
            <a:r>
              <a:rPr lang="pl-PL">
                <a:latin typeface="Ubuntu" panose="020B0504030602030204" pitchFamily="34" charset="0"/>
              </a:rPr>
              <a:t>26 </a:t>
            </a:r>
            <a:r>
              <a:rPr lang="pl-PL" b="1">
                <a:latin typeface="Ubuntu" panose="020B0504030602030204" pitchFamily="34" charset="0"/>
              </a:rPr>
              <a:t>B:</a:t>
            </a:r>
            <a:r>
              <a:rPr lang="pl-PL">
                <a:latin typeface="Ubuntu" panose="020B0504030602030204" pitchFamily="34" charset="0"/>
              </a:rPr>
              <a:t>51</a:t>
            </a:r>
          </a:p>
          <a:p>
            <a:r>
              <a:rPr lang="pl-PL">
                <a:latin typeface="Ubuntu" panose="020B0504030602030204" pitchFamily="34" charset="0"/>
              </a:rPr>
              <a:t>#</a:t>
            </a:r>
            <a:r>
              <a:rPr lang="pl-PL">
                <a:latin typeface="Ubuntu" panose="020B0504030602030204" pitchFamily="34" charset="0"/>
                <a:ea typeface="+mn-lt"/>
                <a:cs typeface="+mn-lt"/>
              </a:rPr>
              <a:t>ED1A39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E7320E5D-78F4-860D-A50C-8A1EA442F31A}"/>
              </a:ext>
            </a:extLst>
          </p:cNvPr>
          <p:cNvSpPr/>
          <p:nvPr/>
        </p:nvSpPr>
        <p:spPr>
          <a:xfrm>
            <a:off x="4543667" y="1300607"/>
            <a:ext cx="832236" cy="756036"/>
          </a:xfrm>
          <a:prstGeom prst="rect">
            <a:avLst/>
          </a:prstGeom>
          <a:solidFill>
            <a:srgbClr val="C8E6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>
                <a:solidFill>
                  <a:schemeClr val="tx1"/>
                </a:solidFill>
                <a:latin typeface="Ubuntu" panose="020B0504030602030204" pitchFamily="34" charset="0"/>
              </a:rPr>
              <a:t>1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D2AA551F-D1BE-F7CB-BFEB-A18D64CB35E6}"/>
              </a:ext>
            </a:extLst>
          </p:cNvPr>
          <p:cNvSpPr/>
          <p:nvPr/>
        </p:nvSpPr>
        <p:spPr>
          <a:xfrm>
            <a:off x="8391517" y="1322378"/>
            <a:ext cx="832236" cy="756036"/>
          </a:xfrm>
          <a:prstGeom prst="rect">
            <a:avLst/>
          </a:prstGeom>
          <a:solidFill>
            <a:srgbClr val="00AF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>
                <a:latin typeface="Ubuntu" panose="020B0504030602030204" pitchFamily="34" charset="0"/>
              </a:rPr>
              <a:t>2a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7067C7EF-8B54-706A-FAD9-39CD8E56302C}"/>
              </a:ext>
            </a:extLst>
          </p:cNvPr>
          <p:cNvSpPr/>
          <p:nvPr/>
        </p:nvSpPr>
        <p:spPr>
          <a:xfrm>
            <a:off x="4543667" y="2551032"/>
            <a:ext cx="832236" cy="756036"/>
          </a:xfrm>
          <a:prstGeom prst="rect">
            <a:avLst/>
          </a:prstGeom>
          <a:solidFill>
            <a:srgbClr val="009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>
                <a:latin typeface="Ubuntu" panose="020B0504030602030204" pitchFamily="34" charset="0"/>
              </a:rPr>
              <a:t>2b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E300CC7-5579-3953-1287-B160B49C6370}"/>
              </a:ext>
            </a:extLst>
          </p:cNvPr>
          <p:cNvSpPr/>
          <p:nvPr/>
        </p:nvSpPr>
        <p:spPr>
          <a:xfrm>
            <a:off x="8391517" y="2572803"/>
            <a:ext cx="832236" cy="756036"/>
          </a:xfrm>
          <a:prstGeom prst="rect">
            <a:avLst/>
          </a:prstGeom>
          <a:solidFill>
            <a:srgbClr val="007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>
                <a:latin typeface="Ubuntu" panose="020B0504030602030204" pitchFamily="34" charset="0"/>
              </a:rPr>
              <a:t>2c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B209DCDE-67C0-0165-5BFD-E6E90F4CB7BA}"/>
              </a:ext>
            </a:extLst>
          </p:cNvPr>
          <p:cNvSpPr/>
          <p:nvPr/>
        </p:nvSpPr>
        <p:spPr>
          <a:xfrm>
            <a:off x="4543667" y="3801457"/>
            <a:ext cx="832236" cy="756036"/>
          </a:xfrm>
          <a:prstGeom prst="rect">
            <a:avLst/>
          </a:prstGeom>
          <a:solidFill>
            <a:srgbClr val="325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>
                <a:solidFill>
                  <a:srgbClr val="FFFFFF"/>
                </a:solidFill>
                <a:latin typeface="Ubuntu" panose="020B0504030602030204" pitchFamily="34" charset="0"/>
              </a:rPr>
              <a:t>3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7021C8A8-1B90-F17F-0150-68A8931DEE46}"/>
              </a:ext>
            </a:extLst>
          </p:cNvPr>
          <p:cNvSpPr/>
          <p:nvPr/>
        </p:nvSpPr>
        <p:spPr>
          <a:xfrm>
            <a:off x="8391517" y="3823228"/>
            <a:ext cx="832236" cy="756036"/>
          </a:xfrm>
          <a:prstGeom prst="rect">
            <a:avLst/>
          </a:prstGeom>
          <a:solidFill>
            <a:srgbClr val="ED1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>
                <a:latin typeface="Ubuntu" panose="020B0504030602030204" pitchFamily="34" charset="0"/>
              </a:rPr>
              <a:t>4</a:t>
            </a: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B6AC1103-054D-2937-3FA0-175670B98709}"/>
              </a:ext>
            </a:extLst>
          </p:cNvPr>
          <p:cNvSpPr/>
          <p:nvPr/>
        </p:nvSpPr>
        <p:spPr>
          <a:xfrm>
            <a:off x="4543668" y="5135631"/>
            <a:ext cx="6955821" cy="756036"/>
          </a:xfrm>
          <a:prstGeom prst="rect">
            <a:avLst/>
          </a:prstGeom>
          <a:gradFill flip="none" rotWithShape="1">
            <a:gsLst>
              <a:gs pos="20000">
                <a:srgbClr val="00AFCB"/>
              </a:gs>
              <a:gs pos="50000">
                <a:srgbClr val="009CDC"/>
              </a:gs>
              <a:gs pos="80000">
                <a:srgbClr val="007AC2"/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FFFF"/>
              </a:solidFill>
            </a:endParaRP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2856C23E-019B-CB13-A6FC-502EBF01D8AB}"/>
              </a:ext>
            </a:extLst>
          </p:cNvPr>
          <p:cNvSpPr txBox="1"/>
          <p:nvPr/>
        </p:nvSpPr>
        <p:spPr>
          <a:xfrm>
            <a:off x="4766510" y="5339869"/>
            <a:ext cx="717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>
                <a:solidFill>
                  <a:schemeClr val="bg1"/>
                </a:solidFill>
                <a:latin typeface="Ubuntu" panose="020B0504030602030204" pitchFamily="34" charset="0"/>
              </a:rPr>
              <a:t>2a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992F06E0-BFCB-AF0C-4083-00D4ED535367}"/>
              </a:ext>
            </a:extLst>
          </p:cNvPr>
          <p:cNvSpPr txBox="1"/>
          <p:nvPr/>
        </p:nvSpPr>
        <p:spPr>
          <a:xfrm>
            <a:off x="7821172" y="5339869"/>
            <a:ext cx="717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>
                <a:solidFill>
                  <a:schemeClr val="bg1"/>
                </a:solidFill>
                <a:latin typeface="Ubuntu" panose="020B0504030602030204" pitchFamily="34" charset="0"/>
              </a:rPr>
              <a:t>2b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493B4483-68B4-ACCC-4A8B-DC3BDA960EB2}"/>
              </a:ext>
            </a:extLst>
          </p:cNvPr>
          <p:cNvSpPr txBox="1"/>
          <p:nvPr/>
        </p:nvSpPr>
        <p:spPr>
          <a:xfrm>
            <a:off x="10870529" y="5339869"/>
            <a:ext cx="628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>
                <a:solidFill>
                  <a:schemeClr val="bg1"/>
                </a:solidFill>
                <a:latin typeface="Ubuntu" panose="020B0504030602030204" pitchFamily="34" charset="0"/>
              </a:rPr>
              <a:t>2c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B7971717-F22B-4138-6B64-933A44A9AC0B}"/>
              </a:ext>
            </a:extLst>
          </p:cNvPr>
          <p:cNvSpPr txBox="1"/>
          <p:nvPr/>
        </p:nvSpPr>
        <p:spPr>
          <a:xfrm>
            <a:off x="489857" y="1295400"/>
            <a:ext cx="3472541" cy="43396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>
                <a:latin typeface="Ubuntu"/>
              </a:rPr>
              <a:t>Paleta kolorów Polskiej Agencji Atomistyki została zaprojektowana z myślą o zapewnieniu spójnego i nowoczesnego wizerunku instytucji. Główne kolory to różne odcienie błękitu i granatu (2a, 2b, 2c, 3), symbolizujące profesjonalizm, zaufanie i stabilność, co jest zgodne z misją agencji. Dodatkowe barwy, takie jak intensywny zielony (1) oraz czerwony (4), wprowadzają dynamikę i kontrast, pełniąc funkcję akcentów wizualnych w materiałach.</a:t>
            </a:r>
          </a:p>
          <a:p>
            <a:endParaRPr lang="pl-PL" sz="1200" dirty="0">
              <a:latin typeface="Ubuntu"/>
            </a:endParaRPr>
          </a:p>
          <a:p>
            <a:r>
              <a:rPr lang="pl-PL" sz="1200" dirty="0">
                <a:latin typeface="Ubuntu"/>
              </a:rPr>
              <a:t>Kolory są precyzyjnie określone w modelach CMYK, RGB oraz HEX, co zapewnia ich jednolite zastosowanie w różnych nośnikach. Gradienty, tworzone na bazie odcieni błękitu (2a, 2b, 2c), służą jako tło dla logotypu i innych kluczowych elementów graficznych, natomiast zielony odcień (1) pełni rolę wyróżnika, przełamując dominującą paletę niebieskich tonów. Czerwień (4) wprowadza energię i podkreśla istotne informacje. Dzięki tej kompozycji paleta kolorów wzmacnia estetykę i funkcjonalność materiałów wizualnych PAA.</a:t>
            </a:r>
          </a:p>
        </p:txBody>
      </p:sp>
    </p:spTree>
    <p:extLst>
      <p:ext uri="{BB962C8B-B14F-4D97-AF65-F5344CB8AC3E}">
        <p14:creationId xmlns:p14="http://schemas.microsoft.com/office/powerpoint/2010/main" val="2246215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3. Typografia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C113E52-7162-FF54-AC5C-02520F5E86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687" y="3355372"/>
            <a:ext cx="1947776" cy="464668"/>
          </a:xfrm>
        </p:spPr>
        <p:txBody>
          <a:bodyPr lIns="91440" tIns="45720" rIns="91440" bIns="45720" anchor="t">
            <a:noAutofit/>
          </a:bodyPr>
          <a:lstStyle/>
          <a:p>
            <a:r>
              <a:rPr lang="pl-PL" sz="2200" b="1" dirty="0">
                <a:latin typeface="Ubuntu"/>
                <a:cs typeface="Arial"/>
              </a:rPr>
              <a:t>UBUNTU</a:t>
            </a:r>
            <a:endParaRPr lang="pl-PL" sz="2200" b="1" dirty="0">
              <a:latin typeface="Ubuntu"/>
            </a:endParaRP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B9D82C7C-0EFB-799F-C2A3-7B747D764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9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C0B7F8E-A984-721C-F268-F77F4A2867E0}"/>
              </a:ext>
            </a:extLst>
          </p:cNvPr>
          <p:cNvSpPr txBox="1"/>
          <p:nvPr/>
        </p:nvSpPr>
        <p:spPr>
          <a:xfrm>
            <a:off x="4178683" y="3956383"/>
            <a:ext cx="355561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ABCDEFGHIJKLMNOPRSTUWXYZ </a:t>
            </a:r>
            <a:endParaRPr lang="pl-PL" sz="1600" dirty="0">
              <a:solidFill>
                <a:schemeClr val="bg1">
                  <a:lumMod val="49000"/>
                </a:schemeClr>
              </a:solidFill>
              <a:latin typeface="Ubuntu"/>
            </a:endParaRPr>
          </a:p>
          <a:p>
            <a:r>
              <a:rPr lang="en-US" sz="1600" dirty="0" err="1">
                <a:solidFill>
                  <a:schemeClr val="bg1">
                    <a:lumMod val="49000"/>
                  </a:schemeClr>
                </a:solidFill>
                <a:latin typeface="Ubuntu"/>
              </a:rPr>
              <a:t>ĄŚĆŻŹóęń</a:t>
            </a:r>
            <a:r>
              <a:rPr lang="en-US" sz="1600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 0123456789</a:t>
            </a:r>
            <a:endParaRPr lang="pl-PL" sz="1600" dirty="0">
              <a:solidFill>
                <a:schemeClr val="bg1">
                  <a:lumMod val="49000"/>
                </a:schemeClr>
              </a:solidFill>
              <a:latin typeface="Ubuntu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F9BB46FE-3E3C-EE5A-98AE-13E38D23BEE1}"/>
              </a:ext>
            </a:extLst>
          </p:cNvPr>
          <p:cNvSpPr txBox="1"/>
          <p:nvPr/>
        </p:nvSpPr>
        <p:spPr>
          <a:xfrm>
            <a:off x="4178682" y="4664814"/>
            <a:ext cx="355561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ABCDEFGHIJKLMNOPRSTUWXYZ </a:t>
            </a:r>
            <a:endParaRPr lang="pl-PL" sz="1600" b="1" dirty="0">
              <a:solidFill>
                <a:schemeClr val="bg1">
                  <a:lumMod val="49000"/>
                </a:schemeClr>
              </a:solidFill>
              <a:latin typeface="Ubuntu"/>
            </a:endParaRPr>
          </a:p>
          <a:p>
            <a:r>
              <a:rPr lang="en-US" sz="1600" b="1" dirty="0" err="1">
                <a:solidFill>
                  <a:schemeClr val="bg1">
                    <a:lumMod val="49000"/>
                  </a:schemeClr>
                </a:solidFill>
                <a:latin typeface="Ubuntu"/>
              </a:rPr>
              <a:t>ĄŚĆŻŹóęń</a:t>
            </a:r>
            <a:r>
              <a:rPr lang="en-US" sz="1600" b="1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 0123456789</a:t>
            </a:r>
            <a:endParaRPr lang="pl-PL" sz="1600" b="1" dirty="0">
              <a:solidFill>
                <a:schemeClr val="bg1">
                  <a:lumMod val="49000"/>
                </a:schemeClr>
              </a:solidFill>
              <a:latin typeface="Ubuntu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C56082DC-237E-DFE3-91F7-9446D4F1898D}"/>
              </a:ext>
            </a:extLst>
          </p:cNvPr>
          <p:cNvSpPr txBox="1"/>
          <p:nvPr/>
        </p:nvSpPr>
        <p:spPr>
          <a:xfrm>
            <a:off x="7734301" y="1710417"/>
            <a:ext cx="4162020" cy="36009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err="1">
                <a:latin typeface="Ubuntu Light"/>
                <a:ea typeface="+mn-lt"/>
                <a:cs typeface="+mn-lt"/>
              </a:rPr>
              <a:t>Ubuntu</a:t>
            </a:r>
            <a:r>
              <a:rPr lang="pl-PL" sz="1200">
                <a:latin typeface="Ubuntu Light"/>
                <a:ea typeface="+mn-lt"/>
                <a:cs typeface="+mn-lt"/>
              </a:rPr>
              <a:t> </a:t>
            </a:r>
            <a:r>
              <a:rPr lang="pl-PL" sz="1200" err="1">
                <a:latin typeface="Ubuntu Light"/>
                <a:ea typeface="+mn-lt"/>
                <a:cs typeface="+mn-lt"/>
              </a:rPr>
              <a:t>Light</a:t>
            </a:r>
            <a:endParaRPr lang="pl-PL" sz="1200">
              <a:latin typeface="Ubuntu Light"/>
            </a:endParaRPr>
          </a:p>
          <a:p>
            <a:r>
              <a:rPr lang="pl-PL" sz="1200">
                <a:latin typeface="Ubuntu Light"/>
                <a:ea typeface="+mn-lt"/>
                <a:cs typeface="+mn-lt"/>
              </a:rPr>
              <a:t>a b c d e f g h i j k l m n o ó p q r s t u v w x y z</a:t>
            </a:r>
            <a:endParaRPr lang="pl-PL" sz="1200">
              <a:latin typeface="Ubuntu Light"/>
            </a:endParaRPr>
          </a:p>
          <a:p>
            <a:r>
              <a:rPr lang="pl-PL" sz="1200">
                <a:latin typeface="Ubuntu Light"/>
                <a:ea typeface="+mn-lt"/>
                <a:cs typeface="+mn-lt"/>
              </a:rPr>
              <a:t>A B C D E F G H I J K L Ł M N O Ó P Q R S T U V W X Y Z</a:t>
            </a:r>
            <a:endParaRPr lang="pl-PL" sz="1200">
              <a:latin typeface="Ubuntu Light"/>
            </a:endParaRPr>
          </a:p>
          <a:p>
            <a:r>
              <a:rPr lang="pl-PL" sz="1200">
                <a:latin typeface="Ubuntu Light"/>
                <a:ea typeface="+mn-lt"/>
                <a:cs typeface="+mn-lt"/>
              </a:rPr>
              <a:t>0 1 2 3 4 5 6 7 8 9</a:t>
            </a:r>
            <a:endParaRPr lang="pl-PL" sz="1200">
              <a:latin typeface="Ubuntu Light"/>
            </a:endParaRPr>
          </a:p>
          <a:p>
            <a:endParaRPr lang="pl-PL" sz="1200">
              <a:latin typeface="Ubuntu" panose="020B0504030602030204" pitchFamily="34" charset="0"/>
              <a:ea typeface="+mn-lt"/>
              <a:cs typeface="+mn-lt"/>
            </a:endParaRPr>
          </a:p>
          <a:p>
            <a:r>
              <a:rPr lang="pl-PL" sz="1200" err="1">
                <a:latin typeface="Ubuntu"/>
                <a:ea typeface="+mn-lt"/>
                <a:cs typeface="+mn-lt"/>
              </a:rPr>
              <a:t>Ubuntu</a:t>
            </a:r>
            <a:r>
              <a:rPr lang="pl-PL" sz="1200">
                <a:latin typeface="Ubuntu"/>
                <a:ea typeface="+mn-lt"/>
                <a:cs typeface="+mn-lt"/>
              </a:rPr>
              <a:t> </a:t>
            </a:r>
            <a:r>
              <a:rPr lang="pl-PL" sz="1200" err="1">
                <a:latin typeface="Ubuntu"/>
                <a:ea typeface="+mn-lt"/>
                <a:cs typeface="+mn-lt"/>
              </a:rPr>
              <a:t>Regular</a:t>
            </a:r>
            <a:endParaRPr lang="pl-PL" sz="1200">
              <a:latin typeface="Ubuntu"/>
            </a:endParaRPr>
          </a:p>
          <a:p>
            <a:r>
              <a:rPr lang="pl-PL" sz="1200">
                <a:latin typeface="Ubuntu"/>
                <a:ea typeface="+mn-lt"/>
                <a:cs typeface="+mn-lt"/>
              </a:rPr>
              <a:t>a b c d e f g h i j k l m n o ó p q r s t u v w x y z</a:t>
            </a:r>
            <a:endParaRPr lang="pl-PL" sz="1200">
              <a:latin typeface="Ubuntu"/>
            </a:endParaRPr>
          </a:p>
          <a:p>
            <a:r>
              <a:rPr lang="pl-PL" sz="1200">
                <a:latin typeface="Ubuntu"/>
                <a:ea typeface="+mn-lt"/>
                <a:cs typeface="+mn-lt"/>
              </a:rPr>
              <a:t>A B C D E F G H I J K L Ł M N O Ó P Q R S T U V W X Y Z</a:t>
            </a:r>
            <a:endParaRPr lang="pl-PL" sz="1200">
              <a:latin typeface="Ubuntu"/>
            </a:endParaRPr>
          </a:p>
          <a:p>
            <a:r>
              <a:rPr lang="pl-PL" sz="1200">
                <a:latin typeface="Ubuntu"/>
                <a:ea typeface="+mn-lt"/>
                <a:cs typeface="+mn-lt"/>
              </a:rPr>
              <a:t>0 1 2 3 4 5 6 7 8 9</a:t>
            </a:r>
            <a:endParaRPr lang="pl-PL" sz="1200">
              <a:latin typeface="Ubuntu"/>
            </a:endParaRPr>
          </a:p>
          <a:p>
            <a:endParaRPr lang="pl-PL" sz="1200">
              <a:latin typeface="Ubuntu" panose="020B0504030602030204" pitchFamily="34" charset="0"/>
              <a:ea typeface="+mn-lt"/>
              <a:cs typeface="+mn-lt"/>
            </a:endParaRPr>
          </a:p>
          <a:p>
            <a:r>
              <a:rPr lang="pl-PL" sz="1200" err="1">
                <a:latin typeface="Ubuntu Medium"/>
                <a:ea typeface="+mn-lt"/>
                <a:cs typeface="+mn-lt"/>
              </a:rPr>
              <a:t>Ubuntu</a:t>
            </a:r>
            <a:r>
              <a:rPr lang="pl-PL" sz="1200">
                <a:latin typeface="Ubuntu Medium"/>
                <a:ea typeface="+mn-lt"/>
                <a:cs typeface="+mn-lt"/>
              </a:rPr>
              <a:t> Medium</a:t>
            </a:r>
            <a:endParaRPr lang="pl-PL" sz="1200">
              <a:latin typeface="Ubuntu Medium"/>
            </a:endParaRPr>
          </a:p>
          <a:p>
            <a:r>
              <a:rPr lang="pl-PL" sz="1200">
                <a:latin typeface="Ubuntu Medium"/>
                <a:ea typeface="+mn-lt"/>
                <a:cs typeface="+mn-lt"/>
              </a:rPr>
              <a:t>a b c d e f g h i j k l m n o ó p q r s t u v w x y z</a:t>
            </a:r>
            <a:endParaRPr lang="pl-PL" sz="1200">
              <a:latin typeface="Ubuntu Medium"/>
            </a:endParaRPr>
          </a:p>
          <a:p>
            <a:r>
              <a:rPr lang="pl-PL" sz="1200">
                <a:latin typeface="Ubuntu Medium"/>
                <a:ea typeface="+mn-lt"/>
                <a:cs typeface="+mn-lt"/>
              </a:rPr>
              <a:t>A B C D E F G H I J K L Ł M N O Ó P Q R S T U V W X Y Z</a:t>
            </a:r>
            <a:endParaRPr lang="pl-PL" sz="1200">
              <a:latin typeface="Ubuntu Medium"/>
            </a:endParaRPr>
          </a:p>
          <a:p>
            <a:r>
              <a:rPr lang="pl-PL" sz="1200">
                <a:latin typeface="Ubuntu Medium"/>
                <a:ea typeface="+mn-lt"/>
                <a:cs typeface="+mn-lt"/>
              </a:rPr>
              <a:t>0 1 2 3 4 5 6 7 8 9</a:t>
            </a:r>
            <a:endParaRPr lang="pl-PL" sz="1200">
              <a:latin typeface="Ubuntu Medium"/>
            </a:endParaRPr>
          </a:p>
          <a:p>
            <a:endParaRPr lang="pl-PL" sz="1200">
              <a:latin typeface="Ubuntu" panose="020B0504030602030204" pitchFamily="34" charset="0"/>
              <a:ea typeface="+mn-lt"/>
              <a:cs typeface="+mn-lt"/>
            </a:endParaRPr>
          </a:p>
          <a:p>
            <a:r>
              <a:rPr lang="pl-PL" sz="1200" b="1" err="1">
                <a:latin typeface="Ubuntu"/>
                <a:ea typeface="+mn-lt"/>
                <a:cs typeface="+mn-lt"/>
              </a:rPr>
              <a:t>Ubuntu</a:t>
            </a:r>
            <a:r>
              <a:rPr lang="pl-PL" sz="1200" b="1">
                <a:latin typeface="Ubuntu"/>
                <a:ea typeface="+mn-lt"/>
                <a:cs typeface="+mn-lt"/>
              </a:rPr>
              <a:t> </a:t>
            </a:r>
            <a:r>
              <a:rPr lang="pl-PL" sz="1200" b="1" err="1">
                <a:latin typeface="Ubuntu"/>
                <a:ea typeface="+mn-lt"/>
                <a:cs typeface="+mn-lt"/>
              </a:rPr>
              <a:t>Bold</a:t>
            </a:r>
            <a:endParaRPr lang="pl-PL" sz="1200" b="1">
              <a:latin typeface="Ubuntu"/>
            </a:endParaRPr>
          </a:p>
          <a:p>
            <a:r>
              <a:rPr lang="pl-PL" sz="1200" b="1">
                <a:latin typeface="Ubuntu"/>
                <a:ea typeface="+mn-lt"/>
                <a:cs typeface="+mn-lt"/>
              </a:rPr>
              <a:t>a b c d e f g h i j k l m n o ó p q r s t u v w x y z</a:t>
            </a:r>
            <a:endParaRPr lang="pl-PL" sz="1200" b="1">
              <a:latin typeface="Ubuntu"/>
            </a:endParaRPr>
          </a:p>
          <a:p>
            <a:r>
              <a:rPr lang="pl-PL" sz="1200" b="1">
                <a:latin typeface="Ubuntu"/>
                <a:ea typeface="+mn-lt"/>
                <a:cs typeface="+mn-lt"/>
              </a:rPr>
              <a:t>A B C D E F G H I J K L Ł M N O Ó P Q R S T U V W X Y Z</a:t>
            </a:r>
            <a:endParaRPr lang="pl-PL" sz="1200" b="1">
              <a:latin typeface="Ubuntu"/>
            </a:endParaRPr>
          </a:p>
          <a:p>
            <a:r>
              <a:rPr lang="pl-PL" sz="1200" b="1">
                <a:latin typeface="Ubuntu"/>
                <a:ea typeface="+mn-lt"/>
                <a:cs typeface="+mn-lt"/>
              </a:rPr>
              <a:t>0 1 2 3 4 5 6 7 8 9</a:t>
            </a:r>
            <a:endParaRPr lang="pl-PL" sz="1200" b="1">
              <a:latin typeface="Ubuntu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906B7CF-B1BA-9596-C310-774D44C57165}"/>
              </a:ext>
            </a:extLst>
          </p:cNvPr>
          <p:cNvSpPr txBox="1"/>
          <p:nvPr/>
        </p:nvSpPr>
        <p:spPr>
          <a:xfrm>
            <a:off x="489857" y="1121229"/>
            <a:ext cx="3429000" cy="47089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latin typeface="Ubuntu"/>
              </a:rPr>
              <a:t>W Systemie Identyfikacji Wizualnej PAA ograniczono użycie typografii wyłącznie do </a:t>
            </a:r>
            <a:r>
              <a:rPr lang="pl-PL" sz="1200" b="1">
                <a:latin typeface="Ubuntu"/>
              </a:rPr>
              <a:t>rodziny </a:t>
            </a:r>
            <a:r>
              <a:rPr lang="pl-PL" sz="1200" b="1" err="1">
                <a:latin typeface="Ubuntu"/>
              </a:rPr>
              <a:t>fontów</a:t>
            </a:r>
            <a:r>
              <a:rPr lang="pl-PL" sz="1200" b="1">
                <a:latin typeface="Ubuntu"/>
              </a:rPr>
              <a:t> </a:t>
            </a:r>
            <a:r>
              <a:rPr lang="pl-PL" sz="1200" b="1" err="1">
                <a:latin typeface="Ubuntu"/>
              </a:rPr>
              <a:t>Ubuntu</a:t>
            </a:r>
            <a:r>
              <a:rPr lang="pl-PL" sz="1200" b="1">
                <a:latin typeface="Ubuntu"/>
              </a:rPr>
              <a:t>, </a:t>
            </a:r>
            <a:r>
              <a:rPr lang="pl-PL" sz="1200">
                <a:latin typeface="Ubuntu"/>
              </a:rPr>
              <a:t>co zapewnia spójność ​ i nowoczesny charakter materiałów.​ Czcionka </a:t>
            </a:r>
            <a:r>
              <a:rPr lang="pl-PL" sz="1200" err="1">
                <a:latin typeface="Ubuntu"/>
              </a:rPr>
              <a:t>Ubuntu</a:t>
            </a:r>
            <a:r>
              <a:rPr lang="pl-PL" sz="1200">
                <a:latin typeface="Ubuntu"/>
              </a:rPr>
              <a:t> jest stosowana we wszystkich materiałach wizerunkowych oraz informacyjnych.​ ​ </a:t>
            </a:r>
            <a:endParaRPr lang="pl-PL"/>
          </a:p>
          <a:p>
            <a:endParaRPr lang="pl-PL" sz="1200">
              <a:latin typeface="Ubuntu"/>
            </a:endParaRPr>
          </a:p>
          <a:p>
            <a:r>
              <a:rPr lang="pl-PL" sz="1200">
                <a:latin typeface="Ubuntu"/>
              </a:rPr>
              <a:t>Ujednolicenie typografii pozwala na zachowanie wysokiej jakości oraz spójnego wizerunku marki.​ ​ </a:t>
            </a:r>
            <a:endParaRPr lang="pl-PL">
              <a:latin typeface="Aptos" panose="020B0004020202020204"/>
            </a:endParaRPr>
          </a:p>
          <a:p>
            <a:endParaRPr lang="pl-PL" sz="1200">
              <a:latin typeface="Ubuntu"/>
            </a:endParaRPr>
          </a:p>
          <a:p>
            <a:r>
              <a:rPr lang="pl-PL" sz="1200">
                <a:latin typeface="Ubuntu"/>
              </a:rPr>
              <a:t>Rodzina czcionek </a:t>
            </a:r>
            <a:r>
              <a:rPr lang="pl-PL" sz="1200" err="1">
                <a:latin typeface="Ubuntu"/>
              </a:rPr>
              <a:t>Ubuntu</a:t>
            </a:r>
            <a:r>
              <a:rPr lang="pl-PL" sz="1200">
                <a:latin typeface="Ubuntu"/>
              </a:rPr>
              <a:t> oferuje różnorodne grubości - </a:t>
            </a:r>
            <a:r>
              <a:rPr lang="pl-PL" sz="1200" b="1">
                <a:latin typeface="Ubuntu"/>
              </a:rPr>
              <a:t>od </a:t>
            </a:r>
            <a:r>
              <a:rPr lang="pl-PL" sz="1200" b="1" err="1">
                <a:latin typeface="Ubuntu"/>
              </a:rPr>
              <a:t>Light</a:t>
            </a:r>
            <a:r>
              <a:rPr lang="pl-PL" sz="1200" b="1">
                <a:latin typeface="Ubuntu"/>
              </a:rPr>
              <a:t> po </a:t>
            </a:r>
            <a:r>
              <a:rPr lang="pl-PL" sz="1200" b="1" err="1">
                <a:latin typeface="Ubuntu"/>
              </a:rPr>
              <a:t>Bold</a:t>
            </a:r>
            <a:r>
              <a:rPr lang="pl-PL" sz="1200">
                <a:latin typeface="Ubuntu"/>
              </a:rPr>
              <a:t> - co umożliwia elastyczne dostosowanie do różnych potrzeb graficznych i komunikacyjnych. ​ ​ </a:t>
            </a:r>
            <a:endParaRPr lang="pl-PL">
              <a:latin typeface="Aptos" panose="020B0004020202020204"/>
            </a:endParaRPr>
          </a:p>
          <a:p>
            <a:endParaRPr lang="pl-PL" sz="1200">
              <a:latin typeface="Ubuntu"/>
            </a:endParaRPr>
          </a:p>
          <a:p>
            <a:r>
              <a:rPr lang="pl-PL" sz="1200">
                <a:latin typeface="Ubuntu"/>
              </a:rPr>
              <a:t>Stosowanie innych czcionek w materiałach PAA nie jest przewidziane, co podkreśla znaczenie konsekwencji w komunikacji wizualnej. </a:t>
            </a:r>
            <a:endParaRPr lang="pl-PL">
              <a:latin typeface="Aptos" panose="020B0004020202020204"/>
            </a:endParaRPr>
          </a:p>
          <a:p>
            <a:endParaRPr lang="pl-PL" sz="1200">
              <a:latin typeface="Ubuntu"/>
            </a:endParaRPr>
          </a:p>
          <a:p>
            <a:r>
              <a:rPr lang="pl-PL" sz="1200">
                <a:latin typeface="Ubuntu"/>
              </a:rPr>
              <a:t>Dzięki prostocie i czytelności </a:t>
            </a:r>
            <a:r>
              <a:rPr lang="pl-PL" sz="1200" err="1">
                <a:latin typeface="Ubuntu"/>
              </a:rPr>
              <a:t>Ubuntu</a:t>
            </a:r>
            <a:r>
              <a:rPr lang="pl-PL" sz="1200">
                <a:latin typeface="Ubuntu"/>
              </a:rPr>
              <a:t>, typografia</a:t>
            </a:r>
            <a:r>
              <a:rPr lang="pl-PL" sz="1200" b="1">
                <a:latin typeface="Ubuntu"/>
              </a:rPr>
              <a:t> wzmacnia profesjonalny wizerunek agencji.​</a:t>
            </a:r>
            <a:endParaRPr lang="pl-PL" b="1"/>
          </a:p>
        </p:txBody>
      </p:sp>
    </p:spTree>
    <p:extLst>
      <p:ext uri="{BB962C8B-B14F-4D97-AF65-F5344CB8AC3E}">
        <p14:creationId xmlns:p14="http://schemas.microsoft.com/office/powerpoint/2010/main" val="312019755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</TotalTime>
  <Words>2299</Words>
  <Application>Microsoft Office PowerPoint</Application>
  <PresentationFormat>Panoramiczny</PresentationFormat>
  <Paragraphs>416</Paragraphs>
  <Slides>37</Slides>
  <Notes>5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37</vt:i4>
      </vt:variant>
    </vt:vector>
  </HeadingPairs>
  <TitlesOfParts>
    <vt:vector size="44" baseType="lpstr">
      <vt:lpstr>Aptos</vt:lpstr>
      <vt:lpstr>Arial</vt:lpstr>
      <vt:lpstr>Calibri</vt:lpstr>
      <vt:lpstr>Ubuntu</vt:lpstr>
      <vt:lpstr>Ubuntu Light</vt:lpstr>
      <vt:lpstr>Ubuntu Medium</vt:lpstr>
      <vt:lpstr>Motyw pakietu Office</vt:lpstr>
      <vt:lpstr>Prezentacja programu PowerPoint</vt:lpstr>
      <vt:lpstr>ŚWIAT MARKI</vt:lpstr>
      <vt:lpstr>ELEMENTY</vt:lpstr>
      <vt:lpstr>ELEMENTY WIZERUNKOWE</vt:lpstr>
      <vt:lpstr>1.1 Element wizerunkowy | Tło</vt:lpstr>
      <vt:lpstr>1.2 Element wizerunkowy | Wzór</vt:lpstr>
      <vt:lpstr>1.3 Element wizerunkowy | Tło z nałożonym wzorem</vt:lpstr>
      <vt:lpstr>2. Paleta kolorów</vt:lpstr>
      <vt:lpstr>3. Typografia</vt:lpstr>
      <vt:lpstr>4.1 Key visual</vt:lpstr>
      <vt:lpstr>4.2 Wyróżnienia</vt:lpstr>
      <vt:lpstr>4.3 Dane teleadresowe</vt:lpstr>
      <vt:lpstr>DRUKI FIRMOWE</vt:lpstr>
      <vt:lpstr>5.1 Wizytówka</vt:lpstr>
      <vt:lpstr>5.2 Wizytówka anglojęzyczna</vt:lpstr>
      <vt:lpstr>5.2 Papier firmowy | Wersja ogólna</vt:lpstr>
      <vt:lpstr>5.2 Papier firmowy Prezesa PAA </vt:lpstr>
      <vt:lpstr>DIGITAL</vt:lpstr>
      <vt:lpstr>6.1 Stopka mailowa</vt:lpstr>
      <vt:lpstr>6.2 Prezentacja multimedialna</vt:lpstr>
      <vt:lpstr>6.2.1 Prezentacja multimedialna</vt:lpstr>
      <vt:lpstr>6.2.2 Prezentacja multimedialna</vt:lpstr>
      <vt:lpstr>OZNAKOWANIE</vt:lpstr>
      <vt:lpstr>7.1 Tabliczki na drzwi</vt:lpstr>
      <vt:lpstr>MATERIAŁY</vt:lpstr>
      <vt:lpstr>8.1 Rollup</vt:lpstr>
      <vt:lpstr>8.2 Rollup anglojęzyczny</vt:lpstr>
      <vt:lpstr>8.3 Ścianka konferencyjna z dwoma logotypami</vt:lpstr>
      <vt:lpstr>8.4 Ścianka konferencyjna z układem logotypów</vt:lpstr>
      <vt:lpstr>8.5 Notatnik z okładką</vt:lpstr>
      <vt:lpstr>PUBLIKACJE</vt:lpstr>
      <vt:lpstr>9.1 Okładka biuletynu – przykładowe kompozycje</vt:lpstr>
      <vt:lpstr>9.2 Okładka A4 – przykładowe kompozycje</vt:lpstr>
      <vt:lpstr>9.3 Okładka kwadratowa – przykładowe kompozycje</vt:lpstr>
      <vt:lpstr>9.4 Układ treści biuletynu – przykładowe strony</vt:lpstr>
      <vt:lpstr>9.5 Układ treści publikacji kwadratowej – przykładowe strony</vt:lpstr>
      <vt:lpstr>Księga przygotowana przez: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PAŃSTWOWA</dc:title>
  <dc:creator>Elżbieta Zalewska</dc:creator>
  <cp:lastModifiedBy>Barbara Czerw</cp:lastModifiedBy>
  <cp:revision>2</cp:revision>
  <dcterms:created xsi:type="dcterms:W3CDTF">2024-11-21T12:46:08Z</dcterms:created>
  <dcterms:modified xsi:type="dcterms:W3CDTF">2025-08-11T06:35:50Z</dcterms:modified>
</cp:coreProperties>
</file>