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notesMasterIdLst>
    <p:notesMasterId r:id="rId118"/>
  </p:notesMasterIdLst>
  <p:handoutMasterIdLst>
    <p:handoutMasterId r:id="rId119"/>
  </p:handoutMasterIdLst>
  <p:sldIdLst>
    <p:sldId id="1041" r:id="rId2"/>
    <p:sldId id="1170" r:id="rId3"/>
    <p:sldId id="1244" r:id="rId4"/>
    <p:sldId id="1288" r:id="rId5"/>
    <p:sldId id="1289" r:id="rId6"/>
    <p:sldId id="1217" r:id="rId7"/>
    <p:sldId id="1291" r:id="rId8"/>
    <p:sldId id="1292" r:id="rId9"/>
    <p:sldId id="1293" r:id="rId10"/>
    <p:sldId id="1250" r:id="rId11"/>
    <p:sldId id="1294" r:id="rId12"/>
    <p:sldId id="1252" r:id="rId13"/>
    <p:sldId id="1253" r:id="rId14"/>
    <p:sldId id="1090" r:id="rId15"/>
    <p:sldId id="1295" r:id="rId16"/>
    <p:sldId id="866" r:id="rId17"/>
    <p:sldId id="1296" r:id="rId18"/>
    <p:sldId id="1297" r:id="rId19"/>
    <p:sldId id="990" r:id="rId20"/>
    <p:sldId id="1298" r:id="rId21"/>
    <p:sldId id="1299" r:id="rId22"/>
    <p:sldId id="1300" r:id="rId23"/>
    <p:sldId id="1301" r:id="rId24"/>
    <p:sldId id="1302" r:id="rId25"/>
    <p:sldId id="1303" r:id="rId26"/>
    <p:sldId id="1304" r:id="rId27"/>
    <p:sldId id="1305" r:id="rId28"/>
    <p:sldId id="1306" r:id="rId29"/>
    <p:sldId id="1307" r:id="rId30"/>
    <p:sldId id="1308" r:id="rId31"/>
    <p:sldId id="1309" r:id="rId32"/>
    <p:sldId id="1310" r:id="rId33"/>
    <p:sldId id="1311" r:id="rId34"/>
    <p:sldId id="1312" r:id="rId35"/>
    <p:sldId id="989" r:id="rId36"/>
    <p:sldId id="1313" r:id="rId37"/>
    <p:sldId id="1314" r:id="rId38"/>
    <p:sldId id="1315" r:id="rId39"/>
    <p:sldId id="1316" r:id="rId40"/>
    <p:sldId id="1317" r:id="rId41"/>
    <p:sldId id="1318" r:id="rId42"/>
    <p:sldId id="1319" r:id="rId43"/>
    <p:sldId id="1320" r:id="rId44"/>
    <p:sldId id="1321" r:id="rId45"/>
    <p:sldId id="1322" r:id="rId46"/>
    <p:sldId id="1323" r:id="rId47"/>
    <p:sldId id="1325" r:id="rId48"/>
    <p:sldId id="1326" r:id="rId49"/>
    <p:sldId id="1000" r:id="rId50"/>
    <p:sldId id="1327" r:id="rId51"/>
    <p:sldId id="1328" r:id="rId52"/>
    <p:sldId id="1329" r:id="rId53"/>
    <p:sldId id="1330" r:id="rId54"/>
    <p:sldId id="1331" r:id="rId55"/>
    <p:sldId id="1332" r:id="rId56"/>
    <p:sldId id="1333" r:id="rId57"/>
    <p:sldId id="1334" r:id="rId58"/>
    <p:sldId id="1335" r:id="rId59"/>
    <p:sldId id="1336" r:id="rId60"/>
    <p:sldId id="1001" r:id="rId61"/>
    <p:sldId id="1337" r:id="rId62"/>
    <p:sldId id="1338" r:id="rId63"/>
    <p:sldId id="1339" r:id="rId64"/>
    <p:sldId id="1340" r:id="rId65"/>
    <p:sldId id="1341" r:id="rId66"/>
    <p:sldId id="1342" r:id="rId67"/>
    <p:sldId id="1343" r:id="rId68"/>
    <p:sldId id="1344" r:id="rId69"/>
    <p:sldId id="1345" r:id="rId70"/>
    <p:sldId id="1346" r:id="rId71"/>
    <p:sldId id="1347" r:id="rId72"/>
    <p:sldId id="1002" r:id="rId73"/>
    <p:sldId id="1348" r:id="rId74"/>
    <p:sldId id="1349" r:id="rId75"/>
    <p:sldId id="1350" r:id="rId76"/>
    <p:sldId id="1003" r:id="rId77"/>
    <p:sldId id="1351" r:id="rId78"/>
    <p:sldId id="1352" r:id="rId79"/>
    <p:sldId id="1004" r:id="rId80"/>
    <p:sldId id="1353" r:id="rId81"/>
    <p:sldId id="1354" r:id="rId82"/>
    <p:sldId id="1355" r:id="rId83"/>
    <p:sldId id="1356" r:id="rId84"/>
    <p:sldId id="1357" r:id="rId85"/>
    <p:sldId id="1358" r:id="rId86"/>
    <p:sldId id="1359" r:id="rId87"/>
    <p:sldId id="1360" r:id="rId88"/>
    <p:sldId id="1361" r:id="rId89"/>
    <p:sldId id="1362" r:id="rId90"/>
    <p:sldId id="1363" r:id="rId91"/>
    <p:sldId id="1005" r:id="rId92"/>
    <p:sldId id="1364" r:id="rId93"/>
    <p:sldId id="1365" r:id="rId94"/>
    <p:sldId id="1366" r:id="rId95"/>
    <p:sldId id="1006" r:id="rId96"/>
    <p:sldId id="1367" r:id="rId97"/>
    <p:sldId id="1368" r:id="rId98"/>
    <p:sldId id="1369" r:id="rId99"/>
    <p:sldId id="1370" r:id="rId100"/>
    <p:sldId id="1371" r:id="rId101"/>
    <p:sldId id="1028" r:id="rId102"/>
    <p:sldId id="1372" r:id="rId103"/>
    <p:sldId id="1373" r:id="rId104"/>
    <p:sldId id="1374" r:id="rId105"/>
    <p:sldId id="1375" r:id="rId106"/>
    <p:sldId id="1376" r:id="rId107"/>
    <p:sldId id="1031" r:id="rId108"/>
    <p:sldId id="1377" r:id="rId109"/>
    <p:sldId id="1378" r:id="rId110"/>
    <p:sldId id="1379" r:id="rId111"/>
    <p:sldId id="1380" r:id="rId112"/>
    <p:sldId id="1381" r:id="rId113"/>
    <p:sldId id="1382" r:id="rId114"/>
    <p:sldId id="870" r:id="rId115"/>
    <p:sldId id="911" r:id="rId116"/>
    <p:sldId id="871" r:id="rId117"/>
  </p:sldIdLst>
  <p:sldSz cx="12192000" cy="6858000"/>
  <p:notesSz cx="6858000" cy="9144000"/>
  <p:embeddedFontLst>
    <p:embeddedFont>
      <p:font typeface="Open Sans" panose="020B0606030504020204" pitchFamily="34" charset="0"/>
      <p:regular r:id="rId120"/>
      <p:bold r:id="rId121"/>
      <p:italic r:id="rId122"/>
      <p:boldItalic r:id="rId123"/>
    </p:embeddedFont>
    <p:embeddedFont>
      <p:font typeface="Calibri Light" panose="020F0302020204030204" pitchFamily="34" charset="0"/>
      <p:regular r:id="rId124"/>
      <p:italic r:id="rId125"/>
    </p:embeddedFont>
    <p:embeddedFont>
      <p:font typeface="Open Sans Semibold" panose="020B0706030804020204" pitchFamily="34" charset="0"/>
      <p:bold r:id="rId126"/>
      <p:boldItalic r:id="rId127"/>
    </p:embeddedFont>
    <p:embeddedFont>
      <p:font typeface="Calibri" panose="020F0502020204030204" pitchFamily="34" charset="0"/>
      <p:regular r:id="rId128"/>
      <p:bold r:id="rId129"/>
      <p:italic r:id="rId130"/>
      <p:boldItalic r:id="rId1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095" autoAdjust="0"/>
  </p:normalViewPr>
  <p:slideViewPr>
    <p:cSldViewPr snapToGrid="0">
      <p:cViewPr varScale="1">
        <p:scale>
          <a:sx n="65" d="100"/>
          <a:sy n="65" d="100"/>
        </p:scale>
        <p:origin x="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4.fntdata"/><Relationship Id="rId128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126" Type="http://schemas.openxmlformats.org/officeDocument/2006/relationships/font" Target="fonts/font7.fntdata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5.fntdata"/><Relationship Id="rId12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2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3.fntdata"/><Relationship Id="rId130" Type="http://schemas.openxmlformats.org/officeDocument/2006/relationships/font" Target="fonts/font11.fntdata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.fntdata"/><Relationship Id="rId125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23.05.2022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Podpowiedzi dla webmastera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68639" y="6016584"/>
            <a:ext cx="704891" cy="7048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48295" y="606256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hyperlink" Target="https://validator.w3.org/" TargetMode="External"/><Relationship Id="rId3" Type="http://schemas.openxmlformats.org/officeDocument/2006/relationships/hyperlink" Target="https://isap.sejm.gov.pl/isap.nsf/download.xsp/WDU20190000848/T/D20190848L.pdf" TargetMode="External"/><Relationship Id="rId7" Type="http://schemas.openxmlformats.org/officeDocument/2006/relationships/hyperlink" Target="https://www.access-for-all.ch/en/pdf-lab/pdf-accessibility-checker-pac/downloading-pac.html" TargetMode="External"/><Relationship Id="rId2" Type="http://schemas.openxmlformats.org/officeDocument/2006/relationships/hyperlink" Target="https://wcag21.lepszyweb.pl/#t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vda.pl/" TargetMode="External"/><Relationship Id="rId5" Type="http://schemas.openxmlformats.org/officeDocument/2006/relationships/hyperlink" Target="http://utilitia.pl/" TargetMode="External"/><Relationship Id="rId4" Type="http://schemas.openxmlformats.org/officeDocument/2006/relationships/hyperlink" Target="https://wave.webaim.org/" TargetMode="External"/><Relationship Id="rId9" Type="http://schemas.openxmlformats.org/officeDocument/2006/relationships/hyperlink" Target="https://www.gov.pl/web/dostepnosc-cyfrowa/jak-zbadac-czy-strona-www-jest-dostepna-cyfrowo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paciellogroup.com/resources/contrastanalyser/" TargetMode="External"/><Relationship Id="rId2" Type="http://schemas.openxmlformats.org/officeDocument/2006/relationships/hyperlink" Target="https://wave.webaim.org/extension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ASCII-Ar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5" y="2733574"/>
            <a:ext cx="11010523" cy="1588169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Tworzenie dostępnych cyfrowo </a:t>
            </a:r>
            <a:br>
              <a:rPr lang="pl-PL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stron internetowych</a:t>
            </a:r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96615" y="5892741"/>
            <a:ext cx="9144000" cy="96525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2022</a:t>
            </a:r>
          </a:p>
        </p:txBody>
      </p:sp>
    </p:spTree>
    <p:extLst>
      <p:ext uri="{BB962C8B-B14F-4D97-AF65-F5344CB8AC3E}">
        <p14:creationId xmlns:p14="http://schemas.microsoft.com/office/powerpoint/2010/main" val="5762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Obsługują komputery i smartfony, w zależności od specyfiki swej niepełnosprawności np. za pomocą samej klawiatury, samej myszki, głosowo.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tylko klawiaturą potrzebują fokusu i potrzebują dostępu z poziomu klawiatury do wszystkich linków, przycisków, pól formularzy itp.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tylko myszką mogą mieć problemy z obsługą wielopoziomowych elementów rozwijanych za to docenią większe obszary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632801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każdy element graficzny ma przypisaną poprawnie alternatywę tekstową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stronie są elementy (niebędące częścią innych elementów) które niosą ważne informacje, a nie są elementem multimedialnym ani CAPTCHĄ: aplet,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kod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generujący którykolwiek z powyższych elementów.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tak, sprawdź czy każdy z nich ma odpowiedni, poprawnie sformułowany opis - w atrybut &lt;alt&gt;,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noembed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lub inny jednoznaczny i dostępny opis zawartości. Sprawdź czy taki opis znajduje się bezpośrednio obok elementu, którego dotyczy.</a:t>
            </a:r>
          </a:p>
        </p:txBody>
      </p:sp>
    </p:spTree>
    <p:extLst>
      <p:ext uri="{BB962C8B-B14F-4D97-AF65-F5344CB8AC3E}">
        <p14:creationId xmlns:p14="http://schemas.microsoft.com/office/powerpoint/2010/main" val="29081362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jakość kodu</a:t>
            </a:r>
          </a:p>
        </p:txBody>
      </p:sp>
    </p:spTree>
    <p:extLst>
      <p:ext uri="{BB962C8B-B14F-4D97-AF65-F5344CB8AC3E}">
        <p14:creationId xmlns:p14="http://schemas.microsoft.com/office/powerpoint/2010/main" val="13773246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na stronie są błędy walidacji lub przestarzałe, nieużywane elementy HTML?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badane strony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walidatorem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W3C,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walidator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nie znalazł żadnego błędu lub przestarzałych, niewspieranych już znaczników i atrybutów.</a:t>
            </a:r>
          </a:p>
        </p:txBody>
      </p:sp>
    </p:spTree>
    <p:extLst>
      <p:ext uri="{BB962C8B-B14F-4D97-AF65-F5344CB8AC3E}">
        <p14:creationId xmlns:p14="http://schemas.microsoft.com/office/powerpoint/2010/main" val="42242582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w kodzie strony są elementy HTML służące prezentacji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w kodzie HTML strony nie ma znaczników służących prezentacji np.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basefont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blink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marquee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alink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basefont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bgcolor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7247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deklaracja DTD jest poprawnie sformułowana w kodzie </a:t>
            </a:r>
            <a:r>
              <a:rPr lang="pl-PL" sz="2400" dirty="0" smtClean="0"/>
              <a:t>strony</a:t>
            </a:r>
            <a:r>
              <a:rPr lang="pl-PL" sz="2400" dirty="0"/>
              <a:t>?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każda badana strona ma poprawną deklarację typu dokumentu DTD, zgodną z kodem HTML strony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436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elementy HTML nie są używane tylko do wprowadzenia zmiany wizualnej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znaczniki HTML są używane zgodne z ich przeznaczeniem, a nie jedynie w celu zmiany wizualnej elementów na stronie (np. ramka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fieldset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lub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nagłówkek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np. &lt;h2&gt; błędnie użyte do wizualnego wyróżnienia cytatu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poprawne użycie (zgodne z semantyką kodu) wszystkich znaczników, które mogą zmieniać wygląd prezentowanych informacji.</a:t>
            </a:r>
          </a:p>
        </p:txBody>
      </p:sp>
    </p:spTree>
    <p:extLst>
      <p:ext uri="{BB962C8B-B14F-4D97-AF65-F5344CB8AC3E}">
        <p14:creationId xmlns:p14="http://schemas.microsoft.com/office/powerpoint/2010/main" val="2262336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elementy HTML służące do uruchomienia akcji są poprawnie użyte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stronie jest element, który po kliknięciu myszką lub przejęciu fokusu powoduje uruchomienie akcji (np. wyświetlenie informacji, zatwierdzenie formularza, przejście do innej strony, otwarcie nowego okna, generowanie treści itp.),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tak, sprawdź czy jest to jeden z elementów: a,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lub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reset, file, image,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radio,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checkbox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nie, sprawdź czy jest inna możliwość uruchomienia akcji za pomocą jednego z elementów z listy.</a:t>
            </a:r>
          </a:p>
        </p:txBody>
      </p:sp>
    </p:spTree>
    <p:extLst>
      <p:ext uri="{BB962C8B-B14F-4D97-AF65-F5344CB8AC3E}">
        <p14:creationId xmlns:p14="http://schemas.microsoft.com/office/powerpoint/2010/main" val="35511888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skrypty</a:t>
            </a:r>
          </a:p>
        </p:txBody>
      </p:sp>
    </p:spTree>
    <p:extLst>
      <p:ext uri="{BB962C8B-B14F-4D97-AF65-F5344CB8AC3E}">
        <p14:creationId xmlns:p14="http://schemas.microsoft.com/office/powerpoint/2010/main" val="19552083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skrypty lub elementy programowalne w inny sposób są w dostępne dla technologii asystujących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stronie są elementy: 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embed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aplet, kod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generujący którykolwiek z powyższych elementów.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tak, sprawdź, czy są one w pełni dostępne dla technologii asystujących np. czytników ekranu i programów zmieniających układ kontrastu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w tych elementach niezbędna jest transkrypcję tekstową, sprawdź czy jest dodana.</a:t>
            </a:r>
          </a:p>
        </p:txBody>
      </p:sp>
    </p:spTree>
    <p:extLst>
      <p:ext uri="{BB962C8B-B14F-4D97-AF65-F5344CB8AC3E}">
        <p14:creationId xmlns:p14="http://schemas.microsoft.com/office/powerpoint/2010/main" val="244207905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gdy skrypt zmienia zawartość nietekstową na stronie, zmienia również dla niej alternatywę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są na stronie skrypty, które zmieniają zawartość nietekstową strony,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tak, sprawdź czy skrypty zmienia także alternatywę tekstową dla tej zawartości (jeśli jest to niezbędne).</a:t>
            </a:r>
          </a:p>
        </p:txBody>
      </p:sp>
    </p:spTree>
    <p:extLst>
      <p:ext uri="{BB962C8B-B14F-4D97-AF65-F5344CB8AC3E}">
        <p14:creationId xmlns:p14="http://schemas.microsoft.com/office/powerpoint/2010/main" val="323236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słabosłyszące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Docenią prosty język i zrozumiałe instrukcje,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z dźwiękiem potrzebują napisów rozszerzonych,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nagraniach audio potrzebują transkrypcji,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kontakt telefoniczny to zbyt mało, potrzebny kanał komunikacji pisanej,</a:t>
            </a:r>
          </a:p>
        </p:txBody>
      </p:sp>
    </p:spTree>
    <p:extLst>
      <p:ext uri="{BB962C8B-B14F-4D97-AF65-F5344CB8AC3E}">
        <p14:creationId xmlns:p14="http://schemas.microsoft.com/office/powerpoint/2010/main" val="32331694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atrybuty zarządzania zdarzeniami myszki mają swój odpowiednik dla klawiatury i na odwrót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wszystkie elementy strony, które mogą otrzymać fokus, które mają atrybuty zarządzania zdarzeniami lub kod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służący do zarządzania tymi zdarzeniami,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atrybuty występują zawsze w parze tak, aby każde zdarzenie było możliwe do obsłużenia zarówno myszką jak i klawiaturą, bądź czy istnieje dostępna inna alternatywa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553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treść dynamicznie generowana przez skrypt pojawia się bezpośrednio po elemencie powodującym jej wywołanie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stronie są zmiany strony lub jej treści wywołane przez kod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uruchamiany działaniem użytkownika,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tak, sprawdź czy ta zmiana znajduje się w kodzie strony bezpośrednio za elementem, który spowodował jej powstanie.</a:t>
            </a:r>
          </a:p>
        </p:txBody>
      </p:sp>
    </p:spTree>
    <p:extLst>
      <p:ext uri="{BB962C8B-B14F-4D97-AF65-F5344CB8AC3E}">
        <p14:creationId xmlns:p14="http://schemas.microsoft.com/office/powerpoint/2010/main" val="183408379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ramka fokusa jest usuwana za pomocą skryptu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stronie jest kod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javascript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który powoduje usunięcia ramki fokusu z elementów aktywnych.</a:t>
            </a:r>
          </a:p>
        </p:txBody>
      </p:sp>
    </p:spTree>
    <p:extLst>
      <p:ext uri="{BB962C8B-B14F-4D97-AF65-F5344CB8AC3E}">
        <p14:creationId xmlns:p14="http://schemas.microsoft.com/office/powerpoint/2010/main" val="31571558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wszystkie elementy generowane dynamicznie są dostępne dla technologii asystujących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elementy generowane dynamicznie (przez skrypt) są dostępne dla technologii asystujące (np. czytniki ekranu).</a:t>
            </a:r>
          </a:p>
        </p:txBody>
      </p:sp>
    </p:spTree>
    <p:extLst>
      <p:ext uri="{BB962C8B-B14F-4D97-AF65-F5344CB8AC3E}">
        <p14:creationId xmlns:p14="http://schemas.microsoft.com/office/powerpoint/2010/main" val="25361716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Pomocne źródła i narzędzia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Polskie tłumaczenie wytycznych WCAG 2.1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Ustawa o dostępności cyfrowej stron internetowych i aplikacji podmiotów publicznych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Wtyczka WAVE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Walidator dostępności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Utilitia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Czytnik ekranu NVDA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PAC – program do badania dostępności plików pdf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Walidator kodu 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Lista kontrolna dostępności cyfrowej strony www </a:t>
            </a:r>
            <a:endParaRPr lang="pl-PL" sz="23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218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659998"/>
            <a:ext cx="10515600" cy="875558"/>
          </a:xfrm>
        </p:spPr>
        <p:txBody>
          <a:bodyPr/>
          <a:lstStyle/>
          <a:p>
            <a:r>
              <a:rPr lang="pl-PL" dirty="0"/>
              <a:t>Dziękuję za uwagę.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43591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Zapraszamy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dostepnosc.cyfrowa@mc.gov.pl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niesłyszące (Głusi)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Funkcjonują jak mniejszość językowa,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Podstawą komunikacji jest język migowy (inny niż język pisany/mówiony w danym kraju)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z dźwiękiem potrzebują tłumaczenia na język migowy (PJM) (nie jest wymagane w ustawie o dostępności cyfrowej)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Docenią prosty język i zrozumiałe instrukcje,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kontakt telefoniczny i kanał komunikacji pisanej to zbyt mało, potrzebują komunikacji w języku migowym.</a:t>
            </a:r>
          </a:p>
        </p:txBody>
      </p:sp>
    </p:spTree>
    <p:extLst>
      <p:ext uri="{BB962C8B-B14F-4D97-AF65-F5344CB8AC3E}">
        <p14:creationId xmlns:p14="http://schemas.microsoft.com/office/powerpoint/2010/main" val="261781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Inni użytkownicy korzystający 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postrzegania kolorów,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poznawczymi,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dysleksją,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depresją,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nieposługujące się biegle językiem polskim,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Seniorzy,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z nas, w określonych sytuacjach.</a:t>
            </a:r>
          </a:p>
        </p:txBody>
      </p:sp>
    </p:spTree>
    <p:extLst>
      <p:ext uri="{BB962C8B-B14F-4D97-AF65-F5344CB8AC3E}">
        <p14:creationId xmlns:p14="http://schemas.microsoft.com/office/powerpoint/2010/main" val="118091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en-US" sz="4000" b="1" dirty="0"/>
              <a:t>Wytyczne Web Content Accessibility Guidelines (WCAG)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Czym i o czym jest WCAG?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Jeden ze standardów sieciowych stworzonych przez W3C,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Opisuje jak tworzyć dostępne cyfrowo rozwiązania cyfrowe,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Obecnie obowiązuje wersja WCAG 2.1,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Zawiera informacje i wskazówki dla webmasterów, ale również dla redaktorów i grafików. </a:t>
            </a:r>
          </a:p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oficjalne, polskie tłumaczenie WCAG -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://www.w3.org/Translations/WCAG21-pl/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3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4 zasady dla webmasterów</a:t>
            </a:r>
          </a:p>
        </p:txBody>
      </p:sp>
    </p:spTree>
    <p:extLst>
      <p:ext uri="{BB962C8B-B14F-4D97-AF65-F5344CB8AC3E}">
        <p14:creationId xmlns:p14="http://schemas.microsoft.com/office/powerpoint/2010/main" val="3422786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 smtClean="0"/>
              <a:t>Do zapamiętania w sprawie dostępności cyfrowej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wymyślaj na nowo „koła”,</a:t>
            </a:r>
          </a:p>
          <a:p>
            <a:pPr>
              <a:lnSpc>
                <a:spcPct val="113000"/>
              </a:lnSpc>
            </a:pPr>
            <a:r>
              <a:rPr lang="en-GB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assurance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nie wartość dodana,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Myśl zasadami (WCAG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działaj technikami (WCAG),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Suma części to nie całość.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57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Wskazówki dla webmasterów</a:t>
            </a:r>
            <a:br>
              <a:rPr lang="pl-PL" dirty="0"/>
            </a:br>
            <a:r>
              <a:rPr lang="pl-PL" dirty="0"/>
              <a:t>na podstawie Listy Kontrolnej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913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nawigacja</a:t>
            </a:r>
          </a:p>
        </p:txBody>
      </p:sp>
    </p:spTree>
    <p:extLst>
      <p:ext uri="{BB962C8B-B14F-4D97-AF65-F5344CB8AC3E}">
        <p14:creationId xmlns:p14="http://schemas.microsoft.com/office/powerpoint/2010/main" val="147880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Czy widać, który element jest aktywny przy nawigacji klawiaturą?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element, oznaczony fokusem musi się wyróżnić (np. dodatkową ramką, zmianą koloru) – nie ograniczaj się do domyślnego fokusu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Najczęstszy błąd -  selektor CSS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 wartość „0”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Stosuj biblioteki typu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what-input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unikniesz wyświetlania fokusu gdy nie jest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pożądany.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2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wszystkie elementy aktywne w serwisie są dostępne za pomocą klawiatury?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Stosuj znaczniki HTML zgodnie z przeznaczeniem i unikniesz 90% problemów,</a:t>
            </a:r>
          </a:p>
          <a:p>
            <a:pPr>
              <a:lnSpc>
                <a:spcPct val="113000"/>
              </a:lnSpc>
            </a:pP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oznaczają kłopoty,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Uważaj na elementy „obce” np. odtwarzacze wideo.</a:t>
            </a:r>
          </a:p>
        </p:txBody>
      </p:sp>
    </p:spTree>
    <p:extLst>
      <p:ext uri="{BB962C8B-B14F-4D97-AF65-F5344CB8AC3E}">
        <p14:creationId xmlns:p14="http://schemas.microsoft.com/office/powerpoint/2010/main" val="344674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jest na stronie pułapka klawiaturowa?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Testuj całe nowe rozwiązania,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Uważaj na elementy „obce” np. odtwarzacze wideo, wtyczki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/Facebooka, systemy rezerwacji i płatności.</a:t>
            </a:r>
          </a:p>
        </p:txBody>
      </p:sp>
    </p:spTree>
    <p:extLst>
      <p:ext uri="{BB962C8B-B14F-4D97-AF65-F5344CB8AC3E}">
        <p14:creationId xmlns:p14="http://schemas.microsoft.com/office/powerpoint/2010/main" val="427625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nawigacja za pomocą klawiatury jest logiczna i zgodna z wyglądem strony?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Czytnik ekranu i każdy inny „automat” bazuje na kolejności kodu (HTML), a nie na układzie wizualnym (CSS).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Uważaj dodając okna modalne, alerty lub warstwy – przenoś punkt uwagi (fokus) na wyświetlany w danym momencie element</a:t>
            </a:r>
          </a:p>
        </p:txBody>
      </p:sp>
    </p:spTree>
    <p:extLst>
      <p:ext uri="{BB962C8B-B14F-4D97-AF65-F5344CB8AC3E}">
        <p14:creationId xmlns:p14="http://schemas.microsoft.com/office/powerpoint/2010/main" val="1921700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jest ostrzeżenie przed otwarciem nowego okna/zakładki w przeglądarce?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Zawsze gdy to możliwe unikaj target=”_blank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 możesz uniknąć, informuj o sytuacji: bezpośrednio tekstowo w treści linku lub bezpośrednio graficznie w treści linku lub w atrybucie „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(pamiętaj, nie da się go wyświetlić nawigując tylko klawiaturą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dubluj sposobów informowania o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sytuacji.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2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na stronie jest mechanizm otwierający nowe okno bez udziału użytkownika?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takich sytuacji. Jeśli jest to konieczne informuj o tym użytkownika w momencie pojawienia się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okna: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role=„alert” przekaże informację czytnikom ekranu,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okno ma funkcje do używania przenieś do niego fokus,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okno jest tylko informacyjne umożliw jego szybkie zamknięcie klawiaturą (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9824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jest na stronie jest mapa strony lub wyszukiwarka?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 z tych rozwiązań musisz wdrożyć i musi być ono dostępne cyfrowo,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bardzo prostych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landing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(np. jednostronicowa informacja o projekcie) nie ma konieczności umieszczania innej metody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nawigacji.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50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wygląd i działanie menu jest takie same na wszystkich stronach?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Zwróć uwagę na niestandardowe strony np. wyniki wyszukiwania, 404, deklaracja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dostępności;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Chodzi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tylko o spójny wygląd (ten zazwyczaj jest przeniesiony) ale także sposób działania i logikę kodu menu (np. zawsze spójnie wdrożony jest w &lt;ul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&gt;).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68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kontekst strony zmienia się po samym oznaczeniu elementu fokusem?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zgadzaj się na wdrażanie takich rozwiązań.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Kontekst/treść strony może zmieniać się dopiero po akceptacji oznaczenia np. enterem lub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spacją.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67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kontekst strony zmienia się bez wyraźnego zatwierdzenia przez użytkownika lub bez uprzedzenia go o takiej zmianie?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takich sytuacji;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jakieś zachowanie może być zaskakujące dla użytkowników, poinformuj go o takim działaniu wcześniej np. informacja że wyniki filtrowania zmieniają się automatycznie po oznaczeniu filtra.</a:t>
            </a:r>
          </a:p>
        </p:txBody>
      </p:sp>
    </p:spTree>
    <p:extLst>
      <p:ext uri="{BB962C8B-B14F-4D97-AF65-F5344CB8AC3E}">
        <p14:creationId xmlns:p14="http://schemas.microsoft.com/office/powerpoint/2010/main" val="84868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Przyjazność dla osób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dostępności cyfrowej osoby z niepełnosprawnościami mogą wygodnie korzystać z serwisów internetowych i aplikacji mobilnych.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dostępności nie chodzi jednak tylko o dostęp czy komfort korzystania – dostępność to prawo człowieka.</a:t>
            </a:r>
          </a:p>
        </p:txBody>
      </p:sp>
    </p:spTree>
    <p:extLst>
      <p:ext uri="{BB962C8B-B14F-4D97-AF65-F5344CB8AC3E}">
        <p14:creationId xmlns:p14="http://schemas.microsoft.com/office/powerpoint/2010/main" val="320214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jest mechanizm automatycznie przekierowujący stronę do innego adresu?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w kodzie strony są elementy powodujące jej automatyczne przekierowanie do innej strony czy innego adresu www (typu &lt;meta http-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equiv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="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refresh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="5; URL=http://adres.pl/innastrona/"&gt;),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tak, sprawdź czy jest to absolutnie konieczne dla zrozumienia informacji lub dla konkretnej funkcjonalności i spraw by użytkownik mógł opóźnić, zatrzymać i uruchomić to działanie.</a:t>
            </a:r>
          </a:p>
        </p:txBody>
      </p:sp>
    </p:spTree>
    <p:extLst>
      <p:ext uri="{BB962C8B-B14F-4D97-AF65-F5344CB8AC3E}">
        <p14:creationId xmlns:p14="http://schemas.microsoft.com/office/powerpoint/2010/main" val="331110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są linki do omijania powtarzających się bloków i czy działają one spójnie?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Stosuj skip linki korzystające z kotwicy do unikatowego id w odpowiednim znaczniku np. „Przejdź do treści”.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Skip linki mają być widoczne lub pojawiać się po użyciu „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Mają być także w pełni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obsługiwalne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czytnikiem ekranu.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Skip linki mają skracać nawigację! Przy np. 3 elementach menu nie dodawaj 2 czy 3 skip linków, bo tylko wydłużysz nawigację.</a:t>
            </a:r>
          </a:p>
        </p:txBody>
      </p:sp>
    </p:spTree>
    <p:extLst>
      <p:ext uri="{BB962C8B-B14F-4D97-AF65-F5344CB8AC3E}">
        <p14:creationId xmlns:p14="http://schemas.microsoft.com/office/powerpoint/2010/main" val="241510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użytkownik może zarządzać jednoliterowymi skrótami klawiszowymi?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stosujesz takie skróty musisz umożliwiać co najmniej jedno z poniższych działań: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wyłączenie skrótu;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zmiana skrótu na inny;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skrótu związanego z aktywnym elementem interfejsu, skrót działa tylko gdy fokus jest na tym elemencie.</a:t>
            </a:r>
          </a:p>
        </p:txBody>
      </p:sp>
    </p:spTree>
    <p:extLst>
      <p:ext uri="{BB962C8B-B14F-4D97-AF65-F5344CB8AC3E}">
        <p14:creationId xmlns:p14="http://schemas.microsoft.com/office/powerpoint/2010/main" val="3153418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funkcja dostępna za pomocą gestu złożonego jest dostępna również za pomocą gestu prostego?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funkcjonalność dostępna jest za pomocą ruchu lub dotknięcia ekranu kilkoma palcami dodaj też opcję obsłużenia jej dotknięciem jednego punktu na ekranie (np. przycisk powiększania i pomniejszania mapy). </a:t>
            </a:r>
          </a:p>
        </p:txBody>
      </p:sp>
    </p:spTree>
    <p:extLst>
      <p:ext uri="{BB962C8B-B14F-4D97-AF65-F5344CB8AC3E}">
        <p14:creationId xmlns:p14="http://schemas.microsoft.com/office/powerpoint/2010/main" val="1779220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można anulować działanie, którego uruchamia się poprzez gest punktowy lub wciśnięcie klawisza urządzenia wskazującego?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stronie jest działanie, które uruchamia się poprze dotknięcia ekranu dotykowego lub wciśnięcia klawisza myszki,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przed zakończeniem gestu punktowego (przed podniesieniem palca lub zwolnieniem klawisza myszy) działanie, może być anulowane.</a:t>
            </a:r>
          </a:p>
        </p:txBody>
      </p:sp>
    </p:spTree>
    <p:extLst>
      <p:ext uri="{BB962C8B-B14F-4D97-AF65-F5344CB8AC3E}">
        <p14:creationId xmlns:p14="http://schemas.microsoft.com/office/powerpoint/2010/main" val="2983649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wygląd</a:t>
            </a:r>
          </a:p>
        </p:txBody>
      </p:sp>
    </p:spTree>
    <p:extLst>
      <p:ext uri="{BB962C8B-B14F-4D97-AF65-F5344CB8AC3E}">
        <p14:creationId xmlns:p14="http://schemas.microsoft.com/office/powerpoint/2010/main" val="2653670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są elementy, które szybko błyskają na czerwono lub gwałtownie zmieniają jasność?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zgadzaj się na wdrażanie błyskających elementów, szczególnie na czerwono i częściej niż 3 razy na sekundę – mogą powodować atak padaczki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fotogennej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wdrażaj elementów gwałtownie zmieniających jasność, szczególnie większych niż 25% obszaru strony (zwróć uwagę na okno z automatycznym filmem lub zmieniający kolory baner).</a:t>
            </a:r>
          </a:p>
        </p:txBody>
      </p:sp>
    </p:spTree>
    <p:extLst>
      <p:ext uri="{BB962C8B-B14F-4D97-AF65-F5344CB8AC3E}">
        <p14:creationId xmlns:p14="http://schemas.microsoft.com/office/powerpoint/2010/main" val="192257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po powiększeniu widoku strony do 200% widać całość informacji ze strony?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Projektuj strony i wdrażaj je z uwzględnieniem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 design,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Stosuj jednostki względne (np. em) do określania wielkości czcionki – także w polach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formularzy,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blokuj powiększania elementów,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blokuj wysokości obszarów/bloków.</a:t>
            </a:r>
          </a:p>
        </p:txBody>
      </p:sp>
    </p:spTree>
    <p:extLst>
      <p:ext uri="{BB962C8B-B14F-4D97-AF65-F5344CB8AC3E}">
        <p14:creationId xmlns:p14="http://schemas.microsoft.com/office/powerpoint/2010/main" val="3653994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z treści strony można korzystać bez względu na orientację ekranu (pionowa/pozioma)?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samo co przy powiększaniu widoku do 200%, tyle że do testowania w specyficznej sytuacji urządzenia mobilnego</a:t>
            </a:r>
          </a:p>
        </p:txBody>
      </p:sp>
    </p:spTree>
    <p:extLst>
      <p:ext uri="{BB962C8B-B14F-4D97-AF65-F5344CB8AC3E}">
        <p14:creationId xmlns:p14="http://schemas.microsoft.com/office/powerpoint/2010/main" val="2504914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na stronie jest informacja przekazywana jedynie za pomocą koloru?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Oprócz koloru stosuj też tekst (np. tekstowa informacja o błędzie w polu formularza) lub formatowanie (np. link wyróżniony nie tylko kolorem ale też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podkreśleniem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5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i szansa dla podmiotów publicznych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to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obowiązek prawny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wynika z ustawy o dostępności cyfrowej stron internetowych i aplikacji mobilnych podmiotów publicznych.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także szansa dla podmiotów na dotarcie do szerokiej grupy użytkowników, w tym osób z niepełnosprawnościami.</a:t>
            </a:r>
          </a:p>
        </p:txBody>
      </p:sp>
    </p:spTree>
    <p:extLst>
      <p:ext uri="{BB962C8B-B14F-4D97-AF65-F5344CB8AC3E}">
        <p14:creationId xmlns:p14="http://schemas.microsoft.com/office/powerpoint/2010/main" val="2575756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linki są spójnie wyróżniane wizualnie?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zmieniasz domyślny wygląd linków to zadbaj by: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linki wyróżnione były zarówno kolorem jak i formatowaniem (np. podkreślenie) lub linki wyróżnione tylko kolorem odróżniały się wystarczająco od otaczającego je tekstu (kontrast minimalny 3:1),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linki miały odpowiedni kontrast (tekstu) do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tła.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Określ i sprawdź wygląd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hover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sprawdź czy oznaczony element jest lepiej widoczny niż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nieoznaczony.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4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na stronie jest instrukcja odnosząca się do koloru elementu?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instrukcji odnoszących się do kolorów np. „Kliknij w niebieski przycisk”, „Pole oznaczone na czerwono zawiera błędne informacje” itp. </a:t>
            </a:r>
          </a:p>
        </p:txBody>
      </p:sp>
    </p:spTree>
    <p:extLst>
      <p:ext uri="{BB962C8B-B14F-4D97-AF65-F5344CB8AC3E}">
        <p14:creationId xmlns:p14="http://schemas.microsoft.com/office/powerpoint/2010/main" val="3454385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na stronie jest informacje przekazywana jedynie poprzez użycie pozycji lub formy?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informacji odnosząca się do pozycji lub formy elementu np. „Kliknij przycisk w prawym górnym rogu żeby zamknąć okno”, „Wybierz trójkąt żeby przejść dalej” itp. </a:t>
            </a:r>
          </a:p>
        </p:txBody>
      </p:sp>
    </p:spTree>
    <p:extLst>
      <p:ext uri="{BB962C8B-B14F-4D97-AF65-F5344CB8AC3E}">
        <p14:creationId xmlns:p14="http://schemas.microsoft.com/office/powerpoint/2010/main" val="4055576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mniejsza szerokość lub wysokość widoku strony nie ogranicza treści ani funkcji i nie wymaga przesuwania widoku strony w poziomie?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Wyświetl stronę (na urządzeniu mobilnym lub w symulatorze takiego widoku na komputerze) w trybie pionowym o szerokości 320 pikseli - Sprawdź, czy w tym układzie żadna treść ani funkcja na stronie nie znika i czy nie musisz używać do przewijania treści suwaka poziomego,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Wyświetl stronę (na urządzeniu mobilnym lub w symulatorze takiego widoku na komputerze) w trybie poziomym o wysokości 256 pikseli - Sprawdź, czy w tym układzie żadna treść ani funkcja na stronie nie znika i czy nie musisz używać do przewijania treści suwaka poziomego,</a:t>
            </a:r>
          </a:p>
        </p:txBody>
      </p:sp>
    </p:spTree>
    <p:extLst>
      <p:ext uri="{BB962C8B-B14F-4D97-AF65-F5344CB8AC3E}">
        <p14:creationId xmlns:p14="http://schemas.microsoft.com/office/powerpoint/2010/main" val="1293903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są na stronie znaczniki &lt;</a:t>
            </a:r>
            <a:r>
              <a:rPr lang="pl-PL" dirty="0" err="1"/>
              <a:t>blink</a:t>
            </a:r>
            <a:r>
              <a:rPr lang="pl-PL" dirty="0"/>
              <a:t>&gt;, &lt;</a:t>
            </a:r>
            <a:r>
              <a:rPr lang="pl-PL" dirty="0" err="1"/>
              <a:t>bgsound</a:t>
            </a:r>
            <a:r>
              <a:rPr lang="pl-PL" dirty="0"/>
              <a:t>&gt; lub &lt;</a:t>
            </a:r>
            <a:r>
              <a:rPr lang="pl-PL" dirty="0" err="1"/>
              <a:t>marqee</a:t>
            </a:r>
            <a:r>
              <a:rPr lang="pl-PL" dirty="0"/>
              <a:t>&gt;?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stosuj nigdy znaczników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blink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bgsound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lub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marqee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2675721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/>
              <a:t>Czy po wyłączeniu stylów CSS informacje na stronie są czytelne?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Zadbaj o kolejność elementów w kodzie HTML zgodną z logiką wizualną oraz o semantykę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kodu.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Uważaj na elementy ukrywane za pomocą CSS – pojawią się wówczas i mogą wprowadzać w błąd.</a:t>
            </a:r>
          </a:p>
        </p:txBody>
      </p:sp>
    </p:spTree>
    <p:extLst>
      <p:ext uri="{BB962C8B-B14F-4D97-AF65-F5344CB8AC3E}">
        <p14:creationId xmlns:p14="http://schemas.microsoft.com/office/powerpoint/2010/main" val="1491880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/>
          </a:bodyPr>
          <a:lstStyle/>
          <a:p>
            <a:r>
              <a:rPr lang="pl-PL" dirty="0" smtClean="0"/>
              <a:t>Czy </a:t>
            </a:r>
            <a:r>
              <a:rPr lang="pl-PL" dirty="0"/>
              <a:t>kontrast tekstu w stosunku do tła wynosi co najmniej 4,5:1?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Kontrast tekstu do tła musi wynosić co najmniej 4,5:1 lub w przypadku tekstu większego niż 150% wielkości podstawowej tekstu na stronie, co najmniej 3:1 – to wiele milionów dopuszczalnych zestawień kolorystycznych!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badania użyj dowolnego analizatora kontrastu (np. w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dodatku WAVE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Color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Contrast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Analyser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3266648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Czy </a:t>
            </a:r>
            <a:r>
              <a:rPr lang="pl-PL" sz="2400" dirty="0"/>
              <a:t>kolor elementu i kolor jego tła są zawsze wspólnie definiowane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arkuszu stylów?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Definiując w CSS koloru elementu zdefiniuj także kolor tła dla tego elementu (i odwrotnie). </a:t>
            </a:r>
          </a:p>
        </p:txBody>
      </p:sp>
    </p:spTree>
    <p:extLst>
      <p:ext uri="{BB962C8B-B14F-4D97-AF65-F5344CB8AC3E}">
        <p14:creationId xmlns:p14="http://schemas.microsoft.com/office/powerpoint/2010/main" val="3356755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ustawienie odstępów pomiędzy liniami, akapitami, znakami i wyrazami powoduje utratę czytelności?</a:t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blokuj na sztywno wysokości elementów, bloków i okien.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czy: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powiększenie odstępów między liniami (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line-height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do 1,5 wielkości czcionki,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powiększenie odstępów między paragrafami do dwukrotności wielkości czcionki,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powiększenie odstępów między literami (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letter-spacing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do 0,12 wielkości czcionki,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powiększenie odstępów między słowami (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word-spacing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do 0,16 wielkości czcionki,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pogarsza czytelności tekstu.</a:t>
            </a:r>
          </a:p>
        </p:txBody>
      </p:sp>
    </p:spTree>
    <p:extLst>
      <p:ext uri="{BB962C8B-B14F-4D97-AF65-F5344CB8AC3E}">
        <p14:creationId xmlns:p14="http://schemas.microsoft.com/office/powerpoint/2010/main" val="41674128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treść</a:t>
            </a:r>
          </a:p>
        </p:txBody>
      </p:sp>
    </p:spTree>
    <p:extLst>
      <p:ext uri="{BB962C8B-B14F-4D97-AF65-F5344CB8AC3E}">
        <p14:creationId xmlns:p14="http://schemas.microsoft.com/office/powerpoint/2010/main" val="20029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Proces wymagający zaplanowania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„staje się”, a nie „jest”.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konsekwentnych, planowanych działań nie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uda się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zapewnić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jej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na poziomie „zgodny z prawem”.</a:t>
            </a:r>
          </a:p>
        </p:txBody>
      </p:sp>
    </p:spTree>
    <p:extLst>
      <p:ext uri="{BB962C8B-B14F-4D97-AF65-F5344CB8AC3E}">
        <p14:creationId xmlns:p14="http://schemas.microsoft.com/office/powerpoint/2010/main" val="1741477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każda strona ma poprawną deklarację języka?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znaczniku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atrybut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z odpowiednią wartością np. dla języka polskiego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html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=”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-PL”&gt;.</a:t>
            </a:r>
          </a:p>
        </p:txBody>
      </p:sp>
    </p:spTree>
    <p:extLst>
      <p:ext uri="{BB962C8B-B14F-4D97-AF65-F5344CB8AC3E}">
        <p14:creationId xmlns:p14="http://schemas.microsoft.com/office/powerpoint/2010/main" val="4264681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treści obcojęzyczne mają poprawnie zdefiniowany język?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treści lub fragmentów treści w innym języku niż główny język treści dodaj oddzielną, poprawną deklarację języka np.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span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=„en-GB”&gt;…&lt;/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span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to możliwe daj redaktorom możliwość definiowania języka dla fragmentu treści.</a:t>
            </a:r>
          </a:p>
        </p:txBody>
      </p:sp>
    </p:spTree>
    <p:extLst>
      <p:ext uri="{BB962C8B-B14F-4D97-AF65-F5344CB8AC3E}">
        <p14:creationId xmlns:p14="http://schemas.microsoft.com/office/powerpoint/2010/main" val="2518958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jest automatycznie uruchamiany dźwięk, którego nie da się zatrzymać?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taki dźwięk trwa dłużej niż 3 sekundy dodaj sposób zatrzymania tego dźwięku (np. przycisk wyłącz).</a:t>
            </a:r>
          </a:p>
        </p:txBody>
      </p:sp>
    </p:spTree>
    <p:extLst>
      <p:ext uri="{BB962C8B-B14F-4D97-AF65-F5344CB8AC3E}">
        <p14:creationId xmlns:p14="http://schemas.microsoft.com/office/powerpoint/2010/main" val="1070513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są migające lub poruszające się elementy, których nie da się zatrzymać?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Ruchome automatycznie elementy stosuj tylko gdy jest to uzasadnione,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sliderach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czy automatycznych karuzelach stosuj przyciski zatrzymaj/uruchom oraz przechodzę między elementami. Możesz też dodać jeden przycisk zatrzymujący ruch wszystkich takich elementów na stronie.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Dopuszczalne są mignięcia rzadziej niż raz na 5 sekund, ale unikaj takich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elementów.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7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są tytuły stron i czy mają poprawną strukturę?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Każda strona musi mieć unikalny tytuł, który opisuje jej zawartość (identyczny tytuł wszystkich lub wielu stron w jednym serwisie to błąd),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Informacje w tytule mają mieć układ „od szczegółu do ogółu” – od informacji o zawartości szczegółowej danej strony do nazwy serwisu/właściciela serwisu (np. „Kontakt – Urząd Miasta w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Wiliczu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”) – nie musisz umieszczać całego „drzewa” w tytule.</a:t>
            </a:r>
          </a:p>
        </p:txBody>
      </p:sp>
    </p:spTree>
    <p:extLst>
      <p:ext uri="{BB962C8B-B14F-4D97-AF65-F5344CB8AC3E}">
        <p14:creationId xmlns:p14="http://schemas.microsoft.com/office/powerpoint/2010/main" val="4831469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na stronie nie ma słów pisanych literami oddzielonymi spacjami?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rozdzielaj liter w słowie za pomocą spacji. Jeśli musisz zwiększyć odstępy stosuj np.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CSSowe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{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letter-spacing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 em;} </a:t>
            </a:r>
          </a:p>
        </p:txBody>
      </p:sp>
    </p:spTree>
    <p:extLst>
      <p:ext uri="{BB962C8B-B14F-4D97-AF65-F5344CB8AC3E}">
        <p14:creationId xmlns:p14="http://schemas.microsoft.com/office/powerpoint/2010/main" val="1750065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na stronie są symbole typu ASCII-Art bez alternatywy tekstowej?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symboli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ASCII-Art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jeśli je stosujesz bezpośrednio obok umieść ich prawidłową alternatywę tekstową,</a:t>
            </a:r>
          </a:p>
        </p:txBody>
      </p:sp>
    </p:spTree>
    <p:extLst>
      <p:ext uri="{BB962C8B-B14F-4D97-AF65-F5344CB8AC3E}">
        <p14:creationId xmlns:p14="http://schemas.microsoft.com/office/powerpoint/2010/main" val="3714931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widoczna etykieta jest zgodną z etykietą dostępną dla technologii asystujących?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Widoczna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etykieta każdego komponentu ma mieć taką samą lub spójną treść, jak etykieta zgłaszana użytkownikom przez technologie asystujące (np. czytniki ekranu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na przycisku graficznym jest napis „Dalej” to opis alternatywny powinien również brzmieć „Dalej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”,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nie na przykład „Przejście do następnej strony”.</a:t>
            </a:r>
          </a:p>
        </p:txBody>
      </p:sp>
    </p:spTree>
    <p:extLst>
      <p:ext uri="{BB962C8B-B14F-4D97-AF65-F5344CB8AC3E}">
        <p14:creationId xmlns:p14="http://schemas.microsoft.com/office/powerpoint/2010/main" val="3904760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komunikaty o statusie lub błędach są dostępne dla technologii wspomagających bez konieczności przemieszczania fokusu?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czytnikiem ekranu lub samą klawiaturą informacje takie muszą być są przekazywanie automatycznie, bez konieczności oznaczenia ich fokusem – stosuj przenoszenie fokusu i role=„alert”.</a:t>
            </a:r>
          </a:p>
        </p:txBody>
      </p:sp>
    </p:spTree>
    <p:extLst>
      <p:ext uri="{BB962C8B-B14F-4D97-AF65-F5344CB8AC3E}">
        <p14:creationId xmlns:p14="http://schemas.microsoft.com/office/powerpoint/2010/main" val="1535632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znaczące informacje generowane poprzez arkusze stylów mają dostępną alternatywę?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we selektorze CSS „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są przekazywane znaczące informacje przekaż te informacje również w inny sposób,</a:t>
            </a:r>
          </a:p>
        </p:txBody>
      </p:sp>
    </p:spTree>
    <p:extLst>
      <p:ext uri="{BB962C8B-B14F-4D97-AF65-F5344CB8AC3E}">
        <p14:creationId xmlns:p14="http://schemas.microsoft.com/office/powerpoint/2010/main" val="104951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3"/>
          <p:cNvSpPr>
            <a:spLocks noGrp="1"/>
          </p:cNvSpPr>
          <p:nvPr>
            <p:ph type="title"/>
          </p:nvPr>
        </p:nvSpPr>
        <p:spPr>
          <a:xfrm>
            <a:off x="932330" y="554665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Dostępny cyfrowo, czyli jaki?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xmlns="" id="{26190208-A81D-374F-82F2-6C24429A41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9855" y="1905323"/>
            <a:ext cx="10660956" cy="9254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Umożliwiający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pełny, samodzielny, bezpieczny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dostęp do informacji i usług elektronicznych, niezależnie od:</a:t>
            </a:r>
          </a:p>
        </p:txBody>
      </p:sp>
      <p:pic>
        <p:nvPicPr>
          <p:cNvPr id="8" name="Grafika 7" descr="Ikona - Mężczyzna z laską">
            <a:extLst>
              <a:ext uri="{FF2B5EF4-FFF2-40B4-BE49-F238E27FC236}">
                <a16:creationId xmlns:a16="http://schemas.microsoft.com/office/drawing/2014/main" xmlns="" id="{5CD3EEB8-569E-E345-8678-D80D6681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20" y="3276563"/>
            <a:ext cx="1582932" cy="158293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B2193CC-3A1B-8448-BE1F-3B77452183CD}"/>
              </a:ext>
            </a:extLst>
          </p:cNvPr>
          <p:cNvSpPr txBox="1"/>
          <p:nvPr/>
        </p:nvSpPr>
        <p:spPr>
          <a:xfrm>
            <a:off x="1215757" y="5008014"/>
            <a:ext cx="955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wieku</a:t>
            </a:r>
          </a:p>
        </p:txBody>
      </p:sp>
      <p:pic>
        <p:nvPicPr>
          <p:cNvPr id="10" name="Grafika 9" descr="Ikona - Osoba na wózku inwalidzkim">
            <a:extLst>
              <a:ext uri="{FF2B5EF4-FFF2-40B4-BE49-F238E27FC236}">
                <a16:creationId xmlns:a16="http://schemas.microsoft.com/office/drawing/2014/main" xmlns="" id="{06A74051-1DFA-0E46-8101-4918D07F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60" y="3276563"/>
            <a:ext cx="1625760" cy="1625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589BB4C4-AEEB-D445-BDED-DBCEDD046CDA}"/>
              </a:ext>
            </a:extLst>
          </p:cNvPr>
          <p:cNvSpPr txBox="1"/>
          <p:nvPr/>
        </p:nvSpPr>
        <p:spPr>
          <a:xfrm>
            <a:off x="2361944" y="5008014"/>
            <a:ext cx="2815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rodzaju</a:t>
            </a:r>
          </a:p>
          <a:p>
            <a:pPr algn="ctr"/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niepełnosprawności</a:t>
            </a:r>
          </a:p>
        </p:txBody>
      </p:sp>
      <p:pic>
        <p:nvPicPr>
          <p:cNvPr id="13" name="Grafika 12" descr="Ikona - Laptop">
            <a:extLst>
              <a:ext uri="{FF2B5EF4-FFF2-40B4-BE49-F238E27FC236}">
                <a16:creationId xmlns:a16="http://schemas.microsoft.com/office/drawing/2014/main" xmlns="" id="{A8386605-3302-6D4E-B2E0-2BDD60E9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430" y="3382253"/>
            <a:ext cx="1625760" cy="162576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9C09F18-C25C-7740-865A-2AF32BA0C528}"/>
              </a:ext>
            </a:extLst>
          </p:cNvPr>
          <p:cNvSpPr txBox="1"/>
          <p:nvPr/>
        </p:nvSpPr>
        <p:spPr>
          <a:xfrm>
            <a:off x="5440054" y="5018266"/>
            <a:ext cx="1170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sprzętu</a:t>
            </a:r>
          </a:p>
        </p:txBody>
      </p:sp>
      <p:pic>
        <p:nvPicPr>
          <p:cNvPr id="15" name="Grafika 14" descr="Ikona - Mózg w głowie">
            <a:extLst>
              <a:ext uri="{FF2B5EF4-FFF2-40B4-BE49-F238E27FC236}">
                <a16:creationId xmlns:a16="http://schemas.microsoft.com/office/drawing/2014/main" xmlns="" id="{858D5489-A656-5E49-9A74-005277CB8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869" y="3106499"/>
            <a:ext cx="1625760" cy="162576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38C6EBBC-FED5-3847-B9FA-762028B51F93}"/>
              </a:ext>
            </a:extLst>
          </p:cNvPr>
          <p:cNvSpPr txBox="1"/>
          <p:nvPr/>
        </p:nvSpPr>
        <p:spPr>
          <a:xfrm>
            <a:off x="7009640" y="5018266"/>
            <a:ext cx="1866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umiejętności</a:t>
            </a:r>
          </a:p>
        </p:txBody>
      </p:sp>
      <p:pic>
        <p:nvPicPr>
          <p:cNvPr id="2" name="Obraz 1" descr="Ikona - Kobieta trzymająca dzieck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76" y="3382253"/>
            <a:ext cx="1283952" cy="128395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38C6EBBC-FED5-3847-B9FA-762028B51F93}"/>
              </a:ext>
            </a:extLst>
          </p:cNvPr>
          <p:cNvSpPr txBox="1"/>
          <p:nvPr/>
        </p:nvSpPr>
        <p:spPr>
          <a:xfrm>
            <a:off x="9293895" y="5018893"/>
            <a:ext cx="1170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sytuacji</a:t>
            </a:r>
          </a:p>
        </p:txBody>
      </p:sp>
    </p:spTree>
    <p:extLst>
      <p:ext uri="{BB962C8B-B14F-4D97-AF65-F5344CB8AC3E}">
        <p14:creationId xmlns:p14="http://schemas.microsoft.com/office/powerpoint/2010/main" val="1520124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formularze</a:t>
            </a:r>
          </a:p>
        </p:txBody>
      </p:sp>
    </p:spTree>
    <p:extLst>
      <p:ext uri="{BB962C8B-B14F-4D97-AF65-F5344CB8AC3E}">
        <p14:creationId xmlns:p14="http://schemas.microsoft.com/office/powerpoint/2010/main" val="3710196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obok pól formularzy są etykiety mówiąco jasno jakie dane wpisać w te pola?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Etykiety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przypisane do pól formularzy muszą być zrozumiałe i tuż obok pól, których dotyczą.</a:t>
            </a:r>
          </a:p>
        </p:txBody>
      </p:sp>
    </p:spTree>
    <p:extLst>
      <p:ext uri="{BB962C8B-B14F-4D97-AF65-F5344CB8AC3E}">
        <p14:creationId xmlns:p14="http://schemas.microsoft.com/office/powerpoint/2010/main" val="17484830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wszystkie pola formularzy są poprawnie, jednoznacznie zidentyfikowane?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pole formularza ma mieć unikalne na stronie &lt;id&gt;,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Każde pole formularza ma mieć opis swojego przeznaczenia w atrybucie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lub etykiecie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label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</a:t>
            </a:r>
          </a:p>
        </p:txBody>
      </p:sp>
    </p:spTree>
    <p:extLst>
      <p:ext uri="{BB962C8B-B14F-4D97-AF65-F5344CB8AC3E}">
        <p14:creationId xmlns:p14="http://schemas.microsoft.com/office/powerpoint/2010/main" val="2896322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pole formularza ma zrozumiałą informację o formacie danych do wprowadzenia i obowiązku wypełnienia pola?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 formularzy, które są obowiązkowe lub, w które trzeba wpisać dane w jeden określony sposób (np. data w formacie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rrrr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-mm-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muszą mieć jasną instrukcję dla użytkownika.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stosujesz np. aria-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labeledby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pamiętaj, że podpowiedź nie ma być dostępna TYLKO dla osób niewidomych!</a:t>
            </a:r>
          </a:p>
        </p:txBody>
      </p:sp>
    </p:spTree>
    <p:extLst>
      <p:ext uri="{BB962C8B-B14F-4D97-AF65-F5344CB8AC3E}">
        <p14:creationId xmlns:p14="http://schemas.microsoft.com/office/powerpoint/2010/main" val="238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informacja o błędzie w formularzu jasno opisuje błąd, jest dostępna i zrozumiała dla wszystkich użytkowników?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Informację o błędzie dodaj zarówno przy próbie wysłania (przejścia dalej) formularza bez żadnych danych jak i po wpisaniu niepoprawnych danych do formularza,</a:t>
            </a:r>
          </a:p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błędzie ma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być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tekstowa, zrozumiała i informować o przyczynie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błędu.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19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przy błędnie wypełnionych polach pojawia się podpowiedź jak poprawnie wpisać w nie dane?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komunikatach o błędach zadbaj o jednoznaczne rady, jak poprawnie wpisywać dane do pól formularza. </a:t>
            </a:r>
            <a:endParaRPr lang="pl-PL" sz="23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Zwróć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uwagę, czy przy polach, które trzeba wypełnić w określonym formacie jest o tym informacja (np. „datę wpisz w formacie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-mm-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rrrr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oznaczają dzień, mm oznaczają miesiąc (jednocyfrowy numer miesiąca poprzedź zerem, rok (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rrrr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zapisz w formie czterocyfrowej, np. 2019”, „numer PESEL powinien zawierać 11 cyfr, a wpisanych zostało tylko 10”).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Łącz logicznie w kodzie taką informację z polem, to wygodniejsze niż łączna lista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błędów.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619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w formularzu, związanym ze zobowiązaniami prawnymi lub finansowymi, można zweryfikować i poprawić dane przed ich wysłaniem?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Zapewnij „ekran potwierdzenia” na którym można zobaczyć i poprawić lub usunąć dane przed ich ostatecznym wysłaniem;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Zapewnij możliwość odzyskania danych po ich usunięciu (chyba, że ich ostateczne usunięcie było jednoznacznie potwierdzone).</a:t>
            </a:r>
          </a:p>
        </p:txBody>
      </p:sp>
    </p:spTree>
    <p:extLst>
      <p:ext uri="{BB962C8B-B14F-4D97-AF65-F5344CB8AC3E}">
        <p14:creationId xmlns:p14="http://schemas.microsoft.com/office/powerpoint/2010/main" val="17057239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zabezpieczenie CAPTCHA jest dostępne cyfrowo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możesz przenoś na poziom zabezpieczeń serwerowych,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musisz stosować CAPTCHĘ:</a:t>
            </a:r>
          </a:p>
          <a:p>
            <a:pPr lvl="1"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Zapewnij jej formę tekstową (np. proste zadanie matematyczne),</a:t>
            </a:r>
          </a:p>
          <a:p>
            <a:pPr lvl="1"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oprócz zadania w formie graficznej dodaj alternatywę np. tekstową lub dźwiękową, która możliwi obsłużenie jej samodzielnie przez każdego użytkownika.</a:t>
            </a:r>
          </a:p>
        </p:txBody>
      </p:sp>
    </p:spTree>
    <p:extLst>
      <p:ext uri="{BB962C8B-B14F-4D97-AF65-F5344CB8AC3E}">
        <p14:creationId xmlns:p14="http://schemas.microsoft.com/office/powerpoint/2010/main" val="6906855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pola o podobnym znaczeniu są grupowane w formularzu za pomocą znaczników &lt;</a:t>
            </a:r>
            <a:r>
              <a:rPr lang="pl-PL" sz="2400" dirty="0" err="1"/>
              <a:t>fieldset</a:t>
            </a:r>
            <a:r>
              <a:rPr lang="pl-PL" sz="2400" dirty="0"/>
              <a:t>&gt; lub &lt;</a:t>
            </a:r>
            <a:r>
              <a:rPr lang="pl-PL" sz="2400" dirty="0" err="1"/>
              <a:t>optgroup</a:t>
            </a:r>
            <a:r>
              <a:rPr lang="pl-PL" sz="2400" dirty="0"/>
              <a:t>&gt;?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Grupuj pola (np. radio) w znaczniku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fieldset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lub 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optgroup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(w przypadku elementów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&gt;).</a:t>
            </a:r>
          </a:p>
        </p:txBody>
      </p:sp>
    </p:spTree>
    <p:extLst>
      <p:ext uri="{BB962C8B-B14F-4D97-AF65-F5344CB8AC3E}">
        <p14:creationId xmlns:p14="http://schemas.microsoft.com/office/powerpoint/2010/main" val="37468844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do pól zgrupowanych przez &lt;</a:t>
            </a:r>
            <a:r>
              <a:rPr lang="pl-PL" sz="2400" dirty="0" err="1"/>
              <a:t>fieldset</a:t>
            </a:r>
            <a:r>
              <a:rPr lang="pl-PL" sz="2400" dirty="0"/>
              <a:t>&gt; dodany jest także opis grupy w  znaczniku &lt;legend&gt;?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fieldset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stosuj zawsze łącznie z &lt;legend&gt; wyjaśniającym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zawartość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9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Mit jednorodności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1726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ma jednej, spójnej grupy „osoby z niepełnosprawnością”.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w podziale na dane rodzaje niepełnosprawności użytkownicy mocno różnią się między sobą i korzystają z różnych rozwiązań.</a:t>
            </a:r>
          </a:p>
        </p:txBody>
      </p:sp>
    </p:spTree>
    <p:extLst>
      <p:ext uri="{BB962C8B-B14F-4D97-AF65-F5344CB8AC3E}">
        <p14:creationId xmlns:p14="http://schemas.microsoft.com/office/powerpoint/2010/main" val="2826110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do pól zgrupowanych przez &lt;</a:t>
            </a:r>
            <a:r>
              <a:rPr lang="pl-PL" sz="2400" dirty="0" err="1"/>
              <a:t>optgroup</a:t>
            </a:r>
            <a:r>
              <a:rPr lang="pl-PL" sz="2400" dirty="0"/>
              <a:t>&gt; dodany jest także opis grupy w znaczniku &lt;</a:t>
            </a:r>
            <a:r>
              <a:rPr lang="pl-PL" sz="2400" dirty="0" err="1"/>
              <a:t>label</a:t>
            </a:r>
            <a:r>
              <a:rPr lang="pl-PL" sz="2400" dirty="0"/>
              <a:t>&gt;?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optgroup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stosuj zawsze łącznie z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label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wyjaśniającym zawartość,</a:t>
            </a:r>
          </a:p>
        </p:txBody>
      </p:sp>
    </p:spTree>
    <p:extLst>
      <p:ext uri="{BB962C8B-B14F-4D97-AF65-F5344CB8AC3E}">
        <p14:creationId xmlns:p14="http://schemas.microsoft.com/office/powerpoint/2010/main" val="1449235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funkcja autouzupełnianie pola formularza działa poprawnie?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 gdzie to możliwe stosuj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autocomplete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14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multimedia</a:t>
            </a:r>
          </a:p>
        </p:txBody>
      </p:sp>
    </p:spTree>
    <p:extLst>
      <p:ext uri="{BB962C8B-B14F-4D97-AF65-F5344CB8AC3E}">
        <p14:creationId xmlns:p14="http://schemas.microsoft.com/office/powerpoint/2010/main" val="1173952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film lub animacja zawierające ścieżkę dźwiękową mają napisy dla osób niesłyszących?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Wdrażaj odtwarzacze z opcją dodawania, wyświetlania/wyłączania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napisów.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536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elementy filmowe, animowane i dźwiękowe przekazujące informacje mają opis tekstowy wyjaśniający co przedstawiają lub czego dotyczą?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Bezpośrednio obok materiałów filmowych zapewnij „miejsce” na dodanie opisu tekstowego, pełnej transkrypcji lub zrozumiałego linku do pełnej transkrypcji</a:t>
            </a:r>
          </a:p>
        </p:txBody>
      </p:sp>
    </p:spTree>
    <p:extLst>
      <p:ext uri="{BB962C8B-B14F-4D97-AF65-F5344CB8AC3E}">
        <p14:creationId xmlns:p14="http://schemas.microsoft.com/office/powerpoint/2010/main" val="12287387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filmy i animacje mają audiodeskrypcję?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Weź pod uwagę, że przy materiałach z audiodeskrypcją musisz wdrożyć prawdopodobnie dwie oddzielne ramki z materiałem filmowym.</a:t>
            </a:r>
          </a:p>
        </p:txBody>
      </p:sp>
    </p:spTree>
    <p:extLst>
      <p:ext uri="{BB962C8B-B14F-4D97-AF65-F5344CB8AC3E}">
        <p14:creationId xmlns:p14="http://schemas.microsoft.com/office/powerpoint/2010/main" val="20305451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dokumenty</a:t>
            </a:r>
          </a:p>
        </p:txBody>
      </p:sp>
    </p:spTree>
    <p:extLst>
      <p:ext uri="{BB962C8B-B14F-4D97-AF65-F5344CB8AC3E}">
        <p14:creationId xmlns:p14="http://schemas.microsoft.com/office/powerpoint/2010/main" val="2907713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w link do dokumentu do pobrania ma informacje o jego formacie, rozmiarze i języku?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Przykładowy wygląd linku prowadzącego do dokumentu do pobrania: Nazwa dokumentu (100 KB, PDF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884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dokumenty do pobrania są dostępne cyfrowo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skanów. 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dokładnym przeglądzie mogą Ci pomóc narzędzia automatyczne (np. w MS Office (od wersji 2010) – Inspektor dostępności, w programie Adobe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Acrobat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narzędzie „Pełne sprawdzenie dostępności”, program PDF Accessibility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Checker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testowania plików w formacie PDF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Zapewnij możliwość dodania alternatywy gdyby plik podstawowy nie był dostępny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cyfrowo.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089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struktura treści</a:t>
            </a:r>
          </a:p>
        </p:txBody>
      </p:sp>
    </p:spTree>
    <p:extLst>
      <p:ext uri="{BB962C8B-B14F-4D97-AF65-F5344CB8AC3E}">
        <p14:creationId xmlns:p14="http://schemas.microsoft.com/office/powerpoint/2010/main" val="178468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słabowidzące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dobrego kontrastu,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Zwykle nie potrzebują specjalnych wersji wysokokontrastowych i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23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powiększaczy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czcionek,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Wygodne są dla nich duże obszary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Powiększają widok strony o kilkaset procent – doceniają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responsywność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Często źle czują się na stronach, na których wszystko się zwija/rozwija po najechaniu kursorem lub działa na warstwach. </a:t>
            </a:r>
          </a:p>
        </p:txBody>
      </p:sp>
    </p:spTree>
    <p:extLst>
      <p:ext uri="{BB962C8B-B14F-4D97-AF65-F5344CB8AC3E}">
        <p14:creationId xmlns:p14="http://schemas.microsoft.com/office/powerpoint/2010/main" val="17545653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na każdej stronie jest nagłówek &lt;h1&gt;?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każdej stronie musi być poprawnie umieszczony nagłówek &lt;h1&gt;, który opisuje/tytułuje zawartość danej strony,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więcej nagłówków &lt;h1&gt; jest dopuszczalne tylko gdy na jednej stronie są całkowicie odrębne, niepowiązane ze sobą hierarchicznie i logiczne bloki treści.</a:t>
            </a:r>
          </a:p>
        </p:txBody>
      </p:sp>
    </p:spTree>
    <p:extLst>
      <p:ext uri="{BB962C8B-B14F-4D97-AF65-F5344CB8AC3E}">
        <p14:creationId xmlns:p14="http://schemas.microsoft.com/office/powerpoint/2010/main" val="31814174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nagłówki są zdefiniowane w kodzie strony, w odpowiedniej kolejności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Nagłówki mają logicznie oddawać strukturę dokumentu. Muszą być ułożone w kolejności od najwyższego (h1) do najniższego, bez żadnych „dziur” w układzie logicznym (po nagłówku &lt;h1&gt; musi być &lt;h2&gt;, a nie &lt;h4&gt;)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stosuj tylko wizualnych nagłówków (bez znacznika &lt;h…&gt; na odpowiednim poziomie),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stosuj nadmiernych, niepotrzebnych nagłówków.</a:t>
            </a:r>
          </a:p>
        </p:txBody>
      </p:sp>
    </p:spTree>
    <p:extLst>
      <p:ext uri="{BB962C8B-B14F-4D97-AF65-F5344CB8AC3E}">
        <p14:creationId xmlns:p14="http://schemas.microsoft.com/office/powerpoint/2010/main" val="42332828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listy elementów są zdefiniowane w kodzie strony?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stosuj tylko wizualnych list (bez znaczników),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stosuj list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jednoelementowych.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672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tabele prezentujące dane mają poprawnie zdefiniowane nagłówki połączone z danymi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nagłówki (kolumn lub linii) muszą być zdefiniowane w znacznikach &lt;th&gt; z niepowtarzalnym &lt;id&gt;,</a:t>
            </a:r>
          </a:p>
          <a:p>
            <a:pPr>
              <a:lnSpc>
                <a:spcPct val="113000"/>
              </a:lnSpc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Odpowiadające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nagłówkom komórki tabel są połączone z nimi za pomocą atrybutu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headers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lub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19359351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tabela prezentująca dane ma tytuł i opis?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tabeli prezentującej dane dodaj poprawny tytuł -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złożonej tabeli dodaj jej opis -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39236605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tabela będąca szkieletem strony ma jasno określoną rolę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Tabela będąca szkieletem strony (tzw. tabela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layoutowa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ma mieć zdefiniowaną rolę - role=”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7593049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w tabeli będącej szkieletem strony są znaczniki tabeli prezentującej dane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Nigdy w tabeli będącej szkieletem strony nie stosuj elementów: &lt;th&gt;,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thead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tfoot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colgroup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headers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axis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113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cytaty są poprawne określone w kodzie HTML? 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Cytat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zawsze wdrażaj w znaczniku &lt;q&gt; lub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blockquote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(zależy od objętości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691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ramki na stronie mają tytuły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Każda ramka (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lub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iframe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ma mieć poprawnie sformułowany atrybut „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opisujący zawartość prezentowaną w ramce.</a:t>
            </a:r>
          </a:p>
        </p:txBody>
      </p:sp>
    </p:spTree>
    <p:extLst>
      <p:ext uri="{BB962C8B-B14F-4D97-AF65-F5344CB8AC3E}">
        <p14:creationId xmlns:p14="http://schemas.microsoft.com/office/powerpoint/2010/main" val="14102140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są powtarzające się treści/wartości powodujące efekt jąkania się czytnika ekranu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badania użyj czytnika ekranu np. NVDA lub samodzielnie przeanalizuj kod HTML badanej strony,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badanej stronie nie ma sytuacji gdzie ta sama treść/ wartość danego elementu jest podana (odczytywana przez czytnik) dwa lub więcej razy. Najczęściej wynika to: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powtórzenia tej samej treści opisu alternatywnego i atrybutu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w linku graficznych,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powtórzenie treści linku tekstowego w atrybucie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tego linku,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powtórzenia etykiety pola/przycisku formularza w etykiecie i np. za pomocą dodatkowej etykiety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ARIA.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0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niewidome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„Widzą” i nawigują czytnikami ekranu,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Mają do dyspozycji wiele własnych skrótów klawiaturowych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gestów,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alternatywy dla treści graficznych i części multimediów,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solidnej struktury, spójności i kolejności kodu,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Wygoda użycia opiera się na rozwiązaniach zgodnych ze standardami.</a:t>
            </a:r>
          </a:p>
        </p:txBody>
      </p:sp>
    </p:spTree>
    <p:extLst>
      <p:ext uri="{BB962C8B-B14F-4D97-AF65-F5344CB8AC3E}">
        <p14:creationId xmlns:p14="http://schemas.microsoft.com/office/powerpoint/2010/main" val="24092384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linki menu są zgrupowane w kodzie w listę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Linki poszczególnych menu (głównego, do mediów społecznościowych itp.) grupuj w kodzie w listach oznaczonych unikalnym id. To ułatwia nawigację czytnikiem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ekranu.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97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linki</a:t>
            </a:r>
          </a:p>
        </p:txBody>
      </p:sp>
    </p:spTree>
    <p:extLst>
      <p:ext uri="{BB962C8B-B14F-4D97-AF65-F5344CB8AC3E}">
        <p14:creationId xmlns:p14="http://schemas.microsoft.com/office/powerpoint/2010/main" val="15367232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na stronie są puste linki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badanych stronach są linki, które nie mają żadnej zawartości pomiędzy znacznikami &lt;a&gt; i &lt;/a&gt;.</a:t>
            </a:r>
          </a:p>
        </p:txBody>
      </p:sp>
    </p:spTree>
    <p:extLst>
      <p:ext uri="{BB962C8B-B14F-4D97-AF65-F5344CB8AC3E}">
        <p14:creationId xmlns:p14="http://schemas.microsoft.com/office/powerpoint/2010/main" val="36760688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funkcja linków o tej samej treści jest spójna w całym serwisie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badanych stronach są linki o takiej samej treści,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tak, sprawdź czy zawsze mają tę samą funkcję lub prowadzą do tego samego celu. </a:t>
            </a:r>
          </a:p>
        </p:txBody>
      </p:sp>
    </p:spTree>
    <p:extLst>
      <p:ext uri="{BB962C8B-B14F-4D97-AF65-F5344CB8AC3E}">
        <p14:creationId xmlns:p14="http://schemas.microsoft.com/office/powerpoint/2010/main" val="23566311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cel i działanie linku są łatwe do zrozumienia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treści linków na stronie są łatwe do zrozumienia samodzielnie lub ze wsparciem treści z atrybutu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lub innej treści otaczającej link,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Zwróć uwagę na linki typu „czytaj więcej”, „pobierz” itp. treść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dojaśniająca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może być ukryta wizualnie, ale musi być dostępna dla czytników ekranu – np. aria-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describedby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ukrycie CSS poprzez konstrukcję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„clip”.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921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Lista kontrolna - elementy graficzne</a:t>
            </a:r>
          </a:p>
        </p:txBody>
      </p:sp>
    </p:spTree>
    <p:extLst>
      <p:ext uri="{BB962C8B-B14F-4D97-AF65-F5344CB8AC3E}">
        <p14:creationId xmlns:p14="http://schemas.microsoft.com/office/powerpoint/2010/main" val="37094496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element &lt;</a:t>
            </a:r>
            <a:r>
              <a:rPr lang="pl-PL" sz="2400" dirty="0" err="1"/>
              <a:t>img</a:t>
            </a:r>
            <a:r>
              <a:rPr lang="pl-PL" sz="2400" dirty="0"/>
              <a:t>&gt; przekazujący informacje ma poprawnie sformułowany atrybut &lt;alt</a:t>
            </a:r>
            <a:r>
              <a:rPr lang="pl-PL" sz="2400" dirty="0" smtClean="0"/>
              <a:t>&gt;?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stronie jest element graficzny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&gt;, który obrazem przekazuje informacje (a nie jest wyłącznie dekoracyjny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każdy taki element ma atrybut &lt;alt&gt; z odpowiednią treścią opisującą jego wygląd lub funkcję (w przypadku linków graficznych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stronie jest tekst w formie grafiki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 Jeśli tak, sprawdź czy jego opis alternatywny ma dokładanie tą samą treść co ten graficzny tekst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519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dekoracyjny element &lt;</a:t>
            </a:r>
            <a:r>
              <a:rPr lang="pl-PL" sz="2400" dirty="0" err="1"/>
              <a:t>img</a:t>
            </a:r>
            <a:r>
              <a:rPr lang="pl-PL" sz="2400" dirty="0"/>
              <a:t>&gt; ma pusty atrybut &lt;alt</a:t>
            </a:r>
            <a:r>
              <a:rPr lang="pl-PL" sz="2400" dirty="0" smtClean="0"/>
              <a:t>&gt;?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każdy wyłącznie dekoracyjny element graficzny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img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ma pusty atrybut &lt;alt&gt; (alt=””).</a:t>
            </a:r>
          </a:p>
        </p:txBody>
      </p:sp>
    </p:spTree>
    <p:extLst>
      <p:ext uri="{BB962C8B-B14F-4D97-AF65-F5344CB8AC3E}">
        <p14:creationId xmlns:p14="http://schemas.microsoft.com/office/powerpoint/2010/main" val="24951560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złożony element graficzny ma poszerzony opis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stronie są złożone elementy graficzne (np. skomplikowane infografiki, wykresy, mapy itp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takie elementy mają dodatkowy opis, który umożliwi dokładne zrozumienie ich zawartości np. przez osoby niewidome. Opis ten może być umieszczony obok elementu graficznego lub w formie linku prowadzącego do miejsca, gdzie można go przeczytać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405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1596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Czy powtarzające się elementy graficzne mają zawsze taką samą alternatywę tekstową</a:t>
            </a:r>
            <a:r>
              <a:rPr lang="pl-PL" sz="2400" dirty="0" smtClean="0"/>
              <a:t>?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Sprawdź, czy na stronie są powtarzające się elementy graficzne, które pełnią taką samą lub analogiczną 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funkcję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tak, sprawdź czy każdy z tych elementów ma taki sam jego opis alternatywny, etykietę lub atrybut &lt;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pl-PL" sz="2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&gt;.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0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4956</Words>
  <Application>Microsoft Office PowerPoint</Application>
  <PresentationFormat>Panoramiczny</PresentationFormat>
  <Paragraphs>345</Paragraphs>
  <Slides>116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116</vt:i4>
      </vt:variant>
    </vt:vector>
  </HeadingPairs>
  <TitlesOfParts>
    <vt:vector size="122" baseType="lpstr">
      <vt:lpstr>Open Sans</vt:lpstr>
      <vt:lpstr>Calibri Light</vt:lpstr>
      <vt:lpstr>Arial</vt:lpstr>
      <vt:lpstr>Open Sans Semibold</vt:lpstr>
      <vt:lpstr>Calibri</vt:lpstr>
      <vt:lpstr>Office Theme</vt:lpstr>
      <vt:lpstr>Tworzenie dostępnych cyfrowo  stron internetowych </vt:lpstr>
      <vt:lpstr>Czym jest dostępność cyfrowa?</vt:lpstr>
      <vt:lpstr>Przyjazność dla osób z niepełnosprawnościami</vt:lpstr>
      <vt:lpstr>Obowiązek i szansa dla podmiotów publicznych</vt:lpstr>
      <vt:lpstr>Proces wymagający zaplanowania</vt:lpstr>
      <vt:lpstr>Dostępny cyfrowo, czyli jaki?</vt:lpstr>
      <vt:lpstr>Mit jednorodności</vt:lpstr>
      <vt:lpstr>Osoby słabowidzące </vt:lpstr>
      <vt:lpstr>Osoby niewidome</vt:lpstr>
      <vt:lpstr>Osoby z niepełnosprawnością ruchową</vt:lpstr>
      <vt:lpstr>Osoby słabosłyszące </vt:lpstr>
      <vt:lpstr>Osoby niesłyszące (Głusi)</vt:lpstr>
      <vt:lpstr>Inni użytkownicy korzystający z dostępności cyfrowej</vt:lpstr>
      <vt:lpstr>Wytyczne Web Content Accessibility Guidelines (WCAG)</vt:lpstr>
      <vt:lpstr>Czym i o czym jest WCAG?</vt:lpstr>
      <vt:lpstr>4 zasady dla webmasterów</vt:lpstr>
      <vt:lpstr>Do zapamiętania w sprawie dostępności cyfrowej</vt:lpstr>
      <vt:lpstr>Wskazówki dla webmasterów na podstawie Listy Kontrolnej</vt:lpstr>
      <vt:lpstr>Lista kontrolna - nawigacja</vt:lpstr>
      <vt:lpstr>Czy widać, który element jest aktywny przy nawigacji klawiaturą? </vt:lpstr>
      <vt:lpstr>Czy wszystkie elementy aktywne w serwisie są dostępne za pomocą klawiatury?</vt:lpstr>
      <vt:lpstr>Czy jest na stronie pułapka klawiaturowa?</vt:lpstr>
      <vt:lpstr>Czy nawigacja za pomocą klawiatury jest logiczna i zgodna z wyglądem strony?</vt:lpstr>
      <vt:lpstr>Czy jest ostrzeżenie przed otwarciem nowego okna/zakładki w przeglądarce? </vt:lpstr>
      <vt:lpstr>Czy na stronie jest mechanizm otwierający nowe okno bez udziału użytkownika? </vt:lpstr>
      <vt:lpstr>Czy jest na stronie jest mapa strony lub wyszukiwarka?</vt:lpstr>
      <vt:lpstr>Czy wygląd i działanie menu jest takie same na wszystkich stronach? </vt:lpstr>
      <vt:lpstr>Czy kontekst strony zmienia się po samym oznaczeniu elementu fokusem?</vt:lpstr>
      <vt:lpstr>Czy kontekst strony zmienia się bez wyraźnego zatwierdzenia przez użytkownika lub bez uprzedzenia go o takiej zmianie?</vt:lpstr>
      <vt:lpstr>Czy jest mechanizm automatycznie przekierowujący stronę do innego adresu? </vt:lpstr>
      <vt:lpstr>Czy są linki do omijania powtarzających się bloków i czy działają one spójnie?</vt:lpstr>
      <vt:lpstr>Czy użytkownik może zarządzać jednoliterowymi skrótami klawiszowymi?</vt:lpstr>
      <vt:lpstr>Czy funkcja dostępna za pomocą gestu złożonego jest dostępna również za pomocą gestu prostego?</vt:lpstr>
      <vt:lpstr>Czy można anulować działanie, którego uruchamia się poprzez gest punktowy lub wciśnięcie klawisza urządzenia wskazującego?</vt:lpstr>
      <vt:lpstr>Lista kontrolna - wygląd</vt:lpstr>
      <vt:lpstr>Czy są elementy, które szybko błyskają na czerwono lub gwałtownie zmieniają jasność?</vt:lpstr>
      <vt:lpstr>Czy po powiększeniu widoku strony do 200% widać całość informacji ze strony?</vt:lpstr>
      <vt:lpstr>Czy z treści strony można korzystać bez względu na orientację ekranu (pionowa/pozioma)?</vt:lpstr>
      <vt:lpstr>Czy na stronie jest informacja przekazywana jedynie za pomocą koloru?</vt:lpstr>
      <vt:lpstr>Czy linki są spójnie wyróżniane wizualnie?</vt:lpstr>
      <vt:lpstr>Czy na stronie jest instrukcja odnosząca się do koloru elementu?</vt:lpstr>
      <vt:lpstr>Czy na stronie jest informacje przekazywana jedynie poprzez użycie pozycji lub formy?</vt:lpstr>
      <vt:lpstr>Czy mniejsza szerokość lub wysokość widoku strony nie ogranicza treści ani funkcji i nie wymaga przesuwania widoku strony w poziomie?</vt:lpstr>
      <vt:lpstr>Czy są na stronie znaczniki &lt;blink&gt;, &lt;bgsound&gt; lub &lt;marqee&gt;? </vt:lpstr>
      <vt:lpstr>Czy po wyłączeniu stylów CSS informacje na stronie są czytelne? </vt:lpstr>
      <vt:lpstr>Czy kontrast tekstu w stosunku do tła wynosi co najmniej 4,5:1?  </vt:lpstr>
      <vt:lpstr>Czy kolor elementu i kolor jego tła są zawsze wspólnie definiowane  w arkuszu stylów?  </vt:lpstr>
      <vt:lpstr>Czy ustawienie odstępów pomiędzy liniami, akapitami, znakami i wyrazami powoduje utratę czytelności?  </vt:lpstr>
      <vt:lpstr>Lista kontrolna - treść</vt:lpstr>
      <vt:lpstr>Czy każda strona ma poprawną deklarację języka?    </vt:lpstr>
      <vt:lpstr>Czy treści obcojęzyczne mają poprawnie zdefiniowany język?     </vt:lpstr>
      <vt:lpstr>Czy jest automatycznie uruchamiany dźwięk, którego nie da się zatrzymać?     </vt:lpstr>
      <vt:lpstr>Czy są migające lub poruszające się elementy, których nie da się zatrzymać?       </vt:lpstr>
      <vt:lpstr>Czy są tytuły stron i czy mają poprawną strukturę?       </vt:lpstr>
      <vt:lpstr>Czy na stronie nie ma słów pisanych literami oddzielonymi spacjami?        </vt:lpstr>
      <vt:lpstr>Czy na stronie są symbole typu ASCII-Art bez alternatywy tekstowej?          </vt:lpstr>
      <vt:lpstr>Czy widoczna etykieta jest zgodną z etykietą dostępną dla technologii asystujących?          </vt:lpstr>
      <vt:lpstr>Czy komunikaty o statusie lub błędach są dostępne dla technologii wspomagających bez konieczności przemieszczania fokusu?           </vt:lpstr>
      <vt:lpstr>Czy znaczące informacje generowane poprzez arkusze stylów mają dostępną alternatywę?             </vt:lpstr>
      <vt:lpstr>Lista kontrolna - formularze</vt:lpstr>
      <vt:lpstr>Czy obok pól formularzy są etykiety mówiąco jasno jakie dane wpisać w te pola?              </vt:lpstr>
      <vt:lpstr>Czy wszystkie pola formularzy są poprawnie, jednoznacznie zidentyfikowane?               </vt:lpstr>
      <vt:lpstr>Czy pole formularza ma zrozumiałą informację o formacie danych do wprowadzenia i obowiązku wypełnienia pola?                </vt:lpstr>
      <vt:lpstr>Czy informacja o błędzie w formularzu jasno opisuje błąd, jest dostępna i zrozumiała dla wszystkich użytkowników?                </vt:lpstr>
      <vt:lpstr>Czy przy błędnie wypełnionych polach pojawia się podpowiedź jak poprawnie wpisać w nie dane?                  </vt:lpstr>
      <vt:lpstr>Czy w formularzu, związanym ze zobowiązaniami prawnymi lub finansowymi, można zweryfikować i poprawić dane przed ich wysłaniem?                   </vt:lpstr>
      <vt:lpstr>Czy zabezpieczenie CAPTCHA jest dostępne cyfrowo?                  </vt:lpstr>
      <vt:lpstr>Czy pola o podobnym znaczeniu są grupowane w formularzu za pomocą znaczników &lt;fieldset&gt; lub &lt;optgroup&gt;?                    </vt:lpstr>
      <vt:lpstr>Czy do pól zgrupowanych przez &lt;fieldset&gt; dodany jest także opis grupy w  znaczniku &lt;legend&gt;?                     </vt:lpstr>
      <vt:lpstr>Czy do pól zgrupowanych przez &lt;optgroup&gt; dodany jest także opis grupy w znaczniku &lt;label&gt;?                      </vt:lpstr>
      <vt:lpstr>Czy funkcja autouzupełnianie pola formularza działa poprawnie?                      </vt:lpstr>
      <vt:lpstr>Lista kontrolna - multimedia</vt:lpstr>
      <vt:lpstr>Czy film lub animacja zawierające ścieżkę dźwiękową mają napisy dla osób niesłyszących?                       </vt:lpstr>
      <vt:lpstr>Czy elementy filmowe, animowane i dźwiękowe przekazujące informacje mają opis tekstowy wyjaśniający co przedstawiają lub czego dotyczą?                        </vt:lpstr>
      <vt:lpstr>Czy filmy i animacje mają audiodeskrypcję?                        </vt:lpstr>
      <vt:lpstr>Lista kontrolna - dokumenty</vt:lpstr>
      <vt:lpstr>Czy w link do dokumentu do pobrania ma informacje o jego formacie, rozmiarze i języku?                         </vt:lpstr>
      <vt:lpstr>Czy dokumenty do pobrania są dostępne cyfrowo?                        </vt:lpstr>
      <vt:lpstr>Lista kontrolna - struktura treści</vt:lpstr>
      <vt:lpstr>Czy na każdej stronie jest nagłówek &lt;h1&gt;?                         </vt:lpstr>
      <vt:lpstr>Czy nagłówki są zdefiniowane w kodzie strony, w odpowiedniej kolejności?                        </vt:lpstr>
      <vt:lpstr>Czy listy elementów są zdefiniowane w kodzie strony?                         </vt:lpstr>
      <vt:lpstr>Czy tabele prezentujące dane mają poprawnie zdefiniowane nagłówki połączone z danymi?                        </vt:lpstr>
      <vt:lpstr>Czy tabela prezentująca dane ma tytuł i opis?                         </vt:lpstr>
      <vt:lpstr>Czy tabela będąca szkieletem strony ma jasno określoną rolę?                        </vt:lpstr>
      <vt:lpstr>Czy w tabeli będącej szkieletem strony są znaczniki tabeli prezentującej dane?                        </vt:lpstr>
      <vt:lpstr>Czy cytaty są poprawne określone w kodzie HTML?                         </vt:lpstr>
      <vt:lpstr>Czy ramki na stronie mają tytuły?                        </vt:lpstr>
      <vt:lpstr>Czy są powtarzające się treści/wartości powodujące efekt jąkania się czytnika ekranu?                        </vt:lpstr>
      <vt:lpstr>Czy linki menu są zgrupowane w kodzie w listę?                       </vt:lpstr>
      <vt:lpstr>Lista kontrolna - linki</vt:lpstr>
      <vt:lpstr>Czy na stronie są puste linki?                       </vt:lpstr>
      <vt:lpstr>Czy funkcja linków o tej samej treści jest spójna w całym serwisie?                       </vt:lpstr>
      <vt:lpstr>Czy cel i działanie linku są łatwe do zrozumienia?                       </vt:lpstr>
      <vt:lpstr>Lista kontrolna - elementy graficzne</vt:lpstr>
      <vt:lpstr>Czy element &lt;img&gt; przekazujący informacje ma poprawnie sformułowany atrybut &lt;alt&gt;?                       </vt:lpstr>
      <vt:lpstr>Czy dekoracyjny element &lt;img&gt; ma pusty atrybut &lt;alt&gt;?                      </vt:lpstr>
      <vt:lpstr>Czy złożony element graficzny ma poszerzony opis?                      </vt:lpstr>
      <vt:lpstr>Czy powtarzające się elementy graficzne mają zawsze taką samą alternatywę tekstową?                      </vt:lpstr>
      <vt:lpstr>Czy każdy element graficzny ma przypisaną poprawnie alternatywę tekstową?                      </vt:lpstr>
      <vt:lpstr>Lista kontrolna - jakość kodu</vt:lpstr>
      <vt:lpstr>Czy na stronie są błędy walidacji lub przestarzałe, nieużywane elementy HTML?                       </vt:lpstr>
      <vt:lpstr>Czy w kodzie strony są elementy HTML służące prezentacji?                      </vt:lpstr>
      <vt:lpstr>Czy deklaracja DTD jest poprawnie sformułowana w kodzie strony?                      </vt:lpstr>
      <vt:lpstr>Czy elementy HTML nie są używane tylko do wprowadzenia zmiany wizualnej?                      </vt:lpstr>
      <vt:lpstr>Czy elementy HTML służące do uruchomienia akcji są poprawnie użyte?                      </vt:lpstr>
      <vt:lpstr>Lista kontrolna - skrypty</vt:lpstr>
      <vt:lpstr>Czy skrypty lub elementy programowalne w inny sposób są w dostępne dla technologii asystujących?                      </vt:lpstr>
      <vt:lpstr>Czy gdy skrypt zmienia zawartość nietekstową na stronie, zmienia również dla niej alternatywę?                      </vt:lpstr>
      <vt:lpstr>Czy atrybuty zarządzania zdarzeniami myszki mają swój odpowiednik dla klawiatury i na odwrót?                      </vt:lpstr>
      <vt:lpstr>Czy treść dynamicznie generowana przez skrypt pojawia się bezpośrednio po elemencie powodującym jej wywołanie?                      </vt:lpstr>
      <vt:lpstr>Czy ramka fokusa jest usuwana za pomocą skryptu?                      </vt:lpstr>
      <vt:lpstr>Czy wszystkie elementy generowane dynamicznie są dostępne dla technologii asystujących?                      </vt:lpstr>
      <vt:lpstr>Pytania?</vt:lpstr>
      <vt:lpstr>Pomocne źródła i narzędzia</vt:lpstr>
      <vt:lpstr>Dziękuję za uwagę.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tworzenia stron internetowych dostępnych cyfrowo</dc:title>
  <dc:creator>Krycki Wojciech</dc:creator>
  <cp:lastModifiedBy>Dębski Jakub</cp:lastModifiedBy>
  <cp:revision>211</cp:revision>
  <dcterms:created xsi:type="dcterms:W3CDTF">2018-01-11T08:55:36Z</dcterms:created>
  <dcterms:modified xsi:type="dcterms:W3CDTF">2022-05-23T10:49:39Z</dcterms:modified>
</cp:coreProperties>
</file>