
<file path=[Content_Types].xml><?xml version="1.0" encoding="utf-8"?>
<Types xmlns="http://schemas.openxmlformats.org/package/2006/content-types">
  <Default Extension="glb" ContentType="model/gltf.binary"/>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37" r:id="rId1"/>
  </p:sldMasterIdLst>
  <p:notesMasterIdLst>
    <p:notesMasterId r:id="rId50"/>
  </p:notesMasterIdLst>
  <p:handoutMasterIdLst>
    <p:handoutMasterId r:id="rId51"/>
  </p:handoutMasterIdLst>
  <p:sldIdLst>
    <p:sldId id="2227" r:id="rId2"/>
    <p:sldId id="3477" r:id="rId3"/>
    <p:sldId id="3512" r:id="rId4"/>
    <p:sldId id="3510" r:id="rId5"/>
    <p:sldId id="3491" r:id="rId6"/>
    <p:sldId id="3523" r:id="rId7"/>
    <p:sldId id="3524" r:id="rId8"/>
    <p:sldId id="3525" r:id="rId9"/>
    <p:sldId id="3539" r:id="rId10"/>
    <p:sldId id="3540" r:id="rId11"/>
    <p:sldId id="3541" r:id="rId12"/>
    <p:sldId id="3542" r:id="rId13"/>
    <p:sldId id="3522" r:id="rId14"/>
    <p:sldId id="3492" r:id="rId15"/>
    <p:sldId id="3509" r:id="rId16"/>
    <p:sldId id="3508" r:id="rId17"/>
    <p:sldId id="3544" r:id="rId18"/>
    <p:sldId id="3545" r:id="rId19"/>
    <p:sldId id="3494" r:id="rId20"/>
    <p:sldId id="3495" r:id="rId21"/>
    <p:sldId id="3496" r:id="rId22"/>
    <p:sldId id="3497" r:id="rId23"/>
    <p:sldId id="3532" r:id="rId24"/>
    <p:sldId id="3498" r:id="rId25"/>
    <p:sldId id="3531" r:id="rId26"/>
    <p:sldId id="3503" r:id="rId27"/>
    <p:sldId id="3543" r:id="rId28"/>
    <p:sldId id="3547" r:id="rId29"/>
    <p:sldId id="3548" r:id="rId30"/>
    <p:sldId id="3549" r:id="rId31"/>
    <p:sldId id="3550" r:id="rId32"/>
    <p:sldId id="3551" r:id="rId33"/>
    <p:sldId id="3552" r:id="rId34"/>
    <p:sldId id="3526" r:id="rId35"/>
    <p:sldId id="3487" r:id="rId36"/>
    <p:sldId id="3535" r:id="rId37"/>
    <p:sldId id="3527" r:id="rId38"/>
    <p:sldId id="3513" r:id="rId39"/>
    <p:sldId id="3546" r:id="rId40"/>
    <p:sldId id="3514" r:id="rId41"/>
    <p:sldId id="3517" r:id="rId42"/>
    <p:sldId id="3515" r:id="rId43"/>
    <p:sldId id="3537" r:id="rId44"/>
    <p:sldId id="3538" r:id="rId45"/>
    <p:sldId id="3516" r:id="rId46"/>
    <p:sldId id="3478" r:id="rId47"/>
    <p:sldId id="3536" r:id="rId48"/>
    <p:sldId id="3360" r:id="rId49"/>
  </p:sldIdLst>
  <p:sldSz cx="12192000" cy="6858000"/>
  <p:notesSz cx="6797675" cy="9926638"/>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Process" id="{42C44D4A-FF72-4558-BDAE-F811EA094314}">
          <p14:sldIdLst>
            <p14:sldId id="2227"/>
            <p14:sldId id="3477"/>
            <p14:sldId id="3512"/>
            <p14:sldId id="3510"/>
            <p14:sldId id="3491"/>
            <p14:sldId id="3523"/>
            <p14:sldId id="3524"/>
            <p14:sldId id="3525"/>
            <p14:sldId id="3539"/>
            <p14:sldId id="3540"/>
            <p14:sldId id="3541"/>
            <p14:sldId id="3542"/>
            <p14:sldId id="3522"/>
            <p14:sldId id="3492"/>
            <p14:sldId id="3509"/>
            <p14:sldId id="3508"/>
            <p14:sldId id="3544"/>
            <p14:sldId id="3545"/>
            <p14:sldId id="3494"/>
            <p14:sldId id="3495"/>
            <p14:sldId id="3496"/>
            <p14:sldId id="3497"/>
            <p14:sldId id="3532"/>
            <p14:sldId id="3498"/>
            <p14:sldId id="3531"/>
            <p14:sldId id="3503"/>
            <p14:sldId id="3543"/>
            <p14:sldId id="3547"/>
            <p14:sldId id="3548"/>
            <p14:sldId id="3549"/>
            <p14:sldId id="3550"/>
            <p14:sldId id="3551"/>
            <p14:sldId id="3552"/>
            <p14:sldId id="3526"/>
            <p14:sldId id="3487"/>
            <p14:sldId id="3535"/>
            <p14:sldId id="3527"/>
            <p14:sldId id="3513"/>
            <p14:sldId id="3546"/>
            <p14:sldId id="3514"/>
            <p14:sldId id="3517"/>
            <p14:sldId id="3515"/>
            <p14:sldId id="3537"/>
            <p14:sldId id="3538"/>
            <p14:sldId id="3516"/>
            <p14:sldId id="3478"/>
            <p14:sldId id="3536"/>
            <p14:sldId id="3360"/>
          </p14:sldIdLst>
        </p14:section>
      </p14:sectionLst>
    </p:ext>
    <p:ext uri="{EFAFB233-063F-42B5-8137-9DF3F51BA10A}">
      <p15:sldGuideLst xmlns:p15="http://schemas.microsoft.com/office/powerpoint/2012/main">
        <p15:guide id="1" orient="horz" pos="1616" userDrawn="1">
          <p15:clr>
            <a:srgbClr val="A4A3A4"/>
          </p15:clr>
        </p15:guide>
        <p15:guide id="2" pos="3976" userDrawn="1">
          <p15:clr>
            <a:srgbClr val="A4A3A4"/>
          </p15:clr>
        </p15:guide>
        <p15:guide id="3" orient="horz" pos="1094" userDrawn="1">
          <p15:clr>
            <a:srgbClr val="A4A3A4"/>
          </p15:clr>
        </p15:guide>
        <p15:guide id="4" pos="302" userDrawn="1">
          <p15:clr>
            <a:srgbClr val="A4A3A4"/>
          </p15:clr>
        </p15:guide>
        <p15:guide id="5" pos="3840" userDrawn="1">
          <p15:clr>
            <a:srgbClr val="A4A3A4"/>
          </p15:clr>
        </p15:guide>
        <p15:guide id="6" orient="horz" pos="216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2" userDrawn="1">
          <p15:clr>
            <a:srgbClr val="A4A3A4"/>
          </p15:clr>
        </p15:guide>
        <p15:guide id="3" orient="horz" pos="3127" userDrawn="1">
          <p15:clr>
            <a:srgbClr val="A4A3A4"/>
          </p15:clr>
        </p15:guide>
        <p15:guide id="4" pos="2143" userDrawn="1">
          <p15:clr>
            <a:srgbClr val="A4A3A4"/>
          </p15:clr>
        </p15:guide>
        <p15:guide id="5" pos="2160" userDrawn="1">
          <p15:clr>
            <a:srgbClr val="A4A3A4"/>
          </p15:clr>
        </p15:guide>
        <p15:guide id="6"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cper Ogiński" initials="KO" lastIdx="0" clrIdx="0"/>
  <p:cmAuthor id="2" name="Magdalena Waniewska-Bobin" initials="MW" lastIdx="1" clrIdx="1"/>
  <p:cmAuthor id="3" name="Magdalena Waniewska" initials="MW" lastIdx="19" clrIdx="2"/>
  <p:cmAuthor id="4" name="Paweł nowek" initials="PN" lastIdx="26" clrIdx="3"/>
  <p:cmAuthor id="5" name="Barbara Muszyńska" initials="BM" lastIdx="8" clrIdx="4"/>
  <p:cmAuthor id="6" name="Sylwia Zarańska" initials="SZ" lastIdx="7"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99"/>
    <a:srgbClr val="FFFFFF"/>
    <a:srgbClr val="CCCCCC"/>
    <a:srgbClr val="13203A"/>
    <a:srgbClr val="1F2733"/>
    <a:srgbClr val="C1272D"/>
    <a:srgbClr val="F2F2F2"/>
    <a:srgbClr val="4D4D4D"/>
    <a:srgbClr val="002C53"/>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91" autoAdjust="0"/>
    <p:restoredTop sz="49246" autoAdjust="0"/>
  </p:normalViewPr>
  <p:slideViewPr>
    <p:cSldViewPr snapToObjects="1">
      <p:cViewPr varScale="1">
        <p:scale>
          <a:sx n="39" d="100"/>
          <a:sy n="39" d="100"/>
        </p:scale>
        <p:origin x="2040" y="38"/>
      </p:cViewPr>
      <p:guideLst>
        <p:guide orient="horz" pos="1616"/>
        <p:guide pos="3976"/>
        <p:guide orient="horz" pos="1094"/>
        <p:guide pos="302"/>
        <p:guide pos="3840"/>
        <p:guide orient="horz" pos="216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054"/>
    </p:cViewPr>
  </p:sorterViewPr>
  <p:notesViewPr>
    <p:cSldViewPr snapToObjects="1">
      <p:cViewPr varScale="1">
        <p:scale>
          <a:sx n="62" d="100"/>
          <a:sy n="62" d="100"/>
        </p:scale>
        <p:origin x="-3354" y="-72"/>
      </p:cViewPr>
      <p:guideLst>
        <p:guide orient="horz" pos="2880"/>
        <p:guide pos="2162"/>
        <p:guide orient="horz" pos="3127"/>
        <p:guide pos="2143"/>
        <p:guide pos="216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400" cy="496888"/>
          </a:xfrm>
          <a:prstGeom prst="rect">
            <a:avLst/>
          </a:prstGeom>
        </p:spPr>
        <p:txBody>
          <a:bodyPr vert="horz" lIns="91412" tIns="45707" rIns="91412" bIns="45707" rtlCol="0"/>
          <a:lstStyle>
            <a:lvl1pPr algn="l">
              <a:defRPr sz="1200"/>
            </a:lvl1pPr>
          </a:lstStyle>
          <a:p>
            <a:endParaRPr lang="pl-PL"/>
          </a:p>
        </p:txBody>
      </p:sp>
      <p:sp>
        <p:nvSpPr>
          <p:cNvPr id="3" name="Symbol zastępczy daty 2"/>
          <p:cNvSpPr>
            <a:spLocks noGrp="1"/>
          </p:cNvSpPr>
          <p:nvPr>
            <p:ph type="dt" sz="quarter" idx="1"/>
          </p:nvPr>
        </p:nvSpPr>
        <p:spPr>
          <a:xfrm>
            <a:off x="3849688" y="0"/>
            <a:ext cx="2946400" cy="496888"/>
          </a:xfrm>
          <a:prstGeom prst="rect">
            <a:avLst/>
          </a:prstGeom>
        </p:spPr>
        <p:txBody>
          <a:bodyPr vert="horz" lIns="91412" tIns="45707" rIns="91412" bIns="45707" rtlCol="0"/>
          <a:lstStyle>
            <a:lvl1pPr algn="r">
              <a:defRPr sz="1200"/>
            </a:lvl1pPr>
          </a:lstStyle>
          <a:p>
            <a:fld id="{D4F312B8-CF67-4021-AF14-096B9723CCFD}" type="datetimeFigureOut">
              <a:rPr lang="pl-PL" smtClean="0"/>
              <a:pPr/>
              <a:t>12.09.2019</a:t>
            </a:fld>
            <a:endParaRPr lang="pl-PL"/>
          </a:p>
        </p:txBody>
      </p:sp>
      <p:sp>
        <p:nvSpPr>
          <p:cNvPr id="4" name="Symbol zastępczy stopki 3"/>
          <p:cNvSpPr>
            <a:spLocks noGrp="1"/>
          </p:cNvSpPr>
          <p:nvPr>
            <p:ph type="ftr" sz="quarter" idx="2"/>
          </p:nvPr>
        </p:nvSpPr>
        <p:spPr>
          <a:xfrm>
            <a:off x="0" y="9428168"/>
            <a:ext cx="2946400" cy="496887"/>
          </a:xfrm>
          <a:prstGeom prst="rect">
            <a:avLst/>
          </a:prstGeom>
        </p:spPr>
        <p:txBody>
          <a:bodyPr vert="horz" lIns="91412" tIns="45707" rIns="91412" bIns="45707" rtlCol="0" anchor="b"/>
          <a:lstStyle>
            <a:lvl1pPr algn="l">
              <a:defRPr sz="1200"/>
            </a:lvl1pPr>
          </a:lstStyle>
          <a:p>
            <a:endParaRPr lang="pl-PL"/>
          </a:p>
        </p:txBody>
      </p:sp>
      <p:sp>
        <p:nvSpPr>
          <p:cNvPr id="5" name="Symbol zastępczy numeru slajdu 4"/>
          <p:cNvSpPr>
            <a:spLocks noGrp="1"/>
          </p:cNvSpPr>
          <p:nvPr>
            <p:ph type="sldNum" sz="quarter" idx="3"/>
          </p:nvPr>
        </p:nvSpPr>
        <p:spPr>
          <a:xfrm>
            <a:off x="3849688" y="9428168"/>
            <a:ext cx="2946400" cy="496887"/>
          </a:xfrm>
          <a:prstGeom prst="rect">
            <a:avLst/>
          </a:prstGeom>
        </p:spPr>
        <p:txBody>
          <a:bodyPr vert="horz" lIns="91412" tIns="45707" rIns="91412" bIns="45707" rtlCol="0" anchor="b"/>
          <a:lstStyle>
            <a:lvl1pPr algn="r">
              <a:defRPr sz="1200"/>
            </a:lvl1pPr>
          </a:lstStyle>
          <a:p>
            <a:fld id="{6BE207AD-3D11-48D3-BBD2-1A508604BE8C}" type="slidenum">
              <a:rPr lang="pl-PL" smtClean="0"/>
              <a:pPr/>
              <a:t>‹#›</a:t>
            </a:fld>
            <a:endParaRPr lang="pl-PL"/>
          </a:p>
        </p:txBody>
      </p:sp>
    </p:spTree>
    <p:extLst>
      <p:ext uri="{BB962C8B-B14F-4D97-AF65-F5344CB8AC3E}">
        <p14:creationId xmlns:p14="http://schemas.microsoft.com/office/powerpoint/2010/main" val="18242491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4"/>
            <a:ext cx="2945659" cy="496332"/>
          </a:xfrm>
          <a:prstGeom prst="rect">
            <a:avLst/>
          </a:prstGeom>
        </p:spPr>
        <p:txBody>
          <a:bodyPr vert="horz" lIns="91412" tIns="45707" rIns="91412" bIns="45707" rtlCol="0"/>
          <a:lstStyle>
            <a:lvl1pPr algn="l">
              <a:defRPr sz="1200"/>
            </a:lvl1pPr>
          </a:lstStyle>
          <a:p>
            <a:endParaRPr lang="en-US"/>
          </a:p>
        </p:txBody>
      </p:sp>
      <p:sp>
        <p:nvSpPr>
          <p:cNvPr id="3" name="Date Placeholder 2"/>
          <p:cNvSpPr>
            <a:spLocks noGrp="1"/>
          </p:cNvSpPr>
          <p:nvPr>
            <p:ph type="dt" idx="1"/>
          </p:nvPr>
        </p:nvSpPr>
        <p:spPr>
          <a:xfrm>
            <a:off x="3850448" y="4"/>
            <a:ext cx="2945659" cy="496332"/>
          </a:xfrm>
          <a:prstGeom prst="rect">
            <a:avLst/>
          </a:prstGeom>
        </p:spPr>
        <p:txBody>
          <a:bodyPr vert="horz" lIns="91412" tIns="45707" rIns="91412" bIns="45707" rtlCol="0"/>
          <a:lstStyle>
            <a:lvl1pPr algn="r">
              <a:defRPr sz="1200"/>
            </a:lvl1pPr>
          </a:lstStyle>
          <a:p>
            <a:fld id="{03A1D146-B4E0-1741-B9EE-9789392EFCC4}" type="datetimeFigureOut">
              <a:rPr lang="en-US" smtClean="0"/>
              <a:pPr/>
              <a:t>9/12/2019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12" tIns="45707" rIns="91412" bIns="45707" rtlCol="0" anchor="ctr"/>
          <a:lstStyle/>
          <a:p>
            <a:endParaRPr lang="en-US"/>
          </a:p>
        </p:txBody>
      </p:sp>
      <p:sp>
        <p:nvSpPr>
          <p:cNvPr id="5" name="Notes Placeholder 4"/>
          <p:cNvSpPr>
            <a:spLocks noGrp="1"/>
          </p:cNvSpPr>
          <p:nvPr>
            <p:ph type="body" sz="quarter" idx="3"/>
          </p:nvPr>
        </p:nvSpPr>
        <p:spPr>
          <a:xfrm>
            <a:off x="679768" y="4715157"/>
            <a:ext cx="5438140" cy="4466987"/>
          </a:xfrm>
          <a:prstGeom prst="rect">
            <a:avLst/>
          </a:prstGeom>
        </p:spPr>
        <p:txBody>
          <a:bodyPr vert="horz" lIns="91412" tIns="45707" rIns="91412" bIns="4570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5" y="9428588"/>
            <a:ext cx="2945659" cy="496332"/>
          </a:xfrm>
          <a:prstGeom prst="rect">
            <a:avLst/>
          </a:prstGeom>
        </p:spPr>
        <p:txBody>
          <a:bodyPr vert="horz" lIns="91412" tIns="45707" rIns="91412" bIns="45707" rtlCol="0" anchor="b"/>
          <a:lstStyle>
            <a:lvl1pPr algn="l">
              <a:defRPr sz="1200"/>
            </a:lvl1pPr>
          </a:lstStyle>
          <a:p>
            <a:endParaRPr lang="en-US"/>
          </a:p>
        </p:txBody>
      </p:sp>
      <p:sp>
        <p:nvSpPr>
          <p:cNvPr id="7" name="Slide Number Placeholder 6"/>
          <p:cNvSpPr>
            <a:spLocks noGrp="1"/>
          </p:cNvSpPr>
          <p:nvPr>
            <p:ph type="sldNum" sz="quarter" idx="5"/>
          </p:nvPr>
        </p:nvSpPr>
        <p:spPr>
          <a:xfrm>
            <a:off x="3850448" y="9428588"/>
            <a:ext cx="2945659" cy="496332"/>
          </a:xfrm>
          <a:prstGeom prst="rect">
            <a:avLst/>
          </a:prstGeom>
        </p:spPr>
        <p:txBody>
          <a:bodyPr vert="horz" lIns="91412" tIns="45707" rIns="91412" bIns="45707" rtlCol="0" anchor="b"/>
          <a:lstStyle>
            <a:lvl1pPr algn="r">
              <a:defRPr sz="1200"/>
            </a:lvl1pPr>
          </a:lstStyle>
          <a:p>
            <a:fld id="{97863621-2E60-B848-8968-B0341E26A312}" type="slidenum">
              <a:rPr lang="en-US" smtClean="0"/>
              <a:pPr/>
              <a:t>‹#›</a:t>
            </a:fld>
            <a:endParaRPr lang="en-US"/>
          </a:p>
        </p:txBody>
      </p:sp>
    </p:spTree>
    <p:extLst>
      <p:ext uri="{BB962C8B-B14F-4D97-AF65-F5344CB8AC3E}">
        <p14:creationId xmlns:p14="http://schemas.microsoft.com/office/powerpoint/2010/main" val="1730024718"/>
      </p:ext>
    </p:extLst>
  </p:cSld>
  <p:clrMap bg1="lt1" tx1="dk1" bg2="lt2" tx2="dk2" accent1="accent1" accent2="accent2" accent3="accent3" accent4="accent4" accent5="accent5" accent6="accent6" hlink="hlink" folHlink="folHlink"/>
  <p:notesStyle>
    <a:lvl1pPr marL="0" algn="l" defTabSz="609585" rtl="0" eaLnBrk="1" latinLnBrk="0" hangingPunct="1">
      <a:defRPr sz="1600" kern="1200">
        <a:solidFill>
          <a:schemeClr val="tx1"/>
        </a:solidFill>
        <a:latin typeface="+mn-lt"/>
        <a:ea typeface="+mn-ea"/>
        <a:cs typeface="+mn-cs"/>
      </a:defRPr>
    </a:lvl1pPr>
    <a:lvl2pPr marL="609585" algn="l" defTabSz="609585" rtl="0" eaLnBrk="1" latinLnBrk="0" hangingPunct="1">
      <a:defRPr sz="1600" kern="1200">
        <a:solidFill>
          <a:schemeClr val="tx1"/>
        </a:solidFill>
        <a:latin typeface="+mn-lt"/>
        <a:ea typeface="+mn-ea"/>
        <a:cs typeface="+mn-cs"/>
      </a:defRPr>
    </a:lvl2pPr>
    <a:lvl3pPr marL="1219170" algn="l" defTabSz="609585" rtl="0" eaLnBrk="1" latinLnBrk="0" hangingPunct="1">
      <a:defRPr sz="1600" kern="1200">
        <a:solidFill>
          <a:schemeClr val="tx1"/>
        </a:solidFill>
        <a:latin typeface="+mn-lt"/>
        <a:ea typeface="+mn-ea"/>
        <a:cs typeface="+mn-cs"/>
      </a:defRPr>
    </a:lvl3pPr>
    <a:lvl4pPr marL="1828754" algn="l" defTabSz="609585" rtl="0" eaLnBrk="1" latinLnBrk="0" hangingPunct="1">
      <a:defRPr sz="1600" kern="1200">
        <a:solidFill>
          <a:schemeClr val="tx1"/>
        </a:solidFill>
        <a:latin typeface="+mn-lt"/>
        <a:ea typeface="+mn-ea"/>
        <a:cs typeface="+mn-cs"/>
      </a:defRPr>
    </a:lvl4pPr>
    <a:lvl5pPr marL="2438339" algn="l" defTabSz="609585" rtl="0" eaLnBrk="1" latinLnBrk="0" hangingPunct="1">
      <a:defRPr sz="1600" kern="1200">
        <a:solidFill>
          <a:schemeClr val="tx1"/>
        </a:solidFill>
        <a:latin typeface="+mn-lt"/>
        <a:ea typeface="+mn-ea"/>
        <a:cs typeface="+mn-cs"/>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indent="0">
              <a:buNone/>
            </a:pPr>
            <a:endParaRPr lang="pl-PL" dirty="0"/>
          </a:p>
        </p:txBody>
      </p:sp>
      <p:sp>
        <p:nvSpPr>
          <p:cNvPr id="4" name="Symbol zastępczy numeru slajdu 3"/>
          <p:cNvSpPr>
            <a:spLocks noGrp="1"/>
          </p:cNvSpPr>
          <p:nvPr>
            <p:ph type="sldNum" sz="quarter" idx="10"/>
          </p:nvPr>
        </p:nvSpPr>
        <p:spPr/>
        <p:txBody>
          <a:bodyPr/>
          <a:lstStyle/>
          <a:p>
            <a:fld id="{97863621-2E60-B848-8968-B0341E26A312}" type="slidenum">
              <a:rPr lang="en-US" smtClean="0"/>
              <a:pPr/>
              <a:t>1</a:t>
            </a:fld>
            <a:endParaRPr lang="en-US"/>
          </a:p>
        </p:txBody>
      </p:sp>
    </p:spTree>
    <p:extLst>
      <p:ext uri="{BB962C8B-B14F-4D97-AF65-F5344CB8AC3E}">
        <p14:creationId xmlns:p14="http://schemas.microsoft.com/office/powerpoint/2010/main" val="1290743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Przykładowe interfejsy narzędzia</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10</a:t>
            </a:fld>
            <a:endParaRPr lang="en-US"/>
          </a:p>
        </p:txBody>
      </p:sp>
    </p:spTree>
    <p:extLst>
      <p:ext uri="{BB962C8B-B14F-4D97-AF65-F5344CB8AC3E}">
        <p14:creationId xmlns:p14="http://schemas.microsoft.com/office/powerpoint/2010/main" val="3738192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Użytkownik wybiera obszar i parametry.</a:t>
            </a:r>
          </a:p>
          <a:p>
            <a:r>
              <a:rPr lang="pl-PL" dirty="0"/>
              <a:t>Wygenerowany raport ma dodatkowe opcje:</a:t>
            </a:r>
          </a:p>
          <a:p>
            <a:r>
              <a:rPr lang="pl-PL" dirty="0" err="1"/>
              <a:t>Mozliwość</a:t>
            </a:r>
            <a:r>
              <a:rPr lang="pl-PL" dirty="0"/>
              <a:t> przedstawienia danych w postaci tabelarycznej, wykresów lub map.</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11</a:t>
            </a:fld>
            <a:endParaRPr lang="en-US"/>
          </a:p>
        </p:txBody>
      </p:sp>
    </p:spTree>
    <p:extLst>
      <p:ext uri="{BB962C8B-B14F-4D97-AF65-F5344CB8AC3E}">
        <p14:creationId xmlns:p14="http://schemas.microsoft.com/office/powerpoint/2010/main" val="3315589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Raporty można pobrać w postaci </a:t>
            </a:r>
            <a:r>
              <a:rPr lang="pl-PL" dirty="0" err="1"/>
              <a:t>csv</a:t>
            </a:r>
            <a:r>
              <a:rPr lang="pl-PL" dirty="0"/>
              <a:t>, pdf lub </a:t>
            </a:r>
            <a:r>
              <a:rPr lang="pl-PL" dirty="0" err="1"/>
              <a:t>png</a:t>
            </a:r>
            <a:r>
              <a:rPr lang="pl-PL" dirty="0"/>
              <a:t>.</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12</a:t>
            </a:fld>
            <a:endParaRPr lang="en-US"/>
          </a:p>
        </p:txBody>
      </p:sp>
    </p:spTree>
    <p:extLst>
      <p:ext uri="{BB962C8B-B14F-4D97-AF65-F5344CB8AC3E}">
        <p14:creationId xmlns:p14="http://schemas.microsoft.com/office/powerpoint/2010/main" val="3790207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Kolejną typem raportów są raporty predefiniowane – dynamiczne.</a:t>
            </a:r>
          </a:p>
          <a:p>
            <a:r>
              <a:rPr lang="pl-PL" dirty="0"/>
              <a:t>W przypadku tych raportów zdefiniowany został obszar, podstawowe parametry ora forma wizualizacji.</a:t>
            </a:r>
          </a:p>
          <a:p>
            <a:r>
              <a:rPr lang="pl-PL" dirty="0" err="1"/>
              <a:t>Dostepne</a:t>
            </a:r>
            <a:r>
              <a:rPr lang="pl-PL" dirty="0"/>
              <a:t> są jednak opcje analizy danych w podziale na dodatkowe parametry.</a:t>
            </a:r>
          </a:p>
          <a:p>
            <a:r>
              <a:rPr lang="pl-PL" dirty="0"/>
              <a:t>Mamy dostęp do szczegółów raportu, czyli danych źródłowych na bazie których powstał raport.</a:t>
            </a:r>
          </a:p>
          <a:p>
            <a:r>
              <a:rPr lang="pl-PL" dirty="0"/>
              <a:t>W ramach raportów predefiniowanych przygotowano już analizy danych z obszarów: </a:t>
            </a:r>
          </a:p>
          <a:p>
            <a:r>
              <a:rPr lang="pl-PL" sz="1600" b="1" dirty="0">
                <a:solidFill>
                  <a:schemeClr val="bg2"/>
                </a:solidFill>
              </a:rPr>
              <a:t>Badania nad sztuczną inteligencją</a:t>
            </a:r>
          </a:p>
          <a:p>
            <a:r>
              <a:rPr lang="pl-PL" sz="1600" b="1" dirty="0">
                <a:solidFill>
                  <a:schemeClr val="bg2"/>
                </a:solidFill>
              </a:rPr>
              <a:t>Projekty naukowe</a:t>
            </a:r>
          </a:p>
          <a:p>
            <a:r>
              <a:rPr lang="pl-PL" sz="1600" b="1" dirty="0">
                <a:solidFill>
                  <a:schemeClr val="bg2"/>
                </a:solidFill>
              </a:rPr>
              <a:t>Finansowe kwestie uczelni</a:t>
            </a:r>
          </a:p>
          <a:p>
            <a:r>
              <a:rPr lang="pl-PL" sz="1600" b="1" dirty="0">
                <a:solidFill>
                  <a:schemeClr val="bg2"/>
                </a:solidFill>
              </a:rPr>
              <a:t>Wartość infrastruktury</a:t>
            </a:r>
          </a:p>
          <a:p>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13</a:t>
            </a:fld>
            <a:endParaRPr lang="en-US"/>
          </a:p>
        </p:txBody>
      </p:sp>
    </p:spTree>
    <p:extLst>
      <p:ext uri="{BB962C8B-B14F-4D97-AF65-F5344CB8AC3E}">
        <p14:creationId xmlns:p14="http://schemas.microsoft.com/office/powerpoint/2010/main" val="4138734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Na przykładzie obszaru projektów naukowych pokażę Państwu zasady działania i dostępne opcje:</a:t>
            </a:r>
          </a:p>
          <a:p>
            <a:r>
              <a:rPr lang="pl-PL" dirty="0"/>
              <a:t>Lata</a:t>
            </a:r>
          </a:p>
          <a:p>
            <a:pPr marL="285750" indent="-285750">
              <a:buFont typeface="Arial" panose="020B0604020202020204" pitchFamily="34" charset="0"/>
              <a:buChar char="•"/>
            </a:pPr>
            <a:r>
              <a:rPr lang="pl-PL" dirty="0"/>
              <a:t>Legenda – możliwość filtrowania</a:t>
            </a:r>
          </a:p>
          <a:p>
            <a:pPr marL="285750" indent="-285750">
              <a:buFont typeface="Arial" panose="020B0604020202020204" pitchFamily="34" charset="0"/>
              <a:buChar char="•"/>
            </a:pPr>
            <a:r>
              <a:rPr lang="pl-PL" dirty="0"/>
              <a:t>Opis</a:t>
            </a:r>
          </a:p>
          <a:p>
            <a:pPr marL="285750" indent="-285750">
              <a:buFont typeface="Arial" panose="020B0604020202020204" pitchFamily="34" charset="0"/>
              <a:buChar char="•"/>
            </a:pPr>
            <a:r>
              <a:rPr lang="pl-PL" dirty="0"/>
              <a:t>Dane</a:t>
            </a:r>
          </a:p>
          <a:p>
            <a:pPr marL="0" indent="0">
              <a:buFont typeface="Arial" panose="020B0604020202020204" pitchFamily="34" charset="0"/>
              <a:buNone/>
            </a:pPr>
            <a:r>
              <a:rPr lang="pl-PL" dirty="0"/>
              <a:t>+</a:t>
            </a:r>
          </a:p>
          <a:p>
            <a:r>
              <a:rPr lang="pl-PL" dirty="0"/>
              <a:t>Dane szczegółowe dotyczące konkretnego województwa oraz agregacje wg roku, typu uczelni jednostek nadzorujących</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14</a:t>
            </a:fld>
            <a:endParaRPr lang="en-US"/>
          </a:p>
        </p:txBody>
      </p:sp>
    </p:spTree>
    <p:extLst>
      <p:ext uri="{BB962C8B-B14F-4D97-AF65-F5344CB8AC3E}">
        <p14:creationId xmlns:p14="http://schemas.microsoft.com/office/powerpoint/2010/main" val="1523453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W przypadku raportów z danego roku dla całego kraju czy raportów dla poszczególnych województw, jest możliwość przejścia do szczegółów – czyli danych źródłowych.</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15</a:t>
            </a:fld>
            <a:endParaRPr lang="en-US"/>
          </a:p>
        </p:txBody>
      </p:sp>
    </p:spTree>
    <p:extLst>
      <p:ext uri="{BB962C8B-B14F-4D97-AF65-F5344CB8AC3E}">
        <p14:creationId xmlns:p14="http://schemas.microsoft.com/office/powerpoint/2010/main" val="2659271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Dane źródłowe mogą być dodatkowo filtrowane i można również zmieniać </a:t>
            </a:r>
            <a:r>
              <a:rPr lang="pl-PL" dirty="0" err="1"/>
              <a:t>liczbe</a:t>
            </a:r>
            <a:r>
              <a:rPr lang="pl-PL" dirty="0"/>
              <a:t> wyświetlanych kolumn.</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16</a:t>
            </a:fld>
            <a:endParaRPr lang="en-US"/>
          </a:p>
        </p:txBody>
      </p:sp>
    </p:spTree>
    <p:extLst>
      <p:ext uri="{BB962C8B-B14F-4D97-AF65-F5344CB8AC3E}">
        <p14:creationId xmlns:p14="http://schemas.microsoft.com/office/powerpoint/2010/main" val="108441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Widać odpowiedniki…</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17</a:t>
            </a:fld>
            <a:endParaRPr lang="en-US"/>
          </a:p>
        </p:txBody>
      </p:sp>
    </p:spTree>
    <p:extLst>
      <p:ext uri="{BB962C8B-B14F-4D97-AF65-F5344CB8AC3E}">
        <p14:creationId xmlns:p14="http://schemas.microsoft.com/office/powerpoint/2010/main" val="2019929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Po odznaczeniu kolumn w panelu zmienia się liczba kolumn w tabeli</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18</a:t>
            </a:fld>
            <a:endParaRPr lang="en-US"/>
          </a:p>
        </p:txBody>
      </p:sp>
    </p:spTree>
    <p:extLst>
      <p:ext uri="{BB962C8B-B14F-4D97-AF65-F5344CB8AC3E}">
        <p14:creationId xmlns:p14="http://schemas.microsoft.com/office/powerpoint/2010/main" val="2103356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Raport kołowy, w którym jest możliwość wyboru kontekstu:</a:t>
            </a:r>
          </a:p>
          <a:p>
            <a:r>
              <a:rPr lang="pl-PL" dirty="0"/>
              <a:t>Albo </a:t>
            </a:r>
          </a:p>
          <a:p>
            <a:r>
              <a:rPr lang="pl-PL" i="1" u="sng" dirty="0"/>
              <a:t>Wartość środków </a:t>
            </a:r>
            <a:r>
              <a:rPr lang="pl-PL" dirty="0"/>
              <a:t>z podziałem na typ projektu</a:t>
            </a:r>
          </a:p>
          <a:p>
            <a:r>
              <a:rPr lang="pl-PL" dirty="0"/>
              <a:t>Albo</a:t>
            </a:r>
          </a:p>
          <a:p>
            <a:r>
              <a:rPr lang="pl-PL" i="1" u="sng" dirty="0"/>
              <a:t>Liczba projektów </a:t>
            </a:r>
            <a:r>
              <a:rPr lang="pl-PL" dirty="0"/>
              <a:t>z podziałem na typ projektu</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19</a:t>
            </a:fld>
            <a:endParaRPr lang="en-US"/>
          </a:p>
        </p:txBody>
      </p:sp>
    </p:spTree>
    <p:extLst>
      <p:ext uri="{BB962C8B-B14F-4D97-AF65-F5344CB8AC3E}">
        <p14:creationId xmlns:p14="http://schemas.microsoft.com/office/powerpoint/2010/main" val="1095404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Rad-on jest zintegrowaną platformą informacyjną, działająca na bazie hurtowni danych. Hurtownia danych jest zasilana danymi z systemów OPI PIB. Dane w procesie zasilania są odpowiednio czyszczone i strukturyzowane dzięki czemu ich organizacja i optymalizacja daje możliwość wręcz niebywałego do tej pory zakresu przetwarzania analitycznego. Dane są tematycznie spójne, ujednolicone pod względem ziarnistości co daje możliwość agregacji danych, eksploracji danych, tworzenia raportów zoptymalizowanych pod względem wycinka rzeczywistości jak i analiz przekrojowych z całego zakresu działalności.</a:t>
            </a:r>
          </a:p>
          <a:p>
            <a:r>
              <a:rPr lang="pl-PL" dirty="0"/>
              <a:t>Jest to ogromny zakres prac, który docelowo da możliwość zarówno instytucjom jak i poszczególnym osobom do szybkiego dostępu do danych.  </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a:t>
            </a:fld>
            <a:endParaRPr lang="en-US"/>
          </a:p>
        </p:txBody>
      </p:sp>
    </p:spTree>
    <p:extLst>
      <p:ext uri="{BB962C8B-B14F-4D97-AF65-F5344CB8AC3E}">
        <p14:creationId xmlns:p14="http://schemas.microsoft.com/office/powerpoint/2010/main" val="2763361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Możemy dynamicznie wyświetlać dane dotyczące konkretnego typu projektu</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20</a:t>
            </a:fld>
            <a:endParaRPr lang="en-US"/>
          </a:p>
        </p:txBody>
      </p:sp>
    </p:spTree>
    <p:extLst>
      <p:ext uri="{BB962C8B-B14F-4D97-AF65-F5344CB8AC3E}">
        <p14:creationId xmlns:p14="http://schemas.microsoft.com/office/powerpoint/2010/main" val="3332576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W ramach legendy raportu, kliknięciem możemy usunąć konkretną serię danych z raportu.</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21</a:t>
            </a:fld>
            <a:endParaRPr lang="en-US"/>
          </a:p>
        </p:txBody>
      </p:sp>
    </p:spTree>
    <p:extLst>
      <p:ext uri="{BB962C8B-B14F-4D97-AF65-F5344CB8AC3E}">
        <p14:creationId xmlns:p14="http://schemas.microsoft.com/office/powerpoint/2010/main" val="3105790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Najechanie myszką na konkretną serię danych wyświetla nam jej szczegóły i daje możliwość zmiany kontekstu danych w tym przypadku z lat na województwa, rodzaje projektów</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22</a:t>
            </a:fld>
            <a:endParaRPr lang="en-US"/>
          </a:p>
        </p:txBody>
      </p:sp>
    </p:spTree>
    <p:extLst>
      <p:ext uri="{BB962C8B-B14F-4D97-AF65-F5344CB8AC3E}">
        <p14:creationId xmlns:p14="http://schemas.microsoft.com/office/powerpoint/2010/main" val="1128228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Na tym slajdzie widać usunięcie serii danych dot. Danych do których nie została przypisana jednostka </a:t>
            </a:r>
            <a:r>
              <a:rPr lang="pl-PL" dirty="0" err="1"/>
              <a:t>nadzorujaca</a:t>
            </a:r>
            <a:r>
              <a:rPr lang="pl-PL" dirty="0"/>
              <a:t> (brak informacji), dzięki czemu raport zawiera dane, które z naszego punktu widzenia mają znaczenie.</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23</a:t>
            </a:fld>
            <a:endParaRPr lang="en-US"/>
          </a:p>
        </p:txBody>
      </p:sp>
    </p:spTree>
    <p:extLst>
      <p:ext uri="{BB962C8B-B14F-4D97-AF65-F5344CB8AC3E}">
        <p14:creationId xmlns:p14="http://schemas.microsoft.com/office/powerpoint/2010/main" val="62706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Podobnie wyglądają raporty z obszaru przepływu środków pieniężnych z działalności inwestycyjnej w wybranym roku </a:t>
            </a:r>
          </a:p>
          <a:p>
            <a:r>
              <a:rPr lang="pl-PL" dirty="0"/>
              <a:t>3 warianty zakresu analizowanych danych</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24</a:t>
            </a:fld>
            <a:endParaRPr lang="en-US"/>
          </a:p>
        </p:txBody>
      </p:sp>
    </p:spTree>
    <p:extLst>
      <p:ext uri="{BB962C8B-B14F-4D97-AF65-F5344CB8AC3E}">
        <p14:creationId xmlns:p14="http://schemas.microsoft.com/office/powerpoint/2010/main" val="3591941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Dynamiczne usuniecie serii danych z raportu</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25</a:t>
            </a:fld>
            <a:endParaRPr lang="en-US"/>
          </a:p>
        </p:txBody>
      </p:sp>
    </p:spTree>
    <p:extLst>
      <p:ext uri="{BB962C8B-B14F-4D97-AF65-F5344CB8AC3E}">
        <p14:creationId xmlns:p14="http://schemas.microsoft.com/office/powerpoint/2010/main" val="38866913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err="1"/>
              <a:t>Mozliwość</a:t>
            </a:r>
            <a:r>
              <a:rPr lang="pl-PL" dirty="0"/>
              <a:t> pobrania danych w formacie </a:t>
            </a:r>
            <a:r>
              <a:rPr lang="pl-PL" dirty="0" err="1"/>
              <a:t>csv</a:t>
            </a:r>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26</a:t>
            </a:fld>
            <a:endParaRPr lang="en-US"/>
          </a:p>
        </p:txBody>
      </p:sp>
    </p:spTree>
    <p:extLst>
      <p:ext uri="{BB962C8B-B14F-4D97-AF65-F5344CB8AC3E}">
        <p14:creationId xmlns:p14="http://schemas.microsoft.com/office/powerpoint/2010/main" val="3237335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Chodzi o pokazanie typu wykresu</a:t>
            </a:r>
          </a:p>
          <a:p>
            <a:r>
              <a:rPr lang="pl-PL" dirty="0"/>
              <a:t>Do wyboru mamy przedział lat:</a:t>
            </a:r>
          </a:p>
          <a:p>
            <a:r>
              <a:rPr lang="pl-PL" dirty="0"/>
              <a:t>Liczbowo lub na skali</a:t>
            </a:r>
          </a:p>
          <a:p>
            <a:r>
              <a:rPr lang="pl-PL" dirty="0"/>
              <a:t>Wykres dynamicznie zmienia kolory</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27</a:t>
            </a:fld>
            <a:endParaRPr lang="en-US"/>
          </a:p>
        </p:txBody>
      </p:sp>
    </p:spTree>
    <p:extLst>
      <p:ext uri="{BB962C8B-B14F-4D97-AF65-F5344CB8AC3E}">
        <p14:creationId xmlns:p14="http://schemas.microsoft.com/office/powerpoint/2010/main" val="2733945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28</a:t>
            </a:fld>
            <a:endParaRPr lang="en-US"/>
          </a:p>
        </p:txBody>
      </p:sp>
    </p:spTree>
    <p:extLst>
      <p:ext uri="{BB962C8B-B14F-4D97-AF65-F5344CB8AC3E}">
        <p14:creationId xmlns:p14="http://schemas.microsoft.com/office/powerpoint/2010/main" val="2107667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29</a:t>
            </a:fld>
            <a:endParaRPr lang="en-US"/>
          </a:p>
        </p:txBody>
      </p:sp>
    </p:spTree>
    <p:extLst>
      <p:ext uri="{BB962C8B-B14F-4D97-AF65-F5344CB8AC3E}">
        <p14:creationId xmlns:p14="http://schemas.microsoft.com/office/powerpoint/2010/main" val="3050992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Do tej pory źródłem danych do raportów był POL-on. Jest to system o budowie monolitycznej, który pełnił rolę gromadzenia danych jak i źródła danych pod analizy.</a:t>
            </a:r>
          </a:p>
          <a:p>
            <a:r>
              <a:rPr lang="pl-PL" dirty="0"/>
              <a:t>Teraz nastąpi rozdzielenie tych ról. Pol-on 2.0 jako system transakcyjny będzie głównie gromadził dane, natomiast Ra-</a:t>
            </a:r>
            <a:r>
              <a:rPr lang="pl-PL" dirty="0" err="1"/>
              <a:t>don</a:t>
            </a:r>
            <a:r>
              <a:rPr lang="pl-PL" dirty="0"/>
              <a:t> wraz z hurtownią danych będzie jedynym zintegrowanym źródłem danych  </a:t>
            </a:r>
            <a:r>
              <a:rPr lang="pl-PL" sz="1600" dirty="0">
                <a:solidFill>
                  <a:srgbClr val="FFFFFF"/>
                </a:solidFill>
              </a:rPr>
              <a:t>o nauce i szkolnictwie wyższym w Polsce. Dane będą zintegrowane ze wszystkich dostępnych systemów w sposób, który umożliwia szybkie i wielopoziomowe tworzenie raportów.</a:t>
            </a:r>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a:t>
            </a:fld>
            <a:endParaRPr lang="en-US"/>
          </a:p>
        </p:txBody>
      </p:sp>
    </p:spTree>
    <p:extLst>
      <p:ext uri="{BB962C8B-B14F-4D97-AF65-F5344CB8AC3E}">
        <p14:creationId xmlns:p14="http://schemas.microsoft.com/office/powerpoint/2010/main" val="671433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30</a:t>
            </a:fld>
            <a:endParaRPr lang="en-US"/>
          </a:p>
        </p:txBody>
      </p:sp>
    </p:spTree>
    <p:extLst>
      <p:ext uri="{BB962C8B-B14F-4D97-AF65-F5344CB8AC3E}">
        <p14:creationId xmlns:p14="http://schemas.microsoft.com/office/powerpoint/2010/main" val="2662053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31</a:t>
            </a:fld>
            <a:endParaRPr lang="en-US"/>
          </a:p>
        </p:txBody>
      </p:sp>
    </p:spTree>
    <p:extLst>
      <p:ext uri="{BB962C8B-B14F-4D97-AF65-F5344CB8AC3E}">
        <p14:creationId xmlns:p14="http://schemas.microsoft.com/office/powerpoint/2010/main" val="3830055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32</a:t>
            </a:fld>
            <a:endParaRPr lang="en-US"/>
          </a:p>
        </p:txBody>
      </p:sp>
    </p:spTree>
    <p:extLst>
      <p:ext uri="{BB962C8B-B14F-4D97-AF65-F5344CB8AC3E}">
        <p14:creationId xmlns:p14="http://schemas.microsoft.com/office/powerpoint/2010/main" val="841365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33</a:t>
            </a:fld>
            <a:endParaRPr lang="en-US"/>
          </a:p>
        </p:txBody>
      </p:sp>
    </p:spTree>
    <p:extLst>
      <p:ext uri="{BB962C8B-B14F-4D97-AF65-F5344CB8AC3E}">
        <p14:creationId xmlns:p14="http://schemas.microsoft.com/office/powerpoint/2010/main" val="25185569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34</a:t>
            </a:fld>
            <a:endParaRPr lang="en-US"/>
          </a:p>
        </p:txBody>
      </p:sp>
    </p:spTree>
    <p:extLst>
      <p:ext uri="{BB962C8B-B14F-4D97-AF65-F5344CB8AC3E}">
        <p14:creationId xmlns:p14="http://schemas.microsoft.com/office/powerpoint/2010/main" val="3180639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W związku z koniecznością stałego dostępu do aktualnych danych, w ramach RAD-</a:t>
            </a:r>
            <a:r>
              <a:rPr lang="pl-PL" dirty="0" err="1"/>
              <a:t>onu</a:t>
            </a:r>
            <a:r>
              <a:rPr lang="pl-PL" dirty="0"/>
              <a:t> jest możliwość maszynowego udostępniania danych po API.</a:t>
            </a:r>
          </a:p>
          <a:p>
            <a:r>
              <a:rPr lang="pl-PL" dirty="0"/>
              <a:t>Na ten moment API systemu</a:t>
            </a:r>
            <a:r>
              <a:rPr lang="pl-PL" baseline="0" dirty="0"/>
              <a:t> RAD-on udostępnia dane z zakresu</a:t>
            </a:r>
            <a:r>
              <a:rPr lang="pl-PL" dirty="0"/>
              <a:t> 14 obszarów</a:t>
            </a:r>
            <a:r>
              <a:rPr lang="pl-PL" baseline="0" dirty="0"/>
              <a:t> wiedzy o Nauce i Szkolnictwie Wyższym w Polsce</a:t>
            </a:r>
            <a:r>
              <a:rPr lang="pl-PL" dirty="0"/>
              <a:t>. </a:t>
            </a:r>
            <a:br>
              <a:rPr lang="pl-PL" dirty="0"/>
            </a:br>
            <a:r>
              <a:rPr lang="pl-PL" dirty="0"/>
              <a:t>Obecnie API RAD-on wykorzystywane jest przez systemy wewnętrzne OPI PIB: JSA i POL-on 2.0, </a:t>
            </a:r>
            <a:br>
              <a:rPr lang="pl-PL" dirty="0"/>
            </a:br>
            <a:r>
              <a:rPr lang="pl-PL" dirty="0"/>
              <a:t>ale również z tego sposobu wymiany danych korzystają instytucje zewnętrzne np.. Straż Graniczna , IBE oraz JMC.</a:t>
            </a:r>
          </a:p>
          <a:p>
            <a:endParaRPr lang="pl-PL" dirty="0"/>
          </a:p>
          <a:p>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35</a:t>
            </a:fld>
            <a:endParaRPr lang="en-US"/>
          </a:p>
        </p:txBody>
      </p:sp>
    </p:spTree>
    <p:extLst>
      <p:ext uri="{BB962C8B-B14F-4D97-AF65-F5344CB8AC3E}">
        <p14:creationId xmlns:p14="http://schemas.microsoft.com/office/powerpoint/2010/main" val="27277596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Najczęściej wykorzystywane domeny:</a:t>
            </a:r>
          </a:p>
          <a:p>
            <a:r>
              <a:rPr lang="pl-PL" dirty="0">
                <a:latin typeface="Calibri" panose="020F0502020204030204" pitchFamily="34" charset="0"/>
                <a:ea typeface="DengXian" panose="02010600030101010101" pitchFamily="2" charset="-122"/>
              </a:rPr>
              <a:t>person (Naukowcy) – SCIENTIST (person już nie ma)</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course</a:t>
            </a:r>
            <a:r>
              <a:rPr lang="pl-PL" dirty="0">
                <a:latin typeface="Calibri" panose="020F0502020204030204" pitchFamily="34" charset="0"/>
                <a:ea typeface="DengXian" panose="02010600030101010101" pitchFamily="2" charset="-122"/>
              </a:rPr>
              <a:t> (Kierunki studiów)ok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institution</a:t>
            </a:r>
            <a:r>
              <a:rPr lang="pl-PL" dirty="0">
                <a:latin typeface="Calibri" panose="020F0502020204030204" pitchFamily="34" charset="0"/>
                <a:ea typeface="DengXian" panose="02010600030101010101" pitchFamily="2" charset="-122"/>
              </a:rPr>
              <a:t> (Instytucje) – chyba organizacje - TAK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dictionaries</a:t>
            </a:r>
            <a:r>
              <a:rPr lang="pl-PL" dirty="0">
                <a:latin typeface="Calibri" panose="020F0502020204030204" pitchFamily="34" charset="0"/>
                <a:ea typeface="DengXian" panose="02010600030101010101" pitchFamily="2" charset="-122"/>
              </a:rPr>
              <a:t> (Słowniki)ok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metadata</a:t>
            </a:r>
            <a:r>
              <a:rPr lang="pl-PL" dirty="0">
                <a:latin typeface="Calibri" panose="020F0502020204030204" pitchFamily="34" charset="0"/>
                <a:ea typeface="DengXian" panose="02010600030101010101" pitchFamily="2" charset="-122"/>
              </a:rPr>
              <a:t> (Metadane) 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product</a:t>
            </a:r>
            <a:r>
              <a:rPr lang="pl-PL" dirty="0">
                <a:latin typeface="Calibri" panose="020F0502020204030204" pitchFamily="34" charset="0"/>
                <a:ea typeface="DengXian" panose="02010600030101010101" pitchFamily="2" charset="-122"/>
              </a:rPr>
              <a:t> (Produkty) 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journal</a:t>
            </a:r>
            <a:r>
              <a:rPr lang="pl-PL" dirty="0">
                <a:latin typeface="Calibri" panose="020F0502020204030204" pitchFamily="34" charset="0"/>
                <a:ea typeface="DengXian" panose="02010600030101010101" pitchFamily="2" charset="-122"/>
              </a:rPr>
              <a:t> (Czasopisma) ok</a:t>
            </a:r>
            <a:br>
              <a:rPr lang="pl-PL" dirty="0">
                <a:latin typeface="Calibri" panose="020F0502020204030204" pitchFamily="34" charset="0"/>
                <a:ea typeface="DengXian" panose="02010600030101010101" pitchFamily="2" charset="-122"/>
              </a:rPr>
            </a:br>
            <a:r>
              <a:rPr lang="pl-PL" dirty="0">
                <a:latin typeface="Calibri" panose="020F0502020204030204" pitchFamily="34" charset="0"/>
                <a:ea typeface="DengXian" panose="02010600030101010101" pitchFamily="2" charset="-122"/>
              </a:rPr>
              <a:t>investment (Inwestycje) 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doctoral-course</a:t>
            </a:r>
            <a:r>
              <a:rPr lang="pl-PL" dirty="0">
                <a:latin typeface="Calibri" panose="020F0502020204030204" pitchFamily="34" charset="0"/>
                <a:ea typeface="DengXian" panose="02010600030101010101" pitchFamily="2" charset="-122"/>
              </a:rPr>
              <a:t> (Kierunki studiów doktoranckich)ok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discipline</a:t>
            </a:r>
            <a:r>
              <a:rPr lang="pl-PL" dirty="0">
                <a:latin typeface="Calibri" panose="020F0502020204030204" pitchFamily="34" charset="0"/>
                <a:ea typeface="DengXian" panose="02010600030101010101" pitchFamily="2" charset="-122"/>
              </a:rPr>
              <a:t> (Dyscypliny i dziedziny naukowe) 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publication</a:t>
            </a:r>
            <a:r>
              <a:rPr lang="pl-PL" dirty="0">
                <a:latin typeface="Calibri" panose="020F0502020204030204" pitchFamily="34" charset="0"/>
                <a:ea typeface="DengXian" panose="02010600030101010101" pitchFamily="2" charset="-122"/>
              </a:rPr>
              <a:t> (Publikacje)ok</a:t>
            </a:r>
            <a:br>
              <a:rPr lang="pl-PL" dirty="0">
                <a:latin typeface="Calibri" panose="020F0502020204030204" pitchFamily="34" charset="0"/>
                <a:ea typeface="DengXian" panose="02010600030101010101" pitchFamily="2" charset="-122"/>
              </a:rPr>
            </a:br>
            <a:r>
              <a:rPr lang="pl-PL" dirty="0" err="1">
                <a:latin typeface="Calibri" panose="020F0502020204030204" pitchFamily="34" charset="0"/>
                <a:ea typeface="DengXian" panose="02010600030101010101" pitchFamily="2" charset="-122"/>
              </a:rPr>
              <a:t>reviewer</a:t>
            </a:r>
            <a:r>
              <a:rPr lang="pl-PL" dirty="0">
                <a:latin typeface="Calibri" panose="020F0502020204030204" pitchFamily="34" charset="0"/>
                <a:ea typeface="DengXian" panose="02010600030101010101" pitchFamily="2" charset="-122"/>
              </a:rPr>
              <a:t> (Recenzenci) ok</a:t>
            </a:r>
            <a:br>
              <a:rPr lang="pl-PL" dirty="0">
                <a:latin typeface="Calibri" panose="020F0502020204030204" pitchFamily="34" charset="0"/>
                <a:ea typeface="DengXian" panose="02010600030101010101" pitchFamily="2" charset="-122"/>
              </a:rPr>
            </a:br>
            <a:r>
              <a:rPr lang="pl-PL" dirty="0">
                <a:latin typeface="Calibri" panose="020F0502020204030204" pitchFamily="34" charset="0"/>
                <a:ea typeface="DengXian" panose="02010600030101010101" pitchFamily="2" charset="-122"/>
              </a:rPr>
              <a:t>event (</a:t>
            </a:r>
            <a:r>
              <a:rPr lang="pl-PL" dirty="0">
                <a:solidFill>
                  <a:srgbClr val="FF0000"/>
                </a:solidFill>
                <a:latin typeface="Calibri" panose="020F0502020204030204" pitchFamily="34" charset="0"/>
                <a:ea typeface="DengXian" panose="02010600030101010101" pitchFamily="2" charset="-122"/>
              </a:rPr>
              <a:t>Wydarzenia naukowe)ok</a:t>
            </a:r>
            <a:br>
              <a:rPr lang="pl-PL" dirty="0">
                <a:solidFill>
                  <a:srgbClr val="FF0000"/>
                </a:solidFill>
                <a:latin typeface="Calibri" panose="020F0502020204030204" pitchFamily="34" charset="0"/>
                <a:ea typeface="DengXian" panose="02010600030101010101" pitchFamily="2" charset="-122"/>
              </a:rPr>
            </a:br>
            <a:r>
              <a:rPr lang="pl-PL" dirty="0" err="1">
                <a:solidFill>
                  <a:srgbClr val="FF0000"/>
                </a:solidFill>
                <a:latin typeface="Calibri" panose="020F0502020204030204" pitchFamily="34" charset="0"/>
                <a:ea typeface="DengXian" panose="02010600030101010101" pitchFamily="2" charset="-122"/>
              </a:rPr>
              <a:t>permit</a:t>
            </a:r>
            <a:r>
              <a:rPr lang="pl-PL" dirty="0">
                <a:solidFill>
                  <a:srgbClr val="FF0000"/>
                </a:solidFill>
                <a:latin typeface="Calibri" panose="020F0502020204030204" pitchFamily="34" charset="0"/>
                <a:ea typeface="DengXian" panose="02010600030101010101" pitchFamily="2" charset="-122"/>
              </a:rPr>
              <a:t> (uprawnienia do nadawania stopni)ok</a:t>
            </a:r>
            <a:br>
              <a:rPr lang="pl-PL" dirty="0">
                <a:solidFill>
                  <a:srgbClr val="FF0000"/>
                </a:solidFill>
                <a:latin typeface="Calibri" panose="020F0502020204030204" pitchFamily="34" charset="0"/>
                <a:ea typeface="DengXian" panose="02010600030101010101" pitchFamily="2" charset="-122"/>
              </a:rPr>
            </a:br>
            <a:r>
              <a:rPr lang="pl-PL" dirty="0" err="1">
                <a:solidFill>
                  <a:srgbClr val="FF0000"/>
                </a:solidFill>
                <a:latin typeface="Calibri" panose="020F0502020204030204" pitchFamily="34" charset="0"/>
                <a:ea typeface="DengXian" panose="02010600030101010101" pitchFamily="2" charset="-122"/>
              </a:rPr>
              <a:t>project</a:t>
            </a:r>
            <a:r>
              <a:rPr lang="pl-PL" dirty="0">
                <a:solidFill>
                  <a:srgbClr val="FF0000"/>
                </a:solidFill>
                <a:latin typeface="Calibri" panose="020F0502020204030204" pitchFamily="34" charset="0"/>
                <a:ea typeface="DengXian" panose="02010600030101010101" pitchFamily="2" charset="-122"/>
              </a:rPr>
              <a:t> (Projekty</a:t>
            </a:r>
            <a:r>
              <a:rPr lang="pl-PL" dirty="0">
                <a:latin typeface="Calibri" panose="020F0502020204030204" pitchFamily="34" charset="0"/>
                <a:ea typeface="DengXian" panose="02010600030101010101" pitchFamily="2" charset="-122"/>
              </a:rPr>
              <a:t>) TAK</a:t>
            </a:r>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36</a:t>
            </a:fld>
            <a:endParaRPr lang="en-US"/>
          </a:p>
        </p:txBody>
      </p:sp>
    </p:spTree>
    <p:extLst>
      <p:ext uri="{BB962C8B-B14F-4D97-AF65-F5344CB8AC3E}">
        <p14:creationId xmlns:p14="http://schemas.microsoft.com/office/powerpoint/2010/main" val="7238325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Moduł systemu Radon, pozwalający na wgląd w dane, które znajdują się w systemach </a:t>
            </a:r>
            <a:r>
              <a:rPr lang="pl-PL" dirty="0" err="1"/>
              <a:t>Opi</a:t>
            </a:r>
            <a:r>
              <a:rPr lang="pl-PL" dirty="0"/>
              <a:t> PIN na temat </a:t>
            </a:r>
            <a:r>
              <a:rPr lang="pl-PL" dirty="0" err="1"/>
              <a:t>konkretneh</a:t>
            </a:r>
            <a:r>
              <a:rPr lang="pl-PL" dirty="0"/>
              <a:t> osoby.</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37</a:t>
            </a:fld>
            <a:endParaRPr lang="en-US"/>
          </a:p>
        </p:txBody>
      </p:sp>
    </p:spTree>
    <p:extLst>
      <p:ext uri="{BB962C8B-B14F-4D97-AF65-F5344CB8AC3E}">
        <p14:creationId xmlns:p14="http://schemas.microsoft.com/office/powerpoint/2010/main" val="29765700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Aby uzyskać </a:t>
            </a:r>
            <a:r>
              <a:rPr lang="pl-PL" dirty="0" err="1"/>
              <a:t>doatęp</a:t>
            </a:r>
            <a:r>
              <a:rPr lang="pl-PL" dirty="0"/>
              <a:t> do danych obywatela na ten moment natęży mieć konto w PBN, które jest połączone zarówno numerem ORCID jak i z ID w POL-</a:t>
            </a:r>
            <a:r>
              <a:rPr lang="pl-PL" dirty="0" err="1"/>
              <a:t>onie</a:t>
            </a:r>
            <a:r>
              <a:rPr lang="pl-PL" dirty="0"/>
              <a:t>.</a:t>
            </a:r>
          </a:p>
          <a:p>
            <a:r>
              <a:rPr lang="pl-PL" dirty="0"/>
              <a:t>Docelowo można się będzie logować za pomocą Profilu Zaufanego.</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38</a:t>
            </a:fld>
            <a:endParaRPr lang="en-US"/>
          </a:p>
        </p:txBody>
      </p:sp>
    </p:spTree>
    <p:extLst>
      <p:ext uri="{BB962C8B-B14F-4D97-AF65-F5344CB8AC3E}">
        <p14:creationId xmlns:p14="http://schemas.microsoft.com/office/powerpoint/2010/main" val="5049331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Celem jest realizowanie postulatów dotyczących </a:t>
            </a:r>
          </a:p>
          <a:p>
            <a:r>
              <a:rPr lang="pl-PL" dirty="0"/>
              <a:t>Transparentności systemów, </a:t>
            </a:r>
            <a:r>
              <a:rPr lang="pl-PL" dirty="0" err="1"/>
              <a:t>Rodo</a:t>
            </a:r>
            <a:r>
              <a:rPr lang="pl-PL" dirty="0"/>
              <a:t> i realizacji żądania zapomnienia – z wyłączeniem ….. Domyślam się, że nie każdy może się po prostu wypisać  </a:t>
            </a:r>
            <a:r>
              <a:rPr lang="pl-PL" dirty="0">
                <a:sym typeface="Wingdings" panose="05000000000000000000" pitchFamily="2" charset="2"/>
              </a:rPr>
              <a:t></a:t>
            </a:r>
            <a:endParaRPr lang="pl-PL" dirty="0"/>
          </a:p>
          <a:p>
            <a:r>
              <a:rPr lang="pl-PL" dirty="0"/>
              <a:t>Oraz funkcja informacyjna dla użytkowników.</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39</a:t>
            </a:fld>
            <a:endParaRPr lang="en-US"/>
          </a:p>
        </p:txBody>
      </p:sp>
    </p:spTree>
    <p:extLst>
      <p:ext uri="{BB962C8B-B14F-4D97-AF65-F5344CB8AC3E}">
        <p14:creationId xmlns:p14="http://schemas.microsoft.com/office/powerpoint/2010/main" val="3700747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Zgodnie z założeniami Hurtownia będzie zasilana danymi z powyższych systemów i baz danych.</a:t>
            </a:r>
          </a:p>
          <a:p>
            <a:r>
              <a:rPr lang="pl-PL" dirty="0"/>
              <a:t>Na bazie ustrukturyzowanych danych będzie działał RAD-on, który jest interfejsem dla tworzenia raportów i analiz danych.</a:t>
            </a:r>
          </a:p>
          <a:p>
            <a:r>
              <a:rPr lang="pl-PL" dirty="0"/>
              <a:t>W ramach Rad-</a:t>
            </a:r>
            <a:r>
              <a:rPr lang="pl-PL" dirty="0" err="1"/>
              <a:t>onu</a:t>
            </a:r>
            <a:r>
              <a:rPr lang="pl-PL" dirty="0"/>
              <a:t> dostępne są narzędzia Business </a:t>
            </a:r>
            <a:r>
              <a:rPr lang="pl-PL" dirty="0" err="1"/>
              <a:t>Intelligence</a:t>
            </a:r>
            <a:r>
              <a:rPr lang="pl-PL" dirty="0"/>
              <a:t> bazujące na technologii Oracle. </a:t>
            </a:r>
          </a:p>
          <a:p>
            <a:r>
              <a:rPr lang="pl-PL" dirty="0"/>
              <a:t>OPI PIB wspiera instytucje, które potrzebują odpowiednio przetworzonych danych z zakresu szkolnictwa wyższego do swoich działań operacyjnych poprzez przygotowanie tych narzędzi i udostępnienie licencji do korzystania z nich.</a:t>
            </a:r>
          </a:p>
          <a:p>
            <a:endParaRPr lang="pl-PL" dirty="0"/>
          </a:p>
          <a:p>
            <a:r>
              <a:rPr lang="pl-PL" dirty="0"/>
              <a:t>Kolejną formą udostępniania danych są raporty.</a:t>
            </a:r>
          </a:p>
          <a:p>
            <a:pPr marL="0" indent="0">
              <a:buFont typeface="Arial" panose="020B0604020202020204" pitchFamily="34" charset="0"/>
              <a:buNone/>
            </a:pPr>
            <a:r>
              <a:rPr lang="pl-PL" dirty="0"/>
              <a:t>Przygotowaliśmy dwie ścieżki udostępniania danych:</a:t>
            </a:r>
          </a:p>
          <a:p>
            <a:pPr marL="895335" lvl="1" indent="-285750">
              <a:buFont typeface="Arial" panose="020B0604020202020204" pitchFamily="34" charset="0"/>
              <a:buChar char="•"/>
            </a:pPr>
            <a:r>
              <a:rPr lang="pl-PL" dirty="0"/>
              <a:t>Predefiniowane raporty dynamiczne </a:t>
            </a:r>
          </a:p>
          <a:p>
            <a:pPr marL="895335" lvl="1" indent="-285750">
              <a:buFont typeface="Arial" panose="020B0604020202020204" pitchFamily="34" charset="0"/>
              <a:buChar char="•"/>
            </a:pPr>
            <a:r>
              <a:rPr lang="pl-PL" dirty="0"/>
              <a:t>Narzędzie do samodzielnego tworzenia raportów, na wypadek jeśli raporty predefiniowane nie spełniły Państwa wymogów.</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a:t>
            </a:fld>
            <a:endParaRPr lang="en-US"/>
          </a:p>
        </p:txBody>
      </p:sp>
    </p:spTree>
    <p:extLst>
      <p:ext uri="{BB962C8B-B14F-4D97-AF65-F5344CB8AC3E}">
        <p14:creationId xmlns:p14="http://schemas.microsoft.com/office/powerpoint/2010/main" val="28150900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40</a:t>
            </a:fld>
            <a:endParaRPr lang="en-US"/>
          </a:p>
        </p:txBody>
      </p:sp>
    </p:spTree>
    <p:extLst>
      <p:ext uri="{BB962C8B-B14F-4D97-AF65-F5344CB8AC3E}">
        <p14:creationId xmlns:p14="http://schemas.microsoft.com/office/powerpoint/2010/main" val="22871931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41</a:t>
            </a:fld>
            <a:endParaRPr lang="en-US"/>
          </a:p>
        </p:txBody>
      </p:sp>
    </p:spTree>
    <p:extLst>
      <p:ext uri="{BB962C8B-B14F-4D97-AF65-F5344CB8AC3E}">
        <p14:creationId xmlns:p14="http://schemas.microsoft.com/office/powerpoint/2010/main" val="3386964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Dane w module obywatela dotyczą : studentów, doktorantów, pracowników oraz obszarów zawiadomień i działalności naukowej.</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42</a:t>
            </a:fld>
            <a:endParaRPr lang="en-US"/>
          </a:p>
        </p:txBody>
      </p:sp>
    </p:spTree>
    <p:extLst>
      <p:ext uri="{BB962C8B-B14F-4D97-AF65-F5344CB8AC3E}">
        <p14:creationId xmlns:p14="http://schemas.microsoft.com/office/powerpoint/2010/main" val="21216702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W systemie radon jest dostępna baza wiedzy o organizacjach związanych z nauką i szkolnictwie wyższym.</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45</a:t>
            </a:fld>
            <a:endParaRPr lang="en-US"/>
          </a:p>
        </p:txBody>
      </p:sp>
    </p:spTree>
    <p:extLst>
      <p:ext uri="{BB962C8B-B14F-4D97-AF65-F5344CB8AC3E}">
        <p14:creationId xmlns:p14="http://schemas.microsoft.com/office/powerpoint/2010/main" val="3766815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baseline="0" dirty="0"/>
              <a:t>Na platformie RAD-on dostępne są publicznie:</a:t>
            </a:r>
          </a:p>
          <a:p>
            <a:pPr marL="285750" indent="-285750">
              <a:buFont typeface="Arial" panose="020B0604020202020204" pitchFamily="34" charset="0"/>
              <a:buChar char="•"/>
            </a:pPr>
            <a:r>
              <a:rPr lang="pl-PL" baseline="0" dirty="0"/>
              <a:t>dane dotyczące nauki i szkolnictwa wyższego</a:t>
            </a:r>
          </a:p>
          <a:p>
            <a:pPr marL="285750" indent="-285750">
              <a:buFont typeface="Arial" panose="020B0604020202020204" pitchFamily="34" charset="0"/>
              <a:buChar char="•"/>
            </a:pPr>
            <a:r>
              <a:rPr lang="pl-PL" baseline="0" dirty="0"/>
              <a:t>predefiniowane raporty</a:t>
            </a:r>
          </a:p>
        </p:txBody>
      </p:sp>
      <p:sp>
        <p:nvSpPr>
          <p:cNvPr id="4" name="Symbol zastępczy numeru slajdu 3"/>
          <p:cNvSpPr>
            <a:spLocks noGrp="1"/>
          </p:cNvSpPr>
          <p:nvPr>
            <p:ph type="sldNum" sz="quarter" idx="10"/>
          </p:nvPr>
        </p:nvSpPr>
        <p:spPr/>
        <p:txBody>
          <a:bodyPr/>
          <a:lstStyle/>
          <a:p>
            <a:fld id="{97863621-2E60-B848-8968-B0341E26A312}" type="slidenum">
              <a:rPr lang="en-US" smtClean="0"/>
              <a:pPr/>
              <a:t>46</a:t>
            </a:fld>
            <a:endParaRPr lang="en-US"/>
          </a:p>
        </p:txBody>
      </p:sp>
    </p:spTree>
    <p:extLst>
      <p:ext uri="{BB962C8B-B14F-4D97-AF65-F5344CB8AC3E}">
        <p14:creationId xmlns:p14="http://schemas.microsoft.com/office/powerpoint/2010/main" val="763736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a:p>
            <a:endParaRPr lang="pl-PL" dirty="0"/>
          </a:p>
          <a:p>
            <a:r>
              <a:rPr lang="pl-PL" dirty="0"/>
              <a:t>Realizowany</a:t>
            </a:r>
            <a:r>
              <a:rPr lang="pl-PL" baseline="0" dirty="0"/>
              <a:t> jest ciągły rozwój w </a:t>
            </a:r>
            <a:r>
              <a:rPr lang="pl-PL" baseline="0"/>
              <a:t>tym zakresie</a:t>
            </a:r>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47</a:t>
            </a:fld>
            <a:endParaRPr lang="en-US"/>
          </a:p>
        </p:txBody>
      </p:sp>
    </p:spTree>
    <p:extLst>
      <p:ext uri="{BB962C8B-B14F-4D97-AF65-F5344CB8AC3E}">
        <p14:creationId xmlns:p14="http://schemas.microsoft.com/office/powerpoint/2010/main" val="13422791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90488" y="744538"/>
            <a:ext cx="6616700" cy="3722687"/>
          </a:xfrm>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97863621-2E60-B848-8968-B0341E26A312}"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734459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solidFill>
                  <a:srgbClr val="FF0000"/>
                </a:solidFill>
                <a:highlight>
                  <a:srgbClr val="FFFF00"/>
                </a:highlight>
              </a:rPr>
              <a:t>Czy uczelnie mogą się zgłosić?</a:t>
            </a:r>
          </a:p>
          <a:p>
            <a:r>
              <a:rPr lang="pl-PL" dirty="0">
                <a:solidFill>
                  <a:srgbClr val="FF0000"/>
                </a:solidFill>
                <a:highlight>
                  <a:srgbClr val="FFFF00"/>
                </a:highlight>
              </a:rPr>
              <a:t>Kto przygotowuje te raporty/Dashboardy – OPI czy instytucje samodzielnie na bazie licencji, które od nas dostaną?</a:t>
            </a:r>
          </a:p>
          <a:p>
            <a:r>
              <a:rPr lang="pl-PL" dirty="0"/>
              <a:t>W ramach narzędzi BI OPI PIB przygotowuje raporty zarządcze również z wykorzystaniem wskaźników KPI. Na Państwa potrzeby mogą zostać przygotowane zestawy raportów w postaci kokpitów managerskich.</a:t>
            </a:r>
          </a:p>
          <a:p>
            <a:r>
              <a:rPr lang="pl-PL" dirty="0"/>
              <a:t>Na ten moment rozdysponowano 50 licencji, z których korzysta m.in. </a:t>
            </a:r>
            <a:r>
              <a:rPr lang="pl-PL" dirty="0" err="1"/>
              <a:t>MNiSW</a:t>
            </a:r>
            <a:r>
              <a:rPr lang="pl-PL" dirty="0"/>
              <a:t>, GUS, NCN, NAWA.</a:t>
            </a:r>
          </a:p>
          <a:p>
            <a:r>
              <a:rPr lang="pl-PL" dirty="0"/>
              <a:t>Narzędzia BI są przeznaczone dla instytucji, które potrzebują danych zbiorczych z wielu instytucji naukowych.</a:t>
            </a:r>
          </a:p>
          <a:p>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5</a:t>
            </a:fld>
            <a:endParaRPr lang="en-US"/>
          </a:p>
        </p:txBody>
      </p:sp>
    </p:spTree>
    <p:extLst>
      <p:ext uri="{BB962C8B-B14F-4D97-AF65-F5344CB8AC3E}">
        <p14:creationId xmlns:p14="http://schemas.microsoft.com/office/powerpoint/2010/main" val="607041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Przykładowe raporty z narzędzi BI.</a:t>
            </a:r>
          </a:p>
          <a:p>
            <a:r>
              <a:rPr lang="pl-PL" dirty="0"/>
              <a:t>Estetyczne, dynamiczne, szybkie, pozwalające na wielowymiarową analizę danych ze względu na działającą w tle HD wydajność. Dzięki temu raporty bardzo się szybko generują  w przypadku zmian kryteriów. ??</a:t>
            </a:r>
          </a:p>
          <a:p>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6</a:t>
            </a:fld>
            <a:endParaRPr lang="en-US"/>
          </a:p>
        </p:txBody>
      </p:sp>
    </p:spTree>
    <p:extLst>
      <p:ext uri="{BB962C8B-B14F-4D97-AF65-F5344CB8AC3E}">
        <p14:creationId xmlns:p14="http://schemas.microsoft.com/office/powerpoint/2010/main" val="1531842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Są tu dostępne raporty tabelaryczne, wszelkie typy wykresów, mapy…</a:t>
            </a:r>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7</a:t>
            </a:fld>
            <a:endParaRPr lang="en-US"/>
          </a:p>
        </p:txBody>
      </p:sp>
    </p:spTree>
    <p:extLst>
      <p:ext uri="{BB962C8B-B14F-4D97-AF65-F5344CB8AC3E}">
        <p14:creationId xmlns:p14="http://schemas.microsoft.com/office/powerpoint/2010/main" val="3020810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8</a:t>
            </a:fld>
            <a:endParaRPr lang="en-US"/>
          </a:p>
        </p:txBody>
      </p:sp>
    </p:spTree>
    <p:extLst>
      <p:ext uri="{BB962C8B-B14F-4D97-AF65-F5344CB8AC3E}">
        <p14:creationId xmlns:p14="http://schemas.microsoft.com/office/powerpoint/2010/main" val="372169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O ile narzędzia BI są dostępne dla instytucji posiadających licencję to dla pozostałych użytkowników będą dostępne raporty dynamiczne i do samodzielnego tworzenia.</a:t>
            </a:r>
          </a:p>
          <a:p>
            <a:r>
              <a:rPr lang="pl-PL" dirty="0"/>
              <a:t>Najpierw omówimy </a:t>
            </a:r>
            <a:r>
              <a:rPr lang="pl-PL" kern="0" dirty="0"/>
              <a:t>Narzędzie do samodzielnego tworzenia raportów OPI PIB. Jest to typ narzędzia określany po angielsku jako </a:t>
            </a:r>
            <a:r>
              <a:rPr lang="pl-PL" kern="0" dirty="0" err="1"/>
              <a:t>Self</a:t>
            </a:r>
            <a:r>
              <a:rPr lang="pl-PL" kern="0" dirty="0"/>
              <a:t>-service </a:t>
            </a:r>
            <a:r>
              <a:rPr lang="pl-PL" kern="0" dirty="0" err="1"/>
              <a:t>reporting</a:t>
            </a:r>
            <a:r>
              <a:rPr lang="pl-PL" kern="0" dirty="0"/>
              <a:t> </a:t>
            </a:r>
            <a:r>
              <a:rPr lang="pl-PL" kern="0" dirty="0" err="1"/>
              <a:t>tool</a:t>
            </a:r>
            <a:r>
              <a:rPr lang="pl-PL" kern="0" dirty="0"/>
              <a:t>. Coś w stylu </a:t>
            </a:r>
            <a:r>
              <a:rPr lang="pl-PL" kern="0" dirty="0" err="1"/>
              <a:t>Tabloo</a:t>
            </a:r>
            <a:r>
              <a:rPr lang="pl-PL" kern="0" dirty="0"/>
              <a:t>,…</a:t>
            </a:r>
          </a:p>
          <a:p>
            <a:r>
              <a:rPr lang="pl-PL" kern="0" dirty="0"/>
              <a:t>Narzędzie w swoim założeniu ma być proste w obsłudze. Dzięki temu, że jest to </a:t>
            </a:r>
            <a:r>
              <a:rPr lang="pl-PL" kern="0" dirty="0" err="1"/>
              <a:t>tworzne</a:t>
            </a:r>
            <a:r>
              <a:rPr lang="pl-PL" kern="0" dirty="0"/>
              <a:t>  w OPI, nie wymaga licencji i będzie mogło być dowolnie wykorzystywane przez  użytkowników. OPI dostarcza zestawy danych z których użytkownik sam wyklikuje raporty.</a:t>
            </a:r>
          </a:p>
          <a:p>
            <a:endParaRPr lang="pl-PL" kern="0" dirty="0"/>
          </a:p>
          <a:p>
            <a:endParaRPr lang="pl-PL" dirty="0"/>
          </a:p>
        </p:txBody>
      </p:sp>
      <p:sp>
        <p:nvSpPr>
          <p:cNvPr id="4" name="Symbol zastępczy numeru slajdu 3"/>
          <p:cNvSpPr>
            <a:spLocks noGrp="1"/>
          </p:cNvSpPr>
          <p:nvPr>
            <p:ph type="sldNum" sz="quarter" idx="5"/>
          </p:nvPr>
        </p:nvSpPr>
        <p:spPr/>
        <p:txBody>
          <a:bodyPr/>
          <a:lstStyle/>
          <a:p>
            <a:fld id="{97863621-2E60-B848-8968-B0341E26A312}" type="slidenum">
              <a:rPr lang="en-US" smtClean="0"/>
              <a:pPr/>
              <a:t>9</a:t>
            </a:fld>
            <a:endParaRPr lang="en-US"/>
          </a:p>
        </p:txBody>
      </p:sp>
    </p:spTree>
    <p:extLst>
      <p:ext uri="{BB962C8B-B14F-4D97-AF65-F5344CB8AC3E}">
        <p14:creationId xmlns:p14="http://schemas.microsoft.com/office/powerpoint/2010/main" val="265713879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bg>
      <p:bgPr>
        <a:solidFill>
          <a:srgbClr val="CCCCCC"/>
        </a:solid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1055440" y="2130428"/>
            <a:ext cx="7722604" cy="1440000"/>
          </a:xfrm>
        </p:spPr>
        <p:txBody>
          <a:bodyPr>
            <a:normAutofit/>
          </a:bodyPr>
          <a:lstStyle>
            <a:lvl1pPr>
              <a:defRPr sz="4000">
                <a:solidFill>
                  <a:srgbClr val="080808"/>
                </a:solidFill>
              </a:defRPr>
            </a:lvl1pPr>
          </a:lstStyle>
          <a:p>
            <a:r>
              <a:rPr lang="pl-PL" dirty="0"/>
              <a:t>Kliknij, aby edytować styl</a:t>
            </a:r>
          </a:p>
        </p:txBody>
      </p:sp>
      <p:sp>
        <p:nvSpPr>
          <p:cNvPr id="3" name="Podtytuł 2"/>
          <p:cNvSpPr>
            <a:spLocks noGrp="1"/>
          </p:cNvSpPr>
          <p:nvPr>
            <p:ph type="subTitle" idx="1"/>
          </p:nvPr>
        </p:nvSpPr>
        <p:spPr>
          <a:xfrm>
            <a:off x="1775520" y="3886200"/>
            <a:ext cx="7002524" cy="1728000"/>
          </a:xfrm>
        </p:spPr>
        <p:txBody>
          <a:bodyPr lIns="0" tIns="36000" rIns="0" bIns="36000"/>
          <a:lstStyle>
            <a:lvl1pPr marL="0" indent="0" algn="l">
              <a:buNone/>
              <a:defRPr>
                <a:solidFill>
                  <a:srgbClr val="4D4D4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dirty="0"/>
              <a:t>Kliknij, aby edytować styl wzorca podtytułu</a:t>
            </a:r>
          </a:p>
        </p:txBody>
      </p:sp>
      <p:pic>
        <p:nvPicPr>
          <p:cNvPr id="7" name="Obraz 6"/>
          <p:cNvPicPr>
            <a:picLocks noChangeAspect="1"/>
          </p:cNvPicPr>
          <p:nvPr userDrawn="1"/>
        </p:nvPicPr>
        <p:blipFill>
          <a:blip r:embed="rId2">
            <a:lum bright="-73000"/>
            <a:extLst>
              <a:ext uri="{BEBA8EAE-BF5A-486C-A8C5-ECC9F3942E4B}">
                <a14:imgProps xmlns:a14="http://schemas.microsoft.com/office/drawing/2010/main">
                  <a14:imgLayer r:embed="rId3">
                    <a14:imgEffect>
                      <a14:brightnessContrast bright="-72000"/>
                    </a14:imgEffect>
                  </a14:imgLayer>
                </a14:imgProps>
              </a:ext>
              <a:ext uri="{28A0092B-C50C-407E-A947-70E740481C1C}">
                <a14:useLocalDpi xmlns:a14="http://schemas.microsoft.com/office/drawing/2010/main" val="0"/>
              </a:ext>
            </a:extLst>
          </a:blip>
          <a:stretch>
            <a:fillRect/>
          </a:stretch>
        </p:blipFill>
        <p:spPr>
          <a:xfrm>
            <a:off x="1080000" y="900000"/>
            <a:ext cx="1980221" cy="761625"/>
          </a:xfrm>
          <a:prstGeom prst="rect">
            <a:avLst/>
          </a:prstGeom>
          <a:noFill/>
        </p:spPr>
      </p:pic>
      <p:cxnSp>
        <p:nvCxnSpPr>
          <p:cNvPr id="12" name="Łącznik prosty 11"/>
          <p:cNvCxnSpPr/>
          <p:nvPr userDrawn="1"/>
        </p:nvCxnSpPr>
        <p:spPr>
          <a:xfrm>
            <a:off x="1080000" y="1944000"/>
            <a:ext cx="1980221" cy="0"/>
          </a:xfrm>
          <a:prstGeom prst="line">
            <a:avLst/>
          </a:prstGeom>
          <a:ln w="66675" cap="sq">
            <a:solidFill>
              <a:srgbClr val="CC66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26269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Dwa elementy zawartości">
    <p:spTree>
      <p:nvGrpSpPr>
        <p:cNvPr id="1" name=""/>
        <p:cNvGrpSpPr/>
        <p:nvPr/>
      </p:nvGrpSpPr>
      <p:grpSpPr>
        <a:xfrm>
          <a:off x="0" y="0"/>
          <a:ext cx="0" cy="0"/>
          <a:chOff x="0" y="0"/>
          <a:chExt cx="0" cy="0"/>
        </a:xfrm>
      </p:grpSpPr>
      <p:sp>
        <p:nvSpPr>
          <p:cNvPr id="3" name="Prostokąt 2"/>
          <p:cNvSpPr/>
          <p:nvPr userDrawn="1"/>
        </p:nvSpPr>
        <p:spPr>
          <a:xfrm>
            <a:off x="0" y="0"/>
            <a:ext cx="12192000" cy="34290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13" name="Łącznik prosty 12"/>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694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Dwa elementy zawartości">
    <p:bg>
      <p:bgPr>
        <a:solidFill>
          <a:srgbClr val="CCCCCC"/>
        </a:solidFill>
        <a:effectLst/>
      </p:bgPr>
    </p:bg>
    <p:spTree>
      <p:nvGrpSpPr>
        <p:cNvPr id="1" name=""/>
        <p:cNvGrpSpPr/>
        <p:nvPr/>
      </p:nvGrpSpPr>
      <p:grpSpPr>
        <a:xfrm>
          <a:off x="0" y="0"/>
          <a:ext cx="0" cy="0"/>
          <a:chOff x="0" y="0"/>
          <a:chExt cx="0" cy="0"/>
        </a:xfrm>
      </p:grpSpPr>
      <p:sp>
        <p:nvSpPr>
          <p:cNvPr id="3" name="Prostokąt 2"/>
          <p:cNvSpPr/>
          <p:nvPr userDrawn="1"/>
        </p:nvSpPr>
        <p:spPr>
          <a:xfrm rot="5400000">
            <a:off x="5715000" y="381000"/>
            <a:ext cx="6858000"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13" name="Łącznik prosty 12"/>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561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sty">
    <p:bg>
      <p:bgPr>
        <a:solidFill>
          <a:srgbClr val="666666"/>
        </a:solidFill>
        <a:effectLst/>
      </p:bgPr>
    </p:bg>
    <p:spTree>
      <p:nvGrpSpPr>
        <p:cNvPr id="1" name=""/>
        <p:cNvGrpSpPr/>
        <p:nvPr/>
      </p:nvGrpSpPr>
      <p:grpSpPr>
        <a:xfrm>
          <a:off x="0" y="0"/>
          <a:ext cx="0" cy="0"/>
          <a:chOff x="0" y="0"/>
          <a:chExt cx="0" cy="0"/>
        </a:xfrm>
      </p:grpSpPr>
      <p:sp>
        <p:nvSpPr>
          <p:cNvPr id="5" name="Tytuł 1"/>
          <p:cNvSpPr>
            <a:spLocks noGrp="1"/>
          </p:cNvSpPr>
          <p:nvPr>
            <p:ph type="title"/>
          </p:nvPr>
        </p:nvSpPr>
        <p:spPr>
          <a:xfrm>
            <a:off x="900000" y="2709000"/>
            <a:ext cx="9720000" cy="1440000"/>
          </a:xfrm>
        </p:spPr>
        <p:txBody>
          <a:bodyPr tIns="108000" bIns="108000" anchor="ctr"/>
          <a:lstStyle>
            <a:lvl1pPr algn="l">
              <a:defRPr sz="4000" b="1" cap="none" baseline="0">
                <a:solidFill>
                  <a:schemeClr val="bg1"/>
                </a:solidFill>
              </a:defRPr>
            </a:lvl1pPr>
          </a:lstStyle>
          <a:p>
            <a:r>
              <a:rPr lang="pl-PL" dirty="0"/>
              <a:t>Kliknij, aby edytować styl</a:t>
            </a:r>
          </a:p>
        </p:txBody>
      </p:sp>
      <p:cxnSp>
        <p:nvCxnSpPr>
          <p:cNvPr id="6" name="Łącznik prosty 5"/>
          <p:cNvCxnSpPr/>
          <p:nvPr userDrawn="1"/>
        </p:nvCxnSpPr>
        <p:spPr>
          <a:xfrm>
            <a:off x="900000" y="2709000"/>
            <a:ext cx="720000" cy="0"/>
          </a:xfrm>
          <a:prstGeom prst="line">
            <a:avLst/>
          </a:prstGeom>
          <a:ln w="66675" cap="sq">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7" name="Łącznik prosty 6"/>
          <p:cNvCxnSpPr/>
          <p:nvPr userDrawn="1"/>
        </p:nvCxnSpPr>
        <p:spPr>
          <a:xfrm>
            <a:off x="900000" y="4149000"/>
            <a:ext cx="720000" cy="0"/>
          </a:xfrm>
          <a:prstGeom prst="line">
            <a:avLst/>
          </a:prstGeom>
          <a:ln w="66675" cap="sq">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874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kład niestandardowy">
    <p:bg>
      <p:bgPr>
        <a:solidFill>
          <a:srgbClr val="CCCCC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047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lajd tytułowy">
    <p:bg>
      <p:bgPr>
        <a:solidFill>
          <a:schemeClr val="tx1"/>
        </a:solid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1055440" y="2130428"/>
            <a:ext cx="7722604" cy="1440000"/>
          </a:xfrm>
        </p:spPr>
        <p:txBody>
          <a:bodyPr>
            <a:normAutofit/>
          </a:bodyPr>
          <a:lstStyle>
            <a:lvl1pPr>
              <a:defRPr sz="4000">
                <a:solidFill>
                  <a:srgbClr val="080808"/>
                </a:solidFill>
              </a:defRPr>
            </a:lvl1pPr>
          </a:lstStyle>
          <a:p>
            <a:r>
              <a:rPr lang="pl-PL" dirty="0"/>
              <a:t>Kliknij, aby edytować styl</a:t>
            </a:r>
          </a:p>
        </p:txBody>
      </p:sp>
      <p:sp>
        <p:nvSpPr>
          <p:cNvPr id="3" name="Podtytuł 2"/>
          <p:cNvSpPr>
            <a:spLocks noGrp="1"/>
          </p:cNvSpPr>
          <p:nvPr>
            <p:ph type="subTitle" idx="1"/>
          </p:nvPr>
        </p:nvSpPr>
        <p:spPr>
          <a:xfrm>
            <a:off x="1775520" y="3886200"/>
            <a:ext cx="7002524" cy="1728000"/>
          </a:xfrm>
        </p:spPr>
        <p:txBody>
          <a:bodyPr lIns="0" tIns="36000" rIns="0" bIns="36000"/>
          <a:lstStyle>
            <a:lvl1pPr marL="0" indent="0" algn="l">
              <a:buNone/>
              <a:defRPr>
                <a:solidFill>
                  <a:srgbClr val="4D4D4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dirty="0"/>
              <a:t>Kliknij, aby edytować styl wzorca podtytułu</a:t>
            </a:r>
          </a:p>
        </p:txBody>
      </p:sp>
      <p:cxnSp>
        <p:nvCxnSpPr>
          <p:cNvPr id="12" name="Łącznik prosty 11"/>
          <p:cNvCxnSpPr/>
          <p:nvPr userDrawn="1"/>
        </p:nvCxnSpPr>
        <p:spPr>
          <a:xfrm>
            <a:off x="1080000" y="1944000"/>
            <a:ext cx="1980221" cy="0"/>
          </a:xfrm>
          <a:prstGeom prst="line">
            <a:avLst/>
          </a:prstGeom>
          <a:ln w="66675" cap="sq">
            <a:solidFill>
              <a:srgbClr val="CC6699"/>
            </a:solidFill>
          </a:ln>
        </p:spPr>
        <p:style>
          <a:lnRef idx="1">
            <a:schemeClr val="accent1"/>
          </a:lnRef>
          <a:fillRef idx="0">
            <a:schemeClr val="accent1"/>
          </a:fillRef>
          <a:effectRef idx="0">
            <a:schemeClr val="accent1"/>
          </a:effectRef>
          <a:fontRef idx="minor">
            <a:schemeClr val="tx1"/>
          </a:fontRef>
        </p:style>
      </p:cxnSp>
      <p:pic>
        <p:nvPicPr>
          <p:cNvPr id="6" name="Obraz 5">
            <a:extLst>
              <a:ext uri="{FF2B5EF4-FFF2-40B4-BE49-F238E27FC236}">
                <a16:creationId xmlns:a16="http://schemas.microsoft.com/office/drawing/2014/main" id="{D16A5728-A3AA-458E-80C0-7DA1E64A52D1}"/>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1080000" y="900000"/>
            <a:ext cx="2316681" cy="627942"/>
          </a:xfrm>
          <a:prstGeom prst="rect">
            <a:avLst/>
          </a:prstGeom>
        </p:spPr>
      </p:pic>
    </p:spTree>
    <p:extLst>
      <p:ext uri="{BB962C8B-B14F-4D97-AF65-F5344CB8AC3E}">
        <p14:creationId xmlns:p14="http://schemas.microsoft.com/office/powerpoint/2010/main" val="3189043694"/>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Nagłówek sekcji">
    <p:bg>
      <p:bgPr>
        <a:solidFill>
          <a:srgbClr val="CCCCCC"/>
        </a:solid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900000" y="2709000"/>
            <a:ext cx="9720000" cy="1440000"/>
          </a:xfrm>
        </p:spPr>
        <p:txBody>
          <a:bodyPr tIns="108000" bIns="108000" anchor="ctr"/>
          <a:lstStyle>
            <a:lvl1pPr algn="l">
              <a:defRPr sz="4000" b="1" cap="none" baseline="0">
                <a:solidFill>
                  <a:srgbClr val="080808"/>
                </a:solidFill>
              </a:defRPr>
            </a:lvl1pPr>
          </a:lstStyle>
          <a:p>
            <a:r>
              <a:rPr lang="pl-PL" dirty="0"/>
              <a:t>Kliknij, aby edytować styl</a:t>
            </a:r>
          </a:p>
        </p:txBody>
      </p:sp>
      <p:cxnSp>
        <p:nvCxnSpPr>
          <p:cNvPr id="11" name="Łącznik prosty 10"/>
          <p:cNvCxnSpPr/>
          <p:nvPr userDrawn="1"/>
        </p:nvCxnSpPr>
        <p:spPr>
          <a:xfrm>
            <a:off x="900000" y="2709000"/>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cxnSp>
        <p:nvCxnSpPr>
          <p:cNvPr id="13" name="Łącznik prosty 12"/>
          <p:cNvCxnSpPr/>
          <p:nvPr userDrawn="1"/>
        </p:nvCxnSpPr>
        <p:spPr>
          <a:xfrm>
            <a:off x="900000" y="4149000"/>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25561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Nagłówek sekcji">
    <p:bg>
      <p:bgPr>
        <a:solidFill>
          <a:schemeClr val="tx1"/>
        </a:solid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900000" y="2709000"/>
            <a:ext cx="9720000" cy="1440000"/>
          </a:xfrm>
        </p:spPr>
        <p:txBody>
          <a:bodyPr tIns="108000" bIns="108000" anchor="ctr"/>
          <a:lstStyle>
            <a:lvl1pPr algn="l">
              <a:defRPr sz="4000" b="1" cap="none" baseline="0">
                <a:solidFill>
                  <a:schemeClr val="bg2"/>
                </a:solidFill>
              </a:defRPr>
            </a:lvl1pPr>
          </a:lstStyle>
          <a:p>
            <a:r>
              <a:rPr lang="pl-PL" dirty="0"/>
              <a:t>Kliknij, aby edytować styl</a:t>
            </a:r>
          </a:p>
        </p:txBody>
      </p:sp>
      <p:cxnSp>
        <p:nvCxnSpPr>
          <p:cNvPr id="11" name="Łącznik prosty 10"/>
          <p:cNvCxnSpPr/>
          <p:nvPr userDrawn="1"/>
        </p:nvCxnSpPr>
        <p:spPr>
          <a:xfrm>
            <a:off x="900000" y="2709000"/>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cxnSp>
        <p:nvCxnSpPr>
          <p:cNvPr id="13" name="Łącznik prosty 12"/>
          <p:cNvCxnSpPr/>
          <p:nvPr userDrawn="1"/>
        </p:nvCxnSpPr>
        <p:spPr>
          <a:xfrm>
            <a:off x="900000" y="4149000"/>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6766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13" name="Łącznik prosty 12"/>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
        <p:nvSpPr>
          <p:cNvPr id="14" name="Symbol zastępczy zawartości 2"/>
          <p:cNvSpPr>
            <a:spLocks noGrp="1"/>
          </p:cNvSpPr>
          <p:nvPr>
            <p:ph sz="half" idx="10"/>
          </p:nvPr>
        </p:nvSpPr>
        <p:spPr>
          <a:xfrm>
            <a:off x="504000" y="1600203"/>
            <a:ext cx="11064608" cy="4525963"/>
          </a:xfrm>
        </p:spPr>
        <p:txBody>
          <a:bodyPr/>
          <a:lstStyle>
            <a:lvl1pPr>
              <a:defRPr sz="2200">
                <a:solidFill>
                  <a:srgbClr val="080808"/>
                </a:solidFill>
              </a:defRPr>
            </a:lvl1pPr>
            <a:lvl2pPr>
              <a:defRPr sz="2200">
                <a:solidFill>
                  <a:srgbClr val="080808"/>
                </a:solidFill>
              </a:defRPr>
            </a:lvl2pPr>
            <a:lvl3pPr>
              <a:defRPr sz="2000">
                <a:solidFill>
                  <a:srgbClr val="080808"/>
                </a:solidFill>
              </a:defRPr>
            </a:lvl3pPr>
            <a:lvl4pPr>
              <a:defRPr sz="1800">
                <a:solidFill>
                  <a:srgbClr val="080808"/>
                </a:solidFill>
              </a:defRPr>
            </a:lvl4pPr>
            <a:lvl5pPr>
              <a:defRPr sz="1800">
                <a:solidFill>
                  <a:srgbClr val="080808"/>
                </a:solidFill>
              </a:defRPr>
            </a:lvl5pPr>
            <a:lvl6pPr>
              <a:defRPr sz="1800"/>
            </a:lvl6pPr>
            <a:lvl7pPr>
              <a:defRPr sz="1800"/>
            </a:lvl7pPr>
            <a:lvl8pPr>
              <a:defRPr sz="1800"/>
            </a:lvl8pPr>
            <a:lvl9pPr>
              <a:defRPr sz="1800"/>
            </a:lvl9p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601908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ylko tytuł">
    <p:bg>
      <p:bgPr>
        <a:solidFill>
          <a:srgbClr val="CCCCCC"/>
        </a:solidFill>
        <a:effectLst/>
      </p:bgPr>
    </p:bg>
    <p:spTree>
      <p:nvGrpSpPr>
        <p:cNvPr id="1" name=""/>
        <p:cNvGrpSpPr/>
        <p:nvPr/>
      </p:nvGrpSpPr>
      <p:grpSpPr>
        <a:xfrm>
          <a:off x="0" y="0"/>
          <a:ext cx="0" cy="0"/>
          <a:chOff x="0" y="0"/>
          <a:chExt cx="0" cy="0"/>
        </a:xfrm>
      </p:grpSpPr>
      <p:sp>
        <p:nvSpPr>
          <p:cNvPr id="6"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8" name="Łącznik prosty 7"/>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
        <p:nvSpPr>
          <p:cNvPr id="10" name="Symbol zastępczy zawartości 2"/>
          <p:cNvSpPr>
            <a:spLocks noGrp="1"/>
          </p:cNvSpPr>
          <p:nvPr>
            <p:ph sz="half" idx="10"/>
          </p:nvPr>
        </p:nvSpPr>
        <p:spPr>
          <a:xfrm>
            <a:off x="504000" y="1600203"/>
            <a:ext cx="11064608" cy="4525963"/>
          </a:xfrm>
        </p:spPr>
        <p:txBody>
          <a:bodyPr/>
          <a:lstStyle>
            <a:lvl1pPr>
              <a:defRPr sz="2200">
                <a:solidFill>
                  <a:srgbClr val="080808"/>
                </a:solidFill>
              </a:defRPr>
            </a:lvl1pPr>
            <a:lvl2pPr>
              <a:defRPr sz="2200">
                <a:solidFill>
                  <a:srgbClr val="080808"/>
                </a:solidFill>
              </a:defRPr>
            </a:lvl2pPr>
            <a:lvl3pPr>
              <a:defRPr sz="2000">
                <a:solidFill>
                  <a:srgbClr val="080808"/>
                </a:solidFill>
              </a:defRPr>
            </a:lvl3pPr>
            <a:lvl4pPr>
              <a:defRPr sz="1800">
                <a:solidFill>
                  <a:srgbClr val="080808"/>
                </a:solidFill>
              </a:defRPr>
            </a:lvl4pPr>
            <a:lvl5pPr>
              <a:defRPr sz="1800">
                <a:solidFill>
                  <a:srgbClr val="080808"/>
                </a:solidFill>
              </a:defRPr>
            </a:lvl5pPr>
            <a:lvl6pPr>
              <a:defRPr sz="1800"/>
            </a:lvl6pPr>
            <a:lvl7pPr>
              <a:defRPr sz="1800"/>
            </a:lvl7pPr>
            <a:lvl8pPr>
              <a:defRPr sz="1800"/>
            </a:lvl8pPr>
            <a:lvl9pPr>
              <a:defRPr sz="1800"/>
            </a:lvl9p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3744504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ylko tytuł">
    <p:bg>
      <p:bgPr>
        <a:solidFill>
          <a:srgbClr val="666666"/>
        </a:solidFill>
        <a:effectLst/>
      </p:bgPr>
    </p:bg>
    <p:spTree>
      <p:nvGrpSpPr>
        <p:cNvPr id="1" name=""/>
        <p:cNvGrpSpPr/>
        <p:nvPr/>
      </p:nvGrpSpPr>
      <p:grpSpPr>
        <a:xfrm>
          <a:off x="0" y="0"/>
          <a:ext cx="0" cy="0"/>
          <a:chOff x="0" y="0"/>
          <a:chExt cx="0" cy="0"/>
        </a:xfrm>
      </p:grpSpPr>
      <p:sp>
        <p:nvSpPr>
          <p:cNvPr id="6" name="Tytuł 1"/>
          <p:cNvSpPr>
            <a:spLocks noGrp="1"/>
          </p:cNvSpPr>
          <p:nvPr>
            <p:ph type="title"/>
          </p:nvPr>
        </p:nvSpPr>
        <p:spPr>
          <a:xfrm>
            <a:off x="504000" y="205675"/>
            <a:ext cx="11064608" cy="828000"/>
          </a:xfrm>
        </p:spPr>
        <p:txBody>
          <a:bodyPr>
            <a:normAutofit/>
          </a:bodyPr>
          <a:lstStyle>
            <a:lvl1pPr>
              <a:defRPr sz="2800">
                <a:solidFill>
                  <a:schemeClr val="bg1"/>
                </a:solidFill>
              </a:defRPr>
            </a:lvl1pPr>
          </a:lstStyle>
          <a:p>
            <a:r>
              <a:rPr lang="pl-PL" dirty="0"/>
              <a:t>Kliknij, aby edytować styl</a:t>
            </a:r>
          </a:p>
        </p:txBody>
      </p:sp>
      <p:cxnSp>
        <p:nvCxnSpPr>
          <p:cNvPr id="8" name="Łącznik prosty 7"/>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
        <p:nvSpPr>
          <p:cNvPr id="10" name="Symbol zastępczy zawartości 2"/>
          <p:cNvSpPr>
            <a:spLocks noGrp="1"/>
          </p:cNvSpPr>
          <p:nvPr>
            <p:ph sz="half" idx="10"/>
          </p:nvPr>
        </p:nvSpPr>
        <p:spPr>
          <a:xfrm>
            <a:off x="504000" y="1600203"/>
            <a:ext cx="11064608" cy="4525963"/>
          </a:xfrm>
        </p:spPr>
        <p:txBody>
          <a:bodyPr/>
          <a:lstStyle>
            <a:lvl1pPr>
              <a:defRPr sz="2200">
                <a:solidFill>
                  <a:schemeClr val="bg1"/>
                </a:solidFill>
              </a:defRPr>
            </a:lvl1pPr>
            <a:lvl2pPr>
              <a:defRPr sz="22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1548221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Dwa elementy zawartości">
    <p:spTree>
      <p:nvGrpSpPr>
        <p:cNvPr id="1" name=""/>
        <p:cNvGrpSpPr/>
        <p:nvPr/>
      </p:nvGrpSpPr>
      <p:grpSpPr>
        <a:xfrm>
          <a:off x="0" y="0"/>
          <a:ext cx="0" cy="0"/>
          <a:chOff x="0" y="0"/>
          <a:chExt cx="0" cy="0"/>
        </a:xfrm>
      </p:grpSpPr>
      <p:sp>
        <p:nvSpPr>
          <p:cNvPr id="3" name="Prostokąt 2"/>
          <p:cNvSpPr/>
          <p:nvPr userDrawn="1"/>
        </p:nvSpPr>
        <p:spPr>
          <a:xfrm>
            <a:off x="0" y="3429000"/>
            <a:ext cx="12192000" cy="34290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13" name="Łącznik prosty 12"/>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110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Dwa elementy zawartości">
    <p:spTree>
      <p:nvGrpSpPr>
        <p:cNvPr id="1" name=""/>
        <p:cNvGrpSpPr/>
        <p:nvPr/>
      </p:nvGrpSpPr>
      <p:grpSpPr>
        <a:xfrm>
          <a:off x="0" y="0"/>
          <a:ext cx="0" cy="0"/>
          <a:chOff x="0" y="0"/>
          <a:chExt cx="0" cy="0"/>
        </a:xfrm>
      </p:grpSpPr>
      <p:sp>
        <p:nvSpPr>
          <p:cNvPr id="3" name="Prostokąt 2"/>
          <p:cNvSpPr/>
          <p:nvPr userDrawn="1"/>
        </p:nvSpPr>
        <p:spPr>
          <a:xfrm rot="5400000">
            <a:off x="5715000" y="381000"/>
            <a:ext cx="6858000" cy="6096000"/>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p:cNvSpPr>
            <a:spLocks noGrp="1"/>
          </p:cNvSpPr>
          <p:nvPr>
            <p:ph type="title"/>
          </p:nvPr>
        </p:nvSpPr>
        <p:spPr>
          <a:xfrm>
            <a:off x="504000" y="205675"/>
            <a:ext cx="11064608" cy="828000"/>
          </a:xfrm>
        </p:spPr>
        <p:txBody>
          <a:bodyPr>
            <a:normAutofit/>
          </a:bodyPr>
          <a:lstStyle>
            <a:lvl1pPr>
              <a:defRPr sz="2800">
                <a:solidFill>
                  <a:srgbClr val="080808"/>
                </a:solidFill>
              </a:defRPr>
            </a:lvl1pPr>
          </a:lstStyle>
          <a:p>
            <a:r>
              <a:rPr lang="pl-PL" dirty="0"/>
              <a:t>Kliknij, aby edytować styl</a:t>
            </a:r>
          </a:p>
        </p:txBody>
      </p:sp>
      <p:cxnSp>
        <p:nvCxnSpPr>
          <p:cNvPr id="13" name="Łącznik prosty 12"/>
          <p:cNvCxnSpPr/>
          <p:nvPr userDrawn="1"/>
        </p:nvCxnSpPr>
        <p:spPr>
          <a:xfrm>
            <a:off x="540000" y="1052736"/>
            <a:ext cx="720000" cy="0"/>
          </a:xfrm>
          <a:prstGeom prst="line">
            <a:avLst/>
          </a:prstGeom>
          <a:ln w="66675" cap="sq">
            <a:solidFill>
              <a:srgbClr val="CC6699"/>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254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609600" y="274638"/>
            <a:ext cx="10800000" cy="900000"/>
          </a:xfrm>
          <a:prstGeom prst="rect">
            <a:avLst/>
          </a:prstGeom>
        </p:spPr>
        <p:txBody>
          <a:bodyPr vert="horz" lIns="0" tIns="36000" rIns="0" bIns="36000" rtlCol="0" anchor="ctr">
            <a:normAutofit/>
          </a:bodyPr>
          <a:lstStyle/>
          <a:p>
            <a:r>
              <a:rPr lang="pl-PL" dirty="0"/>
              <a:t>Kliknij, aby edytować styl</a:t>
            </a:r>
          </a:p>
        </p:txBody>
      </p:sp>
      <p:sp>
        <p:nvSpPr>
          <p:cNvPr id="3" name="Symbol zastępczy tekstu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stopki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dirty="0"/>
          </a:p>
        </p:txBody>
      </p:sp>
      <p:sp>
        <p:nvSpPr>
          <p:cNvPr id="6" name="Symbol zastępczy numeru slajdu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pl-PL" dirty="0"/>
          </a:p>
        </p:txBody>
      </p:sp>
      <p:sp>
        <p:nvSpPr>
          <p:cNvPr id="7" name="Slide Number Placeholder 5"/>
          <p:cNvSpPr txBox="1">
            <a:spLocks/>
          </p:cNvSpPr>
          <p:nvPr/>
        </p:nvSpPr>
        <p:spPr>
          <a:xfrm>
            <a:off x="8076220" y="6309324"/>
            <a:ext cx="648072"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1200" dirty="0">
              <a:solidFill>
                <a:srgbClr val="28325A"/>
              </a:solidFill>
            </a:endParaRPr>
          </a:p>
        </p:txBody>
      </p:sp>
    </p:spTree>
    <p:extLst>
      <p:ext uri="{BB962C8B-B14F-4D97-AF65-F5344CB8AC3E}">
        <p14:creationId xmlns:p14="http://schemas.microsoft.com/office/powerpoint/2010/main" val="4243442919"/>
      </p:ext>
    </p:extLst>
  </p:cSld>
  <p:clrMap bg1="lt1" tx1="dk1" bg2="lt2" tx2="dk2" accent1="accent1" accent2="accent2" accent3="accent3" accent4="accent4" accent5="accent5" accent6="accent6" hlink="hlink" folHlink="folHlink"/>
  <p:sldLayoutIdLst>
    <p:sldLayoutId id="2147484038" r:id="rId1"/>
    <p:sldLayoutId id="2147484062" r:id="rId2"/>
    <p:sldLayoutId id="2147484053" r:id="rId3"/>
    <p:sldLayoutId id="2147484060" r:id="rId4"/>
    <p:sldLayoutId id="2147484054" r:id="rId5"/>
    <p:sldLayoutId id="2147484043" r:id="rId6"/>
    <p:sldLayoutId id="2147484061" r:id="rId7"/>
    <p:sldLayoutId id="2147484056" r:id="rId8"/>
    <p:sldLayoutId id="2147484058" r:id="rId9"/>
    <p:sldLayoutId id="2147484057" r:id="rId10"/>
    <p:sldLayoutId id="2147484059" r:id="rId11"/>
    <p:sldLayoutId id="2147484044" r:id="rId12"/>
    <p:sldLayoutId id="2147484063" r:id="rId13"/>
  </p:sldLayoutIdLst>
  <p:txStyles>
    <p:titleStyle>
      <a:lvl1pPr algn="l"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microsoft.com/office/2017/06/relationships/model3d" Target="../media/model3d1.glb"/><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0" Type="http://schemas.microsoft.com/office/2017/06/relationships/model3d" Target="../media/model3d2.glb"/><Relationship Id="rId4" Type="http://schemas.microsoft.com/office/2007/relationships/hdphoto" Target="../media/hdphoto3.wdp"/><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60.png"/><Relationship Id="rId4" Type="http://schemas.openxmlformats.org/officeDocument/2006/relationships/image" Target="../media/image5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64.png"/><Relationship Id="rId5" Type="http://schemas.openxmlformats.org/officeDocument/2006/relationships/image" Target="../media/image14.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image" Target="../media/image3.png"/><Relationship Id="rId7" Type="http://schemas.microsoft.com/office/2007/relationships/hdphoto" Target="../media/hdphoto4.wdp"/><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4.xml"/><Relationship Id="rId16"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3.png"/><Relationship Id="rId5" Type="http://schemas.openxmlformats.org/officeDocument/2006/relationships/image" Target="../media/image5.png"/><Relationship Id="rId15" Type="http://schemas.openxmlformats.org/officeDocument/2006/relationships/image" Target="../media/image17.png"/><Relationship Id="rId10" Type="http://schemas.openxmlformats.org/officeDocument/2006/relationships/image" Target="../media/image7.png"/><Relationship Id="rId4" Type="http://schemas.openxmlformats.org/officeDocument/2006/relationships/image" Target="../media/image4.png"/><Relationship Id="rId9" Type="http://schemas.microsoft.com/office/2007/relationships/hdphoto" Target="../media/hdphoto3.wdp"/><Relationship Id="rId1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72.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5.wdp"/><Relationship Id="rId5" Type="http://schemas.openxmlformats.org/officeDocument/2006/relationships/image" Target="../media/image71.png"/><Relationship Id="rId4"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13.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ctrTitle"/>
          </p:nvPr>
        </p:nvSpPr>
        <p:spPr>
          <a:xfrm>
            <a:off x="1055440" y="2130428"/>
            <a:ext cx="9073008" cy="1440000"/>
          </a:xfrm>
        </p:spPr>
        <p:txBody>
          <a:bodyPr>
            <a:normAutofit fontScale="90000"/>
          </a:bodyPr>
          <a:lstStyle/>
          <a:p>
            <a:r>
              <a:rPr lang="pl-PL" dirty="0"/>
              <a:t>POL-on 2.0 </a:t>
            </a:r>
            <a:br>
              <a:rPr lang="pl-PL" dirty="0"/>
            </a:br>
            <a:r>
              <a:rPr lang="pl-PL" dirty="0"/>
              <a:t>Zintegrowana platforma informacyjna RAD-on</a:t>
            </a:r>
          </a:p>
        </p:txBody>
      </p:sp>
      <p:sp>
        <p:nvSpPr>
          <p:cNvPr id="5" name="Podtytuł 4"/>
          <p:cNvSpPr>
            <a:spLocks noGrp="1"/>
          </p:cNvSpPr>
          <p:nvPr>
            <p:ph type="subTitle" idx="1"/>
          </p:nvPr>
        </p:nvSpPr>
        <p:spPr/>
        <p:txBody>
          <a:bodyPr/>
          <a:lstStyle/>
          <a:p>
            <a:pPr>
              <a:spcBef>
                <a:spcPts val="0"/>
              </a:spcBef>
            </a:pPr>
            <a:r>
              <a:rPr lang="pl-PL" dirty="0"/>
              <a:t>Marta Kabatnik-Pytlik,</a:t>
            </a:r>
          </a:p>
          <a:p>
            <a:pPr>
              <a:spcBef>
                <a:spcPts val="0"/>
              </a:spcBef>
            </a:pPr>
            <a:r>
              <a:rPr lang="pl-PL" dirty="0"/>
              <a:t>Magdalena Waniewska-Bobin</a:t>
            </a:r>
            <a:br>
              <a:rPr lang="pl-PL" dirty="0"/>
            </a:br>
            <a:endParaRPr lang="pl-PL" dirty="0"/>
          </a:p>
        </p:txBody>
      </p:sp>
    </p:spTree>
    <p:extLst>
      <p:ext uri="{BB962C8B-B14F-4D97-AF65-F5344CB8AC3E}">
        <p14:creationId xmlns:p14="http://schemas.microsoft.com/office/powerpoint/2010/main" val="635751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21E23B6-AB79-4DA0-9E1D-F2850424AE17}"/>
              </a:ext>
            </a:extLst>
          </p:cNvPr>
          <p:cNvSpPr>
            <a:spLocks noGrp="1"/>
          </p:cNvSpPr>
          <p:nvPr>
            <p:ph type="title"/>
          </p:nvPr>
        </p:nvSpPr>
        <p:spPr/>
        <p:txBody>
          <a:bodyPr/>
          <a:lstStyle/>
          <a:p>
            <a:r>
              <a:rPr lang="pl-PL" dirty="0"/>
              <a:t>Kreator raportów</a:t>
            </a:r>
          </a:p>
        </p:txBody>
      </p:sp>
      <p:pic>
        <p:nvPicPr>
          <p:cNvPr id="4" name="Obraz 3">
            <a:extLst>
              <a:ext uri="{FF2B5EF4-FFF2-40B4-BE49-F238E27FC236}">
                <a16:creationId xmlns:a16="http://schemas.microsoft.com/office/drawing/2014/main" id="{D2DBFD72-9628-4C40-B873-0E80EB2A4286}"/>
              </a:ext>
            </a:extLst>
          </p:cNvPr>
          <p:cNvPicPr>
            <a:picLocks noChangeAspect="1"/>
          </p:cNvPicPr>
          <p:nvPr/>
        </p:nvPicPr>
        <p:blipFill>
          <a:blip r:embed="rId3"/>
          <a:stretch>
            <a:fillRect/>
          </a:stretch>
        </p:blipFill>
        <p:spPr>
          <a:xfrm>
            <a:off x="1055440" y="1263377"/>
            <a:ext cx="9733644" cy="5388948"/>
          </a:xfrm>
          <a:prstGeom prst="rect">
            <a:avLst/>
          </a:prstGeom>
          <a:ln>
            <a:noFill/>
          </a:ln>
          <a:effectLst/>
        </p:spPr>
      </p:pic>
    </p:spTree>
    <p:extLst>
      <p:ext uri="{BB962C8B-B14F-4D97-AF65-F5344CB8AC3E}">
        <p14:creationId xmlns:p14="http://schemas.microsoft.com/office/powerpoint/2010/main" val="49638544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21E23B6-AB79-4DA0-9E1D-F2850424AE17}"/>
              </a:ext>
            </a:extLst>
          </p:cNvPr>
          <p:cNvSpPr>
            <a:spLocks noGrp="1"/>
          </p:cNvSpPr>
          <p:nvPr>
            <p:ph type="title"/>
          </p:nvPr>
        </p:nvSpPr>
        <p:spPr/>
        <p:txBody>
          <a:bodyPr/>
          <a:lstStyle/>
          <a:p>
            <a:r>
              <a:rPr lang="pl-PL" dirty="0"/>
              <a:t>Kreator raportów</a:t>
            </a:r>
          </a:p>
        </p:txBody>
      </p:sp>
      <p:pic>
        <p:nvPicPr>
          <p:cNvPr id="3" name="Obraz 2">
            <a:extLst>
              <a:ext uri="{FF2B5EF4-FFF2-40B4-BE49-F238E27FC236}">
                <a16:creationId xmlns:a16="http://schemas.microsoft.com/office/drawing/2014/main" id="{39B94E14-F3B1-4D37-8153-28C541BCBD9F}"/>
              </a:ext>
            </a:extLst>
          </p:cNvPr>
          <p:cNvPicPr>
            <a:picLocks noChangeAspect="1"/>
          </p:cNvPicPr>
          <p:nvPr/>
        </p:nvPicPr>
        <p:blipFill>
          <a:blip r:embed="rId3"/>
          <a:stretch>
            <a:fillRect/>
          </a:stretch>
        </p:blipFill>
        <p:spPr>
          <a:xfrm>
            <a:off x="1559496" y="1171910"/>
            <a:ext cx="9245818" cy="5480415"/>
          </a:xfrm>
          <a:prstGeom prst="rect">
            <a:avLst/>
          </a:prstGeom>
          <a:ln>
            <a:noFill/>
          </a:ln>
          <a:effectLst/>
        </p:spPr>
      </p:pic>
      <p:sp>
        <p:nvSpPr>
          <p:cNvPr id="5" name="Prostokąt: zaokrąglone rogi 4">
            <a:extLst>
              <a:ext uri="{FF2B5EF4-FFF2-40B4-BE49-F238E27FC236}">
                <a16:creationId xmlns:a16="http://schemas.microsoft.com/office/drawing/2014/main" id="{30601D88-54FE-468C-BD6B-A73D01AEE30A}"/>
              </a:ext>
            </a:extLst>
          </p:cNvPr>
          <p:cNvSpPr/>
          <p:nvPr/>
        </p:nvSpPr>
        <p:spPr>
          <a:xfrm>
            <a:off x="8616280" y="3140968"/>
            <a:ext cx="2189034" cy="504056"/>
          </a:xfrm>
          <a:prstGeom prst="roundRect">
            <a:avLst>
              <a:gd name="adj" fmla="val 45012"/>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zaokrąglone rogi 5">
            <a:extLst>
              <a:ext uri="{FF2B5EF4-FFF2-40B4-BE49-F238E27FC236}">
                <a16:creationId xmlns:a16="http://schemas.microsoft.com/office/drawing/2014/main" id="{1AA02814-B6EF-44E8-B3C0-DB43F772A8E3}"/>
              </a:ext>
            </a:extLst>
          </p:cNvPr>
          <p:cNvSpPr/>
          <p:nvPr/>
        </p:nvSpPr>
        <p:spPr>
          <a:xfrm>
            <a:off x="1675368" y="1556792"/>
            <a:ext cx="1152128" cy="1584176"/>
          </a:xfrm>
          <a:prstGeom prst="roundRect">
            <a:avLst>
              <a:gd name="adj" fmla="val 19615"/>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zaokrąglone rogi 6">
            <a:extLst>
              <a:ext uri="{FF2B5EF4-FFF2-40B4-BE49-F238E27FC236}">
                <a16:creationId xmlns:a16="http://schemas.microsoft.com/office/drawing/2014/main" id="{C709976C-E511-44B1-B4C2-A65B3B0BD94C}"/>
              </a:ext>
            </a:extLst>
          </p:cNvPr>
          <p:cNvSpPr/>
          <p:nvPr/>
        </p:nvSpPr>
        <p:spPr>
          <a:xfrm>
            <a:off x="1675368" y="3140969"/>
            <a:ext cx="1152128" cy="3511356"/>
          </a:xfrm>
          <a:prstGeom prst="roundRect">
            <a:avLst>
              <a:gd name="adj" fmla="val 19615"/>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88872608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2385C11E-A16C-4013-9385-E96E28CC0FC5}"/>
              </a:ext>
            </a:extLst>
          </p:cNvPr>
          <p:cNvPicPr>
            <a:picLocks noChangeAspect="1"/>
          </p:cNvPicPr>
          <p:nvPr/>
        </p:nvPicPr>
        <p:blipFill rotWithShape="1">
          <a:blip r:embed="rId3"/>
          <a:srcRect l="3823" t="19506" r="-3823" b="-19506"/>
          <a:stretch/>
        </p:blipFill>
        <p:spPr>
          <a:xfrm>
            <a:off x="504000" y="1196752"/>
            <a:ext cx="10061401" cy="5320347"/>
          </a:xfrm>
          <a:prstGeom prst="rect">
            <a:avLst/>
          </a:prstGeom>
          <a:ln>
            <a:noFill/>
          </a:ln>
          <a:effectLst/>
        </p:spPr>
      </p:pic>
      <p:pic>
        <p:nvPicPr>
          <p:cNvPr id="5" name="Obraz 4">
            <a:extLst>
              <a:ext uri="{FF2B5EF4-FFF2-40B4-BE49-F238E27FC236}">
                <a16:creationId xmlns:a16="http://schemas.microsoft.com/office/drawing/2014/main" id="{2DCC398B-820A-4805-9239-0CA3197A3011}"/>
              </a:ext>
            </a:extLst>
          </p:cNvPr>
          <p:cNvPicPr>
            <a:picLocks noChangeAspect="1"/>
          </p:cNvPicPr>
          <p:nvPr/>
        </p:nvPicPr>
        <p:blipFill>
          <a:blip r:embed="rId4"/>
          <a:stretch>
            <a:fillRect/>
          </a:stretch>
        </p:blipFill>
        <p:spPr>
          <a:xfrm>
            <a:off x="4799856" y="4988147"/>
            <a:ext cx="7271649" cy="1707389"/>
          </a:xfrm>
          <a:prstGeom prst="rect">
            <a:avLst/>
          </a:prstGeom>
          <a:ln>
            <a:solidFill>
              <a:schemeClr val="bg1">
                <a:lumMod val="85000"/>
              </a:schemeClr>
            </a:solidFill>
          </a:ln>
          <a:effectLst/>
        </p:spPr>
      </p:pic>
      <p:sp>
        <p:nvSpPr>
          <p:cNvPr id="6" name="Prostokąt: zaokrąglone rogi 5">
            <a:extLst>
              <a:ext uri="{FF2B5EF4-FFF2-40B4-BE49-F238E27FC236}">
                <a16:creationId xmlns:a16="http://schemas.microsoft.com/office/drawing/2014/main" id="{B0670178-D245-44A7-9D3A-780A4F7A063C}"/>
              </a:ext>
            </a:extLst>
          </p:cNvPr>
          <p:cNvSpPr/>
          <p:nvPr/>
        </p:nvSpPr>
        <p:spPr>
          <a:xfrm>
            <a:off x="10013574" y="6191480"/>
            <a:ext cx="2189034" cy="504056"/>
          </a:xfrm>
          <a:prstGeom prst="roundRect">
            <a:avLst>
              <a:gd name="adj" fmla="val 45012"/>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98362916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BA33E6F-4011-4697-938A-1803672452ED}"/>
              </a:ext>
            </a:extLst>
          </p:cNvPr>
          <p:cNvSpPr>
            <a:spLocks noGrp="1"/>
          </p:cNvSpPr>
          <p:nvPr>
            <p:ph type="title"/>
          </p:nvPr>
        </p:nvSpPr>
        <p:spPr/>
        <p:txBody>
          <a:bodyPr/>
          <a:lstStyle/>
          <a:p>
            <a:r>
              <a:rPr lang="pl-PL" dirty="0"/>
              <a:t>Raporty predefiniowane (dynamiczne)</a:t>
            </a:r>
          </a:p>
        </p:txBody>
      </p:sp>
      <p:sp>
        <p:nvSpPr>
          <p:cNvPr id="4" name="Symbol zastępczy zawartości 2">
            <a:extLst>
              <a:ext uri="{FF2B5EF4-FFF2-40B4-BE49-F238E27FC236}">
                <a16:creationId xmlns:a16="http://schemas.microsoft.com/office/drawing/2014/main" id="{877329A1-51AB-48A1-9212-3314B8D026C8}"/>
              </a:ext>
            </a:extLst>
          </p:cNvPr>
          <p:cNvSpPr txBox="1">
            <a:spLocks/>
          </p:cNvSpPr>
          <p:nvPr/>
        </p:nvSpPr>
        <p:spPr>
          <a:xfrm>
            <a:off x="1188100" y="4437112"/>
            <a:ext cx="4536504" cy="14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pl-PL" sz="2000" b="1" dirty="0">
                <a:solidFill>
                  <a:schemeClr val="bg2"/>
                </a:solidFill>
              </a:rPr>
              <a:t>Badania nad sztuczną inteligencją</a:t>
            </a:r>
          </a:p>
          <a:p>
            <a:r>
              <a:rPr lang="pl-PL" sz="2000" b="1" dirty="0">
                <a:solidFill>
                  <a:schemeClr val="bg2"/>
                </a:solidFill>
              </a:rPr>
              <a:t>Projekty naukowe</a:t>
            </a:r>
          </a:p>
          <a:p>
            <a:r>
              <a:rPr lang="pl-PL" sz="2000" b="1" dirty="0">
                <a:solidFill>
                  <a:schemeClr val="bg2"/>
                </a:solidFill>
              </a:rPr>
              <a:t>Finansowe kwestie uczelni</a:t>
            </a:r>
          </a:p>
          <a:p>
            <a:r>
              <a:rPr lang="pl-PL" sz="2000" b="1" dirty="0">
                <a:solidFill>
                  <a:schemeClr val="bg2"/>
                </a:solidFill>
              </a:rPr>
              <a:t>Wartość infrastruktury</a:t>
            </a:r>
          </a:p>
        </p:txBody>
      </p:sp>
    </p:spTree>
    <p:extLst>
      <p:ext uri="{BB962C8B-B14F-4D97-AF65-F5344CB8AC3E}">
        <p14:creationId xmlns:p14="http://schemas.microsoft.com/office/powerpoint/2010/main" val="334291423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lstStyle/>
          <a:p>
            <a:r>
              <a:rPr lang="pl-PL" dirty="0"/>
              <a:t>Raporty dynamiczne z hurtowni danych – Projekty naukowe</a:t>
            </a:r>
          </a:p>
        </p:txBody>
      </p:sp>
      <p:pic>
        <p:nvPicPr>
          <p:cNvPr id="3" name="Obraz 2">
            <a:extLst>
              <a:ext uri="{FF2B5EF4-FFF2-40B4-BE49-F238E27FC236}">
                <a16:creationId xmlns:a16="http://schemas.microsoft.com/office/drawing/2014/main" id="{3E382065-4F24-40EF-9729-9F9375CFB701}"/>
              </a:ext>
            </a:extLst>
          </p:cNvPr>
          <p:cNvPicPr>
            <a:picLocks noChangeAspect="1"/>
          </p:cNvPicPr>
          <p:nvPr/>
        </p:nvPicPr>
        <p:blipFill>
          <a:blip r:embed="rId3"/>
          <a:stretch>
            <a:fillRect/>
          </a:stretch>
        </p:blipFill>
        <p:spPr>
          <a:xfrm>
            <a:off x="1631504" y="1177524"/>
            <a:ext cx="8709659" cy="5719665"/>
          </a:xfrm>
          <a:prstGeom prst="rect">
            <a:avLst/>
          </a:prstGeom>
        </p:spPr>
      </p:pic>
      <p:sp>
        <p:nvSpPr>
          <p:cNvPr id="5" name="Prostokąt: zaokrąglone rogi 4">
            <a:extLst>
              <a:ext uri="{FF2B5EF4-FFF2-40B4-BE49-F238E27FC236}">
                <a16:creationId xmlns:a16="http://schemas.microsoft.com/office/drawing/2014/main" id="{3247C10E-D9C3-4DBD-A36F-B2E3BA6FD33A}"/>
              </a:ext>
            </a:extLst>
          </p:cNvPr>
          <p:cNvSpPr/>
          <p:nvPr/>
        </p:nvSpPr>
        <p:spPr>
          <a:xfrm>
            <a:off x="6888088" y="3068960"/>
            <a:ext cx="792088" cy="360040"/>
          </a:xfrm>
          <a:prstGeom prst="roundRect">
            <a:avLst>
              <a:gd name="adj" fmla="val 50000"/>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zaokrąglone rogi 5">
            <a:extLst>
              <a:ext uri="{FF2B5EF4-FFF2-40B4-BE49-F238E27FC236}">
                <a16:creationId xmlns:a16="http://schemas.microsoft.com/office/drawing/2014/main" id="{2F0FA6E1-789B-47E6-B311-D66E93AE239D}"/>
              </a:ext>
            </a:extLst>
          </p:cNvPr>
          <p:cNvSpPr/>
          <p:nvPr/>
        </p:nvSpPr>
        <p:spPr>
          <a:xfrm>
            <a:off x="4727848" y="4986307"/>
            <a:ext cx="3236992" cy="353574"/>
          </a:xfrm>
          <a:prstGeom prst="roundRect">
            <a:avLst>
              <a:gd name="adj" fmla="val 48994"/>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80309939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a:extLst>
              <a:ext uri="{FF2B5EF4-FFF2-40B4-BE49-F238E27FC236}">
                <a16:creationId xmlns:a16="http://schemas.microsoft.com/office/drawing/2014/main" id="{4A8CF841-75C5-45B1-AC90-503A89C1A261}"/>
              </a:ext>
            </a:extLst>
          </p:cNvPr>
          <p:cNvPicPr>
            <a:picLocks noChangeAspect="1"/>
          </p:cNvPicPr>
          <p:nvPr/>
        </p:nvPicPr>
        <p:blipFill>
          <a:blip r:embed="rId3"/>
          <a:stretch>
            <a:fillRect/>
          </a:stretch>
        </p:blipFill>
        <p:spPr>
          <a:xfrm>
            <a:off x="1415480" y="1268760"/>
            <a:ext cx="9589048" cy="5663069"/>
          </a:xfrm>
          <a:prstGeom prst="rect">
            <a:avLst/>
          </a:prstGeom>
        </p:spPr>
      </p:pic>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a:xfrm>
            <a:off x="527599" y="205675"/>
            <a:ext cx="11064608" cy="828000"/>
          </a:xfrm>
        </p:spPr>
        <p:txBody>
          <a:bodyPr>
            <a:normAutofit/>
          </a:bodyPr>
          <a:lstStyle/>
          <a:p>
            <a:r>
              <a:rPr lang="pl-PL" dirty="0"/>
              <a:t>Raporty dynamiczne z hurtowni danych – Projekty naukowe</a:t>
            </a:r>
          </a:p>
        </p:txBody>
      </p:sp>
      <p:sp>
        <p:nvSpPr>
          <p:cNvPr id="5" name="Prostokąt: zaokrąglone rogi 4">
            <a:extLst>
              <a:ext uri="{FF2B5EF4-FFF2-40B4-BE49-F238E27FC236}">
                <a16:creationId xmlns:a16="http://schemas.microsoft.com/office/drawing/2014/main" id="{EBDDFC74-82E2-409E-9A84-9ADF4EE3D3D7}"/>
              </a:ext>
            </a:extLst>
          </p:cNvPr>
          <p:cNvSpPr/>
          <p:nvPr/>
        </p:nvSpPr>
        <p:spPr>
          <a:xfrm>
            <a:off x="8904312" y="1268760"/>
            <a:ext cx="1656184" cy="550501"/>
          </a:xfrm>
          <a:prstGeom prst="roundRect">
            <a:avLst>
              <a:gd name="adj" fmla="val 49542"/>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zaokrąglone rogi 11">
            <a:extLst>
              <a:ext uri="{FF2B5EF4-FFF2-40B4-BE49-F238E27FC236}">
                <a16:creationId xmlns:a16="http://schemas.microsoft.com/office/drawing/2014/main" id="{36796386-79E4-4E56-8E1C-281DED60829B}"/>
              </a:ext>
            </a:extLst>
          </p:cNvPr>
          <p:cNvSpPr/>
          <p:nvPr/>
        </p:nvSpPr>
        <p:spPr>
          <a:xfrm>
            <a:off x="7392144" y="4555565"/>
            <a:ext cx="1152128" cy="272186"/>
          </a:xfrm>
          <a:prstGeom prst="roundRect">
            <a:avLst>
              <a:gd name="adj" fmla="val 48162"/>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95639701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a:bodyPr>
          <a:lstStyle/>
          <a:p>
            <a:r>
              <a:rPr lang="pl-PL" dirty="0"/>
              <a:t>Raporty dynamiczne z hurtowni danych – Projekty naukowe</a:t>
            </a:r>
          </a:p>
        </p:txBody>
      </p:sp>
      <p:pic>
        <p:nvPicPr>
          <p:cNvPr id="4" name="Obraz 3">
            <a:extLst>
              <a:ext uri="{FF2B5EF4-FFF2-40B4-BE49-F238E27FC236}">
                <a16:creationId xmlns:a16="http://schemas.microsoft.com/office/drawing/2014/main" id="{741DCE31-82E7-4CA3-8F4D-97B2874C1D4B}"/>
              </a:ext>
            </a:extLst>
          </p:cNvPr>
          <p:cNvPicPr>
            <a:picLocks noChangeAspect="1"/>
          </p:cNvPicPr>
          <p:nvPr/>
        </p:nvPicPr>
        <p:blipFill rotWithShape="1">
          <a:blip r:embed="rId3"/>
          <a:srcRect b="3546"/>
          <a:stretch/>
        </p:blipFill>
        <p:spPr>
          <a:xfrm>
            <a:off x="1477542" y="1268573"/>
            <a:ext cx="9370986" cy="5423250"/>
          </a:xfrm>
          <a:prstGeom prst="rect">
            <a:avLst/>
          </a:prstGeom>
        </p:spPr>
      </p:pic>
      <p:sp>
        <p:nvSpPr>
          <p:cNvPr id="5" name="Prostokąt: zaokrąglone rogi 4">
            <a:extLst>
              <a:ext uri="{FF2B5EF4-FFF2-40B4-BE49-F238E27FC236}">
                <a16:creationId xmlns:a16="http://schemas.microsoft.com/office/drawing/2014/main" id="{C3770357-362F-4CE9-9B28-B493B403BC4A}"/>
              </a:ext>
            </a:extLst>
          </p:cNvPr>
          <p:cNvSpPr/>
          <p:nvPr/>
        </p:nvSpPr>
        <p:spPr>
          <a:xfrm>
            <a:off x="1365995" y="1728099"/>
            <a:ext cx="7416824" cy="1008112"/>
          </a:xfrm>
          <a:prstGeom prst="roundRect">
            <a:avLst>
              <a:gd name="adj" fmla="val 50000"/>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zaokrąglone rogi 5">
            <a:extLst>
              <a:ext uri="{FF2B5EF4-FFF2-40B4-BE49-F238E27FC236}">
                <a16:creationId xmlns:a16="http://schemas.microsoft.com/office/drawing/2014/main" id="{E02B037B-C056-4589-9B0C-95CA9BB2BD19}"/>
              </a:ext>
            </a:extLst>
          </p:cNvPr>
          <p:cNvSpPr/>
          <p:nvPr/>
        </p:nvSpPr>
        <p:spPr>
          <a:xfrm>
            <a:off x="1380506" y="2794736"/>
            <a:ext cx="9217024" cy="1185462"/>
          </a:xfrm>
          <a:prstGeom prst="roundRect">
            <a:avLst>
              <a:gd name="adj" fmla="val 48806"/>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ole tekstowe 7">
            <a:extLst>
              <a:ext uri="{FF2B5EF4-FFF2-40B4-BE49-F238E27FC236}">
                <a16:creationId xmlns:a16="http://schemas.microsoft.com/office/drawing/2014/main" id="{55F0D5FC-20FA-496B-B38E-053D40814035}"/>
              </a:ext>
            </a:extLst>
          </p:cNvPr>
          <p:cNvSpPr txBox="1"/>
          <p:nvPr/>
        </p:nvSpPr>
        <p:spPr>
          <a:xfrm>
            <a:off x="941634" y="5235484"/>
            <a:ext cx="2044697" cy="707886"/>
          </a:xfrm>
          <a:prstGeom prst="rect">
            <a:avLst/>
          </a:prstGeom>
          <a:noFill/>
        </p:spPr>
        <p:txBody>
          <a:bodyPr wrap="square" rtlCol="0">
            <a:spAutoFit/>
          </a:bodyPr>
          <a:lstStyle/>
          <a:p>
            <a:pPr algn="ctr"/>
            <a:r>
              <a:rPr lang="pl-PL" sz="2000" b="1" dirty="0">
                <a:solidFill>
                  <a:srgbClr val="CC6699"/>
                </a:solidFill>
              </a:rPr>
              <a:t>Dane w formie tabelarycznej</a:t>
            </a:r>
          </a:p>
        </p:txBody>
      </p:sp>
      <p:sp>
        <p:nvSpPr>
          <p:cNvPr id="3" name="Łuk 2">
            <a:extLst>
              <a:ext uri="{FF2B5EF4-FFF2-40B4-BE49-F238E27FC236}">
                <a16:creationId xmlns:a16="http://schemas.microsoft.com/office/drawing/2014/main" id="{2E205BA6-D41A-4157-AD8D-FCB84B83EEFE}"/>
              </a:ext>
            </a:extLst>
          </p:cNvPr>
          <p:cNvSpPr/>
          <p:nvPr/>
        </p:nvSpPr>
        <p:spPr>
          <a:xfrm rot="16200000">
            <a:off x="850291" y="2183378"/>
            <a:ext cx="963395" cy="963395"/>
          </a:xfrm>
          <a:prstGeom prst="arc">
            <a:avLst/>
          </a:prstGeom>
          <a:ln w="44450" cap="rnd">
            <a:solidFill>
              <a:srgbClr val="CC66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cxnSp>
        <p:nvCxnSpPr>
          <p:cNvPr id="10" name="Łącznik prosty 9">
            <a:extLst>
              <a:ext uri="{FF2B5EF4-FFF2-40B4-BE49-F238E27FC236}">
                <a16:creationId xmlns:a16="http://schemas.microsoft.com/office/drawing/2014/main" id="{BABD8982-8E31-49A0-B57F-555A32E0470B}"/>
              </a:ext>
            </a:extLst>
          </p:cNvPr>
          <p:cNvCxnSpPr/>
          <p:nvPr/>
        </p:nvCxnSpPr>
        <p:spPr>
          <a:xfrm>
            <a:off x="853685" y="2685377"/>
            <a:ext cx="14511" cy="2808000"/>
          </a:xfrm>
          <a:prstGeom prst="line">
            <a:avLst/>
          </a:prstGeom>
          <a:ln w="44450" cap="rnd">
            <a:solidFill>
              <a:srgbClr val="CC6699"/>
            </a:solidFill>
          </a:ln>
        </p:spPr>
        <p:style>
          <a:lnRef idx="1">
            <a:schemeClr val="accent1"/>
          </a:lnRef>
          <a:fillRef idx="0">
            <a:schemeClr val="accent1"/>
          </a:fillRef>
          <a:effectRef idx="0">
            <a:schemeClr val="accent1"/>
          </a:effectRef>
          <a:fontRef idx="minor">
            <a:schemeClr val="tx1"/>
          </a:fontRef>
        </p:style>
      </p:cxnSp>
      <p:sp>
        <p:nvSpPr>
          <p:cNvPr id="11" name="Łuk 10">
            <a:extLst>
              <a:ext uri="{FF2B5EF4-FFF2-40B4-BE49-F238E27FC236}">
                <a16:creationId xmlns:a16="http://schemas.microsoft.com/office/drawing/2014/main" id="{94B81168-5D36-4230-8DD1-C42563B7CA6E}"/>
              </a:ext>
            </a:extLst>
          </p:cNvPr>
          <p:cNvSpPr/>
          <p:nvPr/>
        </p:nvSpPr>
        <p:spPr>
          <a:xfrm rot="10800000">
            <a:off x="868195" y="4867691"/>
            <a:ext cx="1277339" cy="1277339"/>
          </a:xfrm>
          <a:prstGeom prst="arc">
            <a:avLst/>
          </a:prstGeom>
          <a:ln w="44450" cap="rnd">
            <a:solidFill>
              <a:srgbClr val="CC6699"/>
            </a:solidFill>
            <a:head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spTree>
    <p:extLst>
      <p:ext uri="{BB962C8B-B14F-4D97-AF65-F5344CB8AC3E}">
        <p14:creationId xmlns:p14="http://schemas.microsoft.com/office/powerpoint/2010/main" val="40990143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5DF9DD3E-03A1-4F61-B731-645E47579915}"/>
              </a:ext>
            </a:extLst>
          </p:cNvPr>
          <p:cNvPicPr>
            <a:picLocks noChangeAspect="1"/>
          </p:cNvPicPr>
          <p:nvPr/>
        </p:nvPicPr>
        <p:blipFill rotWithShape="1">
          <a:blip r:embed="rId3"/>
          <a:srcRect t="2544"/>
          <a:stretch/>
        </p:blipFill>
        <p:spPr>
          <a:xfrm>
            <a:off x="1949069" y="1196752"/>
            <a:ext cx="8179380" cy="5906486"/>
          </a:xfrm>
          <a:prstGeom prst="rect">
            <a:avLst/>
          </a:prstGeom>
        </p:spPr>
      </p:pic>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a:bodyPr>
          <a:lstStyle/>
          <a:p>
            <a:r>
              <a:rPr lang="pl-PL" dirty="0"/>
              <a:t>Raporty dynamiczne z hurtowni danych – Projekty naukowe</a:t>
            </a:r>
          </a:p>
        </p:txBody>
      </p:sp>
      <p:cxnSp>
        <p:nvCxnSpPr>
          <p:cNvPr id="10" name="Łącznik prosty ze strzałką 9">
            <a:extLst>
              <a:ext uri="{FF2B5EF4-FFF2-40B4-BE49-F238E27FC236}">
                <a16:creationId xmlns:a16="http://schemas.microsoft.com/office/drawing/2014/main" id="{C5E1F8EF-E296-4DDC-88B9-37A51016FA22}"/>
              </a:ext>
            </a:extLst>
          </p:cNvPr>
          <p:cNvCxnSpPr/>
          <p:nvPr/>
        </p:nvCxnSpPr>
        <p:spPr>
          <a:xfrm>
            <a:off x="2423592" y="1700808"/>
            <a:ext cx="0" cy="1944216"/>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1" name="Łącznik prosty ze strzałką 10">
            <a:extLst>
              <a:ext uri="{FF2B5EF4-FFF2-40B4-BE49-F238E27FC236}">
                <a16:creationId xmlns:a16="http://schemas.microsoft.com/office/drawing/2014/main" id="{BF50C13E-58C3-4007-8EEB-94D9CB2C2201}"/>
              </a:ext>
            </a:extLst>
          </p:cNvPr>
          <p:cNvCxnSpPr/>
          <p:nvPr/>
        </p:nvCxnSpPr>
        <p:spPr>
          <a:xfrm>
            <a:off x="3071664" y="1700808"/>
            <a:ext cx="0" cy="1944216"/>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2" name="Łącznik prosty ze strzałką 11">
            <a:extLst>
              <a:ext uri="{FF2B5EF4-FFF2-40B4-BE49-F238E27FC236}">
                <a16:creationId xmlns:a16="http://schemas.microsoft.com/office/drawing/2014/main" id="{23CA9F69-73AA-4114-ABA2-4258B5C2DD36}"/>
              </a:ext>
            </a:extLst>
          </p:cNvPr>
          <p:cNvCxnSpPr/>
          <p:nvPr/>
        </p:nvCxnSpPr>
        <p:spPr>
          <a:xfrm>
            <a:off x="3647728" y="1700808"/>
            <a:ext cx="0" cy="1944216"/>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3" name="Łącznik prosty ze strzałką 12">
            <a:extLst>
              <a:ext uri="{FF2B5EF4-FFF2-40B4-BE49-F238E27FC236}">
                <a16:creationId xmlns:a16="http://schemas.microsoft.com/office/drawing/2014/main" id="{1C832E14-6F38-487C-8D91-34155E7219C7}"/>
              </a:ext>
            </a:extLst>
          </p:cNvPr>
          <p:cNvCxnSpPr/>
          <p:nvPr/>
        </p:nvCxnSpPr>
        <p:spPr>
          <a:xfrm>
            <a:off x="4511824" y="1700808"/>
            <a:ext cx="0" cy="1944216"/>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sp>
        <p:nvSpPr>
          <p:cNvPr id="9" name="pole tekstowe 8">
            <a:extLst>
              <a:ext uri="{FF2B5EF4-FFF2-40B4-BE49-F238E27FC236}">
                <a16:creationId xmlns:a16="http://schemas.microsoft.com/office/drawing/2014/main" id="{F6B19174-0D04-4B4C-B46F-AF8307753DCB}"/>
              </a:ext>
            </a:extLst>
          </p:cNvPr>
          <p:cNvSpPr txBox="1"/>
          <p:nvPr/>
        </p:nvSpPr>
        <p:spPr>
          <a:xfrm>
            <a:off x="191344" y="5805264"/>
            <a:ext cx="2044697" cy="707886"/>
          </a:xfrm>
          <a:prstGeom prst="rect">
            <a:avLst/>
          </a:prstGeom>
          <a:noFill/>
        </p:spPr>
        <p:txBody>
          <a:bodyPr wrap="square" rtlCol="0">
            <a:spAutoFit/>
          </a:bodyPr>
          <a:lstStyle/>
          <a:p>
            <a:pPr algn="ctr"/>
            <a:r>
              <a:rPr lang="pl-PL" sz="2000" b="1" dirty="0">
                <a:solidFill>
                  <a:srgbClr val="CC6699"/>
                </a:solidFill>
              </a:rPr>
              <a:t>Dane w formie tabelarycznej</a:t>
            </a:r>
          </a:p>
        </p:txBody>
      </p:sp>
    </p:spTree>
    <p:extLst>
      <p:ext uri="{BB962C8B-B14F-4D97-AF65-F5344CB8AC3E}">
        <p14:creationId xmlns:p14="http://schemas.microsoft.com/office/powerpoint/2010/main" val="420296170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FA935D55-CC70-4D58-84AC-EA53236926F1}"/>
              </a:ext>
            </a:extLst>
          </p:cNvPr>
          <p:cNvPicPr>
            <a:picLocks noChangeAspect="1"/>
          </p:cNvPicPr>
          <p:nvPr/>
        </p:nvPicPr>
        <p:blipFill>
          <a:blip r:embed="rId3"/>
          <a:stretch>
            <a:fillRect/>
          </a:stretch>
        </p:blipFill>
        <p:spPr>
          <a:xfrm>
            <a:off x="2341370" y="1340768"/>
            <a:ext cx="7614464" cy="5517231"/>
          </a:xfrm>
          <a:prstGeom prst="rect">
            <a:avLst/>
          </a:prstGeom>
        </p:spPr>
      </p:pic>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a:bodyPr>
          <a:lstStyle/>
          <a:p>
            <a:r>
              <a:rPr lang="pl-PL" dirty="0"/>
              <a:t>Raporty dynamiczne z hurtowni danych – Projekty naukowe</a:t>
            </a:r>
          </a:p>
        </p:txBody>
      </p:sp>
      <p:cxnSp>
        <p:nvCxnSpPr>
          <p:cNvPr id="10" name="Łącznik prosty ze strzałką 9">
            <a:extLst>
              <a:ext uri="{FF2B5EF4-FFF2-40B4-BE49-F238E27FC236}">
                <a16:creationId xmlns:a16="http://schemas.microsoft.com/office/drawing/2014/main" id="{C5E1F8EF-E296-4DDC-88B9-37A51016FA22}"/>
              </a:ext>
            </a:extLst>
          </p:cNvPr>
          <p:cNvCxnSpPr>
            <a:cxnSpLocks/>
          </p:cNvCxnSpPr>
          <p:nvPr/>
        </p:nvCxnSpPr>
        <p:spPr>
          <a:xfrm>
            <a:off x="3285245" y="2101559"/>
            <a:ext cx="0" cy="1562140"/>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1" name="Łącznik prosty ze strzałką 10">
            <a:extLst>
              <a:ext uri="{FF2B5EF4-FFF2-40B4-BE49-F238E27FC236}">
                <a16:creationId xmlns:a16="http://schemas.microsoft.com/office/drawing/2014/main" id="{BF50C13E-58C3-4007-8EEB-94D9CB2C2201}"/>
              </a:ext>
            </a:extLst>
          </p:cNvPr>
          <p:cNvCxnSpPr>
            <a:cxnSpLocks/>
          </p:cNvCxnSpPr>
          <p:nvPr/>
        </p:nvCxnSpPr>
        <p:spPr>
          <a:xfrm>
            <a:off x="4783032" y="2103334"/>
            <a:ext cx="1717463" cy="1593437"/>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2" name="Łącznik prosty ze strzałką 11">
            <a:extLst>
              <a:ext uri="{FF2B5EF4-FFF2-40B4-BE49-F238E27FC236}">
                <a16:creationId xmlns:a16="http://schemas.microsoft.com/office/drawing/2014/main" id="{23CA9F69-73AA-4114-ABA2-4258B5C2DD36}"/>
              </a:ext>
            </a:extLst>
          </p:cNvPr>
          <p:cNvCxnSpPr>
            <a:cxnSpLocks/>
          </p:cNvCxnSpPr>
          <p:nvPr/>
        </p:nvCxnSpPr>
        <p:spPr>
          <a:xfrm>
            <a:off x="6311900" y="2101559"/>
            <a:ext cx="1627586" cy="1593437"/>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cxnSp>
        <p:nvCxnSpPr>
          <p:cNvPr id="13" name="Łącznik prosty ze strzałką 12">
            <a:extLst>
              <a:ext uri="{FF2B5EF4-FFF2-40B4-BE49-F238E27FC236}">
                <a16:creationId xmlns:a16="http://schemas.microsoft.com/office/drawing/2014/main" id="{1C832E14-6F38-487C-8D91-34155E7219C7}"/>
              </a:ext>
            </a:extLst>
          </p:cNvPr>
          <p:cNvCxnSpPr>
            <a:cxnSpLocks/>
          </p:cNvCxnSpPr>
          <p:nvPr/>
        </p:nvCxnSpPr>
        <p:spPr>
          <a:xfrm>
            <a:off x="8029363" y="2117207"/>
            <a:ext cx="1522897" cy="1562140"/>
          </a:xfrm>
          <a:prstGeom prst="straightConnector1">
            <a:avLst/>
          </a:prstGeom>
          <a:ln w="44450" cap="rnd">
            <a:solidFill>
              <a:srgbClr val="CC6699"/>
            </a:solidFill>
            <a:headEnd type="ova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700598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lstStyle/>
          <a:p>
            <a:r>
              <a:rPr lang="pl-PL" dirty="0"/>
              <a:t>Raporty dynamiczne z hurtowni danych – Projekty naukowe</a:t>
            </a:r>
          </a:p>
        </p:txBody>
      </p:sp>
      <p:pic>
        <p:nvPicPr>
          <p:cNvPr id="4" name="Obraz 3">
            <a:extLst>
              <a:ext uri="{FF2B5EF4-FFF2-40B4-BE49-F238E27FC236}">
                <a16:creationId xmlns:a16="http://schemas.microsoft.com/office/drawing/2014/main" id="{D5F93220-8001-46A6-B9AA-A2A1F9EC6BDA}"/>
              </a:ext>
            </a:extLst>
          </p:cNvPr>
          <p:cNvPicPr>
            <a:picLocks noChangeAspect="1"/>
          </p:cNvPicPr>
          <p:nvPr/>
        </p:nvPicPr>
        <p:blipFill>
          <a:blip r:embed="rId3"/>
          <a:stretch>
            <a:fillRect/>
          </a:stretch>
        </p:blipFill>
        <p:spPr>
          <a:xfrm>
            <a:off x="1011520" y="1132977"/>
            <a:ext cx="10168960" cy="5680399"/>
          </a:xfrm>
          <a:prstGeom prst="rect">
            <a:avLst/>
          </a:prstGeom>
        </p:spPr>
      </p:pic>
    </p:spTree>
    <p:extLst>
      <p:ext uri="{BB962C8B-B14F-4D97-AF65-F5344CB8AC3E}">
        <p14:creationId xmlns:p14="http://schemas.microsoft.com/office/powerpoint/2010/main" val="367212095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5D915D-E655-4709-BDA1-088211030BCE}"/>
              </a:ext>
            </a:extLst>
          </p:cNvPr>
          <p:cNvSpPr>
            <a:spLocks noGrp="1"/>
          </p:cNvSpPr>
          <p:nvPr>
            <p:ph type="title"/>
          </p:nvPr>
        </p:nvSpPr>
        <p:spPr/>
        <p:txBody>
          <a:bodyPr/>
          <a:lstStyle/>
          <a:p>
            <a:r>
              <a:rPr lang="pl-PL" dirty="0"/>
              <a:t>RAD-on</a:t>
            </a:r>
          </a:p>
        </p:txBody>
      </p:sp>
      <p:sp>
        <p:nvSpPr>
          <p:cNvPr id="3" name="pole tekstowe 2">
            <a:extLst>
              <a:ext uri="{FF2B5EF4-FFF2-40B4-BE49-F238E27FC236}">
                <a16:creationId xmlns:a16="http://schemas.microsoft.com/office/drawing/2014/main" id="{DBB9AF0D-AF65-402D-8A7A-372322AED2CE}"/>
              </a:ext>
            </a:extLst>
          </p:cNvPr>
          <p:cNvSpPr txBox="1"/>
          <p:nvPr/>
        </p:nvSpPr>
        <p:spPr>
          <a:xfrm>
            <a:off x="1145579" y="1457838"/>
            <a:ext cx="3791800" cy="830997"/>
          </a:xfrm>
          <a:prstGeom prst="rect">
            <a:avLst/>
          </a:prstGeom>
          <a:noFill/>
        </p:spPr>
        <p:txBody>
          <a:bodyPr wrap="square" rtlCol="0">
            <a:spAutoFit/>
          </a:bodyPr>
          <a:lstStyle/>
          <a:p>
            <a:pPr algn="ctr"/>
            <a:r>
              <a:rPr lang="pl-PL" dirty="0"/>
              <a:t>RAD-on  działa na bazie hurtowni danych</a:t>
            </a:r>
          </a:p>
        </p:txBody>
      </p:sp>
      <p:sp>
        <p:nvSpPr>
          <p:cNvPr id="4" name="pole tekstowe 3">
            <a:extLst>
              <a:ext uri="{FF2B5EF4-FFF2-40B4-BE49-F238E27FC236}">
                <a16:creationId xmlns:a16="http://schemas.microsoft.com/office/drawing/2014/main" id="{0995330E-0242-4841-8153-6E2B1834F891}"/>
              </a:ext>
            </a:extLst>
          </p:cNvPr>
          <p:cNvSpPr txBox="1"/>
          <p:nvPr/>
        </p:nvSpPr>
        <p:spPr>
          <a:xfrm>
            <a:off x="6240016" y="332656"/>
            <a:ext cx="5805015" cy="6170920"/>
          </a:xfrm>
          <a:prstGeom prst="rect">
            <a:avLst/>
          </a:prstGeom>
          <a:noFill/>
        </p:spPr>
        <p:txBody>
          <a:bodyPr wrap="square" rtlCol="0">
            <a:spAutoFit/>
          </a:bodyPr>
          <a:lstStyle/>
          <a:p>
            <a:pPr>
              <a:spcAft>
                <a:spcPts val="600"/>
              </a:spcAft>
            </a:pPr>
            <a:r>
              <a:rPr lang="pl-PL" sz="1800" b="1" dirty="0">
                <a:solidFill>
                  <a:schemeClr val="tx2"/>
                </a:solidFill>
              </a:rPr>
              <a:t>Cechy</a:t>
            </a:r>
          </a:p>
          <a:p>
            <a:pPr marL="342900" indent="-342900">
              <a:buFont typeface="Arial" panose="020B0604020202020204" pitchFamily="34" charset="0"/>
              <a:buChar char="•"/>
            </a:pPr>
            <a:r>
              <a:rPr lang="pl-PL" sz="1600" dirty="0">
                <a:solidFill>
                  <a:schemeClr val="tx2"/>
                </a:solidFill>
              </a:rPr>
              <a:t>Baza danych zorganizowana i zoptymalizowana pod kątem wycinka rzeczywistości – modułów</a:t>
            </a:r>
          </a:p>
          <a:p>
            <a:pPr marL="342900" indent="-342900">
              <a:buFont typeface="Arial" panose="020B0604020202020204" pitchFamily="34" charset="0"/>
              <a:buChar char="•"/>
            </a:pPr>
            <a:r>
              <a:rPr lang="pl-PL" sz="1600" dirty="0">
                <a:solidFill>
                  <a:schemeClr val="tx2"/>
                </a:solidFill>
              </a:rPr>
              <a:t>Optymalizacja szybkości wyszukiwania i jak najefektywniejszą analizę zawartości </a:t>
            </a:r>
          </a:p>
          <a:p>
            <a:pPr marL="342900" indent="-342900">
              <a:buFont typeface="Arial" panose="020B0604020202020204" pitchFamily="34" charset="0"/>
              <a:buChar char="•"/>
            </a:pPr>
            <a:r>
              <a:rPr lang="pl-PL" sz="1600" dirty="0">
                <a:solidFill>
                  <a:schemeClr val="tx2"/>
                </a:solidFill>
              </a:rPr>
              <a:t>Dane są tematycznie spójne (dotyczą konkretnego problemu lub instytucji) </a:t>
            </a:r>
          </a:p>
          <a:p>
            <a:pPr marL="342900" indent="-342900">
              <a:buFont typeface="Arial" panose="020B0604020202020204" pitchFamily="34" charset="0"/>
              <a:buChar char="•"/>
            </a:pPr>
            <a:r>
              <a:rPr lang="pl-PL" sz="1600" dirty="0">
                <a:solidFill>
                  <a:schemeClr val="tx2"/>
                </a:solidFill>
              </a:rPr>
              <a:t>Dane są zintegrowane, co najczęściej cechuje się centralizacją przechowywania danych (wszelkie dane są przechowywane w jednym miejscu)</a:t>
            </a:r>
          </a:p>
          <a:p>
            <a:pPr>
              <a:spcBef>
                <a:spcPts val="1200"/>
              </a:spcBef>
              <a:spcAft>
                <a:spcPts val="600"/>
              </a:spcAft>
            </a:pPr>
            <a:r>
              <a:rPr lang="pl-PL" sz="1800" b="1" dirty="0">
                <a:solidFill>
                  <a:schemeClr val="tx2"/>
                </a:solidFill>
              </a:rPr>
              <a:t>Cele</a:t>
            </a:r>
          </a:p>
          <a:p>
            <a:pPr marL="342900" indent="-342900">
              <a:buFont typeface="Arial" panose="020B0604020202020204" pitchFamily="34" charset="0"/>
              <a:buChar char="•"/>
            </a:pPr>
            <a:r>
              <a:rPr lang="pl-PL" sz="1600" dirty="0">
                <a:solidFill>
                  <a:schemeClr val="tx2"/>
                </a:solidFill>
              </a:rPr>
              <a:t>Przetwarzanie analityczne</a:t>
            </a:r>
          </a:p>
          <a:p>
            <a:pPr marL="342900" indent="-342900">
              <a:buFont typeface="Arial" panose="020B0604020202020204" pitchFamily="34" charset="0"/>
              <a:buChar char="•"/>
            </a:pPr>
            <a:r>
              <a:rPr lang="pl-PL" sz="1600" dirty="0">
                <a:solidFill>
                  <a:schemeClr val="tx2"/>
                </a:solidFill>
              </a:rPr>
              <a:t>Wspomagane decyzji</a:t>
            </a:r>
          </a:p>
          <a:p>
            <a:pPr marL="342900" indent="-342900">
              <a:buFont typeface="Arial" panose="020B0604020202020204" pitchFamily="34" charset="0"/>
              <a:buChar char="•"/>
            </a:pPr>
            <a:r>
              <a:rPr lang="pl-PL" sz="1600" dirty="0">
                <a:solidFill>
                  <a:schemeClr val="tx2"/>
                </a:solidFill>
              </a:rPr>
              <a:t>Archiwizacja danych</a:t>
            </a:r>
          </a:p>
          <a:p>
            <a:pPr marL="342900" indent="-342900">
              <a:buFont typeface="Arial" panose="020B0604020202020204" pitchFamily="34" charset="0"/>
              <a:buChar char="•"/>
            </a:pPr>
            <a:r>
              <a:rPr lang="pl-PL" sz="1600" dirty="0">
                <a:solidFill>
                  <a:schemeClr val="tx2"/>
                </a:solidFill>
              </a:rPr>
              <a:t>Analiza efektywności</a:t>
            </a:r>
          </a:p>
          <a:p>
            <a:pPr>
              <a:spcBef>
                <a:spcPts val="1200"/>
              </a:spcBef>
              <a:spcAft>
                <a:spcPts val="600"/>
              </a:spcAft>
            </a:pPr>
            <a:r>
              <a:rPr lang="pl-PL" sz="1800" b="1" dirty="0">
                <a:solidFill>
                  <a:schemeClr val="tx2"/>
                </a:solidFill>
              </a:rPr>
              <a:t>Zalety</a:t>
            </a:r>
          </a:p>
          <a:p>
            <a:pPr marL="285750" indent="-285750">
              <a:buFont typeface="Arial" panose="020B0604020202020204" pitchFamily="34" charset="0"/>
              <a:buChar char="•"/>
            </a:pPr>
            <a:r>
              <a:rPr lang="pl-PL" sz="1600" dirty="0">
                <a:solidFill>
                  <a:schemeClr val="tx2"/>
                </a:solidFill>
              </a:rPr>
              <a:t>Agregacja danych (często niejednorodnych)</a:t>
            </a:r>
          </a:p>
          <a:p>
            <a:pPr marL="285750" indent="-285750">
              <a:buFont typeface="Arial" panose="020B0604020202020204" pitchFamily="34" charset="0"/>
              <a:buChar char="•"/>
            </a:pPr>
            <a:r>
              <a:rPr lang="pl-PL" sz="1600" dirty="0">
                <a:solidFill>
                  <a:schemeClr val="tx2"/>
                </a:solidFill>
              </a:rPr>
              <a:t>Możliwość eksploracji danych w myśl zasady „od ogółu do szczegółu” (poziomy agregacji danych)</a:t>
            </a:r>
          </a:p>
          <a:p>
            <a:pPr marL="285750" indent="-285750">
              <a:buFont typeface="Arial" panose="020B0604020202020204" pitchFamily="34" charset="0"/>
              <a:buChar char="•"/>
            </a:pPr>
            <a:r>
              <a:rPr lang="pl-PL" sz="1600" dirty="0">
                <a:solidFill>
                  <a:schemeClr val="tx2"/>
                </a:solidFill>
              </a:rPr>
              <a:t>Analizy przekrojowe z całego zakresu działalności organizacji</a:t>
            </a:r>
          </a:p>
          <a:p>
            <a:pPr marL="285750" indent="-285750">
              <a:buFont typeface="Arial" panose="020B0604020202020204" pitchFamily="34" charset="0"/>
              <a:buChar char="•"/>
            </a:pPr>
            <a:r>
              <a:rPr lang="pl-PL" sz="1600" dirty="0">
                <a:solidFill>
                  <a:schemeClr val="tx2"/>
                </a:solidFill>
              </a:rPr>
              <a:t>Jednorodność danych</a:t>
            </a:r>
          </a:p>
          <a:p>
            <a:pPr marL="342900" indent="-342900">
              <a:buFont typeface="Arial" panose="020B0604020202020204" pitchFamily="34" charset="0"/>
              <a:buChar char="•"/>
            </a:pPr>
            <a:endParaRPr lang="pl-PL" sz="1800" dirty="0"/>
          </a:p>
        </p:txBody>
      </p:sp>
      <p:grpSp>
        <p:nvGrpSpPr>
          <p:cNvPr id="16" name="Grupa 15">
            <a:extLst>
              <a:ext uri="{FF2B5EF4-FFF2-40B4-BE49-F238E27FC236}">
                <a16:creationId xmlns:a16="http://schemas.microsoft.com/office/drawing/2014/main" id="{B8C6C210-F26E-4F50-8E7F-6EA54A03B830}"/>
              </a:ext>
            </a:extLst>
          </p:cNvPr>
          <p:cNvGrpSpPr/>
          <p:nvPr/>
        </p:nvGrpSpPr>
        <p:grpSpPr>
          <a:xfrm>
            <a:off x="1199456" y="2636912"/>
            <a:ext cx="3528392" cy="3456383"/>
            <a:chOff x="1356650" y="2717523"/>
            <a:chExt cx="3371198" cy="3375772"/>
          </a:xfrm>
        </p:grpSpPr>
        <p:sp>
          <p:nvSpPr>
            <p:cNvPr id="8" name="Prostokąt zaokrąglony 5">
              <a:extLst>
                <a:ext uri="{FF2B5EF4-FFF2-40B4-BE49-F238E27FC236}">
                  <a16:creationId xmlns:a16="http://schemas.microsoft.com/office/drawing/2014/main" id="{F60800C3-6210-4DB9-967C-BCEE020C9063}"/>
                </a:ext>
              </a:extLst>
            </p:cNvPr>
            <p:cNvSpPr/>
            <p:nvPr/>
          </p:nvSpPr>
          <p:spPr>
            <a:xfrm>
              <a:off x="1601479" y="2966943"/>
              <a:ext cx="2880000" cy="28800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n>
                  <a:solidFill>
                    <a:srgbClr val="080808"/>
                  </a:solidFill>
                </a:ln>
              </a:endParaRPr>
            </a:p>
          </p:txBody>
        </p:sp>
        <p:pic>
          <p:nvPicPr>
            <p:cNvPr id="9" name="Obraz 8">
              <a:extLst>
                <a:ext uri="{FF2B5EF4-FFF2-40B4-BE49-F238E27FC236}">
                  <a16:creationId xmlns:a16="http://schemas.microsoft.com/office/drawing/2014/main" id="{55E5D884-CEF5-425F-AE69-F1858D7BD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269848" y="2717523"/>
              <a:ext cx="1458000" cy="1458000"/>
            </a:xfrm>
            <a:prstGeom prst="rect">
              <a:avLst/>
            </a:prstGeom>
          </p:spPr>
        </p:pic>
        <p:pic>
          <p:nvPicPr>
            <p:cNvPr id="10" name="Obraz 9">
              <a:extLst>
                <a:ext uri="{FF2B5EF4-FFF2-40B4-BE49-F238E27FC236}">
                  <a16:creationId xmlns:a16="http://schemas.microsoft.com/office/drawing/2014/main" id="{25959D64-536E-4EB3-9A32-65DC7B60D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650" y="2717523"/>
              <a:ext cx="1458000" cy="1458000"/>
            </a:xfrm>
            <a:prstGeom prst="rect">
              <a:avLst/>
            </a:prstGeom>
          </p:spPr>
        </p:pic>
        <p:pic>
          <p:nvPicPr>
            <p:cNvPr id="11" name="Obraz 10">
              <a:extLst>
                <a:ext uri="{FF2B5EF4-FFF2-40B4-BE49-F238E27FC236}">
                  <a16:creationId xmlns:a16="http://schemas.microsoft.com/office/drawing/2014/main" id="{C18E00E4-5FA7-4D7D-A59A-5670A81FC1F1}"/>
                </a:ext>
              </a:extLst>
            </p:cNvPr>
            <p:cNvPicPr>
              <a:picLocks noChangeAspect="1"/>
            </p:cNvPicPr>
            <p:nvPr/>
          </p:nvPicPr>
          <p:blipFill>
            <a:blip r:embed="rId4">
              <a:lum bright="-14000"/>
              <a:extLst>
                <a:ext uri="{28A0092B-C50C-407E-A947-70E740481C1C}">
                  <a14:useLocalDpi xmlns:a14="http://schemas.microsoft.com/office/drawing/2010/main" val="0"/>
                </a:ext>
              </a:extLst>
            </a:blip>
            <a:stretch>
              <a:fillRect/>
            </a:stretch>
          </p:blipFill>
          <p:spPr>
            <a:xfrm rot="10800000">
              <a:off x="2314279" y="3801617"/>
              <a:ext cx="1458000" cy="1458000"/>
            </a:xfrm>
            <a:prstGeom prst="rect">
              <a:avLst/>
            </a:prstGeom>
          </p:spPr>
        </p:pic>
        <p:pic>
          <p:nvPicPr>
            <p:cNvPr id="12" name="Obraz 11">
              <a:extLst>
                <a:ext uri="{FF2B5EF4-FFF2-40B4-BE49-F238E27FC236}">
                  <a16:creationId xmlns:a16="http://schemas.microsoft.com/office/drawing/2014/main" id="{9336078A-D0BB-4CD7-92D5-ACBDED34DC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3269848" y="4635295"/>
              <a:ext cx="1458000" cy="1458000"/>
            </a:xfrm>
            <a:prstGeom prst="rect">
              <a:avLst/>
            </a:prstGeom>
          </p:spPr>
        </p:pic>
        <p:pic>
          <p:nvPicPr>
            <p:cNvPr id="13" name="Obraz 12">
              <a:extLst>
                <a:ext uri="{FF2B5EF4-FFF2-40B4-BE49-F238E27FC236}">
                  <a16:creationId xmlns:a16="http://schemas.microsoft.com/office/drawing/2014/main" id="{580525BA-D46E-466F-A485-D837AFAAD2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356650" y="4634584"/>
              <a:ext cx="1458000" cy="1458000"/>
            </a:xfrm>
            <a:prstGeom prst="rect">
              <a:avLst/>
            </a:prstGeom>
          </p:spPr>
        </p:pic>
        <p:sp>
          <p:nvSpPr>
            <p:cNvPr id="14" name="Elipsa 24">
              <a:extLst>
                <a:ext uri="{FF2B5EF4-FFF2-40B4-BE49-F238E27FC236}">
                  <a16:creationId xmlns:a16="http://schemas.microsoft.com/office/drawing/2014/main" id="{A6EC5F1F-3A2F-457F-9199-E14F66127228}"/>
                </a:ext>
              </a:extLst>
            </p:cNvPr>
            <p:cNvSpPr/>
            <p:nvPr/>
          </p:nvSpPr>
          <p:spPr>
            <a:xfrm>
              <a:off x="1608626" y="3384715"/>
              <a:ext cx="144016" cy="144016"/>
            </a:xfrm>
            <a:prstGeom prst="ellipse">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Elipsa 28">
              <a:extLst>
                <a:ext uri="{FF2B5EF4-FFF2-40B4-BE49-F238E27FC236}">
                  <a16:creationId xmlns:a16="http://schemas.microsoft.com/office/drawing/2014/main" id="{C5FE3BC4-D207-4CB6-A46B-4D8E1097FD5D}"/>
                </a:ext>
              </a:extLst>
            </p:cNvPr>
            <p:cNvSpPr/>
            <p:nvPr/>
          </p:nvSpPr>
          <p:spPr>
            <a:xfrm>
              <a:off x="1608626" y="5289580"/>
              <a:ext cx="144016" cy="144016"/>
            </a:xfrm>
            <a:prstGeom prst="ellipse">
              <a:avLst/>
            </a:prstGeom>
            <a:solidFill>
              <a:srgbClr val="CC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spTree>
    <p:extLst>
      <p:ext uri="{BB962C8B-B14F-4D97-AF65-F5344CB8AC3E}">
        <p14:creationId xmlns:p14="http://schemas.microsoft.com/office/powerpoint/2010/main" val="1160411555"/>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lstStyle/>
          <a:p>
            <a:r>
              <a:rPr lang="pl-PL" dirty="0"/>
              <a:t>Raporty dynamiczne z hurtowni danych – Projekty naukowe</a:t>
            </a:r>
          </a:p>
        </p:txBody>
      </p:sp>
      <p:pic>
        <p:nvPicPr>
          <p:cNvPr id="3" name="Obraz 2">
            <a:extLst>
              <a:ext uri="{FF2B5EF4-FFF2-40B4-BE49-F238E27FC236}">
                <a16:creationId xmlns:a16="http://schemas.microsoft.com/office/drawing/2014/main" id="{1AD227F2-C3E6-437C-90C2-88592C30FAA5}"/>
              </a:ext>
            </a:extLst>
          </p:cNvPr>
          <p:cNvPicPr>
            <a:picLocks noChangeAspect="1"/>
          </p:cNvPicPr>
          <p:nvPr/>
        </p:nvPicPr>
        <p:blipFill>
          <a:blip r:embed="rId3"/>
          <a:stretch>
            <a:fillRect/>
          </a:stretch>
        </p:blipFill>
        <p:spPr>
          <a:xfrm>
            <a:off x="1117626" y="1334051"/>
            <a:ext cx="9956748" cy="5523949"/>
          </a:xfrm>
          <a:prstGeom prst="rect">
            <a:avLst/>
          </a:prstGeom>
        </p:spPr>
      </p:pic>
    </p:spTree>
    <p:extLst>
      <p:ext uri="{BB962C8B-B14F-4D97-AF65-F5344CB8AC3E}">
        <p14:creationId xmlns:p14="http://schemas.microsoft.com/office/powerpoint/2010/main" val="175926950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lstStyle/>
          <a:p>
            <a:r>
              <a:rPr lang="pl-PL" dirty="0"/>
              <a:t>Raporty dynamiczne z hurtowni danych – Projekty naukowe</a:t>
            </a:r>
          </a:p>
        </p:txBody>
      </p:sp>
      <p:pic>
        <p:nvPicPr>
          <p:cNvPr id="3" name="Obraz 2">
            <a:extLst>
              <a:ext uri="{FF2B5EF4-FFF2-40B4-BE49-F238E27FC236}">
                <a16:creationId xmlns:a16="http://schemas.microsoft.com/office/drawing/2014/main" id="{F84A2BA9-6633-472B-9E8D-E08CD6592A67}"/>
              </a:ext>
            </a:extLst>
          </p:cNvPr>
          <p:cNvPicPr>
            <a:picLocks noChangeAspect="1"/>
          </p:cNvPicPr>
          <p:nvPr/>
        </p:nvPicPr>
        <p:blipFill>
          <a:blip r:embed="rId3"/>
          <a:stretch>
            <a:fillRect/>
          </a:stretch>
        </p:blipFill>
        <p:spPr>
          <a:xfrm>
            <a:off x="1386912" y="1162594"/>
            <a:ext cx="9418176" cy="5708759"/>
          </a:xfrm>
          <a:prstGeom prst="rect">
            <a:avLst/>
          </a:prstGeom>
        </p:spPr>
      </p:pic>
    </p:spTree>
    <p:extLst>
      <p:ext uri="{BB962C8B-B14F-4D97-AF65-F5344CB8AC3E}">
        <p14:creationId xmlns:p14="http://schemas.microsoft.com/office/powerpoint/2010/main" val="174457659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a:bodyPr>
          <a:lstStyle/>
          <a:p>
            <a:r>
              <a:rPr lang="pl-PL" dirty="0"/>
              <a:t>Raporty dynamiczne z hurtowni danych – Projekty naukowe</a:t>
            </a:r>
          </a:p>
        </p:txBody>
      </p:sp>
      <p:pic>
        <p:nvPicPr>
          <p:cNvPr id="4" name="Obraz 3">
            <a:extLst>
              <a:ext uri="{FF2B5EF4-FFF2-40B4-BE49-F238E27FC236}">
                <a16:creationId xmlns:a16="http://schemas.microsoft.com/office/drawing/2014/main" id="{7DE489AE-0694-4C02-AF25-B1B9C92C5484}"/>
              </a:ext>
            </a:extLst>
          </p:cNvPr>
          <p:cNvPicPr>
            <a:picLocks noChangeAspect="1"/>
          </p:cNvPicPr>
          <p:nvPr/>
        </p:nvPicPr>
        <p:blipFill>
          <a:blip r:embed="rId3"/>
          <a:stretch>
            <a:fillRect/>
          </a:stretch>
        </p:blipFill>
        <p:spPr>
          <a:xfrm>
            <a:off x="1631504" y="1410112"/>
            <a:ext cx="8928992" cy="5479887"/>
          </a:xfrm>
          <a:prstGeom prst="rect">
            <a:avLst/>
          </a:prstGeom>
        </p:spPr>
      </p:pic>
    </p:spTree>
    <p:extLst>
      <p:ext uri="{BB962C8B-B14F-4D97-AF65-F5344CB8AC3E}">
        <p14:creationId xmlns:p14="http://schemas.microsoft.com/office/powerpoint/2010/main" val="343109653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EA54D0-9F1B-4191-A691-8B1E4E09A1A1}"/>
              </a:ext>
            </a:extLst>
          </p:cNvPr>
          <p:cNvSpPr>
            <a:spLocks noGrp="1"/>
          </p:cNvSpPr>
          <p:nvPr>
            <p:ph type="title"/>
          </p:nvPr>
        </p:nvSpPr>
        <p:spPr>
          <a:xfrm>
            <a:off x="504000" y="260648"/>
            <a:ext cx="11064608" cy="828000"/>
          </a:xfrm>
        </p:spPr>
        <p:txBody>
          <a:bodyPr/>
          <a:lstStyle/>
          <a:p>
            <a:r>
              <a:rPr lang="pl-PL" dirty="0"/>
              <a:t>Raporty dynamiczne z hurtowni danych – Wartość infrastruktury</a:t>
            </a:r>
          </a:p>
        </p:txBody>
      </p:sp>
      <p:pic>
        <p:nvPicPr>
          <p:cNvPr id="4" name="Obraz 3">
            <a:extLst>
              <a:ext uri="{FF2B5EF4-FFF2-40B4-BE49-F238E27FC236}">
                <a16:creationId xmlns:a16="http://schemas.microsoft.com/office/drawing/2014/main" id="{C951D28F-3A10-4551-96CF-E9D4F90C84AE}"/>
              </a:ext>
            </a:extLst>
          </p:cNvPr>
          <p:cNvPicPr>
            <a:picLocks noChangeAspect="1"/>
          </p:cNvPicPr>
          <p:nvPr/>
        </p:nvPicPr>
        <p:blipFill>
          <a:blip r:embed="rId3"/>
          <a:stretch>
            <a:fillRect/>
          </a:stretch>
        </p:blipFill>
        <p:spPr>
          <a:xfrm>
            <a:off x="623392" y="1244724"/>
            <a:ext cx="7710093" cy="4616144"/>
          </a:xfrm>
          <a:prstGeom prst="rect">
            <a:avLst/>
          </a:prstGeom>
          <a:ln>
            <a:solidFill>
              <a:schemeClr val="bg1">
                <a:lumMod val="85000"/>
              </a:schemeClr>
            </a:solidFill>
          </a:ln>
          <a:effectLst/>
        </p:spPr>
      </p:pic>
      <p:pic>
        <p:nvPicPr>
          <p:cNvPr id="5" name="Obraz 4">
            <a:extLst>
              <a:ext uri="{FF2B5EF4-FFF2-40B4-BE49-F238E27FC236}">
                <a16:creationId xmlns:a16="http://schemas.microsoft.com/office/drawing/2014/main" id="{6D0D7BF0-EB32-41BE-8D0B-B8AD65EC9430}"/>
              </a:ext>
            </a:extLst>
          </p:cNvPr>
          <p:cNvPicPr>
            <a:picLocks noChangeAspect="1"/>
          </p:cNvPicPr>
          <p:nvPr/>
        </p:nvPicPr>
        <p:blipFill>
          <a:blip r:embed="rId4"/>
          <a:stretch>
            <a:fillRect/>
          </a:stretch>
        </p:blipFill>
        <p:spPr>
          <a:xfrm>
            <a:off x="5447928" y="2721852"/>
            <a:ext cx="6514939" cy="4110140"/>
          </a:xfrm>
          <a:prstGeom prst="rect">
            <a:avLst/>
          </a:prstGeom>
          <a:ln>
            <a:solidFill>
              <a:schemeClr val="bg1">
                <a:lumMod val="85000"/>
              </a:schemeClr>
            </a:solidFill>
          </a:ln>
          <a:effectLst/>
        </p:spPr>
      </p:pic>
      <p:sp>
        <p:nvSpPr>
          <p:cNvPr id="6" name="Prostokąt: zaokrąglone rogi 5">
            <a:extLst>
              <a:ext uri="{FF2B5EF4-FFF2-40B4-BE49-F238E27FC236}">
                <a16:creationId xmlns:a16="http://schemas.microsoft.com/office/drawing/2014/main" id="{AB63F594-CEC0-4BD2-82E7-CF0DB9D2E9E9}"/>
              </a:ext>
            </a:extLst>
          </p:cNvPr>
          <p:cNvSpPr/>
          <p:nvPr/>
        </p:nvSpPr>
        <p:spPr>
          <a:xfrm>
            <a:off x="5245057" y="1736725"/>
            <a:ext cx="1730002" cy="985127"/>
          </a:xfrm>
          <a:prstGeom prst="roundRect">
            <a:avLst>
              <a:gd name="adj" fmla="val 28987"/>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zaokrąglone rogi 6">
            <a:extLst>
              <a:ext uri="{FF2B5EF4-FFF2-40B4-BE49-F238E27FC236}">
                <a16:creationId xmlns:a16="http://schemas.microsoft.com/office/drawing/2014/main" id="{206FE1FF-7EE6-4DF2-8145-6FF6174F40A1}"/>
              </a:ext>
            </a:extLst>
          </p:cNvPr>
          <p:cNvSpPr/>
          <p:nvPr/>
        </p:nvSpPr>
        <p:spPr>
          <a:xfrm>
            <a:off x="1964065" y="1916832"/>
            <a:ext cx="792088" cy="3501334"/>
          </a:xfrm>
          <a:prstGeom prst="roundRect">
            <a:avLst>
              <a:gd name="adj" fmla="val 44718"/>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rostokąt: zaokrąglone rogi 9">
            <a:extLst>
              <a:ext uri="{FF2B5EF4-FFF2-40B4-BE49-F238E27FC236}">
                <a16:creationId xmlns:a16="http://schemas.microsoft.com/office/drawing/2014/main" id="{9E60BB0B-717B-4F44-B846-C684756B8051}"/>
              </a:ext>
            </a:extLst>
          </p:cNvPr>
          <p:cNvSpPr/>
          <p:nvPr/>
        </p:nvSpPr>
        <p:spPr>
          <a:xfrm>
            <a:off x="9768408" y="3195940"/>
            <a:ext cx="1728192" cy="1169163"/>
          </a:xfrm>
          <a:prstGeom prst="roundRect">
            <a:avLst>
              <a:gd name="adj" fmla="val 27153"/>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zaokrąglone rogi 10">
            <a:extLst>
              <a:ext uri="{FF2B5EF4-FFF2-40B4-BE49-F238E27FC236}">
                <a16:creationId xmlns:a16="http://schemas.microsoft.com/office/drawing/2014/main" id="{CE14119F-2C64-4A73-B1CE-DE6FA539A27D}"/>
              </a:ext>
            </a:extLst>
          </p:cNvPr>
          <p:cNvSpPr/>
          <p:nvPr/>
        </p:nvSpPr>
        <p:spPr>
          <a:xfrm>
            <a:off x="6672064" y="3195941"/>
            <a:ext cx="756084" cy="3568362"/>
          </a:xfrm>
          <a:prstGeom prst="roundRect">
            <a:avLst>
              <a:gd name="adj" fmla="val 39272"/>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50496584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fontScale="90000"/>
          </a:bodyPr>
          <a:lstStyle/>
          <a:p>
            <a:r>
              <a:rPr lang="pl-PL" dirty="0"/>
              <a:t>Raporty - przepływy środków pieniężnych z działalności inwestycyjnej w wybranym roku </a:t>
            </a:r>
          </a:p>
        </p:txBody>
      </p:sp>
      <p:pic>
        <p:nvPicPr>
          <p:cNvPr id="4" name="Obraz 3">
            <a:extLst>
              <a:ext uri="{FF2B5EF4-FFF2-40B4-BE49-F238E27FC236}">
                <a16:creationId xmlns:a16="http://schemas.microsoft.com/office/drawing/2014/main" id="{F89CF216-9A4D-48B2-B4D7-EE01AA7647A6}"/>
              </a:ext>
            </a:extLst>
          </p:cNvPr>
          <p:cNvPicPr>
            <a:picLocks noChangeAspect="1"/>
          </p:cNvPicPr>
          <p:nvPr/>
        </p:nvPicPr>
        <p:blipFill>
          <a:blip r:embed="rId3"/>
          <a:stretch>
            <a:fillRect/>
          </a:stretch>
        </p:blipFill>
        <p:spPr>
          <a:xfrm>
            <a:off x="1271464" y="1196753"/>
            <a:ext cx="9649072" cy="5682602"/>
          </a:xfrm>
          <a:prstGeom prst="rect">
            <a:avLst/>
          </a:prstGeom>
        </p:spPr>
      </p:pic>
    </p:spTree>
    <p:extLst>
      <p:ext uri="{BB962C8B-B14F-4D97-AF65-F5344CB8AC3E}">
        <p14:creationId xmlns:p14="http://schemas.microsoft.com/office/powerpoint/2010/main" val="1416137409"/>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0B2D5102-4FBF-47AD-9FE0-2B11BAC45079}"/>
              </a:ext>
            </a:extLst>
          </p:cNvPr>
          <p:cNvPicPr>
            <a:picLocks noChangeAspect="1"/>
          </p:cNvPicPr>
          <p:nvPr/>
        </p:nvPicPr>
        <p:blipFill>
          <a:blip r:embed="rId3"/>
          <a:stretch>
            <a:fillRect/>
          </a:stretch>
        </p:blipFill>
        <p:spPr>
          <a:xfrm>
            <a:off x="137712" y="468058"/>
            <a:ext cx="8262545" cy="5137413"/>
          </a:xfrm>
          <a:prstGeom prst="rect">
            <a:avLst/>
          </a:prstGeom>
          <a:ln>
            <a:noFill/>
          </a:ln>
          <a:effectLst/>
        </p:spPr>
      </p:pic>
      <p:pic>
        <p:nvPicPr>
          <p:cNvPr id="3" name="Obraz 2">
            <a:extLst>
              <a:ext uri="{FF2B5EF4-FFF2-40B4-BE49-F238E27FC236}">
                <a16:creationId xmlns:a16="http://schemas.microsoft.com/office/drawing/2014/main" id="{34F6A0C2-88CD-4431-B2B1-95C16BDA7E41}"/>
              </a:ext>
            </a:extLst>
          </p:cNvPr>
          <p:cNvPicPr>
            <a:picLocks noChangeAspect="1"/>
          </p:cNvPicPr>
          <p:nvPr/>
        </p:nvPicPr>
        <p:blipFill rotWithShape="1">
          <a:blip r:embed="rId4"/>
          <a:srcRect r="18155" b="3573"/>
          <a:stretch/>
        </p:blipFill>
        <p:spPr>
          <a:xfrm>
            <a:off x="5591944" y="2060848"/>
            <a:ext cx="6348930" cy="4660385"/>
          </a:xfrm>
          <a:prstGeom prst="rect">
            <a:avLst/>
          </a:prstGeom>
          <a:ln>
            <a:noFill/>
          </a:ln>
          <a:effectLst/>
        </p:spPr>
      </p:pic>
    </p:spTree>
    <p:extLst>
      <p:ext uri="{BB962C8B-B14F-4D97-AF65-F5344CB8AC3E}">
        <p14:creationId xmlns:p14="http://schemas.microsoft.com/office/powerpoint/2010/main" val="106852759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normAutofit fontScale="90000"/>
          </a:bodyPr>
          <a:lstStyle/>
          <a:p>
            <a:r>
              <a:rPr lang="pl-PL" dirty="0"/>
              <a:t>Raporty - przepływy środków pieniężnych z działalności inwestycyjnej w wybranym roku </a:t>
            </a:r>
          </a:p>
        </p:txBody>
      </p:sp>
      <p:pic>
        <p:nvPicPr>
          <p:cNvPr id="3" name="Obraz 2">
            <a:extLst>
              <a:ext uri="{FF2B5EF4-FFF2-40B4-BE49-F238E27FC236}">
                <a16:creationId xmlns:a16="http://schemas.microsoft.com/office/drawing/2014/main" id="{27C5894F-A036-4FA8-91E0-DC1CA75C03F3}"/>
              </a:ext>
            </a:extLst>
          </p:cNvPr>
          <p:cNvPicPr>
            <a:picLocks noChangeAspect="1"/>
          </p:cNvPicPr>
          <p:nvPr/>
        </p:nvPicPr>
        <p:blipFill>
          <a:blip r:embed="rId3"/>
          <a:stretch>
            <a:fillRect/>
          </a:stretch>
        </p:blipFill>
        <p:spPr>
          <a:xfrm>
            <a:off x="1143978" y="1149282"/>
            <a:ext cx="10335843" cy="5503043"/>
          </a:xfrm>
          <a:prstGeom prst="rect">
            <a:avLst/>
          </a:prstGeom>
        </p:spPr>
      </p:pic>
      <p:sp>
        <p:nvSpPr>
          <p:cNvPr id="4" name="Prostokąt: zaokrąglone rogi 3">
            <a:extLst>
              <a:ext uri="{FF2B5EF4-FFF2-40B4-BE49-F238E27FC236}">
                <a16:creationId xmlns:a16="http://schemas.microsoft.com/office/drawing/2014/main" id="{C31CE839-F280-4E54-8DEE-2C0C5EE1960E}"/>
              </a:ext>
            </a:extLst>
          </p:cNvPr>
          <p:cNvSpPr/>
          <p:nvPr/>
        </p:nvSpPr>
        <p:spPr>
          <a:xfrm>
            <a:off x="3503712" y="3573016"/>
            <a:ext cx="3528392" cy="2858226"/>
          </a:xfrm>
          <a:prstGeom prst="roundRect">
            <a:avLst>
              <a:gd name="adj" fmla="val 13193"/>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rostokąt: zaokrąglone rogi 4">
            <a:extLst>
              <a:ext uri="{FF2B5EF4-FFF2-40B4-BE49-F238E27FC236}">
                <a16:creationId xmlns:a16="http://schemas.microsoft.com/office/drawing/2014/main" id="{8EF16717-2420-49A0-9A02-F17547F75432}"/>
              </a:ext>
            </a:extLst>
          </p:cNvPr>
          <p:cNvSpPr/>
          <p:nvPr/>
        </p:nvSpPr>
        <p:spPr>
          <a:xfrm>
            <a:off x="7265520" y="1932590"/>
            <a:ext cx="4087063" cy="419038"/>
          </a:xfrm>
          <a:prstGeom prst="roundRect">
            <a:avLst>
              <a:gd name="adj" fmla="val 50000"/>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zaokrąglone rogi 5">
            <a:extLst>
              <a:ext uri="{FF2B5EF4-FFF2-40B4-BE49-F238E27FC236}">
                <a16:creationId xmlns:a16="http://schemas.microsoft.com/office/drawing/2014/main" id="{B195F7F1-19C8-492C-801E-A443DB80477D}"/>
              </a:ext>
            </a:extLst>
          </p:cNvPr>
          <p:cNvSpPr/>
          <p:nvPr/>
        </p:nvSpPr>
        <p:spPr>
          <a:xfrm flipH="1">
            <a:off x="10848527" y="6012204"/>
            <a:ext cx="504055" cy="369124"/>
          </a:xfrm>
          <a:prstGeom prst="roundRect">
            <a:avLst>
              <a:gd name="adj" fmla="val 43179"/>
            </a:avLst>
          </a:prstGeom>
          <a:noFill/>
          <a:ln w="44450">
            <a:solidFill>
              <a:srgbClr val="CC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ole tekstowe 6">
            <a:extLst>
              <a:ext uri="{FF2B5EF4-FFF2-40B4-BE49-F238E27FC236}">
                <a16:creationId xmlns:a16="http://schemas.microsoft.com/office/drawing/2014/main" id="{11EB3F1F-B67A-4E5E-8AD9-78BC9184CA37}"/>
              </a:ext>
            </a:extLst>
          </p:cNvPr>
          <p:cNvSpPr txBox="1"/>
          <p:nvPr/>
        </p:nvSpPr>
        <p:spPr>
          <a:xfrm>
            <a:off x="9084332" y="6221723"/>
            <a:ext cx="1800200" cy="400110"/>
          </a:xfrm>
          <a:prstGeom prst="rect">
            <a:avLst/>
          </a:prstGeom>
          <a:noFill/>
        </p:spPr>
        <p:txBody>
          <a:bodyPr wrap="square" rtlCol="0">
            <a:spAutoFit/>
          </a:bodyPr>
          <a:lstStyle/>
          <a:p>
            <a:r>
              <a:rPr lang="pl-PL" sz="2000" dirty="0"/>
              <a:t>w formacie .</a:t>
            </a:r>
            <a:r>
              <a:rPr lang="pl-PL" sz="2000" dirty="0" err="1"/>
              <a:t>csv</a:t>
            </a:r>
            <a:endParaRPr lang="pl-PL" sz="2000" dirty="0"/>
          </a:p>
        </p:txBody>
      </p:sp>
    </p:spTree>
    <p:extLst>
      <p:ext uri="{BB962C8B-B14F-4D97-AF65-F5344CB8AC3E}">
        <p14:creationId xmlns:p14="http://schemas.microsoft.com/office/powerpoint/2010/main" val="4061727220"/>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A247E0-2566-4437-B871-AD20D382CF7C}"/>
              </a:ext>
            </a:extLst>
          </p:cNvPr>
          <p:cNvSpPr>
            <a:spLocks noGrp="1"/>
          </p:cNvSpPr>
          <p:nvPr>
            <p:ph type="title"/>
          </p:nvPr>
        </p:nvSpPr>
        <p:spPr/>
        <p:txBody>
          <a:bodyPr/>
          <a:lstStyle/>
          <a:p>
            <a:r>
              <a:rPr lang="pl-PL" dirty="0"/>
              <a:t>Raporty dynamiczne z zakresu sztucznej inteligencji 1970 - 2000</a:t>
            </a:r>
          </a:p>
        </p:txBody>
      </p:sp>
      <p:pic>
        <p:nvPicPr>
          <p:cNvPr id="4" name="Obraz 3">
            <a:extLst>
              <a:ext uri="{FF2B5EF4-FFF2-40B4-BE49-F238E27FC236}">
                <a16:creationId xmlns:a16="http://schemas.microsoft.com/office/drawing/2014/main" id="{C506F7F3-2DE7-4BB1-BC06-2B972AED2F0A}"/>
              </a:ext>
            </a:extLst>
          </p:cNvPr>
          <p:cNvPicPr>
            <a:picLocks noChangeAspect="1"/>
          </p:cNvPicPr>
          <p:nvPr/>
        </p:nvPicPr>
        <p:blipFill>
          <a:blip r:embed="rId3"/>
          <a:stretch>
            <a:fillRect/>
          </a:stretch>
        </p:blipFill>
        <p:spPr>
          <a:xfrm>
            <a:off x="472686" y="1196752"/>
            <a:ext cx="7788222" cy="2952328"/>
          </a:xfrm>
          <a:prstGeom prst="rect">
            <a:avLst/>
          </a:prstGeom>
          <a:ln>
            <a:noFill/>
          </a:ln>
          <a:effectLst>
            <a:outerShdw blurRad="292100" dist="139700" dir="2700000" algn="tl" rotWithShape="0">
              <a:srgbClr val="333333">
                <a:alpha val="65000"/>
              </a:srgbClr>
            </a:outerShdw>
          </a:effectLst>
        </p:spPr>
      </p:pic>
      <p:pic>
        <p:nvPicPr>
          <p:cNvPr id="5" name="Obraz 4">
            <a:extLst>
              <a:ext uri="{FF2B5EF4-FFF2-40B4-BE49-F238E27FC236}">
                <a16:creationId xmlns:a16="http://schemas.microsoft.com/office/drawing/2014/main" id="{EB52D5D9-41C7-4231-8374-D6776CAE8D72}"/>
              </a:ext>
            </a:extLst>
          </p:cNvPr>
          <p:cNvPicPr>
            <a:picLocks noChangeAspect="1"/>
          </p:cNvPicPr>
          <p:nvPr/>
        </p:nvPicPr>
        <p:blipFill>
          <a:blip r:embed="rId4"/>
          <a:stretch>
            <a:fillRect/>
          </a:stretch>
        </p:blipFill>
        <p:spPr>
          <a:xfrm>
            <a:off x="6130319" y="2406376"/>
            <a:ext cx="5617616" cy="42227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997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A247E0-2566-4437-B871-AD20D382CF7C}"/>
              </a:ext>
            </a:extLst>
          </p:cNvPr>
          <p:cNvSpPr>
            <a:spLocks noGrp="1"/>
          </p:cNvSpPr>
          <p:nvPr>
            <p:ph type="title"/>
          </p:nvPr>
        </p:nvSpPr>
        <p:spPr/>
        <p:txBody>
          <a:bodyPr/>
          <a:lstStyle/>
          <a:p>
            <a:r>
              <a:rPr lang="pl-PL" dirty="0"/>
              <a:t>Raporty dynamiczne z zakresu sztucznej inteligencji 1970 - 2019</a:t>
            </a:r>
          </a:p>
        </p:txBody>
      </p:sp>
      <p:pic>
        <p:nvPicPr>
          <p:cNvPr id="3" name="Obraz 2">
            <a:extLst>
              <a:ext uri="{FF2B5EF4-FFF2-40B4-BE49-F238E27FC236}">
                <a16:creationId xmlns:a16="http://schemas.microsoft.com/office/drawing/2014/main" id="{1A3F44C8-1958-4DEF-8A6D-3FE9D3BDEF36}"/>
              </a:ext>
            </a:extLst>
          </p:cNvPr>
          <p:cNvPicPr>
            <a:picLocks noChangeAspect="1"/>
          </p:cNvPicPr>
          <p:nvPr/>
        </p:nvPicPr>
        <p:blipFill>
          <a:blip r:embed="rId3"/>
          <a:stretch>
            <a:fillRect/>
          </a:stretch>
        </p:blipFill>
        <p:spPr>
          <a:xfrm>
            <a:off x="554607" y="1124745"/>
            <a:ext cx="6045449" cy="2345002"/>
          </a:xfrm>
          <a:prstGeom prst="rect">
            <a:avLst/>
          </a:prstGeom>
          <a:ln>
            <a:noFill/>
          </a:ln>
          <a:effectLst>
            <a:outerShdw blurRad="292100" dist="139700" dir="2700000" algn="tl" rotWithShape="0">
              <a:srgbClr val="333333">
                <a:alpha val="65000"/>
              </a:srgbClr>
            </a:outerShdw>
          </a:effectLst>
        </p:spPr>
      </p:pic>
      <p:pic>
        <p:nvPicPr>
          <p:cNvPr id="6" name="Obraz 5">
            <a:extLst>
              <a:ext uri="{FF2B5EF4-FFF2-40B4-BE49-F238E27FC236}">
                <a16:creationId xmlns:a16="http://schemas.microsoft.com/office/drawing/2014/main" id="{43946594-B959-492F-863A-6B63A91DEDE6}"/>
              </a:ext>
            </a:extLst>
          </p:cNvPr>
          <p:cNvPicPr>
            <a:picLocks noChangeAspect="1"/>
          </p:cNvPicPr>
          <p:nvPr/>
        </p:nvPicPr>
        <p:blipFill>
          <a:blip r:embed="rId4"/>
          <a:stretch>
            <a:fillRect/>
          </a:stretch>
        </p:blipFill>
        <p:spPr>
          <a:xfrm>
            <a:off x="6600056" y="2297246"/>
            <a:ext cx="5503282" cy="397120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548296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D09FBE-E748-4E35-BD6F-59EC18AAB4A2}"/>
              </a:ext>
            </a:extLst>
          </p:cNvPr>
          <p:cNvSpPr>
            <a:spLocks noGrp="1"/>
          </p:cNvSpPr>
          <p:nvPr>
            <p:ph type="title"/>
          </p:nvPr>
        </p:nvSpPr>
        <p:spPr/>
        <p:txBody>
          <a:bodyPr/>
          <a:lstStyle/>
          <a:p>
            <a:r>
              <a:rPr lang="pl-PL" dirty="0"/>
              <a:t>Trendy w obszarach badań Polska vs Świat lata 1970 -1980</a:t>
            </a:r>
          </a:p>
        </p:txBody>
      </p:sp>
      <p:pic>
        <p:nvPicPr>
          <p:cNvPr id="4" name="Obraz 3">
            <a:extLst>
              <a:ext uri="{FF2B5EF4-FFF2-40B4-BE49-F238E27FC236}">
                <a16:creationId xmlns:a16="http://schemas.microsoft.com/office/drawing/2014/main" id="{4DA1C076-6B4C-4CCC-B0AB-99021D129E1E}"/>
              </a:ext>
            </a:extLst>
          </p:cNvPr>
          <p:cNvPicPr>
            <a:picLocks noChangeAspect="1"/>
          </p:cNvPicPr>
          <p:nvPr/>
        </p:nvPicPr>
        <p:blipFill>
          <a:blip r:embed="rId3"/>
          <a:stretch>
            <a:fillRect/>
          </a:stretch>
        </p:blipFill>
        <p:spPr>
          <a:xfrm>
            <a:off x="512684" y="1283330"/>
            <a:ext cx="11166631" cy="4291340"/>
          </a:xfrm>
          <a:prstGeom prst="rect">
            <a:avLst/>
          </a:prstGeom>
        </p:spPr>
      </p:pic>
    </p:spTree>
    <p:extLst>
      <p:ext uri="{BB962C8B-B14F-4D97-AF65-F5344CB8AC3E}">
        <p14:creationId xmlns:p14="http://schemas.microsoft.com/office/powerpoint/2010/main" val="1953787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6DBAF94-7797-4777-80BA-1B175411AE5C}"/>
              </a:ext>
            </a:extLst>
          </p:cNvPr>
          <p:cNvSpPr>
            <a:spLocks noGrp="1"/>
          </p:cNvSpPr>
          <p:nvPr>
            <p:ph type="title"/>
          </p:nvPr>
        </p:nvSpPr>
        <p:spPr/>
        <p:txBody>
          <a:bodyPr/>
          <a:lstStyle/>
          <a:p>
            <a:r>
              <a:rPr lang="pl-PL" dirty="0"/>
              <a:t>Pol-on a Rad-on</a:t>
            </a:r>
          </a:p>
        </p:txBody>
      </p:sp>
      <p:pic>
        <p:nvPicPr>
          <p:cNvPr id="5" name="Obraz 4">
            <a:extLst>
              <a:ext uri="{FF2B5EF4-FFF2-40B4-BE49-F238E27FC236}">
                <a16:creationId xmlns:a16="http://schemas.microsoft.com/office/drawing/2014/main" id="{E8AC967B-EFC7-4A84-80A3-E7CA1876E86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6000"/>
                    </a14:imgEffect>
                  </a14:imgLayer>
                </a14:imgProps>
              </a:ext>
              <a:ext uri="{28A0092B-C50C-407E-A947-70E740481C1C}">
                <a14:useLocalDpi xmlns:a14="http://schemas.microsoft.com/office/drawing/2010/main" val="0"/>
              </a:ext>
            </a:extLst>
          </a:blip>
          <a:stretch>
            <a:fillRect/>
          </a:stretch>
        </p:blipFill>
        <p:spPr>
          <a:xfrm>
            <a:off x="1297463" y="3397519"/>
            <a:ext cx="899998" cy="218740"/>
          </a:xfrm>
          <a:prstGeom prst="rect">
            <a:avLst/>
          </a:prstGeom>
          <a:solidFill>
            <a:srgbClr val="CC6699">
              <a:alpha val="0"/>
            </a:srgbClr>
          </a:solidFill>
        </p:spPr>
      </p:pic>
      <p:pic>
        <p:nvPicPr>
          <p:cNvPr id="6" name="Obraz 5">
            <a:extLst>
              <a:ext uri="{FF2B5EF4-FFF2-40B4-BE49-F238E27FC236}">
                <a16:creationId xmlns:a16="http://schemas.microsoft.com/office/drawing/2014/main" id="{7FE753AC-9219-48E0-81C0-BA2711DAAFD5}"/>
              </a:ext>
            </a:extLst>
          </p:cNvPr>
          <p:cNvPicPr>
            <a:picLocks noChangeAspect="1"/>
          </p:cNvPicPr>
          <p:nvPr/>
        </p:nvPicPr>
        <p:blipFill rotWithShape="1">
          <a:blip r:embed="rId5"/>
          <a:srcRect r="62409" b="-363"/>
          <a:stretch/>
        </p:blipFill>
        <p:spPr>
          <a:xfrm>
            <a:off x="8328248" y="1475857"/>
            <a:ext cx="1509210" cy="739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Obraz 9">
            <a:extLst>
              <a:ext uri="{FF2B5EF4-FFF2-40B4-BE49-F238E27FC236}">
                <a16:creationId xmlns:a16="http://schemas.microsoft.com/office/drawing/2014/main" id="{A9E63125-9C44-4A3F-83AA-13C60D5461AC}"/>
              </a:ext>
            </a:extLst>
          </p:cNvPr>
          <p:cNvPicPr>
            <a:picLocks noChangeAspect="1"/>
          </p:cNvPicPr>
          <p:nvPr/>
        </p:nvPicPr>
        <p:blipFill>
          <a:blip r:embed="rId6"/>
          <a:stretch>
            <a:fillRect/>
          </a:stretch>
        </p:blipFill>
        <p:spPr>
          <a:xfrm>
            <a:off x="2063552" y="1499103"/>
            <a:ext cx="1509210" cy="716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pole tekstowe 10">
            <a:extLst>
              <a:ext uri="{FF2B5EF4-FFF2-40B4-BE49-F238E27FC236}">
                <a16:creationId xmlns:a16="http://schemas.microsoft.com/office/drawing/2014/main" id="{A355EC93-5E75-4F56-B25D-E1843CCAD1A7}"/>
              </a:ext>
            </a:extLst>
          </p:cNvPr>
          <p:cNvSpPr txBox="1"/>
          <p:nvPr/>
        </p:nvSpPr>
        <p:spPr>
          <a:xfrm>
            <a:off x="1201770" y="2565400"/>
            <a:ext cx="4279405" cy="1292662"/>
          </a:xfrm>
          <a:prstGeom prst="rect">
            <a:avLst/>
          </a:prstGeom>
          <a:noFill/>
        </p:spPr>
        <p:txBody>
          <a:bodyPr wrap="square" rtlCol="0">
            <a:spAutoFit/>
          </a:bodyPr>
          <a:lstStyle/>
          <a:p>
            <a:r>
              <a:rPr lang="pl-PL" b="1" dirty="0">
                <a:solidFill>
                  <a:schemeClr val="tx2"/>
                </a:solidFill>
              </a:rPr>
              <a:t>System transakcyjny</a:t>
            </a:r>
          </a:p>
          <a:p>
            <a:endParaRPr lang="pl-PL" sz="1800" dirty="0">
              <a:solidFill>
                <a:schemeClr val="tx2"/>
              </a:solidFill>
            </a:endParaRPr>
          </a:p>
          <a:p>
            <a:r>
              <a:rPr lang="pl-PL" sz="1800" dirty="0">
                <a:solidFill>
                  <a:schemeClr val="tx2"/>
                </a:solidFill>
              </a:rPr>
              <a:t>Cel:</a:t>
            </a:r>
          </a:p>
          <a:p>
            <a:pPr marL="342900" indent="-342900">
              <a:buFont typeface="Arial" panose="020B0604020202020204" pitchFamily="34" charset="0"/>
              <a:buChar char="•"/>
            </a:pPr>
            <a:r>
              <a:rPr lang="pl-PL" sz="1800" dirty="0">
                <a:solidFill>
                  <a:schemeClr val="tx2"/>
                </a:solidFill>
              </a:rPr>
              <a:t>Gromadzenie danych</a:t>
            </a:r>
          </a:p>
        </p:txBody>
      </p:sp>
      <p:sp>
        <p:nvSpPr>
          <p:cNvPr id="12" name="pole tekstowe 11">
            <a:extLst>
              <a:ext uri="{FF2B5EF4-FFF2-40B4-BE49-F238E27FC236}">
                <a16:creationId xmlns:a16="http://schemas.microsoft.com/office/drawing/2014/main" id="{AB546FA3-20C6-4A7F-B968-BA5DD137F0E8}"/>
              </a:ext>
            </a:extLst>
          </p:cNvPr>
          <p:cNvSpPr txBox="1"/>
          <p:nvPr/>
        </p:nvSpPr>
        <p:spPr>
          <a:xfrm>
            <a:off x="6627208" y="2565400"/>
            <a:ext cx="3429232" cy="3323987"/>
          </a:xfrm>
          <a:prstGeom prst="rect">
            <a:avLst/>
          </a:prstGeom>
          <a:noFill/>
        </p:spPr>
        <p:txBody>
          <a:bodyPr wrap="square" rtlCol="0">
            <a:spAutoFit/>
          </a:bodyPr>
          <a:lstStyle/>
          <a:p>
            <a:r>
              <a:rPr lang="pl-PL" b="1" dirty="0">
                <a:solidFill>
                  <a:srgbClr val="FFFFFF"/>
                </a:solidFill>
              </a:rPr>
              <a:t>System analityczny</a:t>
            </a:r>
          </a:p>
          <a:p>
            <a:endParaRPr lang="pl-PL" sz="2000" dirty="0">
              <a:solidFill>
                <a:srgbClr val="FFFFFF"/>
              </a:solidFill>
            </a:endParaRPr>
          </a:p>
          <a:p>
            <a:r>
              <a:rPr lang="pl-PL" sz="1800" dirty="0">
                <a:solidFill>
                  <a:srgbClr val="FFFFFF"/>
                </a:solidFill>
              </a:rPr>
              <a:t>Cel:</a:t>
            </a:r>
          </a:p>
          <a:p>
            <a:pPr marL="342900" indent="-342900">
              <a:buFont typeface="Arial" panose="020B0604020202020204" pitchFamily="34" charset="0"/>
              <a:buChar char="•"/>
            </a:pPr>
            <a:r>
              <a:rPr lang="pl-PL" sz="1800" dirty="0">
                <a:solidFill>
                  <a:srgbClr val="FFFFFF"/>
                </a:solidFill>
              </a:rPr>
              <a:t>Integracja danych</a:t>
            </a:r>
          </a:p>
          <a:p>
            <a:pPr marL="342900" indent="-342900">
              <a:buFont typeface="Arial" panose="020B0604020202020204" pitchFamily="34" charset="0"/>
              <a:buChar char="•"/>
            </a:pPr>
            <a:r>
              <a:rPr lang="pl-PL" sz="1800" dirty="0">
                <a:solidFill>
                  <a:srgbClr val="FFFFFF"/>
                </a:solidFill>
              </a:rPr>
              <a:t>Oficjalny interfejs raportowy POL-on 2.0</a:t>
            </a:r>
          </a:p>
          <a:p>
            <a:pPr marL="342900" indent="-342900">
              <a:buFont typeface="Arial" panose="020B0604020202020204" pitchFamily="34" charset="0"/>
              <a:buChar char="•"/>
            </a:pPr>
            <a:r>
              <a:rPr lang="pl-PL" sz="1800" dirty="0">
                <a:solidFill>
                  <a:srgbClr val="FFFFFF"/>
                </a:solidFill>
              </a:rPr>
              <a:t>Szybkość generowania raportów</a:t>
            </a:r>
          </a:p>
          <a:p>
            <a:pPr marL="342900" indent="-342900">
              <a:buFont typeface="Arial" panose="020B0604020202020204" pitchFamily="34" charset="0"/>
              <a:buChar char="•"/>
            </a:pPr>
            <a:r>
              <a:rPr lang="pl-PL" sz="1800" dirty="0">
                <a:solidFill>
                  <a:srgbClr val="FFFFFF"/>
                </a:solidFill>
              </a:rPr>
              <a:t>Jedno źródło danych o nauce </a:t>
            </a:r>
            <a:br>
              <a:rPr lang="pl-PL" sz="1800" dirty="0">
                <a:solidFill>
                  <a:srgbClr val="FFFFFF"/>
                </a:solidFill>
              </a:rPr>
            </a:br>
            <a:r>
              <a:rPr lang="pl-PL" sz="1800" dirty="0">
                <a:solidFill>
                  <a:srgbClr val="FFFFFF"/>
                </a:solidFill>
              </a:rPr>
              <a:t>i szkolnictwie wyższym w Polsce</a:t>
            </a:r>
          </a:p>
        </p:txBody>
      </p:sp>
      <mc:AlternateContent xmlns:mc="http://schemas.openxmlformats.org/markup-compatibility/2006" xmlns:am3d="http://schemas.microsoft.com/office/drawing/2017/model3d">
        <mc:Choice Requires="am3d">
          <p:graphicFrame>
            <p:nvGraphicFramePr>
              <p:cNvPr id="16" name="Model 3D 15" descr="Wooden crate">
                <a:extLst>
                  <a:ext uri="{FF2B5EF4-FFF2-40B4-BE49-F238E27FC236}">
                    <a16:creationId xmlns:a16="http://schemas.microsoft.com/office/drawing/2014/main" id="{506FED3A-386A-46E2-8566-530D000ADC08}"/>
                  </a:ext>
                </a:extLst>
              </p:cNvPr>
              <p:cNvGraphicFramePr>
                <a:graphicFrameLocks noChangeAspect="1"/>
              </p:cNvGraphicFramePr>
              <p:nvPr>
                <p:extLst>
                  <p:ext uri="{D42A27DB-BD31-4B8C-83A1-F6EECF244321}">
                    <p14:modId xmlns:p14="http://schemas.microsoft.com/office/powerpoint/2010/main" val="333293806"/>
                  </p:ext>
                </p:extLst>
              </p:nvPr>
            </p:nvGraphicFramePr>
            <p:xfrm>
              <a:off x="498778" y="4077072"/>
              <a:ext cx="2523129" cy="2421865"/>
            </p:xfrm>
            <a:graphic>
              <a:graphicData uri="http://schemas.microsoft.com/office/drawing/2017/model3d">
                <am3d:model3d r:embed="rId7">
                  <am3d:spPr>
                    <a:xfrm>
                      <a:off x="0" y="0"/>
                      <a:ext cx="2523129" cy="2421865"/>
                    </a:xfrm>
                    <a:prstGeom prst="rect">
                      <a:avLst/>
                    </a:prstGeom>
                  </am3d:spPr>
                  <am3d:camera>
                    <am3d:pos x="0" y="0" z="73269178"/>
                    <am3d:up dx="0" dy="36000000" dz="0"/>
                    <am3d:lookAt x="0" y="0" z="0"/>
                    <am3d:perspective fov="2700000"/>
                  </am3d:camera>
                  <am3d:trans>
                    <am3d:meterPerModelUnit n="196999" d="1000000"/>
                    <am3d:preTrans dx="0" dy="-14968726" dz="14844"/>
                    <am3d:scale>
                      <am3d:sx n="1000000" d="1000000"/>
                      <am3d:sy n="1000000" d="1000000"/>
                      <am3d:sz n="1000000" d="1000000"/>
                    </am3d:scale>
                    <am3d:rot ax="10074583" ay="1709792" az="10449889"/>
                    <am3d:postTrans dx="0" dy="0" dz="0"/>
                  </am3d:trans>
                  <am3d:raster rName="Office3DRenderer" rVer="16.0.8326">
                    <am3d:blip r:embed="rId8"/>
                  </am3d:raster>
                  <am3d:objViewport viewportSz="309347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xmlns="">
          <p:pic>
            <p:nvPicPr>
              <p:cNvPr id="16" name="Model 3D 15" descr="Wooden crate">
                <a:extLst>
                  <a:ext uri="{FF2B5EF4-FFF2-40B4-BE49-F238E27FC236}">
                    <a16:creationId xmlns:a16="http://schemas.microsoft.com/office/drawing/2014/main" xmlns="" xmlns:am3d="http://schemas.microsoft.com/office/drawing/2017/model3d" id="{506FED3A-386A-46E2-8566-530D000ADC08}"/>
                  </a:ext>
                </a:extLst>
              </p:cNvPr>
              <p:cNvPicPr>
                <a:picLocks noGrp="1" noRot="1" noChangeAspect="1" noMove="1" noResize="1" noEditPoints="1" noAdjustHandles="1" noChangeArrowheads="1" noChangeShapeType="1" noCrop="1"/>
              </p:cNvPicPr>
              <p:nvPr/>
            </p:nvPicPr>
            <p:blipFill>
              <a:blip r:embed="rId9"/>
              <a:stretch>
                <a:fillRect/>
              </a:stretch>
            </p:blipFill>
            <p:spPr>
              <a:xfrm>
                <a:off x="498778" y="4077072"/>
                <a:ext cx="2523129" cy="2421865"/>
              </a:xfrm>
              <a:prstGeom prst="rect">
                <a:avLst/>
              </a:prstGeom>
            </p:spPr>
          </p:pic>
        </mc:Fallback>
      </mc:AlternateContent>
      <mc:AlternateContent xmlns:mc="http://schemas.openxmlformats.org/markup-compatibility/2006" xmlns:am3d="http://schemas.microsoft.com/office/drawing/2017/model3d">
        <mc:Choice Requires="am3d">
          <p:graphicFrame>
            <p:nvGraphicFramePr>
              <p:cNvPr id="3" name="Model 3D 2" descr="Shuttle Gas Tanks">
                <a:extLst>
                  <a:ext uri="{FF2B5EF4-FFF2-40B4-BE49-F238E27FC236}">
                    <a16:creationId xmlns:a16="http://schemas.microsoft.com/office/drawing/2014/main" id="{9A352BE9-E692-4DA6-8E1B-9CE4B27E1B61}"/>
                  </a:ext>
                </a:extLst>
              </p:cNvPr>
              <p:cNvGraphicFramePr>
                <a:graphicFrameLocks noChangeAspect="1"/>
              </p:cNvGraphicFramePr>
              <p:nvPr>
                <p:extLst>
                  <p:ext uri="{D42A27DB-BD31-4B8C-83A1-F6EECF244321}">
                    <p14:modId xmlns:p14="http://schemas.microsoft.com/office/powerpoint/2010/main" val="1078372752"/>
                  </p:ext>
                </p:extLst>
              </p:nvPr>
            </p:nvGraphicFramePr>
            <p:xfrm>
              <a:off x="10416480" y="3191417"/>
              <a:ext cx="1316587" cy="3186520"/>
            </p:xfrm>
            <a:graphic>
              <a:graphicData uri="http://schemas.microsoft.com/office/drawing/2017/model3d">
                <am3d:model3d r:embed="rId10">
                  <am3d:spPr>
                    <a:xfrm>
                      <a:off x="0" y="0"/>
                      <a:ext cx="1316587" cy="3186520"/>
                    </a:xfrm>
                    <a:prstGeom prst="rect">
                      <a:avLst/>
                    </a:prstGeom>
                  </am3d:spPr>
                  <am3d:camera>
                    <am3d:pos x="0" y="0" z="51887595"/>
                    <am3d:up dx="0" dy="36000000" dz="0"/>
                    <am3d:lookAt x="0" y="0" z="0"/>
                    <am3d:perspective fov="2700000"/>
                  </am3d:camera>
                  <am3d:trans>
                    <am3d:meterPerModelUnit n="1426407" d="1000000"/>
                    <am3d:preTrans dx="0" dy="-18000000" dz="-265329"/>
                    <am3d:scale>
                      <am3d:sx n="1000000" d="1000000"/>
                      <am3d:sy n="1000000" d="1000000"/>
                      <am3d:sz n="1000000" d="1000000"/>
                    </am3d:scale>
                    <am3d:rot/>
                    <am3d:postTrans dx="0" dy="0" dz="0"/>
                  </am3d:trans>
                  <am3d:raster rName="Office3DRenderer" rVer="16.0.8326">
                    <am3d:blip r:embed="rId11"/>
                  </am3d:raster>
                  <am3d:objViewport viewportSz="361902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xmlns="">
          <p:pic>
            <p:nvPicPr>
              <p:cNvPr id="3" name="Model 3D 2" descr="Shuttle Gas Tanks">
                <a:extLst>
                  <a:ext uri="{FF2B5EF4-FFF2-40B4-BE49-F238E27FC236}">
                    <a16:creationId xmlns:a16="http://schemas.microsoft.com/office/drawing/2014/main" xmlns="" xmlns:am3d="http://schemas.microsoft.com/office/drawing/2017/model3d" id="{9A352BE9-E692-4DA6-8E1B-9CE4B27E1B61}"/>
                  </a:ext>
                </a:extLst>
              </p:cNvPr>
              <p:cNvPicPr>
                <a:picLocks noGrp="1" noRot="1" noChangeAspect="1" noMove="1" noResize="1" noEditPoints="1" noAdjustHandles="1" noChangeArrowheads="1" noChangeShapeType="1" noCrop="1"/>
              </p:cNvPicPr>
              <p:nvPr/>
            </p:nvPicPr>
            <p:blipFill>
              <a:blip r:embed="rId12"/>
              <a:stretch>
                <a:fillRect/>
              </a:stretch>
            </p:blipFill>
            <p:spPr>
              <a:xfrm>
                <a:off x="10416480" y="3191417"/>
                <a:ext cx="1316587" cy="3186520"/>
              </a:xfrm>
              <a:prstGeom prst="rect">
                <a:avLst/>
              </a:prstGeom>
            </p:spPr>
          </p:pic>
        </mc:Fallback>
      </mc:AlternateContent>
    </p:spTree>
    <p:extLst>
      <p:ext uri="{BB962C8B-B14F-4D97-AF65-F5344CB8AC3E}">
        <p14:creationId xmlns:p14="http://schemas.microsoft.com/office/powerpoint/2010/main" val="86579045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D09FBE-E748-4E35-BD6F-59EC18AAB4A2}"/>
              </a:ext>
            </a:extLst>
          </p:cNvPr>
          <p:cNvSpPr>
            <a:spLocks noGrp="1"/>
          </p:cNvSpPr>
          <p:nvPr>
            <p:ph type="title"/>
          </p:nvPr>
        </p:nvSpPr>
        <p:spPr/>
        <p:txBody>
          <a:bodyPr/>
          <a:lstStyle/>
          <a:p>
            <a:r>
              <a:rPr lang="pl-PL" dirty="0"/>
              <a:t>Trendy w obszarach badań</a:t>
            </a:r>
          </a:p>
        </p:txBody>
      </p:sp>
      <p:pic>
        <p:nvPicPr>
          <p:cNvPr id="3" name="Obraz 2">
            <a:extLst>
              <a:ext uri="{FF2B5EF4-FFF2-40B4-BE49-F238E27FC236}">
                <a16:creationId xmlns:a16="http://schemas.microsoft.com/office/drawing/2014/main" id="{32040B66-C0E3-4EC9-AC3B-2BF8D9A4CC13}"/>
              </a:ext>
            </a:extLst>
          </p:cNvPr>
          <p:cNvPicPr>
            <a:picLocks noChangeAspect="1"/>
          </p:cNvPicPr>
          <p:nvPr/>
        </p:nvPicPr>
        <p:blipFill>
          <a:blip r:embed="rId3"/>
          <a:stretch>
            <a:fillRect/>
          </a:stretch>
        </p:blipFill>
        <p:spPr>
          <a:xfrm>
            <a:off x="484812" y="1236048"/>
            <a:ext cx="10953207" cy="57090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53836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D09FBE-E748-4E35-BD6F-59EC18AAB4A2}"/>
              </a:ext>
            </a:extLst>
          </p:cNvPr>
          <p:cNvSpPr>
            <a:spLocks noGrp="1"/>
          </p:cNvSpPr>
          <p:nvPr>
            <p:ph type="title"/>
          </p:nvPr>
        </p:nvSpPr>
        <p:spPr/>
        <p:txBody>
          <a:bodyPr/>
          <a:lstStyle/>
          <a:p>
            <a:r>
              <a:rPr lang="pl-PL" dirty="0"/>
              <a:t>Trendy w obszarach badań Polska vs Świat lata 2009 -2019</a:t>
            </a:r>
          </a:p>
        </p:txBody>
      </p:sp>
      <p:pic>
        <p:nvPicPr>
          <p:cNvPr id="3" name="Obraz 2">
            <a:extLst>
              <a:ext uri="{FF2B5EF4-FFF2-40B4-BE49-F238E27FC236}">
                <a16:creationId xmlns:a16="http://schemas.microsoft.com/office/drawing/2014/main" id="{1D5DB913-31CC-4AD6-ADC0-698BD095A9CC}"/>
              </a:ext>
            </a:extLst>
          </p:cNvPr>
          <p:cNvPicPr>
            <a:picLocks noChangeAspect="1"/>
          </p:cNvPicPr>
          <p:nvPr/>
        </p:nvPicPr>
        <p:blipFill>
          <a:blip r:embed="rId3"/>
          <a:stretch>
            <a:fillRect/>
          </a:stretch>
        </p:blipFill>
        <p:spPr>
          <a:xfrm>
            <a:off x="476236" y="1067516"/>
            <a:ext cx="10968452" cy="1684523"/>
          </a:xfrm>
          <a:prstGeom prst="rect">
            <a:avLst/>
          </a:prstGeom>
        </p:spPr>
      </p:pic>
      <p:grpSp>
        <p:nvGrpSpPr>
          <p:cNvPr id="7" name="Grupa 6">
            <a:extLst>
              <a:ext uri="{FF2B5EF4-FFF2-40B4-BE49-F238E27FC236}">
                <a16:creationId xmlns:a16="http://schemas.microsoft.com/office/drawing/2014/main" id="{50E70F25-F85F-490E-9C17-CDA016FEDEF3}"/>
              </a:ext>
            </a:extLst>
          </p:cNvPr>
          <p:cNvGrpSpPr/>
          <p:nvPr/>
        </p:nvGrpSpPr>
        <p:grpSpPr>
          <a:xfrm>
            <a:off x="645394" y="2745256"/>
            <a:ext cx="10940688" cy="3876709"/>
            <a:chOff x="504000" y="2432927"/>
            <a:chExt cx="10940688" cy="3876709"/>
          </a:xfrm>
        </p:grpSpPr>
        <p:pic>
          <p:nvPicPr>
            <p:cNvPr id="5" name="Obraz 4">
              <a:extLst>
                <a:ext uri="{FF2B5EF4-FFF2-40B4-BE49-F238E27FC236}">
                  <a16:creationId xmlns:a16="http://schemas.microsoft.com/office/drawing/2014/main" id="{9117528A-6041-4EF0-A914-AC829FD513CB}"/>
                </a:ext>
              </a:extLst>
            </p:cNvPr>
            <p:cNvPicPr>
              <a:picLocks noChangeAspect="1"/>
            </p:cNvPicPr>
            <p:nvPr/>
          </p:nvPicPr>
          <p:blipFill rotWithShape="1">
            <a:blip r:embed="rId4"/>
            <a:srcRect t="40709"/>
            <a:stretch/>
          </p:blipFill>
          <p:spPr>
            <a:xfrm>
              <a:off x="504000" y="2766483"/>
              <a:ext cx="10915096" cy="3543153"/>
            </a:xfrm>
            <a:prstGeom prst="rect">
              <a:avLst/>
            </a:prstGeom>
          </p:spPr>
        </p:pic>
        <p:pic>
          <p:nvPicPr>
            <p:cNvPr id="6" name="Obraz 5">
              <a:extLst>
                <a:ext uri="{FF2B5EF4-FFF2-40B4-BE49-F238E27FC236}">
                  <a16:creationId xmlns:a16="http://schemas.microsoft.com/office/drawing/2014/main" id="{DB308E2F-0810-4DB2-B983-C83291E12B9D}"/>
                </a:ext>
              </a:extLst>
            </p:cNvPr>
            <p:cNvPicPr>
              <a:picLocks noChangeAspect="1"/>
            </p:cNvPicPr>
            <p:nvPr/>
          </p:nvPicPr>
          <p:blipFill rotWithShape="1">
            <a:blip r:embed="rId4"/>
            <a:srcRect t="-307" b="90242"/>
            <a:stretch/>
          </p:blipFill>
          <p:spPr>
            <a:xfrm>
              <a:off x="529592" y="2432927"/>
              <a:ext cx="10915096" cy="601488"/>
            </a:xfrm>
            <a:prstGeom prst="rect">
              <a:avLst/>
            </a:prstGeom>
          </p:spPr>
        </p:pic>
      </p:grpSp>
    </p:spTree>
    <p:extLst>
      <p:ext uri="{BB962C8B-B14F-4D97-AF65-F5344CB8AC3E}">
        <p14:creationId xmlns:p14="http://schemas.microsoft.com/office/powerpoint/2010/main" val="4030677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3E295C-EED9-4DB9-A7BA-97B80A30155B}"/>
              </a:ext>
            </a:extLst>
          </p:cNvPr>
          <p:cNvSpPr>
            <a:spLocks noGrp="1"/>
          </p:cNvSpPr>
          <p:nvPr>
            <p:ph type="title"/>
          </p:nvPr>
        </p:nvSpPr>
        <p:spPr/>
        <p:txBody>
          <a:bodyPr/>
          <a:lstStyle/>
          <a:p>
            <a:r>
              <a:rPr lang="pl-PL" b="0" dirty="0"/>
              <a:t>Popularność obszarów badań </a:t>
            </a:r>
            <a:r>
              <a:rPr lang="pl-PL" dirty="0"/>
              <a:t>Polska vs Świat lata 1970 -1980</a:t>
            </a:r>
          </a:p>
        </p:txBody>
      </p:sp>
      <p:pic>
        <p:nvPicPr>
          <p:cNvPr id="4" name="Obraz 3">
            <a:extLst>
              <a:ext uri="{FF2B5EF4-FFF2-40B4-BE49-F238E27FC236}">
                <a16:creationId xmlns:a16="http://schemas.microsoft.com/office/drawing/2014/main" id="{23E17EF2-7706-4EB2-977A-21B43465E8D4}"/>
              </a:ext>
            </a:extLst>
          </p:cNvPr>
          <p:cNvPicPr>
            <a:picLocks noChangeAspect="1"/>
          </p:cNvPicPr>
          <p:nvPr/>
        </p:nvPicPr>
        <p:blipFill>
          <a:blip r:embed="rId3"/>
          <a:stretch>
            <a:fillRect/>
          </a:stretch>
        </p:blipFill>
        <p:spPr>
          <a:xfrm>
            <a:off x="2063552" y="1089409"/>
            <a:ext cx="9505056" cy="5567623"/>
          </a:xfrm>
          <a:prstGeom prst="rect">
            <a:avLst/>
          </a:prstGeom>
        </p:spPr>
      </p:pic>
    </p:spTree>
    <p:extLst>
      <p:ext uri="{BB962C8B-B14F-4D97-AF65-F5344CB8AC3E}">
        <p14:creationId xmlns:p14="http://schemas.microsoft.com/office/powerpoint/2010/main" val="5003266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3E295C-EED9-4DB9-A7BA-97B80A30155B}"/>
              </a:ext>
            </a:extLst>
          </p:cNvPr>
          <p:cNvSpPr>
            <a:spLocks noGrp="1"/>
          </p:cNvSpPr>
          <p:nvPr>
            <p:ph type="title"/>
          </p:nvPr>
        </p:nvSpPr>
        <p:spPr/>
        <p:txBody>
          <a:bodyPr/>
          <a:lstStyle/>
          <a:p>
            <a:r>
              <a:rPr lang="pl-PL" b="0" dirty="0"/>
              <a:t>Popularność obszarów badań </a:t>
            </a:r>
            <a:r>
              <a:rPr lang="pl-PL" dirty="0"/>
              <a:t>Polska vs Świat lata 2000 -2019</a:t>
            </a:r>
          </a:p>
        </p:txBody>
      </p:sp>
      <p:pic>
        <p:nvPicPr>
          <p:cNvPr id="3" name="Obraz 2">
            <a:extLst>
              <a:ext uri="{FF2B5EF4-FFF2-40B4-BE49-F238E27FC236}">
                <a16:creationId xmlns:a16="http://schemas.microsoft.com/office/drawing/2014/main" id="{667B1619-4EEA-4771-AE18-7D2D55C46E0D}"/>
              </a:ext>
            </a:extLst>
          </p:cNvPr>
          <p:cNvPicPr>
            <a:picLocks noChangeAspect="1"/>
          </p:cNvPicPr>
          <p:nvPr/>
        </p:nvPicPr>
        <p:blipFill>
          <a:blip r:embed="rId3"/>
          <a:stretch>
            <a:fillRect/>
          </a:stretch>
        </p:blipFill>
        <p:spPr>
          <a:xfrm>
            <a:off x="1834757" y="908720"/>
            <a:ext cx="9783580" cy="5786424"/>
          </a:xfrm>
          <a:prstGeom prst="rect">
            <a:avLst/>
          </a:prstGeom>
        </p:spPr>
      </p:pic>
    </p:spTree>
    <p:extLst>
      <p:ext uri="{BB962C8B-B14F-4D97-AF65-F5344CB8AC3E}">
        <p14:creationId xmlns:p14="http://schemas.microsoft.com/office/powerpoint/2010/main" val="30805650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E10B15F-1E11-48EC-B959-EB0FAC75D16A}"/>
              </a:ext>
            </a:extLst>
          </p:cNvPr>
          <p:cNvSpPr>
            <a:spLocks noGrp="1"/>
          </p:cNvSpPr>
          <p:nvPr>
            <p:ph type="title"/>
          </p:nvPr>
        </p:nvSpPr>
        <p:spPr/>
        <p:txBody>
          <a:bodyPr/>
          <a:lstStyle/>
          <a:p>
            <a:r>
              <a:rPr lang="pl-PL" dirty="0"/>
              <a:t>API</a:t>
            </a:r>
          </a:p>
        </p:txBody>
      </p:sp>
    </p:spTree>
    <p:extLst>
      <p:ext uri="{BB962C8B-B14F-4D97-AF65-F5344CB8AC3E}">
        <p14:creationId xmlns:p14="http://schemas.microsoft.com/office/powerpoint/2010/main" val="1823981079"/>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a:xfrm>
            <a:off x="504000" y="173777"/>
            <a:ext cx="11064608" cy="828000"/>
          </a:xfrm>
        </p:spPr>
        <p:txBody>
          <a:bodyPr/>
          <a:lstStyle/>
          <a:p>
            <a:r>
              <a:rPr lang="pl-PL" dirty="0"/>
              <a:t>API – maszynowe udostępnianie danych</a:t>
            </a:r>
          </a:p>
        </p:txBody>
      </p:sp>
      <p:sp>
        <p:nvSpPr>
          <p:cNvPr id="3" name="Symbol zastępczy zawartości 2">
            <a:extLst>
              <a:ext uri="{FF2B5EF4-FFF2-40B4-BE49-F238E27FC236}">
                <a16:creationId xmlns:a16="http://schemas.microsoft.com/office/drawing/2014/main" id="{532E3362-E3AB-4072-8729-FA0C74ADE52F}"/>
              </a:ext>
            </a:extLst>
          </p:cNvPr>
          <p:cNvSpPr>
            <a:spLocks noGrp="1"/>
          </p:cNvSpPr>
          <p:nvPr>
            <p:ph sz="half" idx="10"/>
          </p:nvPr>
        </p:nvSpPr>
        <p:spPr>
          <a:xfrm>
            <a:off x="504000" y="1600203"/>
            <a:ext cx="3845938" cy="648073"/>
          </a:xfrm>
        </p:spPr>
        <p:txBody>
          <a:bodyPr/>
          <a:lstStyle/>
          <a:p>
            <a:r>
              <a:rPr lang="pl-PL" dirty="0"/>
              <a:t>Usługi udostępniania danych:</a:t>
            </a:r>
          </a:p>
        </p:txBody>
      </p:sp>
      <p:sp>
        <p:nvSpPr>
          <p:cNvPr id="4" name="Owal 3">
            <a:extLst>
              <a:ext uri="{FF2B5EF4-FFF2-40B4-BE49-F238E27FC236}">
                <a16:creationId xmlns:a16="http://schemas.microsoft.com/office/drawing/2014/main" id="{032FAAD6-02E5-4D30-94AB-773E1C2AE8DA}"/>
              </a:ext>
            </a:extLst>
          </p:cNvPr>
          <p:cNvSpPr/>
          <p:nvPr/>
        </p:nvSpPr>
        <p:spPr>
          <a:xfrm>
            <a:off x="4880009" y="2494461"/>
            <a:ext cx="1872208" cy="187220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pl-PL" sz="4400" b="1" dirty="0"/>
              <a:t>API</a:t>
            </a:r>
          </a:p>
        </p:txBody>
      </p:sp>
      <p:sp>
        <p:nvSpPr>
          <p:cNvPr id="6" name="Prostokąt: zaokrąglone rogi 5">
            <a:extLst>
              <a:ext uri="{FF2B5EF4-FFF2-40B4-BE49-F238E27FC236}">
                <a16:creationId xmlns:a16="http://schemas.microsoft.com/office/drawing/2014/main" id="{98046D07-2BC5-4EF9-B8E3-83D3E89878FA}"/>
              </a:ext>
            </a:extLst>
          </p:cNvPr>
          <p:cNvSpPr/>
          <p:nvPr/>
        </p:nvSpPr>
        <p:spPr>
          <a:xfrm>
            <a:off x="767407" y="2786357"/>
            <a:ext cx="3857283" cy="648072"/>
          </a:xfrm>
          <a:prstGeom prst="roundRect">
            <a:avLst>
              <a:gd name="adj" fmla="val 50000"/>
            </a:avLst>
          </a:prstGeom>
          <a:solidFill>
            <a:schemeClr val="bg1">
              <a:lumMod val="8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pl-PL" sz="2000" b="1" dirty="0">
                <a:solidFill>
                  <a:schemeClr val="tx2"/>
                </a:solidFill>
              </a:rPr>
              <a:t>Usługi reprezentują 14 różnych zakresów wiedzy </a:t>
            </a:r>
          </a:p>
        </p:txBody>
      </p:sp>
      <p:sp>
        <p:nvSpPr>
          <p:cNvPr id="7" name="Prostokąt: zaokrąglone rogi 6">
            <a:extLst>
              <a:ext uri="{FF2B5EF4-FFF2-40B4-BE49-F238E27FC236}">
                <a16:creationId xmlns:a16="http://schemas.microsoft.com/office/drawing/2014/main" id="{31202AAB-A1FF-4BCC-B41D-E5A2EFCD215F}"/>
              </a:ext>
            </a:extLst>
          </p:cNvPr>
          <p:cNvSpPr/>
          <p:nvPr/>
        </p:nvSpPr>
        <p:spPr>
          <a:xfrm>
            <a:off x="767407" y="3645024"/>
            <a:ext cx="3679767" cy="648072"/>
          </a:xfrm>
          <a:prstGeom prst="roundRect">
            <a:avLst>
              <a:gd name="adj" fmla="val 50000"/>
            </a:avLst>
          </a:prstGeom>
          <a:solidFill>
            <a:schemeClr val="bg1">
              <a:lumMod val="8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pl-PL" sz="2000" b="1" dirty="0">
                <a:solidFill>
                  <a:schemeClr val="tx2"/>
                </a:solidFill>
              </a:rPr>
              <a:t>Każdy ma możliwość skorzystania z usług </a:t>
            </a:r>
            <a:r>
              <a:rPr lang="pl-PL" sz="2000" b="1" dirty="0" err="1">
                <a:solidFill>
                  <a:schemeClr val="tx2"/>
                </a:solidFill>
              </a:rPr>
              <a:t>OpenData</a:t>
            </a:r>
            <a:endParaRPr lang="pl-PL" sz="2000" b="1" dirty="0">
              <a:solidFill>
                <a:schemeClr val="tx2"/>
              </a:solidFill>
            </a:endParaRPr>
          </a:p>
        </p:txBody>
      </p:sp>
      <p:pic>
        <p:nvPicPr>
          <p:cNvPr id="11" name="Obraz 10">
            <a:extLst>
              <a:ext uri="{FF2B5EF4-FFF2-40B4-BE49-F238E27FC236}">
                <a16:creationId xmlns:a16="http://schemas.microsoft.com/office/drawing/2014/main" id="{109F23E6-7EFD-406C-A61E-F18466D04AF6}"/>
              </a:ext>
            </a:extLst>
          </p:cNvPr>
          <p:cNvPicPr>
            <a:picLocks noChangeAspect="1"/>
          </p:cNvPicPr>
          <p:nvPr/>
        </p:nvPicPr>
        <p:blipFill>
          <a:blip r:embed="rId3"/>
          <a:stretch>
            <a:fillRect/>
          </a:stretch>
        </p:blipFill>
        <p:spPr>
          <a:xfrm>
            <a:off x="7935762" y="3356136"/>
            <a:ext cx="3986449" cy="1524455"/>
          </a:xfrm>
          <a:prstGeom prst="rect">
            <a:avLst/>
          </a:prstGeom>
        </p:spPr>
      </p:pic>
      <p:cxnSp>
        <p:nvCxnSpPr>
          <p:cNvPr id="15" name="Łącznik prosty ze strzałką 14">
            <a:extLst>
              <a:ext uri="{FF2B5EF4-FFF2-40B4-BE49-F238E27FC236}">
                <a16:creationId xmlns:a16="http://schemas.microsoft.com/office/drawing/2014/main" id="{EC21E6AE-F1AE-453E-965A-CAB0686F0931}"/>
              </a:ext>
            </a:extLst>
          </p:cNvPr>
          <p:cNvCxnSpPr>
            <a:cxnSpLocks/>
          </p:cNvCxnSpPr>
          <p:nvPr/>
        </p:nvCxnSpPr>
        <p:spPr>
          <a:xfrm flipV="1">
            <a:off x="6174468" y="2141254"/>
            <a:ext cx="193341" cy="436786"/>
          </a:xfrm>
          <a:prstGeom prst="straightConnector1">
            <a:avLst/>
          </a:prstGeom>
          <a:ln w="44450" cap="rnd">
            <a:solidFill>
              <a:srgbClr val="13203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Łącznik prosty ze strzałką 15">
            <a:extLst>
              <a:ext uri="{FF2B5EF4-FFF2-40B4-BE49-F238E27FC236}">
                <a16:creationId xmlns:a16="http://schemas.microsoft.com/office/drawing/2014/main" id="{8284BB66-C42B-4B7B-97BC-1493E4F99E5F}"/>
              </a:ext>
            </a:extLst>
          </p:cNvPr>
          <p:cNvCxnSpPr>
            <a:cxnSpLocks/>
          </p:cNvCxnSpPr>
          <p:nvPr/>
        </p:nvCxnSpPr>
        <p:spPr>
          <a:xfrm flipV="1">
            <a:off x="6729136" y="2656381"/>
            <a:ext cx="1095056" cy="505971"/>
          </a:xfrm>
          <a:prstGeom prst="straightConnector1">
            <a:avLst/>
          </a:prstGeom>
          <a:ln w="44450" cap="rnd">
            <a:solidFill>
              <a:srgbClr val="13203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Łącznik prosty ze strzałką 17">
            <a:extLst>
              <a:ext uri="{FF2B5EF4-FFF2-40B4-BE49-F238E27FC236}">
                <a16:creationId xmlns:a16="http://schemas.microsoft.com/office/drawing/2014/main" id="{9F5D2740-362B-4EE2-BF1E-94C68C3F0600}"/>
              </a:ext>
            </a:extLst>
          </p:cNvPr>
          <p:cNvCxnSpPr>
            <a:cxnSpLocks/>
          </p:cNvCxnSpPr>
          <p:nvPr/>
        </p:nvCxnSpPr>
        <p:spPr>
          <a:xfrm>
            <a:off x="6687652" y="3829307"/>
            <a:ext cx="815276" cy="153789"/>
          </a:xfrm>
          <a:prstGeom prst="straightConnector1">
            <a:avLst/>
          </a:prstGeom>
          <a:ln w="44450" cap="rnd">
            <a:solidFill>
              <a:srgbClr val="13203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Łącznik prosty ze strzałką 19">
            <a:extLst>
              <a:ext uri="{FF2B5EF4-FFF2-40B4-BE49-F238E27FC236}">
                <a16:creationId xmlns:a16="http://schemas.microsoft.com/office/drawing/2014/main" id="{96A23B46-F4B2-41A9-8B3F-6877B784B626}"/>
              </a:ext>
            </a:extLst>
          </p:cNvPr>
          <p:cNvCxnSpPr>
            <a:cxnSpLocks/>
          </p:cNvCxnSpPr>
          <p:nvPr/>
        </p:nvCxnSpPr>
        <p:spPr>
          <a:xfrm>
            <a:off x="5784691" y="4370515"/>
            <a:ext cx="31422" cy="1004004"/>
          </a:xfrm>
          <a:prstGeom prst="straightConnector1">
            <a:avLst/>
          </a:prstGeom>
          <a:ln w="44450" cap="rnd">
            <a:solidFill>
              <a:srgbClr val="13203A"/>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4" name="Grupa 23">
            <a:extLst>
              <a:ext uri="{FF2B5EF4-FFF2-40B4-BE49-F238E27FC236}">
                <a16:creationId xmlns:a16="http://schemas.microsoft.com/office/drawing/2014/main" id="{2F8A4C30-3E6C-4CAA-9D5B-0D9927C04DED}"/>
              </a:ext>
            </a:extLst>
          </p:cNvPr>
          <p:cNvGrpSpPr/>
          <p:nvPr/>
        </p:nvGrpSpPr>
        <p:grpSpPr>
          <a:xfrm>
            <a:off x="6057591" y="657813"/>
            <a:ext cx="1551241" cy="1553384"/>
            <a:chOff x="3348901" y="3897052"/>
            <a:chExt cx="1737167" cy="1737360"/>
          </a:xfrm>
        </p:grpSpPr>
        <p:sp>
          <p:nvSpPr>
            <p:cNvPr id="25" name="Elipsa 18">
              <a:extLst>
                <a:ext uri="{FF2B5EF4-FFF2-40B4-BE49-F238E27FC236}">
                  <a16:creationId xmlns:a16="http://schemas.microsoft.com/office/drawing/2014/main" id="{4BE7D9D1-D53A-40C4-8868-A332DA242665}"/>
                </a:ext>
              </a:extLst>
            </p:cNvPr>
            <p:cNvSpPr/>
            <p:nvPr/>
          </p:nvSpPr>
          <p:spPr>
            <a:xfrm>
              <a:off x="3348901" y="3897052"/>
              <a:ext cx="1737167" cy="1737360"/>
            </a:xfrm>
            <a:prstGeom prst="ellipse">
              <a:avLst/>
            </a:prstGeom>
            <a:solidFill>
              <a:srgbClr val="CCCC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pl-PL" b="1" dirty="0"/>
            </a:p>
          </p:txBody>
        </p:sp>
        <p:pic>
          <p:nvPicPr>
            <p:cNvPr id="26" name="Obraz 25">
              <a:extLst>
                <a:ext uri="{FF2B5EF4-FFF2-40B4-BE49-F238E27FC236}">
                  <a16:creationId xmlns:a16="http://schemas.microsoft.com/office/drawing/2014/main" id="{73477990-FC89-4315-85DB-E36420E4B05A}"/>
                </a:ext>
              </a:extLst>
            </p:cNvPr>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r="54246"/>
            <a:stretch/>
          </p:blipFill>
          <p:spPr>
            <a:xfrm>
              <a:off x="3673783" y="4459519"/>
              <a:ext cx="1193914" cy="591275"/>
            </a:xfrm>
            <a:prstGeom prst="rect">
              <a:avLst/>
            </a:prstGeom>
          </p:spPr>
        </p:pic>
      </p:grpSp>
      <p:pic>
        <p:nvPicPr>
          <p:cNvPr id="29" name="Obraz 28">
            <a:extLst>
              <a:ext uri="{FF2B5EF4-FFF2-40B4-BE49-F238E27FC236}">
                <a16:creationId xmlns:a16="http://schemas.microsoft.com/office/drawing/2014/main" id="{4D6C3696-F0A4-4B53-8BA1-11A949E112A4}"/>
              </a:ext>
            </a:extLst>
          </p:cNvPr>
          <p:cNvPicPr>
            <a:picLocks noChangeAspect="1"/>
          </p:cNvPicPr>
          <p:nvPr/>
        </p:nvPicPr>
        <p:blipFill>
          <a:blip r:embed="rId5"/>
          <a:stretch>
            <a:fillRect/>
          </a:stretch>
        </p:blipFill>
        <p:spPr>
          <a:xfrm>
            <a:off x="7371951" y="5192516"/>
            <a:ext cx="2820839" cy="655654"/>
          </a:xfrm>
          <a:prstGeom prst="rect">
            <a:avLst/>
          </a:prstGeom>
        </p:spPr>
      </p:pic>
      <p:pic>
        <p:nvPicPr>
          <p:cNvPr id="30" name="Obraz 29">
            <a:extLst>
              <a:ext uri="{FF2B5EF4-FFF2-40B4-BE49-F238E27FC236}">
                <a16:creationId xmlns:a16="http://schemas.microsoft.com/office/drawing/2014/main" id="{F68F8023-7E97-4CB6-AD37-182AAE044F77}"/>
              </a:ext>
            </a:extLst>
          </p:cNvPr>
          <p:cNvPicPr>
            <a:picLocks noChangeAspect="1"/>
          </p:cNvPicPr>
          <p:nvPr/>
        </p:nvPicPr>
        <p:blipFill>
          <a:blip r:embed="rId6"/>
          <a:stretch>
            <a:fillRect/>
          </a:stretch>
        </p:blipFill>
        <p:spPr>
          <a:xfrm>
            <a:off x="8079510" y="2181751"/>
            <a:ext cx="1509210" cy="716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Obraz 30">
            <a:extLst>
              <a:ext uri="{FF2B5EF4-FFF2-40B4-BE49-F238E27FC236}">
                <a16:creationId xmlns:a16="http://schemas.microsoft.com/office/drawing/2014/main" id="{26A977EF-9A56-4988-AD3C-6439AD27130A}"/>
              </a:ext>
            </a:extLst>
          </p:cNvPr>
          <p:cNvPicPr>
            <a:picLocks noChangeAspect="1"/>
          </p:cNvPicPr>
          <p:nvPr/>
        </p:nvPicPr>
        <p:blipFill>
          <a:blip r:embed="rId7"/>
          <a:stretch>
            <a:fillRect/>
          </a:stretch>
        </p:blipFill>
        <p:spPr>
          <a:xfrm>
            <a:off x="5251164" y="5520343"/>
            <a:ext cx="1219564" cy="411603"/>
          </a:xfrm>
          <a:prstGeom prst="rect">
            <a:avLst/>
          </a:prstGeom>
        </p:spPr>
      </p:pic>
      <p:sp>
        <p:nvSpPr>
          <p:cNvPr id="32" name="pole tekstowe 31">
            <a:extLst>
              <a:ext uri="{FF2B5EF4-FFF2-40B4-BE49-F238E27FC236}">
                <a16:creationId xmlns:a16="http://schemas.microsoft.com/office/drawing/2014/main" id="{24A494B6-6B5E-493E-9CCB-4FCDBA743C3A}"/>
              </a:ext>
            </a:extLst>
          </p:cNvPr>
          <p:cNvSpPr txBox="1"/>
          <p:nvPr/>
        </p:nvSpPr>
        <p:spPr>
          <a:xfrm>
            <a:off x="5015880" y="5970766"/>
            <a:ext cx="1872208" cy="338554"/>
          </a:xfrm>
          <a:prstGeom prst="rect">
            <a:avLst/>
          </a:prstGeom>
          <a:noFill/>
        </p:spPr>
        <p:txBody>
          <a:bodyPr wrap="square" rtlCol="0">
            <a:spAutoFit/>
          </a:bodyPr>
          <a:lstStyle/>
          <a:p>
            <a:r>
              <a:rPr lang="pl-PL" sz="1600" dirty="0">
                <a:solidFill>
                  <a:schemeClr val="bg1">
                    <a:lumMod val="50000"/>
                  </a:schemeClr>
                </a:solidFill>
              </a:rPr>
              <a:t>Podwykonawca RDN</a:t>
            </a:r>
          </a:p>
        </p:txBody>
      </p:sp>
      <p:cxnSp>
        <p:nvCxnSpPr>
          <p:cNvPr id="34" name="Łącznik prosty ze strzałką 33">
            <a:extLst>
              <a:ext uri="{FF2B5EF4-FFF2-40B4-BE49-F238E27FC236}">
                <a16:creationId xmlns:a16="http://schemas.microsoft.com/office/drawing/2014/main" id="{134D56FF-A408-4849-860E-5C58518C8687}"/>
              </a:ext>
            </a:extLst>
          </p:cNvPr>
          <p:cNvCxnSpPr>
            <a:cxnSpLocks/>
          </p:cNvCxnSpPr>
          <p:nvPr/>
        </p:nvCxnSpPr>
        <p:spPr>
          <a:xfrm>
            <a:off x="6271138" y="4260478"/>
            <a:ext cx="1033286" cy="1100026"/>
          </a:xfrm>
          <a:prstGeom prst="straightConnector1">
            <a:avLst/>
          </a:prstGeom>
          <a:ln w="44450" cap="rnd">
            <a:solidFill>
              <a:srgbClr val="13203A"/>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39202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250" fill="hold"/>
                                        <p:tgtEl>
                                          <p:spTgt spid="24"/>
                                        </p:tgtEl>
                                        <p:attrNameLst>
                                          <p:attrName>ppt_w</p:attrName>
                                        </p:attrNameLst>
                                      </p:cBhvr>
                                      <p:tavLst>
                                        <p:tav tm="0">
                                          <p:val>
                                            <p:fltVal val="0"/>
                                          </p:val>
                                        </p:tav>
                                        <p:tav tm="100000">
                                          <p:val>
                                            <p:strVal val="#ppt_w"/>
                                          </p:val>
                                        </p:tav>
                                      </p:tavLst>
                                    </p:anim>
                                    <p:anim calcmode="lin" valueType="num">
                                      <p:cBhvr>
                                        <p:cTn id="8" dur="250" fill="hold"/>
                                        <p:tgtEl>
                                          <p:spTgt spid="24"/>
                                        </p:tgtEl>
                                        <p:attrNameLst>
                                          <p:attrName>ppt_h</p:attrName>
                                        </p:attrNameLst>
                                      </p:cBhvr>
                                      <p:tavLst>
                                        <p:tav tm="0">
                                          <p:val>
                                            <p:fltVal val="0"/>
                                          </p:val>
                                        </p:tav>
                                        <p:tav tm="100000">
                                          <p:val>
                                            <p:strVal val="#ppt_h"/>
                                          </p:val>
                                        </p:tav>
                                      </p:tavLst>
                                    </p:anim>
                                    <p:animEffect transition="in" filter="fade">
                                      <p:cBhvr>
                                        <p:cTn id="9"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zaokrąglone rogi 1">
            <a:extLst>
              <a:ext uri="{FF2B5EF4-FFF2-40B4-BE49-F238E27FC236}">
                <a16:creationId xmlns:a16="http://schemas.microsoft.com/office/drawing/2014/main" id="{7112A237-AED7-40B0-9A81-57621ECE818E}"/>
              </a:ext>
            </a:extLst>
          </p:cNvPr>
          <p:cNvSpPr/>
          <p:nvPr/>
        </p:nvSpPr>
        <p:spPr>
          <a:xfrm>
            <a:off x="6337971" y="6093296"/>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Czasopisma</a:t>
            </a:r>
          </a:p>
        </p:txBody>
      </p:sp>
      <p:sp>
        <p:nvSpPr>
          <p:cNvPr id="7" name="Prostokąt: zaokrąglone rogi 6">
            <a:extLst>
              <a:ext uri="{FF2B5EF4-FFF2-40B4-BE49-F238E27FC236}">
                <a16:creationId xmlns:a16="http://schemas.microsoft.com/office/drawing/2014/main" id="{5F129475-19C7-4C7B-B640-4AFB8039EFD4}"/>
              </a:ext>
            </a:extLst>
          </p:cNvPr>
          <p:cNvSpPr/>
          <p:nvPr/>
        </p:nvSpPr>
        <p:spPr>
          <a:xfrm>
            <a:off x="446871" y="3689830"/>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a:t>Kierunki studiów</a:t>
            </a:r>
            <a:endParaRPr lang="pl-PL" dirty="0"/>
          </a:p>
        </p:txBody>
      </p:sp>
      <p:sp>
        <p:nvSpPr>
          <p:cNvPr id="8" name="Prostokąt: zaokrąglone rogi 7">
            <a:extLst>
              <a:ext uri="{FF2B5EF4-FFF2-40B4-BE49-F238E27FC236}">
                <a16:creationId xmlns:a16="http://schemas.microsoft.com/office/drawing/2014/main" id="{6D399957-F746-42ED-94DA-3B01D37118D5}"/>
              </a:ext>
            </a:extLst>
          </p:cNvPr>
          <p:cNvSpPr/>
          <p:nvPr/>
        </p:nvSpPr>
        <p:spPr>
          <a:xfrm>
            <a:off x="446871" y="4478048"/>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Kierunki studiów doktoranckich</a:t>
            </a:r>
          </a:p>
        </p:txBody>
      </p:sp>
      <p:sp>
        <p:nvSpPr>
          <p:cNvPr id="9" name="Prostokąt: zaokrąglone rogi 8">
            <a:extLst>
              <a:ext uri="{FF2B5EF4-FFF2-40B4-BE49-F238E27FC236}">
                <a16:creationId xmlns:a16="http://schemas.microsoft.com/office/drawing/2014/main" id="{45CDB7F1-441B-4292-B271-4B9D82E30269}"/>
              </a:ext>
            </a:extLst>
          </p:cNvPr>
          <p:cNvSpPr/>
          <p:nvPr/>
        </p:nvSpPr>
        <p:spPr>
          <a:xfrm>
            <a:off x="6324507" y="122051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Naukowcy</a:t>
            </a:r>
          </a:p>
        </p:txBody>
      </p:sp>
      <p:sp>
        <p:nvSpPr>
          <p:cNvPr id="10" name="Prostokąt: zaokrąglone rogi 9">
            <a:extLst>
              <a:ext uri="{FF2B5EF4-FFF2-40B4-BE49-F238E27FC236}">
                <a16:creationId xmlns:a16="http://schemas.microsoft.com/office/drawing/2014/main" id="{85C2089A-458A-4706-83AA-AC845B0E22E6}"/>
              </a:ext>
            </a:extLst>
          </p:cNvPr>
          <p:cNvSpPr/>
          <p:nvPr/>
        </p:nvSpPr>
        <p:spPr>
          <a:xfrm>
            <a:off x="6335464" y="203264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Organizacje</a:t>
            </a:r>
          </a:p>
        </p:txBody>
      </p:sp>
      <p:sp>
        <p:nvSpPr>
          <p:cNvPr id="11" name="Prostokąt: zaokrąglone rogi 10">
            <a:extLst>
              <a:ext uri="{FF2B5EF4-FFF2-40B4-BE49-F238E27FC236}">
                <a16:creationId xmlns:a16="http://schemas.microsoft.com/office/drawing/2014/main" id="{188FC56A-45D0-45BB-884B-28527FE18F9D}"/>
              </a:ext>
            </a:extLst>
          </p:cNvPr>
          <p:cNvSpPr/>
          <p:nvPr/>
        </p:nvSpPr>
        <p:spPr>
          <a:xfrm>
            <a:off x="6335464" y="284477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Produkty</a:t>
            </a:r>
          </a:p>
        </p:txBody>
      </p:sp>
      <p:sp>
        <p:nvSpPr>
          <p:cNvPr id="12" name="Prostokąt: zaokrąglone rogi 11">
            <a:extLst>
              <a:ext uri="{FF2B5EF4-FFF2-40B4-BE49-F238E27FC236}">
                <a16:creationId xmlns:a16="http://schemas.microsoft.com/office/drawing/2014/main" id="{A89B1FE8-461F-4CCF-9CA3-E36CFDC19BC4}"/>
              </a:ext>
            </a:extLst>
          </p:cNvPr>
          <p:cNvSpPr/>
          <p:nvPr/>
        </p:nvSpPr>
        <p:spPr>
          <a:xfrm>
            <a:off x="6335464" y="365690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Projekty</a:t>
            </a:r>
          </a:p>
        </p:txBody>
      </p:sp>
      <p:sp>
        <p:nvSpPr>
          <p:cNvPr id="13" name="Prostokąt: zaokrąglone rogi 12">
            <a:extLst>
              <a:ext uri="{FF2B5EF4-FFF2-40B4-BE49-F238E27FC236}">
                <a16:creationId xmlns:a16="http://schemas.microsoft.com/office/drawing/2014/main" id="{0CAC3186-54CC-41DB-A63F-E3AACF7FD2D2}"/>
              </a:ext>
            </a:extLst>
          </p:cNvPr>
          <p:cNvSpPr/>
          <p:nvPr/>
        </p:nvSpPr>
        <p:spPr>
          <a:xfrm>
            <a:off x="6335464" y="446903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Publikacje</a:t>
            </a:r>
          </a:p>
        </p:txBody>
      </p:sp>
      <p:sp>
        <p:nvSpPr>
          <p:cNvPr id="14" name="Prostokąt: zaokrąglone rogi 13">
            <a:extLst>
              <a:ext uri="{FF2B5EF4-FFF2-40B4-BE49-F238E27FC236}">
                <a16:creationId xmlns:a16="http://schemas.microsoft.com/office/drawing/2014/main" id="{845FC3F7-26CE-4B94-B6ED-D8ED11F51767}"/>
              </a:ext>
            </a:extLst>
          </p:cNvPr>
          <p:cNvSpPr/>
          <p:nvPr/>
        </p:nvSpPr>
        <p:spPr>
          <a:xfrm>
            <a:off x="6335464" y="528116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Recenzenci i eksperci</a:t>
            </a:r>
          </a:p>
        </p:txBody>
      </p:sp>
      <p:sp>
        <p:nvSpPr>
          <p:cNvPr id="15" name="Prostokąt: zaokrąglone rogi 14">
            <a:extLst>
              <a:ext uri="{FF2B5EF4-FFF2-40B4-BE49-F238E27FC236}">
                <a16:creationId xmlns:a16="http://schemas.microsoft.com/office/drawing/2014/main" id="{6CF9BF2D-CBC5-4570-BB69-CA0B74852E4D}"/>
              </a:ext>
            </a:extLst>
          </p:cNvPr>
          <p:cNvSpPr/>
          <p:nvPr/>
        </p:nvSpPr>
        <p:spPr>
          <a:xfrm>
            <a:off x="446871" y="5266266"/>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Uprawnienia do nadawania stopni</a:t>
            </a:r>
          </a:p>
        </p:txBody>
      </p:sp>
      <p:sp>
        <p:nvSpPr>
          <p:cNvPr id="16" name="Prostokąt: zaokrąglone rogi 15">
            <a:extLst>
              <a:ext uri="{FF2B5EF4-FFF2-40B4-BE49-F238E27FC236}">
                <a16:creationId xmlns:a16="http://schemas.microsoft.com/office/drawing/2014/main" id="{8382EC45-9729-4EB3-B528-215315E7664B}"/>
              </a:ext>
            </a:extLst>
          </p:cNvPr>
          <p:cNvSpPr/>
          <p:nvPr/>
        </p:nvSpPr>
        <p:spPr>
          <a:xfrm>
            <a:off x="446871" y="1325176"/>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Dyscypliny i dziedziny naukowe</a:t>
            </a:r>
          </a:p>
        </p:txBody>
      </p:sp>
      <p:sp>
        <p:nvSpPr>
          <p:cNvPr id="18" name="Prostokąt: zaokrąglone rogi 17">
            <a:extLst>
              <a:ext uri="{FF2B5EF4-FFF2-40B4-BE49-F238E27FC236}">
                <a16:creationId xmlns:a16="http://schemas.microsoft.com/office/drawing/2014/main" id="{F228DBBB-B53F-4A96-AB3E-31C99804D107}"/>
              </a:ext>
            </a:extLst>
          </p:cNvPr>
          <p:cNvSpPr/>
          <p:nvPr/>
        </p:nvSpPr>
        <p:spPr>
          <a:xfrm>
            <a:off x="446871" y="2901612"/>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Inwestycje</a:t>
            </a:r>
          </a:p>
        </p:txBody>
      </p:sp>
      <p:sp>
        <p:nvSpPr>
          <p:cNvPr id="19" name="Prostokąt: zaokrąglone rogi 18">
            <a:extLst>
              <a:ext uri="{FF2B5EF4-FFF2-40B4-BE49-F238E27FC236}">
                <a16:creationId xmlns:a16="http://schemas.microsoft.com/office/drawing/2014/main" id="{2D59251A-3232-4720-9343-4673859B633A}"/>
              </a:ext>
            </a:extLst>
          </p:cNvPr>
          <p:cNvSpPr/>
          <p:nvPr/>
        </p:nvSpPr>
        <p:spPr>
          <a:xfrm>
            <a:off x="446871" y="2113394"/>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Wydarzenia naukowe</a:t>
            </a:r>
          </a:p>
        </p:txBody>
      </p:sp>
      <p:sp>
        <p:nvSpPr>
          <p:cNvPr id="5" name="Tytuł 4">
            <a:extLst>
              <a:ext uri="{FF2B5EF4-FFF2-40B4-BE49-F238E27FC236}">
                <a16:creationId xmlns:a16="http://schemas.microsoft.com/office/drawing/2014/main" id="{D21E332E-0B5E-4288-B86C-CF7A84A37572}"/>
              </a:ext>
            </a:extLst>
          </p:cNvPr>
          <p:cNvSpPr>
            <a:spLocks noGrp="1"/>
          </p:cNvSpPr>
          <p:nvPr>
            <p:ph type="title"/>
          </p:nvPr>
        </p:nvSpPr>
        <p:spPr>
          <a:xfrm>
            <a:off x="504000" y="143115"/>
            <a:ext cx="11064608" cy="828000"/>
          </a:xfrm>
        </p:spPr>
        <p:txBody>
          <a:bodyPr/>
          <a:lstStyle/>
          <a:p>
            <a:r>
              <a:rPr lang="pl-PL" dirty="0"/>
              <a:t>API – udostępnione końcówki</a:t>
            </a:r>
          </a:p>
        </p:txBody>
      </p:sp>
      <p:sp>
        <p:nvSpPr>
          <p:cNvPr id="17" name="Prostokąt: zaokrąglone rogi 16">
            <a:extLst>
              <a:ext uri="{FF2B5EF4-FFF2-40B4-BE49-F238E27FC236}">
                <a16:creationId xmlns:a16="http://schemas.microsoft.com/office/drawing/2014/main" id="{B697C370-2990-41E3-B2A9-2DADE25DC131}"/>
              </a:ext>
            </a:extLst>
          </p:cNvPr>
          <p:cNvSpPr/>
          <p:nvPr/>
        </p:nvSpPr>
        <p:spPr>
          <a:xfrm>
            <a:off x="446871" y="6054486"/>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Metadane w systemie RAD-on</a:t>
            </a:r>
          </a:p>
        </p:txBody>
      </p:sp>
      <p:sp>
        <p:nvSpPr>
          <p:cNvPr id="20" name="Prostokąt: zaokrąglone rogi 19">
            <a:extLst>
              <a:ext uri="{FF2B5EF4-FFF2-40B4-BE49-F238E27FC236}">
                <a16:creationId xmlns:a16="http://schemas.microsoft.com/office/drawing/2014/main" id="{4FF837E7-2875-4AF3-A3E3-9F78CBAA2056}"/>
              </a:ext>
            </a:extLst>
          </p:cNvPr>
          <p:cNvSpPr/>
          <p:nvPr/>
        </p:nvSpPr>
        <p:spPr>
          <a:xfrm>
            <a:off x="6337971" y="408383"/>
            <a:ext cx="5580000" cy="648072"/>
          </a:xfrm>
          <a:prstGeom prst="roundRect">
            <a:avLst>
              <a:gd name="adj" fmla="val 50000"/>
            </a:avLst>
          </a:prstGeom>
          <a:solidFill>
            <a:schemeClr val="bg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tlCol="0" anchor="ctr"/>
          <a:lstStyle/>
          <a:p>
            <a:pPr algn="ctr"/>
            <a:r>
              <a:rPr lang="pl-PL" dirty="0"/>
              <a:t>Usługi słownikowe</a:t>
            </a:r>
          </a:p>
        </p:txBody>
      </p:sp>
    </p:spTree>
    <p:extLst>
      <p:ext uri="{BB962C8B-B14F-4D97-AF65-F5344CB8AC3E}">
        <p14:creationId xmlns:p14="http://schemas.microsoft.com/office/powerpoint/2010/main" val="2492190957"/>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C74816A-E954-4D47-BF83-3D5D2037EDFA}"/>
              </a:ext>
            </a:extLst>
          </p:cNvPr>
          <p:cNvSpPr>
            <a:spLocks noGrp="1"/>
          </p:cNvSpPr>
          <p:nvPr>
            <p:ph type="title"/>
          </p:nvPr>
        </p:nvSpPr>
        <p:spPr/>
        <p:txBody>
          <a:bodyPr/>
          <a:lstStyle/>
          <a:p>
            <a:r>
              <a:rPr lang="pl-PL" dirty="0"/>
              <a:t>Dane obywatela</a:t>
            </a:r>
          </a:p>
        </p:txBody>
      </p:sp>
    </p:spTree>
    <p:extLst>
      <p:ext uri="{BB962C8B-B14F-4D97-AF65-F5344CB8AC3E}">
        <p14:creationId xmlns:p14="http://schemas.microsoft.com/office/powerpoint/2010/main" val="2851412824"/>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20B5EB1-B083-4960-AFBC-9C1C0DF488D4}"/>
              </a:ext>
            </a:extLst>
          </p:cNvPr>
          <p:cNvSpPr>
            <a:spLocks noGrp="1"/>
          </p:cNvSpPr>
          <p:nvPr>
            <p:ph type="title"/>
          </p:nvPr>
        </p:nvSpPr>
        <p:spPr/>
        <p:txBody>
          <a:bodyPr/>
          <a:lstStyle/>
          <a:p>
            <a:r>
              <a:rPr lang="pl-PL" dirty="0"/>
              <a:t>Dane obywatela - logowanie</a:t>
            </a:r>
          </a:p>
        </p:txBody>
      </p:sp>
      <p:grpSp>
        <p:nvGrpSpPr>
          <p:cNvPr id="6" name="Grupa 5">
            <a:extLst>
              <a:ext uri="{FF2B5EF4-FFF2-40B4-BE49-F238E27FC236}">
                <a16:creationId xmlns:a16="http://schemas.microsoft.com/office/drawing/2014/main" id="{900EFAEB-0D4B-4B97-B4C5-4103EB479909}"/>
              </a:ext>
            </a:extLst>
          </p:cNvPr>
          <p:cNvGrpSpPr/>
          <p:nvPr/>
        </p:nvGrpSpPr>
        <p:grpSpPr>
          <a:xfrm>
            <a:off x="4788129" y="1572525"/>
            <a:ext cx="1950660" cy="1950660"/>
            <a:chOff x="4771288" y="1709289"/>
            <a:chExt cx="1950660" cy="1950660"/>
          </a:xfrm>
        </p:grpSpPr>
        <p:sp>
          <p:nvSpPr>
            <p:cNvPr id="23" name="Owal 22">
              <a:extLst>
                <a:ext uri="{FF2B5EF4-FFF2-40B4-BE49-F238E27FC236}">
                  <a16:creationId xmlns:a16="http://schemas.microsoft.com/office/drawing/2014/main" id="{BB29760B-4EE8-4673-9855-A05630EF3142}"/>
                </a:ext>
              </a:extLst>
            </p:cNvPr>
            <p:cNvSpPr/>
            <p:nvPr/>
          </p:nvSpPr>
          <p:spPr>
            <a:xfrm>
              <a:off x="4771288" y="1709289"/>
              <a:ext cx="1950660" cy="1950660"/>
            </a:xfrm>
            <a:prstGeom prst="ellipse">
              <a:avLst/>
            </a:prstGeom>
            <a:solidFill>
              <a:schemeClr val="bg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10" name="Obraz 9">
              <a:extLst>
                <a:ext uri="{FF2B5EF4-FFF2-40B4-BE49-F238E27FC236}">
                  <a16:creationId xmlns:a16="http://schemas.microsoft.com/office/drawing/2014/main" id="{796AC89F-F09E-4C59-91F8-33B668F5D3FA}"/>
                </a:ext>
              </a:extLst>
            </p:cNvPr>
            <p:cNvPicPr>
              <a:picLocks noChangeAspect="1"/>
            </p:cNvPicPr>
            <p:nvPr/>
          </p:nvPicPr>
          <p:blipFill>
            <a:blip r:embed="rId3"/>
            <a:stretch>
              <a:fillRect/>
            </a:stretch>
          </p:blipFill>
          <p:spPr>
            <a:xfrm>
              <a:off x="4858342" y="2332123"/>
              <a:ext cx="1736121" cy="592822"/>
            </a:xfrm>
            <a:prstGeom prst="rect">
              <a:avLst/>
            </a:prstGeom>
          </p:spPr>
        </p:pic>
      </p:grpSp>
      <p:grpSp>
        <p:nvGrpSpPr>
          <p:cNvPr id="5" name="Grupa 4">
            <a:extLst>
              <a:ext uri="{FF2B5EF4-FFF2-40B4-BE49-F238E27FC236}">
                <a16:creationId xmlns:a16="http://schemas.microsoft.com/office/drawing/2014/main" id="{12ACBFB8-D655-4EB3-A304-9EDC0E8B4782}"/>
              </a:ext>
            </a:extLst>
          </p:cNvPr>
          <p:cNvGrpSpPr/>
          <p:nvPr/>
        </p:nvGrpSpPr>
        <p:grpSpPr>
          <a:xfrm>
            <a:off x="1686201" y="1736725"/>
            <a:ext cx="1632899" cy="1632899"/>
            <a:chOff x="1556176" y="1916832"/>
            <a:chExt cx="1632899" cy="1632899"/>
          </a:xfrm>
        </p:grpSpPr>
        <p:sp>
          <p:nvSpPr>
            <p:cNvPr id="4" name="Owal 3">
              <a:extLst>
                <a:ext uri="{FF2B5EF4-FFF2-40B4-BE49-F238E27FC236}">
                  <a16:creationId xmlns:a16="http://schemas.microsoft.com/office/drawing/2014/main" id="{BF7F14AD-8870-472A-B1B4-E7C458FB6352}"/>
                </a:ext>
              </a:extLst>
            </p:cNvPr>
            <p:cNvSpPr/>
            <p:nvPr/>
          </p:nvSpPr>
          <p:spPr>
            <a:xfrm>
              <a:off x="1556176" y="1916832"/>
              <a:ext cx="1632899" cy="1632899"/>
            </a:xfrm>
            <a:prstGeom prst="ellipse">
              <a:avLst/>
            </a:prstGeom>
            <a:solidFill>
              <a:schemeClr val="bg1"/>
            </a:soli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5" name="Obraz 14">
              <a:extLst>
                <a:ext uri="{FF2B5EF4-FFF2-40B4-BE49-F238E27FC236}">
                  <a16:creationId xmlns:a16="http://schemas.microsoft.com/office/drawing/2014/main" id="{970EA577-0BDB-4CC4-82F9-34B6D97DB9B3}"/>
                </a:ext>
              </a:extLst>
            </p:cNvPr>
            <p:cNvPicPr>
              <a:picLocks noChangeAspect="1"/>
            </p:cNvPicPr>
            <p:nvPr/>
          </p:nvPicPr>
          <p:blipFill>
            <a:blip r:embed="rId4"/>
            <a:stretch>
              <a:fillRect/>
            </a:stretch>
          </p:blipFill>
          <p:spPr>
            <a:xfrm>
              <a:off x="1628617" y="2478436"/>
              <a:ext cx="1470421" cy="497456"/>
            </a:xfrm>
            <a:prstGeom prst="rect">
              <a:avLst/>
            </a:prstGeom>
          </p:spPr>
        </p:pic>
      </p:grpSp>
      <p:grpSp>
        <p:nvGrpSpPr>
          <p:cNvPr id="7" name="Grupa 6">
            <a:extLst>
              <a:ext uri="{FF2B5EF4-FFF2-40B4-BE49-F238E27FC236}">
                <a16:creationId xmlns:a16="http://schemas.microsoft.com/office/drawing/2014/main" id="{A006E80A-59C8-4CF1-B3CD-EEA43970046F}"/>
              </a:ext>
            </a:extLst>
          </p:cNvPr>
          <p:cNvGrpSpPr/>
          <p:nvPr/>
        </p:nvGrpSpPr>
        <p:grpSpPr>
          <a:xfrm>
            <a:off x="8207818" y="1763674"/>
            <a:ext cx="1632899" cy="1632899"/>
            <a:chOff x="8207818" y="1763674"/>
            <a:chExt cx="1632899" cy="1632899"/>
          </a:xfrm>
        </p:grpSpPr>
        <p:sp>
          <p:nvSpPr>
            <p:cNvPr id="24" name="Owal 23">
              <a:extLst>
                <a:ext uri="{FF2B5EF4-FFF2-40B4-BE49-F238E27FC236}">
                  <a16:creationId xmlns:a16="http://schemas.microsoft.com/office/drawing/2014/main" id="{34FAAAEB-DC88-43EA-9D6A-259A36559335}"/>
                </a:ext>
              </a:extLst>
            </p:cNvPr>
            <p:cNvSpPr/>
            <p:nvPr/>
          </p:nvSpPr>
          <p:spPr>
            <a:xfrm>
              <a:off x="8207818" y="1763674"/>
              <a:ext cx="1632899" cy="1632899"/>
            </a:xfrm>
            <a:prstGeom prst="ellipse">
              <a:avLst/>
            </a:prstGeom>
            <a:solidFill>
              <a:schemeClr val="bg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b="1" dirty="0">
                <a:solidFill>
                  <a:schemeClr val="tx2"/>
                </a:solidFill>
              </a:endParaRPr>
            </a:p>
            <a:p>
              <a:pPr algn="ctr"/>
              <a:endParaRPr lang="pl-PL" b="1" dirty="0">
                <a:solidFill>
                  <a:schemeClr val="tx2"/>
                </a:solidFill>
              </a:endParaRPr>
            </a:p>
            <a:p>
              <a:pPr algn="ctr"/>
              <a:r>
                <a:rPr lang="pl-PL" b="1" dirty="0">
                  <a:solidFill>
                    <a:schemeClr val="tx2"/>
                  </a:solidFill>
                </a:rPr>
                <a:t>ID</a:t>
              </a:r>
            </a:p>
          </p:txBody>
        </p:sp>
        <p:pic>
          <p:nvPicPr>
            <p:cNvPr id="16" name="Obraz 15">
              <a:extLst>
                <a:ext uri="{FF2B5EF4-FFF2-40B4-BE49-F238E27FC236}">
                  <a16:creationId xmlns:a16="http://schemas.microsoft.com/office/drawing/2014/main" id="{89E43659-EF19-4B32-85E1-BB82CAC7F671}"/>
                </a:ext>
              </a:extLst>
            </p:cNvPr>
            <p:cNvPicPr>
              <a:picLocks noChangeAspect="1"/>
            </p:cNvPicPr>
            <p:nvPr/>
          </p:nvPicPr>
          <p:blipFill>
            <a:blip r:embed="rId5">
              <a:lum bright="-36000"/>
              <a:extLst>
                <a:ext uri="{28A0092B-C50C-407E-A947-70E740481C1C}">
                  <a14:useLocalDpi xmlns:a14="http://schemas.microsoft.com/office/drawing/2010/main" val="0"/>
                </a:ext>
              </a:extLst>
            </a:blip>
            <a:stretch>
              <a:fillRect/>
            </a:stretch>
          </p:blipFill>
          <p:spPr>
            <a:xfrm>
              <a:off x="8468542" y="2413641"/>
              <a:ext cx="1111451" cy="303518"/>
            </a:xfrm>
            <a:prstGeom prst="rect">
              <a:avLst/>
            </a:prstGeom>
            <a:solidFill>
              <a:srgbClr val="CC6699">
                <a:alpha val="0"/>
              </a:srgbClr>
            </a:solidFill>
          </p:spPr>
        </p:pic>
      </p:grpSp>
      <p:cxnSp>
        <p:nvCxnSpPr>
          <p:cNvPr id="18" name="Łącznik prosty 17">
            <a:extLst>
              <a:ext uri="{FF2B5EF4-FFF2-40B4-BE49-F238E27FC236}">
                <a16:creationId xmlns:a16="http://schemas.microsoft.com/office/drawing/2014/main" id="{2D4572AD-6EB2-4F25-B2B7-3DA60BF674E6}"/>
              </a:ext>
            </a:extLst>
          </p:cNvPr>
          <p:cNvCxnSpPr>
            <a:cxnSpLocks/>
            <a:stCxn id="4" idx="6"/>
            <a:endCxn id="23" idx="2"/>
          </p:cNvCxnSpPr>
          <p:nvPr/>
        </p:nvCxnSpPr>
        <p:spPr>
          <a:xfrm flipV="1">
            <a:off x="3319100" y="2547855"/>
            <a:ext cx="1469029" cy="5320"/>
          </a:xfrm>
          <a:prstGeom prst="line">
            <a:avLst/>
          </a:prstGeom>
          <a:ln>
            <a:solidFill>
              <a:srgbClr val="CCCCCC"/>
            </a:solidFill>
          </a:ln>
          <a:effectLst/>
        </p:spPr>
        <p:style>
          <a:lnRef idx="3">
            <a:schemeClr val="dk1"/>
          </a:lnRef>
          <a:fillRef idx="0">
            <a:schemeClr val="dk1"/>
          </a:fillRef>
          <a:effectRef idx="2">
            <a:schemeClr val="dk1"/>
          </a:effectRef>
          <a:fontRef idx="minor">
            <a:schemeClr val="tx1"/>
          </a:fontRef>
        </p:style>
      </p:cxnSp>
      <p:sp>
        <p:nvSpPr>
          <p:cNvPr id="20" name="Prostokąt: zaokrąglone rogi 19">
            <a:extLst>
              <a:ext uri="{FF2B5EF4-FFF2-40B4-BE49-F238E27FC236}">
                <a16:creationId xmlns:a16="http://schemas.microsoft.com/office/drawing/2014/main" id="{E0F693AF-0EDC-4614-98E3-EF1CB833A7D3}"/>
              </a:ext>
            </a:extLst>
          </p:cNvPr>
          <p:cNvSpPr/>
          <p:nvPr/>
        </p:nvSpPr>
        <p:spPr>
          <a:xfrm>
            <a:off x="477274" y="1214851"/>
            <a:ext cx="2880320" cy="435195"/>
          </a:xfrm>
          <a:prstGeom prst="roundRect">
            <a:avLst>
              <a:gd name="adj" fmla="val 50000"/>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Obecnie</a:t>
            </a:r>
          </a:p>
        </p:txBody>
      </p:sp>
      <p:sp>
        <p:nvSpPr>
          <p:cNvPr id="21" name="Prostokąt: zaokrąglone rogi 20">
            <a:extLst>
              <a:ext uri="{FF2B5EF4-FFF2-40B4-BE49-F238E27FC236}">
                <a16:creationId xmlns:a16="http://schemas.microsoft.com/office/drawing/2014/main" id="{5E7AB3D2-03E6-498F-AF78-ADED327B8984}"/>
              </a:ext>
            </a:extLst>
          </p:cNvPr>
          <p:cNvSpPr/>
          <p:nvPr/>
        </p:nvSpPr>
        <p:spPr>
          <a:xfrm>
            <a:off x="504000" y="3582006"/>
            <a:ext cx="2880320" cy="43519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solidFill>
                  <a:schemeClr val="bg1">
                    <a:lumMod val="65000"/>
                  </a:schemeClr>
                </a:solidFill>
              </a:rPr>
              <a:t>Docelowo</a:t>
            </a:r>
          </a:p>
        </p:txBody>
      </p:sp>
      <p:grpSp>
        <p:nvGrpSpPr>
          <p:cNvPr id="12" name="Grupa 11">
            <a:extLst>
              <a:ext uri="{FF2B5EF4-FFF2-40B4-BE49-F238E27FC236}">
                <a16:creationId xmlns:a16="http://schemas.microsoft.com/office/drawing/2014/main" id="{F6168CD9-3883-482D-A2A9-0853F9AFDE10}"/>
              </a:ext>
            </a:extLst>
          </p:cNvPr>
          <p:cNvGrpSpPr/>
          <p:nvPr/>
        </p:nvGrpSpPr>
        <p:grpSpPr>
          <a:xfrm>
            <a:off x="4539323" y="3998380"/>
            <a:ext cx="2448272" cy="2448272"/>
            <a:chOff x="4799856" y="3998380"/>
            <a:chExt cx="2448272" cy="2448272"/>
          </a:xfrm>
        </p:grpSpPr>
        <p:sp>
          <p:nvSpPr>
            <p:cNvPr id="25" name="Owal 24">
              <a:extLst>
                <a:ext uri="{FF2B5EF4-FFF2-40B4-BE49-F238E27FC236}">
                  <a16:creationId xmlns:a16="http://schemas.microsoft.com/office/drawing/2014/main" id="{1E378F2E-14B8-4B56-BFAF-E1B036E294E7}"/>
                </a:ext>
              </a:extLst>
            </p:cNvPr>
            <p:cNvSpPr/>
            <p:nvPr/>
          </p:nvSpPr>
          <p:spPr>
            <a:xfrm>
              <a:off x="4799856" y="3998380"/>
              <a:ext cx="2448272" cy="244827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22" name="Obraz 21">
              <a:extLst>
                <a:ext uri="{FF2B5EF4-FFF2-40B4-BE49-F238E27FC236}">
                  <a16:creationId xmlns:a16="http://schemas.microsoft.com/office/drawing/2014/main" id="{596F0E85-7072-4A05-BC1D-643FE2978839}"/>
                </a:ext>
              </a:extLst>
            </p:cNvPr>
            <p:cNvPicPr>
              <a:picLocks noChangeAspect="1"/>
            </p:cNvPicPr>
            <p:nvPr/>
          </p:nvPicPr>
          <p:blipFill rotWithShape="1">
            <a:blip r:embed="rId6"/>
            <a:srcRect l="17909" t="17764" r="13470" b="6810"/>
            <a:stretch/>
          </p:blipFill>
          <p:spPr>
            <a:xfrm>
              <a:off x="4974304" y="4843549"/>
              <a:ext cx="2124000" cy="757934"/>
            </a:xfrm>
            <a:prstGeom prst="rect">
              <a:avLst/>
            </a:prstGeom>
          </p:spPr>
        </p:pic>
      </p:grpSp>
      <p:sp>
        <p:nvSpPr>
          <p:cNvPr id="26" name="pole tekstowe 25">
            <a:extLst>
              <a:ext uri="{FF2B5EF4-FFF2-40B4-BE49-F238E27FC236}">
                <a16:creationId xmlns:a16="http://schemas.microsoft.com/office/drawing/2014/main" id="{C52EEB66-2422-409F-8E13-887D2ECB79D2}"/>
              </a:ext>
            </a:extLst>
          </p:cNvPr>
          <p:cNvSpPr txBox="1"/>
          <p:nvPr/>
        </p:nvSpPr>
        <p:spPr>
          <a:xfrm>
            <a:off x="3459744" y="2023837"/>
            <a:ext cx="1119537" cy="523220"/>
          </a:xfrm>
          <a:prstGeom prst="rect">
            <a:avLst/>
          </a:prstGeom>
          <a:noFill/>
        </p:spPr>
        <p:txBody>
          <a:bodyPr wrap="square" rtlCol="0">
            <a:spAutoFit/>
          </a:bodyPr>
          <a:lstStyle/>
          <a:p>
            <a:pPr algn="ctr"/>
            <a:r>
              <a:rPr lang="pl-PL" sz="1400" b="1" dirty="0"/>
              <a:t>Konta </a:t>
            </a:r>
          </a:p>
          <a:p>
            <a:pPr algn="ctr"/>
            <a:r>
              <a:rPr lang="pl-PL" sz="1400" b="1" dirty="0"/>
              <a:t>powiązane</a:t>
            </a:r>
          </a:p>
        </p:txBody>
      </p:sp>
      <p:cxnSp>
        <p:nvCxnSpPr>
          <p:cNvPr id="28" name="Łącznik prosty 27">
            <a:extLst>
              <a:ext uri="{FF2B5EF4-FFF2-40B4-BE49-F238E27FC236}">
                <a16:creationId xmlns:a16="http://schemas.microsoft.com/office/drawing/2014/main" id="{4E3F80E6-C850-4B0B-909C-8D6572B04C03}"/>
              </a:ext>
            </a:extLst>
          </p:cNvPr>
          <p:cNvCxnSpPr>
            <a:cxnSpLocks/>
          </p:cNvCxnSpPr>
          <p:nvPr/>
        </p:nvCxnSpPr>
        <p:spPr>
          <a:xfrm flipV="1">
            <a:off x="6738789" y="2573267"/>
            <a:ext cx="1469029" cy="5320"/>
          </a:xfrm>
          <a:prstGeom prst="line">
            <a:avLst/>
          </a:prstGeom>
          <a:ln>
            <a:solidFill>
              <a:srgbClr val="CCCCCC"/>
            </a:solidFill>
          </a:ln>
          <a:effectLst/>
        </p:spPr>
        <p:style>
          <a:lnRef idx="3">
            <a:schemeClr val="dk1"/>
          </a:lnRef>
          <a:fillRef idx="0">
            <a:schemeClr val="dk1"/>
          </a:fillRef>
          <a:effectRef idx="2">
            <a:schemeClr val="dk1"/>
          </a:effectRef>
          <a:fontRef idx="minor">
            <a:schemeClr val="tx1"/>
          </a:fontRef>
        </p:style>
      </p:cxnSp>
      <p:sp>
        <p:nvSpPr>
          <p:cNvPr id="29" name="pole tekstowe 28">
            <a:extLst>
              <a:ext uri="{FF2B5EF4-FFF2-40B4-BE49-F238E27FC236}">
                <a16:creationId xmlns:a16="http://schemas.microsoft.com/office/drawing/2014/main" id="{4DEE04B8-917C-4694-A16D-FDD03F2FB242}"/>
              </a:ext>
            </a:extLst>
          </p:cNvPr>
          <p:cNvSpPr txBox="1"/>
          <p:nvPr/>
        </p:nvSpPr>
        <p:spPr>
          <a:xfrm>
            <a:off x="6896730" y="2018811"/>
            <a:ext cx="1119537" cy="523220"/>
          </a:xfrm>
          <a:prstGeom prst="rect">
            <a:avLst/>
          </a:prstGeom>
          <a:noFill/>
        </p:spPr>
        <p:txBody>
          <a:bodyPr wrap="square" rtlCol="0">
            <a:spAutoFit/>
          </a:bodyPr>
          <a:lstStyle/>
          <a:p>
            <a:pPr algn="ctr"/>
            <a:r>
              <a:rPr lang="pl-PL" sz="1400" b="1" dirty="0"/>
              <a:t>Konta </a:t>
            </a:r>
          </a:p>
          <a:p>
            <a:pPr algn="ctr"/>
            <a:r>
              <a:rPr lang="pl-PL" sz="1400" b="1" dirty="0"/>
              <a:t>powiązane</a:t>
            </a:r>
          </a:p>
        </p:txBody>
      </p:sp>
    </p:spTree>
    <p:extLst>
      <p:ext uri="{BB962C8B-B14F-4D97-AF65-F5344CB8AC3E}">
        <p14:creationId xmlns:p14="http://schemas.microsoft.com/office/powerpoint/2010/main" val="974496169"/>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20B5EB1-B083-4960-AFBC-9C1C0DF488D4}"/>
              </a:ext>
            </a:extLst>
          </p:cNvPr>
          <p:cNvSpPr>
            <a:spLocks noGrp="1"/>
          </p:cNvSpPr>
          <p:nvPr>
            <p:ph type="title"/>
          </p:nvPr>
        </p:nvSpPr>
        <p:spPr/>
        <p:txBody>
          <a:bodyPr/>
          <a:lstStyle/>
          <a:p>
            <a:r>
              <a:rPr lang="pl-PL" dirty="0"/>
              <a:t>Dane obywatela</a:t>
            </a:r>
          </a:p>
        </p:txBody>
      </p:sp>
      <p:sp>
        <p:nvSpPr>
          <p:cNvPr id="4" name="Prostokąt: zaokrąglone rogi 3">
            <a:extLst>
              <a:ext uri="{FF2B5EF4-FFF2-40B4-BE49-F238E27FC236}">
                <a16:creationId xmlns:a16="http://schemas.microsoft.com/office/drawing/2014/main" id="{931B789F-899D-4871-800B-9BB3D768C352}"/>
              </a:ext>
            </a:extLst>
          </p:cNvPr>
          <p:cNvSpPr/>
          <p:nvPr/>
        </p:nvSpPr>
        <p:spPr>
          <a:xfrm>
            <a:off x="1823836" y="1367242"/>
            <a:ext cx="8424936" cy="1080120"/>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pl-PL" dirty="0"/>
              <a:t>Możliwość sprawdzenia, jakie informacje na temat osoby znajdują się w systemach OPI PIB?</a:t>
            </a:r>
          </a:p>
        </p:txBody>
      </p:sp>
      <p:sp>
        <p:nvSpPr>
          <p:cNvPr id="5" name="Prostokąt: zaokrąglone rogi 4">
            <a:extLst>
              <a:ext uri="{FF2B5EF4-FFF2-40B4-BE49-F238E27FC236}">
                <a16:creationId xmlns:a16="http://schemas.microsoft.com/office/drawing/2014/main" id="{9C265AEF-4925-4F36-AF50-1157777F67EA}"/>
              </a:ext>
            </a:extLst>
          </p:cNvPr>
          <p:cNvSpPr/>
          <p:nvPr/>
        </p:nvSpPr>
        <p:spPr>
          <a:xfrm>
            <a:off x="3946214" y="3671497"/>
            <a:ext cx="3287744" cy="468000"/>
          </a:xfrm>
          <a:prstGeom prst="roundRect">
            <a:avLst>
              <a:gd name="adj" fmla="val 50000"/>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pl-PL" dirty="0"/>
              <a:t>Transparentność</a:t>
            </a:r>
          </a:p>
        </p:txBody>
      </p:sp>
      <p:sp>
        <p:nvSpPr>
          <p:cNvPr id="6" name="Prostokąt: zaokrąglone rogi 5">
            <a:extLst>
              <a:ext uri="{FF2B5EF4-FFF2-40B4-BE49-F238E27FC236}">
                <a16:creationId xmlns:a16="http://schemas.microsoft.com/office/drawing/2014/main" id="{7873A77E-6B95-4543-A8E2-D6EB60E9362C}"/>
              </a:ext>
            </a:extLst>
          </p:cNvPr>
          <p:cNvSpPr/>
          <p:nvPr/>
        </p:nvSpPr>
        <p:spPr>
          <a:xfrm>
            <a:off x="3946214" y="4436196"/>
            <a:ext cx="3287744" cy="468000"/>
          </a:xfrm>
          <a:prstGeom prst="roundRect">
            <a:avLst>
              <a:gd name="adj" fmla="val 50000"/>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pl-PL" dirty="0"/>
              <a:t>RODO</a:t>
            </a:r>
          </a:p>
        </p:txBody>
      </p:sp>
      <p:sp>
        <p:nvSpPr>
          <p:cNvPr id="7" name="Prostokąt: zaokrąglone rogi 6">
            <a:extLst>
              <a:ext uri="{FF2B5EF4-FFF2-40B4-BE49-F238E27FC236}">
                <a16:creationId xmlns:a16="http://schemas.microsoft.com/office/drawing/2014/main" id="{F4326B3D-397B-4400-B603-3696DFC3E8A4}"/>
              </a:ext>
            </a:extLst>
          </p:cNvPr>
          <p:cNvSpPr/>
          <p:nvPr/>
        </p:nvSpPr>
        <p:spPr>
          <a:xfrm>
            <a:off x="3946214" y="5200895"/>
            <a:ext cx="3287744" cy="468000"/>
          </a:xfrm>
          <a:prstGeom prst="roundRect">
            <a:avLst>
              <a:gd name="adj" fmla="val 50000"/>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pl-PL" dirty="0"/>
              <a:t>Funkcja informacyjna</a:t>
            </a:r>
          </a:p>
        </p:txBody>
      </p:sp>
      <p:sp>
        <p:nvSpPr>
          <p:cNvPr id="8" name="Prostokąt: zaokrąglone rogi 7">
            <a:extLst>
              <a:ext uri="{FF2B5EF4-FFF2-40B4-BE49-F238E27FC236}">
                <a16:creationId xmlns:a16="http://schemas.microsoft.com/office/drawing/2014/main" id="{F6AE9BE1-85F5-41D0-B36A-82DDCC55C560}"/>
              </a:ext>
            </a:extLst>
          </p:cNvPr>
          <p:cNvSpPr/>
          <p:nvPr/>
        </p:nvSpPr>
        <p:spPr>
          <a:xfrm>
            <a:off x="3946214" y="5965593"/>
            <a:ext cx="3287744" cy="468000"/>
          </a:xfrm>
          <a:prstGeom prst="roundRect">
            <a:avLst>
              <a:gd name="adj" fmla="val 50000"/>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pl-PL" dirty="0"/>
              <a:t>Żądanie zapomnienia *</a:t>
            </a:r>
          </a:p>
        </p:txBody>
      </p:sp>
      <p:sp>
        <p:nvSpPr>
          <p:cNvPr id="17" name="Prostokąt: zaokrąglone rogi 16">
            <a:extLst>
              <a:ext uri="{FF2B5EF4-FFF2-40B4-BE49-F238E27FC236}">
                <a16:creationId xmlns:a16="http://schemas.microsoft.com/office/drawing/2014/main" id="{52B27BCA-485F-4BBB-9EA1-9D7BBC74170E}"/>
              </a:ext>
            </a:extLst>
          </p:cNvPr>
          <p:cNvSpPr/>
          <p:nvPr/>
        </p:nvSpPr>
        <p:spPr>
          <a:xfrm>
            <a:off x="156539" y="3774499"/>
            <a:ext cx="2880320" cy="43519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solidFill>
                  <a:schemeClr val="bg1">
                    <a:lumMod val="65000"/>
                  </a:schemeClr>
                </a:solidFill>
              </a:rPr>
              <a:t>Cel</a:t>
            </a:r>
          </a:p>
        </p:txBody>
      </p:sp>
    </p:spTree>
    <p:extLst>
      <p:ext uri="{BB962C8B-B14F-4D97-AF65-F5344CB8AC3E}">
        <p14:creationId xmlns:p14="http://schemas.microsoft.com/office/powerpoint/2010/main" val="393453584"/>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DA508D0-976A-446D-A815-FC3A0B3AC964}"/>
              </a:ext>
            </a:extLst>
          </p:cNvPr>
          <p:cNvSpPr>
            <a:spLocks noGrp="1"/>
          </p:cNvSpPr>
          <p:nvPr>
            <p:ph type="title"/>
          </p:nvPr>
        </p:nvSpPr>
        <p:spPr>
          <a:xfrm>
            <a:off x="504000" y="141881"/>
            <a:ext cx="11064608" cy="828000"/>
          </a:xfrm>
        </p:spPr>
        <p:txBody>
          <a:bodyPr/>
          <a:lstStyle/>
          <a:p>
            <a:r>
              <a:rPr lang="pl-PL" dirty="0"/>
              <a:t>Dane w RAD-on</a:t>
            </a:r>
          </a:p>
        </p:txBody>
      </p:sp>
      <p:grpSp>
        <p:nvGrpSpPr>
          <p:cNvPr id="4" name="Grupa 3">
            <a:extLst>
              <a:ext uri="{FF2B5EF4-FFF2-40B4-BE49-F238E27FC236}">
                <a16:creationId xmlns:a16="http://schemas.microsoft.com/office/drawing/2014/main" id="{E2E1FE9A-4286-4AE5-B01B-B84777EBD332}"/>
              </a:ext>
            </a:extLst>
          </p:cNvPr>
          <p:cNvGrpSpPr/>
          <p:nvPr/>
        </p:nvGrpSpPr>
        <p:grpSpPr>
          <a:xfrm>
            <a:off x="4331804" y="1814005"/>
            <a:ext cx="3528392" cy="3456383"/>
            <a:chOff x="1356650" y="2717523"/>
            <a:chExt cx="3371198" cy="3375772"/>
          </a:xfrm>
        </p:grpSpPr>
        <p:sp>
          <p:nvSpPr>
            <p:cNvPr id="5" name="Prostokąt zaokrąglony 5">
              <a:extLst>
                <a:ext uri="{FF2B5EF4-FFF2-40B4-BE49-F238E27FC236}">
                  <a16:creationId xmlns:a16="http://schemas.microsoft.com/office/drawing/2014/main" id="{718B8349-8C2E-43AD-B77C-57FFECE2457B}"/>
                </a:ext>
              </a:extLst>
            </p:cNvPr>
            <p:cNvSpPr/>
            <p:nvPr/>
          </p:nvSpPr>
          <p:spPr>
            <a:xfrm>
              <a:off x="1601479" y="2966943"/>
              <a:ext cx="2880000" cy="28800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n>
                  <a:solidFill>
                    <a:srgbClr val="080808"/>
                  </a:solidFill>
                </a:ln>
              </a:endParaRPr>
            </a:p>
          </p:txBody>
        </p:sp>
        <p:pic>
          <p:nvPicPr>
            <p:cNvPr id="6" name="Obraz 5">
              <a:extLst>
                <a:ext uri="{FF2B5EF4-FFF2-40B4-BE49-F238E27FC236}">
                  <a16:creationId xmlns:a16="http://schemas.microsoft.com/office/drawing/2014/main" id="{33F3B100-1E62-4D41-903F-5BA3014E4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269848" y="2717523"/>
              <a:ext cx="1458000" cy="1458000"/>
            </a:xfrm>
            <a:prstGeom prst="rect">
              <a:avLst/>
            </a:prstGeom>
          </p:spPr>
        </p:pic>
        <p:pic>
          <p:nvPicPr>
            <p:cNvPr id="7" name="Obraz 6">
              <a:extLst>
                <a:ext uri="{FF2B5EF4-FFF2-40B4-BE49-F238E27FC236}">
                  <a16:creationId xmlns:a16="http://schemas.microsoft.com/office/drawing/2014/main" id="{916CB26E-2048-4A2C-B4C7-899A4C6D74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650" y="2717523"/>
              <a:ext cx="1458000" cy="1458000"/>
            </a:xfrm>
            <a:prstGeom prst="rect">
              <a:avLst/>
            </a:prstGeom>
          </p:spPr>
        </p:pic>
        <p:pic>
          <p:nvPicPr>
            <p:cNvPr id="8" name="Obraz 7">
              <a:extLst>
                <a:ext uri="{FF2B5EF4-FFF2-40B4-BE49-F238E27FC236}">
                  <a16:creationId xmlns:a16="http://schemas.microsoft.com/office/drawing/2014/main" id="{5DAB3688-B4F5-4F24-A145-3F3FD6E28F64}"/>
                </a:ext>
              </a:extLst>
            </p:cNvPr>
            <p:cNvPicPr>
              <a:picLocks noChangeAspect="1"/>
            </p:cNvPicPr>
            <p:nvPr/>
          </p:nvPicPr>
          <p:blipFill>
            <a:blip r:embed="rId4">
              <a:lum bright="-14000"/>
              <a:extLst>
                <a:ext uri="{28A0092B-C50C-407E-A947-70E740481C1C}">
                  <a14:useLocalDpi xmlns:a14="http://schemas.microsoft.com/office/drawing/2010/main" val="0"/>
                </a:ext>
              </a:extLst>
            </a:blip>
            <a:stretch>
              <a:fillRect/>
            </a:stretch>
          </p:blipFill>
          <p:spPr>
            <a:xfrm rot="10800000">
              <a:off x="2314279" y="3801617"/>
              <a:ext cx="1458000" cy="1458000"/>
            </a:xfrm>
            <a:prstGeom prst="rect">
              <a:avLst/>
            </a:prstGeom>
          </p:spPr>
        </p:pic>
        <p:pic>
          <p:nvPicPr>
            <p:cNvPr id="9" name="Obraz 8">
              <a:extLst>
                <a:ext uri="{FF2B5EF4-FFF2-40B4-BE49-F238E27FC236}">
                  <a16:creationId xmlns:a16="http://schemas.microsoft.com/office/drawing/2014/main" id="{A2D751BE-ACBB-4EF8-9B65-CBE1AEFBE2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3269848" y="4635295"/>
              <a:ext cx="1458000" cy="1458000"/>
            </a:xfrm>
            <a:prstGeom prst="rect">
              <a:avLst/>
            </a:prstGeom>
          </p:spPr>
        </p:pic>
        <p:pic>
          <p:nvPicPr>
            <p:cNvPr id="10" name="Obraz 9">
              <a:extLst>
                <a:ext uri="{FF2B5EF4-FFF2-40B4-BE49-F238E27FC236}">
                  <a16:creationId xmlns:a16="http://schemas.microsoft.com/office/drawing/2014/main" id="{6BEEEFEB-3BA7-49BB-B3A4-165B725AD4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356650" y="4634584"/>
              <a:ext cx="1458000" cy="1458000"/>
            </a:xfrm>
            <a:prstGeom prst="rect">
              <a:avLst/>
            </a:prstGeom>
          </p:spPr>
        </p:pic>
        <p:sp>
          <p:nvSpPr>
            <p:cNvPr id="11" name="Elipsa 24">
              <a:extLst>
                <a:ext uri="{FF2B5EF4-FFF2-40B4-BE49-F238E27FC236}">
                  <a16:creationId xmlns:a16="http://schemas.microsoft.com/office/drawing/2014/main" id="{BDC5FC9D-5501-45B1-A223-F34843861359}"/>
                </a:ext>
              </a:extLst>
            </p:cNvPr>
            <p:cNvSpPr/>
            <p:nvPr/>
          </p:nvSpPr>
          <p:spPr>
            <a:xfrm>
              <a:off x="1608626" y="3384715"/>
              <a:ext cx="144016" cy="144016"/>
            </a:xfrm>
            <a:prstGeom prst="ellipse">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Elipsa 28">
              <a:extLst>
                <a:ext uri="{FF2B5EF4-FFF2-40B4-BE49-F238E27FC236}">
                  <a16:creationId xmlns:a16="http://schemas.microsoft.com/office/drawing/2014/main" id="{CD991B09-F60D-4B42-8C86-EABC207C41BA}"/>
                </a:ext>
              </a:extLst>
            </p:cNvPr>
            <p:cNvSpPr/>
            <p:nvPr/>
          </p:nvSpPr>
          <p:spPr>
            <a:xfrm>
              <a:off x="1608626" y="5289580"/>
              <a:ext cx="144016" cy="144016"/>
            </a:xfrm>
            <a:prstGeom prst="ellipse">
              <a:avLst/>
            </a:prstGeom>
            <a:solidFill>
              <a:srgbClr val="CC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grpSp>
        <p:nvGrpSpPr>
          <p:cNvPr id="13" name="Grupa 12">
            <a:extLst>
              <a:ext uri="{FF2B5EF4-FFF2-40B4-BE49-F238E27FC236}">
                <a16:creationId xmlns:a16="http://schemas.microsoft.com/office/drawing/2014/main" id="{C2221446-D70E-406B-8D68-3E8848CFD5D6}"/>
              </a:ext>
            </a:extLst>
          </p:cNvPr>
          <p:cNvGrpSpPr/>
          <p:nvPr/>
        </p:nvGrpSpPr>
        <p:grpSpPr>
          <a:xfrm>
            <a:off x="1936512" y="1095943"/>
            <a:ext cx="1525984" cy="1492815"/>
            <a:chOff x="3574567" y="1299718"/>
            <a:chExt cx="1224000" cy="1224136"/>
          </a:xfrm>
        </p:grpSpPr>
        <p:sp>
          <p:nvSpPr>
            <p:cNvPr id="14" name="Elipsa 18">
              <a:extLst>
                <a:ext uri="{FF2B5EF4-FFF2-40B4-BE49-F238E27FC236}">
                  <a16:creationId xmlns:a16="http://schemas.microsoft.com/office/drawing/2014/main" id="{A0EFE759-43D3-4611-AE0C-FDBBC7D1CF92}"/>
                </a:ext>
              </a:extLst>
            </p:cNvPr>
            <p:cNvSpPr/>
            <p:nvPr/>
          </p:nvSpPr>
          <p:spPr>
            <a:xfrm>
              <a:off x="3574567" y="1299718"/>
              <a:ext cx="1224000" cy="122413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pl-PL" b="1" dirty="0"/>
            </a:p>
          </p:txBody>
        </p:sp>
        <p:pic>
          <p:nvPicPr>
            <p:cNvPr id="15" name="Obraz 14">
              <a:extLst>
                <a:ext uri="{FF2B5EF4-FFF2-40B4-BE49-F238E27FC236}">
                  <a16:creationId xmlns:a16="http://schemas.microsoft.com/office/drawing/2014/main" id="{AFB38763-A2DA-4435-A7EF-9BE2436E3B27}"/>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3627452" y="1644511"/>
              <a:ext cx="1118229" cy="525322"/>
            </a:xfrm>
            <a:prstGeom prst="rect">
              <a:avLst/>
            </a:prstGeom>
          </p:spPr>
        </p:pic>
      </p:grpSp>
      <p:grpSp>
        <p:nvGrpSpPr>
          <p:cNvPr id="16" name="Grupa 15">
            <a:extLst>
              <a:ext uri="{FF2B5EF4-FFF2-40B4-BE49-F238E27FC236}">
                <a16:creationId xmlns:a16="http://schemas.microsoft.com/office/drawing/2014/main" id="{69FA1DB4-ACE7-4E34-8F9D-064EA2240374}"/>
              </a:ext>
            </a:extLst>
          </p:cNvPr>
          <p:cNvGrpSpPr/>
          <p:nvPr/>
        </p:nvGrpSpPr>
        <p:grpSpPr>
          <a:xfrm>
            <a:off x="699494" y="2331299"/>
            <a:ext cx="1728000" cy="1728000"/>
            <a:chOff x="4718166" y="1546860"/>
            <a:chExt cx="1728000" cy="1728000"/>
          </a:xfrm>
        </p:grpSpPr>
        <p:sp>
          <p:nvSpPr>
            <p:cNvPr id="17" name="Elipsa 18">
              <a:extLst>
                <a:ext uri="{FF2B5EF4-FFF2-40B4-BE49-F238E27FC236}">
                  <a16:creationId xmlns:a16="http://schemas.microsoft.com/office/drawing/2014/main" id="{82219675-3FE8-406A-A3B6-95A5F416BF05}"/>
                </a:ext>
              </a:extLst>
            </p:cNvPr>
            <p:cNvSpPr/>
            <p:nvPr/>
          </p:nvSpPr>
          <p:spPr>
            <a:xfrm>
              <a:off x="4718166" y="1546860"/>
              <a:ext cx="1728000" cy="1728000"/>
            </a:xfrm>
            <a:prstGeom prst="ellipse">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1" algn="r"/>
              <a:r>
                <a:rPr lang="pl-PL" b="1" dirty="0"/>
                <a:t>2.0</a:t>
              </a:r>
            </a:p>
          </p:txBody>
        </p:sp>
        <p:pic>
          <p:nvPicPr>
            <p:cNvPr id="18" name="Obraz 17">
              <a:extLst>
                <a:ext uri="{FF2B5EF4-FFF2-40B4-BE49-F238E27FC236}">
                  <a16:creationId xmlns:a16="http://schemas.microsoft.com/office/drawing/2014/main" id="{974F4700-7A29-4DE6-A744-A52560FCFCE2}"/>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46000"/>
                      </a14:imgEffect>
                    </a14:imgLayer>
                  </a14:imgProps>
                </a:ext>
                <a:ext uri="{28A0092B-C50C-407E-A947-70E740481C1C}">
                  <a14:useLocalDpi xmlns:a14="http://schemas.microsoft.com/office/drawing/2010/main" val="0"/>
                </a:ext>
              </a:extLst>
            </a:blip>
            <a:stretch>
              <a:fillRect/>
            </a:stretch>
          </p:blipFill>
          <p:spPr>
            <a:xfrm>
              <a:off x="4871864" y="2301490"/>
              <a:ext cx="899998" cy="218740"/>
            </a:xfrm>
            <a:prstGeom prst="rect">
              <a:avLst/>
            </a:prstGeom>
            <a:solidFill>
              <a:srgbClr val="CC6699">
                <a:alpha val="0"/>
              </a:srgbClr>
            </a:solidFill>
          </p:spPr>
        </p:pic>
      </p:grpSp>
      <p:sp>
        <p:nvSpPr>
          <p:cNvPr id="22" name="pole tekstowe 21">
            <a:extLst>
              <a:ext uri="{FF2B5EF4-FFF2-40B4-BE49-F238E27FC236}">
                <a16:creationId xmlns:a16="http://schemas.microsoft.com/office/drawing/2014/main" id="{11FE033E-F0BB-4FDB-9DE5-01CF8704572A}"/>
              </a:ext>
            </a:extLst>
          </p:cNvPr>
          <p:cNvSpPr txBox="1"/>
          <p:nvPr/>
        </p:nvSpPr>
        <p:spPr>
          <a:xfrm>
            <a:off x="5164938" y="1668267"/>
            <a:ext cx="1860511" cy="338554"/>
          </a:xfrm>
          <a:prstGeom prst="rect">
            <a:avLst/>
          </a:prstGeom>
          <a:noFill/>
        </p:spPr>
        <p:txBody>
          <a:bodyPr wrap="square" rtlCol="0">
            <a:spAutoFit/>
          </a:bodyPr>
          <a:lstStyle/>
          <a:p>
            <a:r>
              <a:rPr lang="pl-PL" sz="1600" dirty="0"/>
              <a:t>Hurtownia Danych</a:t>
            </a:r>
          </a:p>
        </p:txBody>
      </p:sp>
      <p:sp>
        <p:nvSpPr>
          <p:cNvPr id="25" name="Prostokąt 24">
            <a:extLst>
              <a:ext uri="{FF2B5EF4-FFF2-40B4-BE49-F238E27FC236}">
                <a16:creationId xmlns:a16="http://schemas.microsoft.com/office/drawing/2014/main" id="{20C4A343-F0C7-4981-8125-641499606FBD}"/>
              </a:ext>
            </a:extLst>
          </p:cNvPr>
          <p:cNvSpPr/>
          <p:nvPr/>
        </p:nvSpPr>
        <p:spPr>
          <a:xfrm>
            <a:off x="7896200" y="2060848"/>
            <a:ext cx="3420000" cy="2957305"/>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pl-PL" dirty="0"/>
          </a:p>
          <a:p>
            <a:pPr algn="ctr"/>
            <a:endParaRPr lang="pl-PL" dirty="0"/>
          </a:p>
          <a:p>
            <a:pPr algn="ctr"/>
            <a:endParaRPr lang="pl-PL" sz="2000" dirty="0">
              <a:solidFill>
                <a:srgbClr val="FF0000"/>
              </a:solidFill>
            </a:endParaRPr>
          </a:p>
          <a:p>
            <a:pPr algn="ctr"/>
            <a:r>
              <a:rPr lang="pl-PL" sz="1800" b="1" dirty="0">
                <a:solidFill>
                  <a:srgbClr val="1F2733"/>
                </a:solidFill>
              </a:rPr>
              <a:t>Business </a:t>
            </a:r>
            <a:r>
              <a:rPr lang="pl-PL" sz="1800" b="1" dirty="0" err="1">
                <a:solidFill>
                  <a:srgbClr val="1F2733"/>
                </a:solidFill>
              </a:rPr>
              <a:t>Intelligence</a:t>
            </a:r>
            <a:endParaRPr lang="pl-PL" sz="1800" b="1" dirty="0">
              <a:solidFill>
                <a:srgbClr val="1F2733"/>
              </a:solidFill>
            </a:endParaRPr>
          </a:p>
          <a:p>
            <a:pPr algn="ctr"/>
            <a:r>
              <a:rPr lang="pl-PL" sz="1800" b="1" dirty="0">
                <a:solidFill>
                  <a:srgbClr val="1F2733"/>
                </a:solidFill>
              </a:rPr>
              <a:t>+</a:t>
            </a:r>
          </a:p>
          <a:p>
            <a:pPr algn="ctr"/>
            <a:r>
              <a:rPr lang="pl-PL" sz="1800" b="1" dirty="0">
                <a:solidFill>
                  <a:srgbClr val="1F2733"/>
                </a:solidFill>
              </a:rPr>
              <a:t>Raporty</a:t>
            </a:r>
          </a:p>
          <a:p>
            <a:pPr marL="285750" indent="-285750">
              <a:buFont typeface="Arial" panose="020B0604020202020204" pitchFamily="34" charset="0"/>
              <a:buChar char="•"/>
            </a:pPr>
            <a:r>
              <a:rPr lang="pl-PL" sz="1800" dirty="0">
                <a:solidFill>
                  <a:srgbClr val="1F2733"/>
                </a:solidFill>
              </a:rPr>
              <a:t>Raporty predefiniowane</a:t>
            </a:r>
          </a:p>
          <a:p>
            <a:r>
              <a:rPr lang="pl-PL" sz="1800" dirty="0">
                <a:solidFill>
                  <a:srgbClr val="1F2733"/>
                </a:solidFill>
              </a:rPr>
              <a:t>      (dynamiczne)</a:t>
            </a:r>
          </a:p>
          <a:p>
            <a:pPr marL="285750" indent="-285750">
              <a:buFont typeface="Arial" panose="020B0604020202020204" pitchFamily="34" charset="0"/>
              <a:buChar char="•"/>
            </a:pPr>
            <a:r>
              <a:rPr lang="pl-PL" sz="1800" dirty="0">
                <a:solidFill>
                  <a:srgbClr val="1F2733"/>
                </a:solidFill>
              </a:rPr>
              <a:t>Narzędzie do samodzielnego tworzenia raportów</a:t>
            </a:r>
          </a:p>
          <a:p>
            <a:endParaRPr lang="pl-PL" sz="1800" dirty="0">
              <a:solidFill>
                <a:srgbClr val="1F2733"/>
              </a:solidFill>
            </a:endParaRPr>
          </a:p>
          <a:p>
            <a:endParaRPr lang="pl-PL" sz="1800" dirty="0">
              <a:solidFill>
                <a:srgbClr val="FF0000"/>
              </a:solidFill>
            </a:endParaRPr>
          </a:p>
          <a:p>
            <a:pPr algn="ctr"/>
            <a:endParaRPr lang="pl-PL" dirty="0"/>
          </a:p>
        </p:txBody>
      </p:sp>
      <p:pic>
        <p:nvPicPr>
          <p:cNvPr id="24" name="Obraz 23">
            <a:extLst>
              <a:ext uri="{FF2B5EF4-FFF2-40B4-BE49-F238E27FC236}">
                <a16:creationId xmlns:a16="http://schemas.microsoft.com/office/drawing/2014/main" id="{6977241E-1F68-4052-BD9E-32D2B2F91CC0}"/>
              </a:ext>
            </a:extLst>
          </p:cNvPr>
          <p:cNvPicPr>
            <a:picLocks noChangeAspect="1"/>
          </p:cNvPicPr>
          <p:nvPr/>
        </p:nvPicPr>
        <p:blipFill>
          <a:blip r:embed="rId10"/>
          <a:stretch>
            <a:fillRect/>
          </a:stretch>
        </p:blipFill>
        <p:spPr>
          <a:xfrm>
            <a:off x="7908683" y="2060849"/>
            <a:ext cx="3414779" cy="626910"/>
          </a:xfrm>
          <a:prstGeom prst="rect">
            <a:avLst/>
          </a:prstGeom>
        </p:spPr>
      </p:pic>
      <p:cxnSp>
        <p:nvCxnSpPr>
          <p:cNvPr id="27" name="Łącznik prosty ze strzałką 26">
            <a:extLst>
              <a:ext uri="{FF2B5EF4-FFF2-40B4-BE49-F238E27FC236}">
                <a16:creationId xmlns:a16="http://schemas.microsoft.com/office/drawing/2014/main" id="{B0B034A8-9F4C-42FB-AC41-6954275D8D6F}"/>
              </a:ext>
            </a:extLst>
          </p:cNvPr>
          <p:cNvCxnSpPr>
            <a:cxnSpLocks/>
            <a:endCxn id="11" idx="0"/>
          </p:cNvCxnSpPr>
          <p:nvPr/>
        </p:nvCxnSpPr>
        <p:spPr>
          <a:xfrm>
            <a:off x="3395285" y="2119894"/>
            <a:ext cx="1275610" cy="377235"/>
          </a:xfrm>
          <a:prstGeom prst="straightConnector1">
            <a:avLst/>
          </a:prstGeom>
          <a:ln w="28575">
            <a:solidFill>
              <a:srgbClr val="F2F2F2"/>
            </a:solidFill>
            <a:tailEnd type="oval"/>
          </a:ln>
        </p:spPr>
        <p:style>
          <a:lnRef idx="1">
            <a:schemeClr val="accent1"/>
          </a:lnRef>
          <a:fillRef idx="0">
            <a:schemeClr val="accent1"/>
          </a:fillRef>
          <a:effectRef idx="0">
            <a:schemeClr val="accent1"/>
          </a:effectRef>
          <a:fontRef idx="minor">
            <a:schemeClr val="tx1"/>
          </a:fontRef>
        </p:style>
      </p:cxnSp>
      <p:cxnSp>
        <p:nvCxnSpPr>
          <p:cNvPr id="29" name="Łącznik prosty ze strzałką 28">
            <a:extLst>
              <a:ext uri="{FF2B5EF4-FFF2-40B4-BE49-F238E27FC236}">
                <a16:creationId xmlns:a16="http://schemas.microsoft.com/office/drawing/2014/main" id="{CA1E0774-9247-4AFF-A735-67AEBEA63EEE}"/>
              </a:ext>
            </a:extLst>
          </p:cNvPr>
          <p:cNvCxnSpPr>
            <a:stCxn id="17" idx="6"/>
            <a:endCxn id="5" idx="1"/>
          </p:cNvCxnSpPr>
          <p:nvPr/>
        </p:nvCxnSpPr>
        <p:spPr>
          <a:xfrm>
            <a:off x="2427494" y="3195299"/>
            <a:ext cx="2160555" cy="348468"/>
          </a:xfrm>
          <a:prstGeom prst="straightConnector1">
            <a:avLst/>
          </a:prstGeom>
          <a:ln w="28575">
            <a:solidFill>
              <a:srgbClr val="4D4D4D"/>
            </a:solidFill>
            <a:tailEnd type="oval"/>
          </a:ln>
        </p:spPr>
        <p:style>
          <a:lnRef idx="1">
            <a:schemeClr val="accent1"/>
          </a:lnRef>
          <a:fillRef idx="0">
            <a:schemeClr val="accent1"/>
          </a:fillRef>
          <a:effectRef idx="0">
            <a:schemeClr val="accent1"/>
          </a:effectRef>
          <a:fontRef idx="minor">
            <a:schemeClr val="tx1"/>
          </a:fontRef>
        </p:style>
      </p:cxnSp>
      <p:cxnSp>
        <p:nvCxnSpPr>
          <p:cNvPr id="31" name="Łącznik prosty ze strzałką 30">
            <a:extLst>
              <a:ext uri="{FF2B5EF4-FFF2-40B4-BE49-F238E27FC236}">
                <a16:creationId xmlns:a16="http://schemas.microsoft.com/office/drawing/2014/main" id="{87BF7C7F-5F68-4F86-8A81-6B8EE2C70F3A}"/>
              </a:ext>
            </a:extLst>
          </p:cNvPr>
          <p:cNvCxnSpPr>
            <a:cxnSpLocks/>
          </p:cNvCxnSpPr>
          <p:nvPr/>
        </p:nvCxnSpPr>
        <p:spPr>
          <a:xfrm flipV="1">
            <a:off x="3443051" y="4416802"/>
            <a:ext cx="1280721" cy="260515"/>
          </a:xfrm>
          <a:prstGeom prst="straightConnector1">
            <a:avLst/>
          </a:prstGeom>
          <a:ln w="28575">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3" name="Łącznik prosty ze strzałką 32">
            <a:extLst>
              <a:ext uri="{FF2B5EF4-FFF2-40B4-BE49-F238E27FC236}">
                <a16:creationId xmlns:a16="http://schemas.microsoft.com/office/drawing/2014/main" id="{50F3AB5F-8439-4895-ABF3-360D1828ACEC}"/>
              </a:ext>
            </a:extLst>
          </p:cNvPr>
          <p:cNvCxnSpPr>
            <a:cxnSpLocks/>
            <a:stCxn id="5" idx="3"/>
            <a:endCxn id="25" idx="1"/>
          </p:cNvCxnSpPr>
          <p:nvPr/>
        </p:nvCxnSpPr>
        <p:spPr>
          <a:xfrm flipV="1">
            <a:off x="7602339" y="3539501"/>
            <a:ext cx="293861" cy="42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6" name="Grupa 25">
            <a:extLst>
              <a:ext uri="{FF2B5EF4-FFF2-40B4-BE49-F238E27FC236}">
                <a16:creationId xmlns:a16="http://schemas.microsoft.com/office/drawing/2014/main" id="{E6123A4C-8B78-4EF3-9D41-469456B92987}"/>
              </a:ext>
            </a:extLst>
          </p:cNvPr>
          <p:cNvGrpSpPr/>
          <p:nvPr/>
        </p:nvGrpSpPr>
        <p:grpSpPr>
          <a:xfrm>
            <a:off x="3370048" y="312153"/>
            <a:ext cx="1572737" cy="1492817"/>
            <a:chOff x="3753302" y="5270389"/>
            <a:chExt cx="1572737" cy="1492817"/>
          </a:xfrm>
        </p:grpSpPr>
        <p:sp>
          <p:nvSpPr>
            <p:cNvPr id="3" name="Owal 2">
              <a:extLst>
                <a:ext uri="{FF2B5EF4-FFF2-40B4-BE49-F238E27FC236}">
                  <a16:creationId xmlns:a16="http://schemas.microsoft.com/office/drawing/2014/main" id="{3785DEDA-510F-4544-BBE3-64F1C2619E0C}"/>
                </a:ext>
              </a:extLst>
            </p:cNvPr>
            <p:cNvSpPr/>
            <p:nvPr/>
          </p:nvSpPr>
          <p:spPr>
            <a:xfrm>
              <a:off x="3753302" y="5270389"/>
              <a:ext cx="1572737" cy="1492817"/>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pl-PL"/>
            </a:p>
          </p:txBody>
        </p:sp>
        <p:pic>
          <p:nvPicPr>
            <p:cNvPr id="23" name="Obraz 22">
              <a:extLst>
                <a:ext uri="{FF2B5EF4-FFF2-40B4-BE49-F238E27FC236}">
                  <a16:creationId xmlns:a16="http://schemas.microsoft.com/office/drawing/2014/main" id="{3645EBB3-1641-43E2-870B-A5761A2085B3}"/>
                </a:ext>
              </a:extLst>
            </p:cNvPr>
            <p:cNvPicPr>
              <a:picLocks noChangeAspect="1"/>
            </p:cNvPicPr>
            <p:nvPr/>
          </p:nvPicPr>
          <p:blipFill>
            <a:blip r:embed="rId11"/>
            <a:stretch>
              <a:fillRect/>
            </a:stretch>
          </p:blipFill>
          <p:spPr>
            <a:xfrm>
              <a:off x="3863752" y="5790992"/>
              <a:ext cx="1343781" cy="374312"/>
            </a:xfrm>
            <a:prstGeom prst="rect">
              <a:avLst/>
            </a:prstGeom>
          </p:spPr>
        </p:pic>
      </p:grpSp>
      <p:grpSp>
        <p:nvGrpSpPr>
          <p:cNvPr id="38" name="Grupa 37">
            <a:extLst>
              <a:ext uri="{FF2B5EF4-FFF2-40B4-BE49-F238E27FC236}">
                <a16:creationId xmlns:a16="http://schemas.microsoft.com/office/drawing/2014/main" id="{59133A48-7289-40A8-99B2-FD020ED5D24F}"/>
              </a:ext>
            </a:extLst>
          </p:cNvPr>
          <p:cNvGrpSpPr/>
          <p:nvPr/>
        </p:nvGrpSpPr>
        <p:grpSpPr>
          <a:xfrm>
            <a:off x="3191670" y="5104286"/>
            <a:ext cx="1554590" cy="1552148"/>
            <a:chOff x="2765729" y="4808236"/>
            <a:chExt cx="1554590" cy="1552148"/>
          </a:xfrm>
          <a:solidFill>
            <a:schemeClr val="bg2">
              <a:lumMod val="95000"/>
            </a:schemeClr>
          </a:solidFill>
        </p:grpSpPr>
        <p:grpSp>
          <p:nvGrpSpPr>
            <p:cNvPr id="28" name="Grupa 27">
              <a:extLst>
                <a:ext uri="{FF2B5EF4-FFF2-40B4-BE49-F238E27FC236}">
                  <a16:creationId xmlns:a16="http://schemas.microsoft.com/office/drawing/2014/main" id="{37AE7187-447A-49E3-B425-542D3FCFA154}"/>
                </a:ext>
              </a:extLst>
            </p:cNvPr>
            <p:cNvGrpSpPr/>
            <p:nvPr/>
          </p:nvGrpSpPr>
          <p:grpSpPr>
            <a:xfrm>
              <a:off x="2765729" y="4808236"/>
              <a:ext cx="1554590" cy="1552148"/>
              <a:chOff x="4588049" y="5012070"/>
              <a:chExt cx="1728000" cy="1728000"/>
            </a:xfrm>
            <a:grpFill/>
          </p:grpSpPr>
          <p:grpSp>
            <p:nvGrpSpPr>
              <p:cNvPr id="32" name="Grupa 31">
                <a:extLst>
                  <a:ext uri="{FF2B5EF4-FFF2-40B4-BE49-F238E27FC236}">
                    <a16:creationId xmlns:a16="http://schemas.microsoft.com/office/drawing/2014/main" id="{1855C93F-ED2A-4C38-99FE-078741E5F2CB}"/>
                  </a:ext>
                </a:extLst>
              </p:cNvPr>
              <p:cNvGrpSpPr/>
              <p:nvPr/>
            </p:nvGrpSpPr>
            <p:grpSpPr>
              <a:xfrm>
                <a:off x="4588049" y="5012070"/>
                <a:ext cx="1728000" cy="1728000"/>
                <a:chOff x="4718166" y="1546860"/>
                <a:chExt cx="1728000" cy="1728000"/>
              </a:xfrm>
              <a:grpFill/>
            </p:grpSpPr>
            <p:sp>
              <p:nvSpPr>
                <p:cNvPr id="34" name="Elipsa 18">
                  <a:extLst>
                    <a:ext uri="{FF2B5EF4-FFF2-40B4-BE49-F238E27FC236}">
                      <a16:creationId xmlns:a16="http://schemas.microsoft.com/office/drawing/2014/main" id="{F632889A-9C63-40DE-87D7-180AE090E988}"/>
                    </a:ext>
                  </a:extLst>
                </p:cNvPr>
                <p:cNvSpPr/>
                <p:nvPr/>
              </p:nvSpPr>
              <p:spPr>
                <a:xfrm>
                  <a:off x="4718166" y="1546860"/>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1" algn="r"/>
                  <a:r>
                    <a:rPr lang="pl-PL" b="1" dirty="0"/>
                    <a:t>2.0</a:t>
                  </a:r>
                </a:p>
              </p:txBody>
            </p:sp>
            <p:pic>
              <p:nvPicPr>
                <p:cNvPr id="35" name="Obraz 34">
                  <a:extLst>
                    <a:ext uri="{FF2B5EF4-FFF2-40B4-BE49-F238E27FC236}">
                      <a16:creationId xmlns:a16="http://schemas.microsoft.com/office/drawing/2014/main" id="{BF60D30C-216E-4267-81A1-D1F519FBE29F}"/>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46000"/>
                          </a14:imgEffect>
                        </a14:imgLayer>
                      </a14:imgProps>
                    </a:ext>
                    <a:ext uri="{28A0092B-C50C-407E-A947-70E740481C1C}">
                      <a14:useLocalDpi xmlns:a14="http://schemas.microsoft.com/office/drawing/2010/main" val="0"/>
                    </a:ext>
                  </a:extLst>
                </a:blip>
                <a:stretch>
                  <a:fillRect/>
                </a:stretch>
              </p:blipFill>
              <p:spPr>
                <a:xfrm>
                  <a:off x="4871864" y="2301490"/>
                  <a:ext cx="899998" cy="218740"/>
                </a:xfrm>
                <a:prstGeom prst="rect">
                  <a:avLst/>
                </a:prstGeom>
                <a:grpFill/>
                <a:ln>
                  <a:solidFill>
                    <a:schemeClr val="bg1">
                      <a:lumMod val="50000"/>
                    </a:schemeClr>
                  </a:solidFill>
                </a:ln>
              </p:spPr>
            </p:pic>
          </p:grpSp>
          <p:sp>
            <p:nvSpPr>
              <p:cNvPr id="39" name="Prostokąt zaokrąglony 9">
                <a:extLst>
                  <a:ext uri="{FF2B5EF4-FFF2-40B4-BE49-F238E27FC236}">
                    <a16:creationId xmlns:a16="http://schemas.microsoft.com/office/drawing/2014/main" id="{B192F2C2-8A48-4F7B-81E1-20CD2B5439E0}"/>
                  </a:ext>
                </a:extLst>
              </p:cNvPr>
              <p:cNvSpPr/>
              <p:nvPr/>
            </p:nvSpPr>
            <p:spPr>
              <a:xfrm>
                <a:off x="4688958" y="5661248"/>
                <a:ext cx="1566747" cy="46069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pic>
          <p:nvPicPr>
            <p:cNvPr id="40" name="Obraz 39">
              <a:extLst>
                <a:ext uri="{FF2B5EF4-FFF2-40B4-BE49-F238E27FC236}">
                  <a16:creationId xmlns:a16="http://schemas.microsoft.com/office/drawing/2014/main" id="{F3BDA878-18FF-4F2D-823F-12F7FFD6E328}"/>
                </a:ext>
              </a:extLst>
            </p:cNvPr>
            <p:cNvPicPr>
              <a:picLocks noChangeAspect="1"/>
            </p:cNvPicPr>
            <p:nvPr/>
          </p:nvPicPr>
          <p:blipFill>
            <a:blip r:embed="rId12">
              <a:lum bright="-36000"/>
              <a:extLst>
                <a:ext uri="{28A0092B-C50C-407E-A947-70E740481C1C}">
                  <a14:useLocalDpi xmlns:a14="http://schemas.microsoft.com/office/drawing/2010/main" val="0"/>
                </a:ext>
              </a:extLst>
            </a:blip>
            <a:stretch>
              <a:fillRect/>
            </a:stretch>
          </p:blipFill>
          <p:spPr>
            <a:xfrm>
              <a:off x="2979638" y="5487077"/>
              <a:ext cx="1111451" cy="258013"/>
            </a:xfrm>
            <a:prstGeom prst="rect">
              <a:avLst/>
            </a:prstGeom>
            <a:grpFill/>
          </p:spPr>
        </p:pic>
      </p:grpSp>
      <p:grpSp>
        <p:nvGrpSpPr>
          <p:cNvPr id="58" name="Grupa 57">
            <a:extLst>
              <a:ext uri="{FF2B5EF4-FFF2-40B4-BE49-F238E27FC236}">
                <a16:creationId xmlns:a16="http://schemas.microsoft.com/office/drawing/2014/main" id="{74153881-EEAD-4222-B1A5-8D7BA9933317}"/>
              </a:ext>
            </a:extLst>
          </p:cNvPr>
          <p:cNvGrpSpPr/>
          <p:nvPr/>
        </p:nvGrpSpPr>
        <p:grpSpPr>
          <a:xfrm>
            <a:off x="6298916" y="5300719"/>
            <a:ext cx="1404000" cy="1404000"/>
            <a:chOff x="9912424" y="5269660"/>
            <a:chExt cx="1404000" cy="1404000"/>
          </a:xfrm>
        </p:grpSpPr>
        <p:sp>
          <p:nvSpPr>
            <p:cNvPr id="57" name="Owal 56">
              <a:extLst>
                <a:ext uri="{FF2B5EF4-FFF2-40B4-BE49-F238E27FC236}">
                  <a16:creationId xmlns:a16="http://schemas.microsoft.com/office/drawing/2014/main" id="{861878DB-7E90-4478-8423-8D6D59F91A8D}"/>
                </a:ext>
              </a:extLst>
            </p:cNvPr>
            <p:cNvSpPr/>
            <p:nvPr/>
          </p:nvSpPr>
          <p:spPr>
            <a:xfrm>
              <a:off x="9912424" y="5269660"/>
              <a:ext cx="1404000" cy="1404000"/>
            </a:xfrm>
            <a:prstGeom prst="ellipse">
              <a:avLst/>
            </a:prstGeom>
            <a:solidFill>
              <a:srgbClr val="002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5" name="Obraz 44">
              <a:extLst>
                <a:ext uri="{FF2B5EF4-FFF2-40B4-BE49-F238E27FC236}">
                  <a16:creationId xmlns:a16="http://schemas.microsoft.com/office/drawing/2014/main" id="{DABE06BA-DFF8-4805-9697-7DD18E93EEA8}"/>
                </a:ext>
              </a:extLst>
            </p:cNvPr>
            <p:cNvPicPr>
              <a:picLocks noChangeAspect="1"/>
            </p:cNvPicPr>
            <p:nvPr/>
          </p:nvPicPr>
          <p:blipFill>
            <a:blip r:embed="rId13"/>
            <a:stretch>
              <a:fillRect/>
            </a:stretch>
          </p:blipFill>
          <p:spPr>
            <a:xfrm>
              <a:off x="10033623" y="5882859"/>
              <a:ext cx="1168639" cy="175892"/>
            </a:xfrm>
            <a:prstGeom prst="rect">
              <a:avLst/>
            </a:prstGeom>
          </p:spPr>
        </p:pic>
      </p:grpSp>
      <p:grpSp>
        <p:nvGrpSpPr>
          <p:cNvPr id="53" name="Grupa 52">
            <a:extLst>
              <a:ext uri="{FF2B5EF4-FFF2-40B4-BE49-F238E27FC236}">
                <a16:creationId xmlns:a16="http://schemas.microsoft.com/office/drawing/2014/main" id="{E67F7F8F-1109-4207-A6B8-6AAABB1E451B}"/>
              </a:ext>
            </a:extLst>
          </p:cNvPr>
          <p:cNvGrpSpPr/>
          <p:nvPr/>
        </p:nvGrpSpPr>
        <p:grpSpPr>
          <a:xfrm>
            <a:off x="5103873" y="160049"/>
            <a:ext cx="1507829" cy="1490857"/>
            <a:chOff x="7010942" y="382658"/>
            <a:chExt cx="1507829" cy="1552501"/>
          </a:xfrm>
        </p:grpSpPr>
        <p:sp>
          <p:nvSpPr>
            <p:cNvPr id="54" name="Elipsa 18">
              <a:extLst>
                <a:ext uri="{FF2B5EF4-FFF2-40B4-BE49-F238E27FC236}">
                  <a16:creationId xmlns:a16="http://schemas.microsoft.com/office/drawing/2014/main" id="{30B048FB-4C2F-410B-B812-01A96258C1FF}"/>
                </a:ext>
              </a:extLst>
            </p:cNvPr>
            <p:cNvSpPr/>
            <p:nvPr/>
          </p:nvSpPr>
          <p:spPr>
            <a:xfrm>
              <a:off x="7010942" y="382658"/>
              <a:ext cx="1507829" cy="15525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pl-PL" b="1" dirty="0"/>
            </a:p>
          </p:txBody>
        </p:sp>
        <p:pic>
          <p:nvPicPr>
            <p:cNvPr id="55" name="Obraz 54">
              <a:extLst>
                <a:ext uri="{FF2B5EF4-FFF2-40B4-BE49-F238E27FC236}">
                  <a16:creationId xmlns:a16="http://schemas.microsoft.com/office/drawing/2014/main" id="{C2BD8475-FE54-4ACD-ACB4-D0DF612C7682}"/>
                </a:ext>
              </a:extLst>
            </p:cNvPr>
            <p:cNvPicPr>
              <a:picLocks noChangeAspect="1"/>
            </p:cNvPicPr>
            <p:nvPr/>
          </p:nvPicPr>
          <p:blipFill rotWithShape="1">
            <a:blip r:embed="rId14"/>
            <a:srcRect l="8750" t="6499" r="15247" b="17238"/>
            <a:stretch/>
          </p:blipFill>
          <p:spPr>
            <a:xfrm>
              <a:off x="7141570" y="928874"/>
              <a:ext cx="1199159" cy="428375"/>
            </a:xfrm>
            <a:prstGeom prst="rect">
              <a:avLst/>
            </a:prstGeom>
          </p:spPr>
        </p:pic>
      </p:grpSp>
      <p:cxnSp>
        <p:nvCxnSpPr>
          <p:cNvPr id="60" name="Łącznik prosty ze strzałką 59">
            <a:extLst>
              <a:ext uri="{FF2B5EF4-FFF2-40B4-BE49-F238E27FC236}">
                <a16:creationId xmlns:a16="http://schemas.microsoft.com/office/drawing/2014/main" id="{C177B3E1-A406-4711-8640-2599415583AF}"/>
              </a:ext>
            </a:extLst>
          </p:cNvPr>
          <p:cNvCxnSpPr>
            <a:stCxn id="3" idx="5"/>
          </p:cNvCxnSpPr>
          <p:nvPr/>
        </p:nvCxnSpPr>
        <p:spPr>
          <a:xfrm>
            <a:off x="4712463" y="1586352"/>
            <a:ext cx="674622" cy="507798"/>
          </a:xfrm>
          <a:prstGeom prst="straightConnector1">
            <a:avLst/>
          </a:prstGeom>
          <a:ln w="28575">
            <a:solidFill>
              <a:srgbClr val="FFFFFF"/>
            </a:solidFill>
            <a:tailEnd type="oval"/>
          </a:ln>
        </p:spPr>
        <p:style>
          <a:lnRef idx="1">
            <a:schemeClr val="accent1"/>
          </a:lnRef>
          <a:fillRef idx="0">
            <a:schemeClr val="accent1"/>
          </a:fillRef>
          <a:effectRef idx="0">
            <a:schemeClr val="accent1"/>
          </a:effectRef>
          <a:fontRef idx="minor">
            <a:schemeClr val="tx1"/>
          </a:fontRef>
        </p:style>
      </p:cxnSp>
      <p:cxnSp>
        <p:nvCxnSpPr>
          <p:cNvPr id="62" name="Łącznik prosty ze strzałką 61">
            <a:extLst>
              <a:ext uri="{FF2B5EF4-FFF2-40B4-BE49-F238E27FC236}">
                <a16:creationId xmlns:a16="http://schemas.microsoft.com/office/drawing/2014/main" id="{CB611CF4-F692-4EE3-B63A-0A1F746A6881}"/>
              </a:ext>
            </a:extLst>
          </p:cNvPr>
          <p:cNvCxnSpPr>
            <a:cxnSpLocks/>
            <a:stCxn id="54" idx="4"/>
            <a:endCxn id="5" idx="0"/>
          </p:cNvCxnSpPr>
          <p:nvPr/>
        </p:nvCxnSpPr>
        <p:spPr>
          <a:xfrm>
            <a:off x="5857788" y="1650906"/>
            <a:ext cx="237406" cy="418475"/>
          </a:xfrm>
          <a:prstGeom prst="straightConnector1">
            <a:avLst/>
          </a:prstGeom>
          <a:ln w="28575">
            <a:solidFill>
              <a:srgbClr val="FFFFFF"/>
            </a:solidFill>
            <a:tailEnd type="oval"/>
          </a:ln>
        </p:spPr>
        <p:style>
          <a:lnRef idx="1">
            <a:schemeClr val="accent1"/>
          </a:lnRef>
          <a:fillRef idx="0">
            <a:schemeClr val="accent1"/>
          </a:fillRef>
          <a:effectRef idx="0">
            <a:schemeClr val="accent1"/>
          </a:effectRef>
          <a:fontRef idx="minor">
            <a:schemeClr val="tx1"/>
          </a:fontRef>
        </p:style>
      </p:cxnSp>
      <p:cxnSp>
        <p:nvCxnSpPr>
          <p:cNvPr id="64" name="Łącznik prosty ze strzałką 63">
            <a:extLst>
              <a:ext uri="{FF2B5EF4-FFF2-40B4-BE49-F238E27FC236}">
                <a16:creationId xmlns:a16="http://schemas.microsoft.com/office/drawing/2014/main" id="{6C755B38-73ED-44D0-9310-EB569312750A}"/>
              </a:ext>
            </a:extLst>
          </p:cNvPr>
          <p:cNvCxnSpPr>
            <a:cxnSpLocks/>
            <a:stCxn id="34" idx="7"/>
          </p:cNvCxnSpPr>
          <p:nvPr/>
        </p:nvCxnSpPr>
        <p:spPr>
          <a:xfrm flipV="1">
            <a:off x="4518596" y="4935553"/>
            <a:ext cx="459231" cy="396040"/>
          </a:xfrm>
          <a:prstGeom prst="straightConnector1">
            <a:avLst/>
          </a:prstGeom>
          <a:ln w="28575">
            <a:solidFill>
              <a:srgbClr val="F2F2F2"/>
            </a:solidFill>
            <a:tailEnd type="oval"/>
          </a:ln>
        </p:spPr>
        <p:style>
          <a:lnRef idx="1">
            <a:schemeClr val="accent1"/>
          </a:lnRef>
          <a:fillRef idx="0">
            <a:schemeClr val="accent1"/>
          </a:fillRef>
          <a:effectRef idx="0">
            <a:schemeClr val="accent1"/>
          </a:effectRef>
          <a:fontRef idx="minor">
            <a:schemeClr val="tx1"/>
          </a:fontRef>
        </p:style>
      </p:cxnSp>
      <p:cxnSp>
        <p:nvCxnSpPr>
          <p:cNvPr id="66" name="Łącznik prosty ze strzałką 65">
            <a:extLst>
              <a:ext uri="{FF2B5EF4-FFF2-40B4-BE49-F238E27FC236}">
                <a16:creationId xmlns:a16="http://schemas.microsoft.com/office/drawing/2014/main" id="{8BE536EB-3AB9-4A94-A9EE-C0DD4ECC77D2}"/>
              </a:ext>
            </a:extLst>
          </p:cNvPr>
          <p:cNvCxnSpPr>
            <a:cxnSpLocks/>
            <a:stCxn id="42" idx="0"/>
          </p:cNvCxnSpPr>
          <p:nvPr/>
        </p:nvCxnSpPr>
        <p:spPr>
          <a:xfrm flipV="1">
            <a:off x="5531496" y="4920485"/>
            <a:ext cx="249046" cy="367602"/>
          </a:xfrm>
          <a:prstGeom prst="straightConnector1">
            <a:avLst/>
          </a:prstGeom>
          <a:ln w="28575">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8" name="Łącznik prosty ze strzałką 67">
            <a:extLst>
              <a:ext uri="{FF2B5EF4-FFF2-40B4-BE49-F238E27FC236}">
                <a16:creationId xmlns:a16="http://schemas.microsoft.com/office/drawing/2014/main" id="{FA99767B-E61D-47D1-BB12-3C3F7FECCEF0}"/>
              </a:ext>
            </a:extLst>
          </p:cNvPr>
          <p:cNvCxnSpPr>
            <a:cxnSpLocks/>
          </p:cNvCxnSpPr>
          <p:nvPr/>
        </p:nvCxnSpPr>
        <p:spPr>
          <a:xfrm flipV="1">
            <a:off x="7016127" y="4935553"/>
            <a:ext cx="535" cy="390054"/>
          </a:xfrm>
          <a:prstGeom prst="straightConnector1">
            <a:avLst/>
          </a:prstGeom>
          <a:ln w="28575">
            <a:solidFill>
              <a:srgbClr val="002C53"/>
            </a:solidFill>
            <a:tailEnd type="oval"/>
          </a:ln>
        </p:spPr>
        <p:style>
          <a:lnRef idx="1">
            <a:schemeClr val="accent1"/>
          </a:lnRef>
          <a:fillRef idx="0">
            <a:schemeClr val="accent1"/>
          </a:fillRef>
          <a:effectRef idx="0">
            <a:schemeClr val="accent1"/>
          </a:effectRef>
          <a:fontRef idx="minor">
            <a:schemeClr val="tx1"/>
          </a:fontRef>
        </p:style>
      </p:cxnSp>
      <p:grpSp>
        <p:nvGrpSpPr>
          <p:cNvPr id="56" name="Grupa 55">
            <a:extLst>
              <a:ext uri="{FF2B5EF4-FFF2-40B4-BE49-F238E27FC236}">
                <a16:creationId xmlns:a16="http://schemas.microsoft.com/office/drawing/2014/main" id="{92B46FEC-E9A9-43E0-BE97-862C3BC2BFAC}"/>
              </a:ext>
            </a:extLst>
          </p:cNvPr>
          <p:cNvGrpSpPr/>
          <p:nvPr/>
        </p:nvGrpSpPr>
        <p:grpSpPr>
          <a:xfrm>
            <a:off x="6749708" y="140728"/>
            <a:ext cx="1572737" cy="1492817"/>
            <a:chOff x="5470566" y="17357"/>
            <a:chExt cx="1572737" cy="1492817"/>
          </a:xfrm>
        </p:grpSpPr>
        <p:sp>
          <p:nvSpPr>
            <p:cNvPr id="50" name="Owal 49">
              <a:extLst>
                <a:ext uri="{FF2B5EF4-FFF2-40B4-BE49-F238E27FC236}">
                  <a16:creationId xmlns:a16="http://schemas.microsoft.com/office/drawing/2014/main" id="{A2CA4893-418A-4DFD-8EAB-FF30A701F70C}"/>
                </a:ext>
              </a:extLst>
            </p:cNvPr>
            <p:cNvSpPr/>
            <p:nvPr/>
          </p:nvSpPr>
          <p:spPr>
            <a:xfrm>
              <a:off x="5470566" y="17357"/>
              <a:ext cx="1572737" cy="1492817"/>
            </a:xfrm>
            <a:prstGeom prst="ellipse">
              <a:avLst/>
            </a:prstGeom>
            <a:solidFill>
              <a:srgbClr val="C1272D"/>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pl-PL"/>
            </a:p>
          </p:txBody>
        </p:sp>
        <p:pic>
          <p:nvPicPr>
            <p:cNvPr id="52" name="Obraz 51">
              <a:extLst>
                <a:ext uri="{FF2B5EF4-FFF2-40B4-BE49-F238E27FC236}">
                  <a16:creationId xmlns:a16="http://schemas.microsoft.com/office/drawing/2014/main" id="{8850B7DB-E25F-41D8-810D-8CC292B1172C}"/>
                </a:ext>
              </a:extLst>
            </p:cNvPr>
            <p:cNvPicPr>
              <a:picLocks noChangeAspect="1"/>
            </p:cNvPicPr>
            <p:nvPr/>
          </p:nvPicPr>
          <p:blipFill>
            <a:blip r:embed="rId15"/>
            <a:stretch>
              <a:fillRect/>
            </a:stretch>
          </p:blipFill>
          <p:spPr>
            <a:xfrm>
              <a:off x="5768248" y="258537"/>
              <a:ext cx="977372" cy="947145"/>
            </a:xfrm>
            <a:prstGeom prst="rect">
              <a:avLst/>
            </a:prstGeom>
          </p:spPr>
        </p:pic>
      </p:grpSp>
      <p:grpSp>
        <p:nvGrpSpPr>
          <p:cNvPr id="47" name="Grupa 46">
            <a:extLst>
              <a:ext uri="{FF2B5EF4-FFF2-40B4-BE49-F238E27FC236}">
                <a16:creationId xmlns:a16="http://schemas.microsoft.com/office/drawing/2014/main" id="{B406A63E-1DC9-4504-BED3-2F2DCE4EE6D3}"/>
              </a:ext>
            </a:extLst>
          </p:cNvPr>
          <p:cNvGrpSpPr/>
          <p:nvPr/>
        </p:nvGrpSpPr>
        <p:grpSpPr>
          <a:xfrm>
            <a:off x="4809868" y="5288087"/>
            <a:ext cx="1443255" cy="1442112"/>
            <a:chOff x="4690754" y="5273530"/>
            <a:chExt cx="1443255" cy="1442112"/>
          </a:xfrm>
        </p:grpSpPr>
        <p:sp>
          <p:nvSpPr>
            <p:cNvPr id="42" name="Owal 41">
              <a:extLst>
                <a:ext uri="{FF2B5EF4-FFF2-40B4-BE49-F238E27FC236}">
                  <a16:creationId xmlns:a16="http://schemas.microsoft.com/office/drawing/2014/main" id="{AA0472E2-8704-4A2F-8784-4B06775448E2}"/>
                </a:ext>
              </a:extLst>
            </p:cNvPr>
            <p:cNvSpPr/>
            <p:nvPr/>
          </p:nvSpPr>
          <p:spPr>
            <a:xfrm>
              <a:off x="4690754" y="5273530"/>
              <a:ext cx="1443255" cy="1442112"/>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pl-PL"/>
            </a:p>
          </p:txBody>
        </p:sp>
        <p:pic>
          <p:nvPicPr>
            <p:cNvPr id="30" name="Obraz 29">
              <a:extLst>
                <a:ext uri="{FF2B5EF4-FFF2-40B4-BE49-F238E27FC236}">
                  <a16:creationId xmlns:a16="http://schemas.microsoft.com/office/drawing/2014/main" id="{64D6E688-2449-4BAF-A728-3C8846CD48AD}"/>
                </a:ext>
              </a:extLst>
            </p:cNvPr>
            <p:cNvPicPr>
              <a:picLocks noChangeAspect="1"/>
            </p:cNvPicPr>
            <p:nvPr/>
          </p:nvPicPr>
          <p:blipFill>
            <a:blip r:embed="rId16"/>
            <a:stretch>
              <a:fillRect/>
            </a:stretch>
          </p:blipFill>
          <p:spPr>
            <a:xfrm>
              <a:off x="4742917" y="5805159"/>
              <a:ext cx="1326889" cy="404315"/>
            </a:xfrm>
            <a:prstGeom prst="rect">
              <a:avLst/>
            </a:prstGeom>
          </p:spPr>
        </p:pic>
      </p:grpSp>
      <p:grpSp>
        <p:nvGrpSpPr>
          <p:cNvPr id="43" name="Grupa 42">
            <a:extLst>
              <a:ext uri="{FF2B5EF4-FFF2-40B4-BE49-F238E27FC236}">
                <a16:creationId xmlns:a16="http://schemas.microsoft.com/office/drawing/2014/main" id="{EFF253AE-99DE-425C-93D7-DDE37135C426}"/>
              </a:ext>
            </a:extLst>
          </p:cNvPr>
          <p:cNvGrpSpPr/>
          <p:nvPr/>
        </p:nvGrpSpPr>
        <p:grpSpPr>
          <a:xfrm>
            <a:off x="1638819" y="3959254"/>
            <a:ext cx="1845495" cy="1755034"/>
            <a:chOff x="1744039" y="3762198"/>
            <a:chExt cx="1845495" cy="1755034"/>
          </a:xfrm>
        </p:grpSpPr>
        <p:sp>
          <p:nvSpPr>
            <p:cNvPr id="20" name="Elipsa 18">
              <a:extLst>
                <a:ext uri="{FF2B5EF4-FFF2-40B4-BE49-F238E27FC236}">
                  <a16:creationId xmlns:a16="http://schemas.microsoft.com/office/drawing/2014/main" id="{FD7D2C86-AE69-4C38-AB90-801743C21D01}"/>
                </a:ext>
              </a:extLst>
            </p:cNvPr>
            <p:cNvSpPr/>
            <p:nvPr/>
          </p:nvSpPr>
          <p:spPr>
            <a:xfrm>
              <a:off x="1744039" y="3762198"/>
              <a:ext cx="1845495" cy="175503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pl-PL" b="1" dirty="0"/>
            </a:p>
          </p:txBody>
        </p:sp>
        <p:pic>
          <p:nvPicPr>
            <p:cNvPr id="37" name="Obraz 36">
              <a:extLst>
                <a:ext uri="{FF2B5EF4-FFF2-40B4-BE49-F238E27FC236}">
                  <a16:creationId xmlns:a16="http://schemas.microsoft.com/office/drawing/2014/main" id="{32FF4380-A987-46E3-B265-261F75679999}"/>
                </a:ext>
              </a:extLst>
            </p:cNvPr>
            <p:cNvPicPr>
              <a:picLocks noChangeAspect="1"/>
            </p:cNvPicPr>
            <p:nvPr/>
          </p:nvPicPr>
          <p:blipFill>
            <a:blip r:embed="rId17"/>
            <a:stretch>
              <a:fillRect/>
            </a:stretch>
          </p:blipFill>
          <p:spPr>
            <a:xfrm>
              <a:off x="1899077" y="4274021"/>
              <a:ext cx="1494156" cy="804545"/>
            </a:xfrm>
            <a:prstGeom prst="rect">
              <a:avLst/>
            </a:prstGeom>
          </p:spPr>
        </p:pic>
      </p:grpSp>
      <p:cxnSp>
        <p:nvCxnSpPr>
          <p:cNvPr id="70" name="Łącznik prosty ze strzałką 69">
            <a:extLst>
              <a:ext uri="{FF2B5EF4-FFF2-40B4-BE49-F238E27FC236}">
                <a16:creationId xmlns:a16="http://schemas.microsoft.com/office/drawing/2014/main" id="{DBEBE7FA-3CC0-4D08-8412-7B6EA57000A6}"/>
              </a:ext>
            </a:extLst>
          </p:cNvPr>
          <p:cNvCxnSpPr>
            <a:cxnSpLocks/>
          </p:cNvCxnSpPr>
          <p:nvPr/>
        </p:nvCxnSpPr>
        <p:spPr>
          <a:xfrm flipH="1">
            <a:off x="7180156" y="1558192"/>
            <a:ext cx="224158" cy="546104"/>
          </a:xfrm>
          <a:prstGeom prst="straightConnector1">
            <a:avLst/>
          </a:prstGeom>
          <a:ln w="28575">
            <a:solidFill>
              <a:srgbClr val="C1272D"/>
            </a:solidFill>
            <a:tailEnd type="oval"/>
          </a:ln>
        </p:spPr>
        <p:style>
          <a:lnRef idx="1">
            <a:schemeClr val="accent1"/>
          </a:lnRef>
          <a:fillRef idx="0">
            <a:schemeClr val="accent1"/>
          </a:fillRef>
          <a:effectRef idx="0">
            <a:schemeClr val="accent1"/>
          </a:effectRef>
          <a:fontRef idx="minor">
            <a:schemeClr val="tx1"/>
          </a:fontRef>
        </p:style>
      </p:cxnSp>
      <p:sp>
        <p:nvSpPr>
          <p:cNvPr id="72" name="pole tekstowe 71">
            <a:extLst>
              <a:ext uri="{FF2B5EF4-FFF2-40B4-BE49-F238E27FC236}">
                <a16:creationId xmlns:a16="http://schemas.microsoft.com/office/drawing/2014/main" id="{5127BDBB-A43A-4C65-86E5-0F575397489C}"/>
              </a:ext>
            </a:extLst>
          </p:cNvPr>
          <p:cNvSpPr txBox="1"/>
          <p:nvPr/>
        </p:nvSpPr>
        <p:spPr>
          <a:xfrm>
            <a:off x="8489276" y="937353"/>
            <a:ext cx="2667303" cy="707886"/>
          </a:xfrm>
          <a:prstGeom prst="rect">
            <a:avLst/>
          </a:prstGeom>
          <a:noFill/>
        </p:spPr>
        <p:txBody>
          <a:bodyPr wrap="square" rtlCol="0">
            <a:spAutoFit/>
          </a:bodyPr>
          <a:lstStyle/>
          <a:p>
            <a:r>
              <a:rPr lang="pl-PL" sz="2000" b="1" dirty="0">
                <a:solidFill>
                  <a:schemeClr val="bg1"/>
                </a:solidFill>
              </a:rPr>
              <a:t>System Wspomagania Wyboru Recenzentów</a:t>
            </a:r>
          </a:p>
        </p:txBody>
      </p:sp>
      <p:sp>
        <p:nvSpPr>
          <p:cNvPr id="74" name="pole tekstowe 73">
            <a:extLst>
              <a:ext uri="{FF2B5EF4-FFF2-40B4-BE49-F238E27FC236}">
                <a16:creationId xmlns:a16="http://schemas.microsoft.com/office/drawing/2014/main" id="{3722E3EB-AEF2-414A-9D0B-F7B49BF022DA}"/>
              </a:ext>
            </a:extLst>
          </p:cNvPr>
          <p:cNvSpPr txBox="1"/>
          <p:nvPr/>
        </p:nvSpPr>
        <p:spPr>
          <a:xfrm>
            <a:off x="7440746" y="5233308"/>
            <a:ext cx="2667303" cy="1015663"/>
          </a:xfrm>
          <a:prstGeom prst="rect">
            <a:avLst/>
          </a:prstGeom>
          <a:noFill/>
        </p:spPr>
        <p:txBody>
          <a:bodyPr wrap="square" rtlCol="0">
            <a:spAutoFit/>
          </a:bodyPr>
          <a:lstStyle/>
          <a:p>
            <a:pPr algn="ctr"/>
            <a:r>
              <a:rPr lang="pl-PL" sz="2000" b="1" dirty="0">
                <a:solidFill>
                  <a:schemeClr val="bg1"/>
                </a:solidFill>
              </a:rPr>
              <a:t>Rada </a:t>
            </a:r>
          </a:p>
          <a:p>
            <a:pPr algn="ctr"/>
            <a:r>
              <a:rPr lang="pl-PL" sz="2000" b="1" dirty="0">
                <a:solidFill>
                  <a:schemeClr val="bg1"/>
                </a:solidFill>
              </a:rPr>
              <a:t>Doskonałości Naukowej</a:t>
            </a:r>
          </a:p>
        </p:txBody>
      </p:sp>
    </p:spTree>
    <p:extLst>
      <p:ext uri="{BB962C8B-B14F-4D97-AF65-F5344CB8AC3E}">
        <p14:creationId xmlns:p14="http://schemas.microsoft.com/office/powerpoint/2010/main" val="35559203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18580-EAF4-4999-997E-1E1AB5B94A57}"/>
              </a:ext>
            </a:extLst>
          </p:cNvPr>
          <p:cNvSpPr>
            <a:spLocks noGrp="1"/>
          </p:cNvSpPr>
          <p:nvPr>
            <p:ph type="title"/>
          </p:nvPr>
        </p:nvSpPr>
        <p:spPr/>
        <p:txBody>
          <a:bodyPr/>
          <a:lstStyle/>
          <a:p>
            <a:r>
              <a:rPr lang="pl-PL" dirty="0"/>
              <a:t>Makieta z portalu obywatela</a:t>
            </a:r>
          </a:p>
        </p:txBody>
      </p:sp>
      <p:pic>
        <p:nvPicPr>
          <p:cNvPr id="4" name="Obraz 3">
            <a:extLst>
              <a:ext uri="{FF2B5EF4-FFF2-40B4-BE49-F238E27FC236}">
                <a16:creationId xmlns:a16="http://schemas.microsoft.com/office/drawing/2014/main" id="{B550D1E4-10CE-4040-A858-B4B25DB2F28D}"/>
              </a:ext>
            </a:extLst>
          </p:cNvPr>
          <p:cNvPicPr>
            <a:picLocks noChangeAspect="1"/>
          </p:cNvPicPr>
          <p:nvPr/>
        </p:nvPicPr>
        <p:blipFill>
          <a:blip r:embed="rId3"/>
          <a:stretch>
            <a:fillRect/>
          </a:stretch>
        </p:blipFill>
        <p:spPr>
          <a:xfrm>
            <a:off x="1325739" y="1196752"/>
            <a:ext cx="9421130" cy="5076434"/>
          </a:xfrm>
          <a:prstGeom prst="rect">
            <a:avLst/>
          </a:prstGeom>
          <a:ln>
            <a:noFill/>
          </a:ln>
          <a:effectLst/>
        </p:spPr>
      </p:pic>
    </p:spTree>
    <p:extLst>
      <p:ext uri="{BB962C8B-B14F-4D97-AF65-F5344CB8AC3E}">
        <p14:creationId xmlns:p14="http://schemas.microsoft.com/office/powerpoint/2010/main" val="1348753999"/>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18580-EAF4-4999-997E-1E1AB5B94A57}"/>
              </a:ext>
            </a:extLst>
          </p:cNvPr>
          <p:cNvSpPr>
            <a:spLocks noGrp="1"/>
          </p:cNvSpPr>
          <p:nvPr>
            <p:ph type="title"/>
          </p:nvPr>
        </p:nvSpPr>
        <p:spPr/>
        <p:txBody>
          <a:bodyPr/>
          <a:lstStyle/>
          <a:p>
            <a:r>
              <a:rPr lang="pl-PL" dirty="0"/>
              <a:t>Makieta z portalu obywatela</a:t>
            </a:r>
          </a:p>
        </p:txBody>
      </p:sp>
      <p:pic>
        <p:nvPicPr>
          <p:cNvPr id="3" name="Obraz 2">
            <a:extLst>
              <a:ext uri="{FF2B5EF4-FFF2-40B4-BE49-F238E27FC236}">
                <a16:creationId xmlns:a16="http://schemas.microsoft.com/office/drawing/2014/main" id="{589A4894-AFD2-4F4C-A6A8-EE282449AA2A}"/>
              </a:ext>
            </a:extLst>
          </p:cNvPr>
          <p:cNvPicPr>
            <a:picLocks noChangeAspect="1"/>
          </p:cNvPicPr>
          <p:nvPr/>
        </p:nvPicPr>
        <p:blipFill>
          <a:blip r:embed="rId3"/>
          <a:stretch>
            <a:fillRect/>
          </a:stretch>
        </p:blipFill>
        <p:spPr>
          <a:xfrm>
            <a:off x="952020" y="1196752"/>
            <a:ext cx="10287959" cy="5162384"/>
          </a:xfrm>
          <a:prstGeom prst="rect">
            <a:avLst/>
          </a:prstGeom>
          <a:ln>
            <a:noFill/>
          </a:ln>
          <a:effectLst/>
        </p:spPr>
      </p:pic>
    </p:spTree>
    <p:extLst>
      <p:ext uri="{BB962C8B-B14F-4D97-AF65-F5344CB8AC3E}">
        <p14:creationId xmlns:p14="http://schemas.microsoft.com/office/powerpoint/2010/main" val="4049118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18580-EAF4-4999-997E-1E1AB5B94A57}"/>
              </a:ext>
            </a:extLst>
          </p:cNvPr>
          <p:cNvSpPr>
            <a:spLocks noGrp="1"/>
          </p:cNvSpPr>
          <p:nvPr>
            <p:ph type="title"/>
          </p:nvPr>
        </p:nvSpPr>
        <p:spPr/>
        <p:txBody>
          <a:bodyPr/>
          <a:lstStyle/>
          <a:p>
            <a:r>
              <a:rPr lang="pl-PL" dirty="0"/>
              <a:t>Makieta z informacjami o osobie</a:t>
            </a:r>
          </a:p>
        </p:txBody>
      </p:sp>
      <p:pic>
        <p:nvPicPr>
          <p:cNvPr id="4" name="Obraz 3">
            <a:extLst>
              <a:ext uri="{FF2B5EF4-FFF2-40B4-BE49-F238E27FC236}">
                <a16:creationId xmlns:a16="http://schemas.microsoft.com/office/drawing/2014/main" id="{A4FC42D0-F04D-41C4-8A85-539DAA67576A}"/>
              </a:ext>
            </a:extLst>
          </p:cNvPr>
          <p:cNvPicPr>
            <a:picLocks noChangeAspect="1"/>
          </p:cNvPicPr>
          <p:nvPr/>
        </p:nvPicPr>
        <p:blipFill>
          <a:blip r:embed="rId3"/>
          <a:stretch>
            <a:fillRect/>
          </a:stretch>
        </p:blipFill>
        <p:spPr>
          <a:xfrm>
            <a:off x="3259078" y="1065096"/>
            <a:ext cx="8918060" cy="5259369"/>
          </a:xfrm>
          <a:prstGeom prst="rect">
            <a:avLst/>
          </a:prstGeom>
        </p:spPr>
      </p:pic>
      <p:pic>
        <p:nvPicPr>
          <p:cNvPr id="5" name="Obraz 4">
            <a:extLst>
              <a:ext uri="{FF2B5EF4-FFF2-40B4-BE49-F238E27FC236}">
                <a16:creationId xmlns:a16="http://schemas.microsoft.com/office/drawing/2014/main" id="{836E5F6A-C1E6-4FEB-B9E7-86D66634E75A}"/>
              </a:ext>
            </a:extLst>
          </p:cNvPr>
          <p:cNvPicPr>
            <a:picLocks noChangeAspect="1"/>
          </p:cNvPicPr>
          <p:nvPr/>
        </p:nvPicPr>
        <p:blipFill>
          <a:blip r:embed="rId4"/>
          <a:stretch>
            <a:fillRect/>
          </a:stretch>
        </p:blipFill>
        <p:spPr>
          <a:xfrm>
            <a:off x="263352" y="1268760"/>
            <a:ext cx="2232248" cy="2819683"/>
          </a:xfrm>
          <a:prstGeom prst="rect">
            <a:avLst/>
          </a:prstGeom>
        </p:spPr>
      </p:pic>
    </p:spTree>
    <p:extLst>
      <p:ext uri="{BB962C8B-B14F-4D97-AF65-F5344CB8AC3E}">
        <p14:creationId xmlns:p14="http://schemas.microsoft.com/office/powerpoint/2010/main" val="12834023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18580-EAF4-4999-997E-1E1AB5B94A57}"/>
              </a:ext>
            </a:extLst>
          </p:cNvPr>
          <p:cNvSpPr>
            <a:spLocks noGrp="1"/>
          </p:cNvSpPr>
          <p:nvPr>
            <p:ph type="title"/>
          </p:nvPr>
        </p:nvSpPr>
        <p:spPr/>
        <p:txBody>
          <a:bodyPr/>
          <a:lstStyle/>
          <a:p>
            <a:r>
              <a:rPr lang="pl-PL" dirty="0"/>
              <a:t>Makieta z informacjami o osobie</a:t>
            </a:r>
          </a:p>
        </p:txBody>
      </p:sp>
      <p:pic>
        <p:nvPicPr>
          <p:cNvPr id="3" name="Obraz 2">
            <a:extLst>
              <a:ext uri="{FF2B5EF4-FFF2-40B4-BE49-F238E27FC236}">
                <a16:creationId xmlns:a16="http://schemas.microsoft.com/office/drawing/2014/main" id="{DD8BAA91-4A18-4A6D-AC9A-6BB1AA2F5B90}"/>
              </a:ext>
            </a:extLst>
          </p:cNvPr>
          <p:cNvPicPr>
            <a:picLocks noChangeAspect="1"/>
          </p:cNvPicPr>
          <p:nvPr/>
        </p:nvPicPr>
        <p:blipFill>
          <a:blip r:embed="rId2"/>
          <a:stretch>
            <a:fillRect/>
          </a:stretch>
        </p:blipFill>
        <p:spPr>
          <a:xfrm>
            <a:off x="504000" y="1164288"/>
            <a:ext cx="8155833" cy="5488037"/>
          </a:xfrm>
          <a:prstGeom prst="rect">
            <a:avLst/>
          </a:prstGeom>
        </p:spPr>
      </p:pic>
    </p:spTree>
    <p:extLst>
      <p:ext uri="{BB962C8B-B14F-4D97-AF65-F5344CB8AC3E}">
        <p14:creationId xmlns:p14="http://schemas.microsoft.com/office/powerpoint/2010/main" val="29106685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18580-EAF4-4999-997E-1E1AB5B94A57}"/>
              </a:ext>
            </a:extLst>
          </p:cNvPr>
          <p:cNvSpPr>
            <a:spLocks noGrp="1"/>
          </p:cNvSpPr>
          <p:nvPr>
            <p:ph type="title"/>
          </p:nvPr>
        </p:nvSpPr>
        <p:spPr/>
        <p:txBody>
          <a:bodyPr/>
          <a:lstStyle/>
          <a:p>
            <a:r>
              <a:rPr lang="pl-PL" dirty="0"/>
              <a:t>Makieta z informacjami o osobie</a:t>
            </a:r>
          </a:p>
        </p:txBody>
      </p:sp>
      <p:pic>
        <p:nvPicPr>
          <p:cNvPr id="4" name="Obraz 3">
            <a:extLst>
              <a:ext uri="{FF2B5EF4-FFF2-40B4-BE49-F238E27FC236}">
                <a16:creationId xmlns:a16="http://schemas.microsoft.com/office/drawing/2014/main" id="{48C2673D-B533-4BB0-8DF0-5FE185BCBA6E}"/>
              </a:ext>
            </a:extLst>
          </p:cNvPr>
          <p:cNvPicPr>
            <a:picLocks noChangeAspect="1"/>
          </p:cNvPicPr>
          <p:nvPr/>
        </p:nvPicPr>
        <p:blipFill>
          <a:blip r:embed="rId2"/>
          <a:stretch>
            <a:fillRect/>
          </a:stretch>
        </p:blipFill>
        <p:spPr>
          <a:xfrm>
            <a:off x="489288" y="1196752"/>
            <a:ext cx="8643658" cy="4680076"/>
          </a:xfrm>
          <a:prstGeom prst="rect">
            <a:avLst/>
          </a:prstGeom>
        </p:spPr>
      </p:pic>
    </p:spTree>
    <p:extLst>
      <p:ext uri="{BB962C8B-B14F-4D97-AF65-F5344CB8AC3E}">
        <p14:creationId xmlns:p14="http://schemas.microsoft.com/office/powerpoint/2010/main" val="14911844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0652DFB-CF7E-49A1-B000-280446E94574}"/>
              </a:ext>
            </a:extLst>
          </p:cNvPr>
          <p:cNvSpPr>
            <a:spLocks noGrp="1"/>
          </p:cNvSpPr>
          <p:nvPr>
            <p:ph type="title"/>
          </p:nvPr>
        </p:nvSpPr>
        <p:spPr/>
        <p:txBody>
          <a:bodyPr/>
          <a:lstStyle/>
          <a:p>
            <a:r>
              <a:rPr lang="pl-PL" dirty="0"/>
              <a:t>Baza wiedzy</a:t>
            </a:r>
          </a:p>
        </p:txBody>
      </p:sp>
    </p:spTree>
    <p:extLst>
      <p:ext uri="{BB962C8B-B14F-4D97-AF65-F5344CB8AC3E}">
        <p14:creationId xmlns:p14="http://schemas.microsoft.com/office/powerpoint/2010/main" val="10667062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rostokąt 35"/>
          <p:cNvSpPr/>
          <p:nvPr/>
        </p:nvSpPr>
        <p:spPr>
          <a:xfrm>
            <a:off x="-19050" y="5550370"/>
            <a:ext cx="12220575" cy="1307629"/>
          </a:xfrm>
          <a:custGeom>
            <a:avLst/>
            <a:gdLst>
              <a:gd name="connsiteX0" fmla="*/ 0 w 12192000"/>
              <a:gd name="connsiteY0" fmla="*/ 0 h 764704"/>
              <a:gd name="connsiteX1" fmla="*/ 12192000 w 12192000"/>
              <a:gd name="connsiteY1" fmla="*/ 0 h 764704"/>
              <a:gd name="connsiteX2" fmla="*/ 12192000 w 12192000"/>
              <a:gd name="connsiteY2" fmla="*/ 764704 h 764704"/>
              <a:gd name="connsiteX3" fmla="*/ 0 w 12192000"/>
              <a:gd name="connsiteY3" fmla="*/ 764704 h 764704"/>
              <a:gd name="connsiteX4" fmla="*/ 0 w 12192000"/>
              <a:gd name="connsiteY4" fmla="*/ 0 h 764704"/>
              <a:gd name="connsiteX0" fmla="*/ 0 w 12211050"/>
              <a:gd name="connsiteY0" fmla="*/ 752475 h 764704"/>
              <a:gd name="connsiteX1" fmla="*/ 12211050 w 12211050"/>
              <a:gd name="connsiteY1" fmla="*/ 0 h 764704"/>
              <a:gd name="connsiteX2" fmla="*/ 12211050 w 12211050"/>
              <a:gd name="connsiteY2" fmla="*/ 764704 h 764704"/>
              <a:gd name="connsiteX3" fmla="*/ 19050 w 12211050"/>
              <a:gd name="connsiteY3" fmla="*/ 764704 h 764704"/>
              <a:gd name="connsiteX4" fmla="*/ 0 w 12211050"/>
              <a:gd name="connsiteY4" fmla="*/ 752475 h 764704"/>
              <a:gd name="connsiteX0" fmla="*/ 0 w 12220575"/>
              <a:gd name="connsiteY0" fmla="*/ 1295400 h 1307629"/>
              <a:gd name="connsiteX1" fmla="*/ 12220575 w 12220575"/>
              <a:gd name="connsiteY1" fmla="*/ 0 h 1307629"/>
              <a:gd name="connsiteX2" fmla="*/ 12211050 w 12220575"/>
              <a:gd name="connsiteY2" fmla="*/ 1307629 h 1307629"/>
              <a:gd name="connsiteX3" fmla="*/ 19050 w 12220575"/>
              <a:gd name="connsiteY3" fmla="*/ 1307629 h 1307629"/>
              <a:gd name="connsiteX4" fmla="*/ 0 w 12220575"/>
              <a:gd name="connsiteY4" fmla="*/ 1295400 h 1307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0575" h="1307629">
                <a:moveTo>
                  <a:pt x="0" y="1295400"/>
                </a:moveTo>
                <a:lnTo>
                  <a:pt x="12220575" y="0"/>
                </a:lnTo>
                <a:lnTo>
                  <a:pt x="12211050" y="1307629"/>
                </a:lnTo>
                <a:lnTo>
                  <a:pt x="19050" y="1307629"/>
                </a:lnTo>
                <a:lnTo>
                  <a:pt x="0" y="12954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Tytuł 3"/>
          <p:cNvSpPr>
            <a:spLocks noGrp="1"/>
          </p:cNvSpPr>
          <p:nvPr>
            <p:ph type="title"/>
          </p:nvPr>
        </p:nvSpPr>
        <p:spPr/>
        <p:txBody>
          <a:bodyPr>
            <a:normAutofit/>
          </a:bodyPr>
          <a:lstStyle/>
          <a:p>
            <a:r>
              <a:rPr lang="pl-PL" dirty="0"/>
              <a:t>Udostępnienie danych publicznie</a:t>
            </a:r>
          </a:p>
        </p:txBody>
      </p:sp>
      <p:pic>
        <p:nvPicPr>
          <p:cNvPr id="5" name="Obraz 4"/>
          <p:cNvPicPr>
            <a:picLocks noChangeAspect="1"/>
          </p:cNvPicPr>
          <p:nvPr/>
        </p:nvPicPr>
        <p:blipFill>
          <a:blip r:embed="rId5">
            <a:extLst>
              <a:ext uri="{BEBA8EAE-BF5A-486C-A8C5-ECC9F3942E4B}">
                <a14:imgProps xmlns:a14="http://schemas.microsoft.com/office/drawing/2010/main">
                  <a14:imgLayer r:embed="rId6">
                    <a14:imgEffect>
                      <a14:brightnessContrast bright="-22000"/>
                    </a14:imgEffect>
                  </a14:imgLayer>
                </a14:imgProps>
              </a:ext>
              <a:ext uri="{28A0092B-C50C-407E-A947-70E740481C1C}">
                <a14:useLocalDpi xmlns:a14="http://schemas.microsoft.com/office/drawing/2010/main" val="0"/>
              </a:ext>
            </a:extLst>
          </a:blip>
          <a:stretch>
            <a:fillRect/>
          </a:stretch>
        </p:blipFill>
        <p:spPr>
          <a:xfrm>
            <a:off x="23114258" y="280516"/>
            <a:ext cx="612000" cy="612000"/>
          </a:xfrm>
          <a:prstGeom prst="rect">
            <a:avLst/>
          </a:prstGeom>
        </p:spPr>
      </p:pic>
      <p:sp>
        <p:nvSpPr>
          <p:cNvPr id="6" name="pole tekstowe 5"/>
          <p:cNvSpPr txBox="1"/>
          <p:nvPr/>
        </p:nvSpPr>
        <p:spPr>
          <a:xfrm>
            <a:off x="2423592" y="3054151"/>
            <a:ext cx="6768752" cy="523220"/>
          </a:xfrm>
          <a:prstGeom prst="rect">
            <a:avLst/>
          </a:prstGeom>
          <a:noFill/>
        </p:spPr>
        <p:txBody>
          <a:bodyPr wrap="square" rtlCol="0">
            <a:spAutoFit/>
          </a:bodyPr>
          <a:lstStyle/>
          <a:p>
            <a:r>
              <a:rPr lang="pl-PL" sz="2800" i="1" dirty="0">
                <a:solidFill>
                  <a:schemeClr val="bg1">
                    <a:lumMod val="50000"/>
                  </a:schemeClr>
                </a:solidFill>
              </a:rPr>
              <a:t>&gt;&gt;Filmik zgrany ze strony RAD-</a:t>
            </a:r>
            <a:r>
              <a:rPr lang="pl-PL" sz="2800" i="1" dirty="0" err="1">
                <a:solidFill>
                  <a:schemeClr val="bg1">
                    <a:lumMod val="50000"/>
                  </a:schemeClr>
                </a:solidFill>
              </a:rPr>
              <a:t>onu</a:t>
            </a:r>
            <a:r>
              <a:rPr lang="pl-PL" sz="2800" i="1" dirty="0">
                <a:solidFill>
                  <a:schemeClr val="bg1">
                    <a:lumMod val="50000"/>
                  </a:schemeClr>
                </a:solidFill>
              </a:rPr>
              <a:t>&lt;&lt;</a:t>
            </a:r>
          </a:p>
        </p:txBody>
      </p:sp>
      <p:pic>
        <p:nvPicPr>
          <p:cNvPr id="2" name="Nagranie zawartości ekranu 1">
            <a:hlinkClick r:id="" action="ppaction://media"/>
            <a:extLst>
              <a:ext uri="{FF2B5EF4-FFF2-40B4-BE49-F238E27FC236}">
                <a16:creationId xmlns:a16="http://schemas.microsoft.com/office/drawing/2014/main" id="{A3DB687D-0A6E-4B26-B9E9-BE4682F4C02F}"/>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0"/>
            <a:ext cx="12192000" cy="6858000"/>
          </a:xfrm>
          <a:prstGeom prst="rect">
            <a:avLst/>
          </a:prstGeom>
        </p:spPr>
      </p:pic>
      <p:sp>
        <p:nvSpPr>
          <p:cNvPr id="3" name="Dymek mowy: prostokąt 2">
            <a:extLst>
              <a:ext uri="{FF2B5EF4-FFF2-40B4-BE49-F238E27FC236}">
                <a16:creationId xmlns:a16="http://schemas.microsoft.com/office/drawing/2014/main" id="{06E69DE4-AD73-4C73-B5F2-CA897425EB78}"/>
              </a:ext>
            </a:extLst>
          </p:cNvPr>
          <p:cNvSpPr/>
          <p:nvPr/>
        </p:nvSpPr>
        <p:spPr>
          <a:xfrm>
            <a:off x="6528048" y="2780928"/>
            <a:ext cx="4824536" cy="936104"/>
          </a:xfrm>
          <a:prstGeom prst="wedgeRectCallout">
            <a:avLst>
              <a:gd name="adj1" fmla="val -78219"/>
              <a:gd name="adj2" fmla="val -8944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pl-PL" dirty="0"/>
              <a:t>Wyszukiwarka semantyczna z detekcją intencji</a:t>
            </a:r>
          </a:p>
        </p:txBody>
      </p:sp>
    </p:spTree>
    <p:extLst>
      <p:ext uri="{BB962C8B-B14F-4D97-AF65-F5344CB8AC3E}">
        <p14:creationId xmlns:p14="http://schemas.microsoft.com/office/powerpoint/2010/main" val="3929991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2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2"/>
                </p:tgtEl>
              </p:cMediaNode>
            </p:video>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2"/>
                                        </p:tgtEl>
                                      </p:cBhvr>
                                    </p:cmd>
                                  </p:childTnLst>
                                </p:cTn>
                              </p:par>
                            </p:childTnLst>
                          </p:cTn>
                        </p:par>
                      </p:childTnLst>
                    </p:cTn>
                  </p:par>
                </p:childTnLst>
              </p:cTn>
              <p:nextCondLst>
                <p:cond evt="onClick" delay="0">
                  <p:tgtEl>
                    <p:spTgt spid="2"/>
                  </p:tgtEl>
                </p:cond>
              </p:nextCondLst>
            </p:seq>
          </p:childTnLst>
        </p:cTn>
      </p:par>
    </p:tnLst>
    <p:bldLst>
      <p:bldP spid="3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FF871E7-6241-4324-8CDB-646EFECD2A38}"/>
              </a:ext>
            </a:extLst>
          </p:cNvPr>
          <p:cNvSpPr>
            <a:spLocks noGrp="1"/>
          </p:cNvSpPr>
          <p:nvPr>
            <p:ph type="title"/>
          </p:nvPr>
        </p:nvSpPr>
        <p:spPr/>
        <p:txBody>
          <a:bodyPr/>
          <a:lstStyle/>
          <a:p>
            <a:endParaRPr lang="pl-PL"/>
          </a:p>
        </p:txBody>
      </p:sp>
      <p:pic>
        <p:nvPicPr>
          <p:cNvPr id="3" name="Obraz 2">
            <a:extLst>
              <a:ext uri="{FF2B5EF4-FFF2-40B4-BE49-F238E27FC236}">
                <a16:creationId xmlns:a16="http://schemas.microsoft.com/office/drawing/2014/main" id="{BAFFDE55-4BE5-477B-A99A-AF9566D3DF0B}"/>
              </a:ext>
            </a:extLst>
          </p:cNvPr>
          <p:cNvPicPr>
            <a:picLocks noChangeAspect="1"/>
          </p:cNvPicPr>
          <p:nvPr/>
        </p:nvPicPr>
        <p:blipFill>
          <a:blip r:embed="rId3"/>
          <a:stretch>
            <a:fillRect/>
          </a:stretch>
        </p:blipFill>
        <p:spPr>
          <a:xfrm>
            <a:off x="284016" y="67577"/>
            <a:ext cx="11623968" cy="67228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4361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ole tekstowe 6"/>
          <p:cNvSpPr txBox="1"/>
          <p:nvPr/>
        </p:nvSpPr>
        <p:spPr>
          <a:xfrm>
            <a:off x="5344969" y="2798612"/>
            <a:ext cx="5112566" cy="612475"/>
          </a:xfrm>
          <a:prstGeom prst="rect">
            <a:avLst/>
          </a:prstGeom>
          <a:noFill/>
        </p:spPr>
        <p:txBody>
          <a:bodyPr wrap="square" rtlCol="0">
            <a:spAutoFit/>
          </a:bodyPr>
          <a:lstStyle/>
          <a:p>
            <a:pPr algn="ctr">
              <a:lnSpc>
                <a:spcPts val="4000"/>
              </a:lnSpc>
            </a:pPr>
            <a:r>
              <a:rPr lang="pl-PL" sz="4000" b="1" dirty="0">
                <a:solidFill>
                  <a:schemeClr val="bg1"/>
                </a:solidFill>
              </a:rPr>
              <a:t>szkolenia@opi.org.pl</a:t>
            </a:r>
          </a:p>
        </p:txBody>
      </p:sp>
      <p:pic>
        <p:nvPicPr>
          <p:cNvPr id="8" name="Obraz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9576" y="1628800"/>
            <a:ext cx="2601185" cy="2601185"/>
          </a:xfrm>
          <a:prstGeom prst="rect">
            <a:avLst/>
          </a:prstGeom>
        </p:spPr>
      </p:pic>
      <p:pic>
        <p:nvPicPr>
          <p:cNvPr id="4" name="Obraz 3">
            <a:extLst>
              <a:ext uri="{FF2B5EF4-FFF2-40B4-BE49-F238E27FC236}">
                <a16:creationId xmlns:a16="http://schemas.microsoft.com/office/drawing/2014/main" id="{4C8B70E6-A85F-408A-80B1-44D682B5C640}"/>
              </a:ext>
            </a:extLst>
          </p:cNvPr>
          <p:cNvPicPr>
            <a:picLocks noChangeAspect="1"/>
          </p:cNvPicPr>
          <p:nvPr/>
        </p:nvPicPr>
        <p:blipFill>
          <a:blip r:embed="rId4"/>
          <a:stretch>
            <a:fillRect/>
          </a:stretch>
        </p:blipFill>
        <p:spPr>
          <a:xfrm>
            <a:off x="-48344" y="5435316"/>
            <a:ext cx="12288688" cy="1422684"/>
          </a:xfrm>
          <a:prstGeom prst="rect">
            <a:avLst/>
          </a:prstGeom>
        </p:spPr>
      </p:pic>
    </p:spTree>
    <p:extLst>
      <p:ext uri="{BB962C8B-B14F-4D97-AF65-F5344CB8AC3E}">
        <p14:creationId xmlns:p14="http://schemas.microsoft.com/office/powerpoint/2010/main" val="202890820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6977443-A14E-4802-8054-B4992D6F9DB6}"/>
              </a:ext>
            </a:extLst>
          </p:cNvPr>
          <p:cNvSpPr>
            <a:spLocks noGrp="1"/>
          </p:cNvSpPr>
          <p:nvPr>
            <p:ph type="title"/>
          </p:nvPr>
        </p:nvSpPr>
        <p:spPr/>
        <p:txBody>
          <a:bodyPr/>
          <a:lstStyle/>
          <a:p>
            <a:r>
              <a:rPr lang="pl-PL" dirty="0"/>
              <a:t>Business </a:t>
            </a:r>
            <a:r>
              <a:rPr lang="pl-PL" dirty="0" err="1"/>
              <a:t>Intelligence</a:t>
            </a:r>
            <a:r>
              <a:rPr lang="pl-PL" dirty="0"/>
              <a:t> (Oracle)</a:t>
            </a:r>
          </a:p>
        </p:txBody>
      </p:sp>
      <p:sp>
        <p:nvSpPr>
          <p:cNvPr id="3" name="Symbol zastępczy zawartości 2">
            <a:extLst>
              <a:ext uri="{FF2B5EF4-FFF2-40B4-BE49-F238E27FC236}">
                <a16:creationId xmlns:a16="http://schemas.microsoft.com/office/drawing/2014/main" id="{532E3362-E3AB-4072-8729-FA0C74ADE52F}"/>
              </a:ext>
            </a:extLst>
          </p:cNvPr>
          <p:cNvSpPr>
            <a:spLocks noGrp="1"/>
          </p:cNvSpPr>
          <p:nvPr>
            <p:ph sz="half" idx="10"/>
          </p:nvPr>
        </p:nvSpPr>
        <p:spPr>
          <a:xfrm>
            <a:off x="504000" y="1373649"/>
            <a:ext cx="4511880" cy="2493014"/>
          </a:xfrm>
        </p:spPr>
        <p:txBody>
          <a:bodyPr>
            <a:normAutofit/>
          </a:bodyPr>
          <a:lstStyle/>
          <a:p>
            <a:r>
              <a:rPr lang="pl-PL" sz="1800" dirty="0"/>
              <a:t>Oficjalny interfejs raportowy POL-</a:t>
            </a:r>
            <a:r>
              <a:rPr lang="pl-PL" sz="1800" dirty="0" err="1"/>
              <a:t>onu</a:t>
            </a:r>
            <a:r>
              <a:rPr lang="pl-PL" sz="1800" dirty="0"/>
              <a:t> 2.0</a:t>
            </a:r>
          </a:p>
          <a:p>
            <a:r>
              <a:rPr lang="pl-PL" sz="1800" dirty="0"/>
              <a:t>Raportowanie zarządcze:</a:t>
            </a:r>
          </a:p>
          <a:p>
            <a:pPr lvl="1"/>
            <a:r>
              <a:rPr lang="pl-PL" sz="1800" dirty="0"/>
              <a:t>Raporty</a:t>
            </a:r>
          </a:p>
          <a:p>
            <a:pPr lvl="1"/>
            <a:r>
              <a:rPr lang="pl-PL" sz="1800" dirty="0"/>
              <a:t>Dashboardy</a:t>
            </a:r>
          </a:p>
          <a:p>
            <a:pPr lvl="1"/>
            <a:r>
              <a:rPr lang="pl-PL" sz="1800" dirty="0"/>
              <a:t>KPI</a:t>
            </a:r>
          </a:p>
          <a:p>
            <a:r>
              <a:rPr lang="pl-PL" sz="1800" dirty="0"/>
              <a:t>Dla instytucji na ten moment zakupiono 50 licencji</a:t>
            </a:r>
          </a:p>
          <a:p>
            <a:endParaRPr lang="pl-PL" dirty="0"/>
          </a:p>
        </p:txBody>
      </p:sp>
      <p:pic>
        <p:nvPicPr>
          <p:cNvPr id="6" name="Obraz 5">
            <a:extLst>
              <a:ext uri="{FF2B5EF4-FFF2-40B4-BE49-F238E27FC236}">
                <a16:creationId xmlns:a16="http://schemas.microsoft.com/office/drawing/2014/main" id="{FF6BCDA5-B364-4CF3-B7BF-C3C4E3923112}"/>
              </a:ext>
            </a:extLst>
          </p:cNvPr>
          <p:cNvPicPr>
            <a:picLocks noChangeAspect="1"/>
          </p:cNvPicPr>
          <p:nvPr/>
        </p:nvPicPr>
        <p:blipFill>
          <a:blip r:embed="rId3"/>
          <a:stretch>
            <a:fillRect/>
          </a:stretch>
        </p:blipFill>
        <p:spPr>
          <a:xfrm>
            <a:off x="560157" y="5256649"/>
            <a:ext cx="3060327" cy="371765"/>
          </a:xfrm>
          <a:prstGeom prst="rect">
            <a:avLst/>
          </a:prstGeom>
        </p:spPr>
      </p:pic>
      <p:pic>
        <p:nvPicPr>
          <p:cNvPr id="7" name="Obraz 6">
            <a:extLst>
              <a:ext uri="{FF2B5EF4-FFF2-40B4-BE49-F238E27FC236}">
                <a16:creationId xmlns:a16="http://schemas.microsoft.com/office/drawing/2014/main" id="{5B3E6582-E4FB-4879-B32C-E7184DF9C6E1}"/>
              </a:ext>
            </a:extLst>
          </p:cNvPr>
          <p:cNvPicPr>
            <a:picLocks noChangeAspect="1"/>
          </p:cNvPicPr>
          <p:nvPr/>
        </p:nvPicPr>
        <p:blipFill>
          <a:blip r:embed="rId4"/>
          <a:stretch>
            <a:fillRect/>
          </a:stretch>
        </p:blipFill>
        <p:spPr>
          <a:xfrm>
            <a:off x="530833" y="4427825"/>
            <a:ext cx="2378238" cy="635892"/>
          </a:xfrm>
          <a:prstGeom prst="rect">
            <a:avLst/>
          </a:prstGeom>
        </p:spPr>
      </p:pic>
      <p:pic>
        <p:nvPicPr>
          <p:cNvPr id="11" name="Obraz 10">
            <a:extLst>
              <a:ext uri="{FF2B5EF4-FFF2-40B4-BE49-F238E27FC236}">
                <a16:creationId xmlns:a16="http://schemas.microsoft.com/office/drawing/2014/main" id="{3B0319D7-B958-4B08-BFCB-AA1A65AEEEFE}"/>
              </a:ext>
            </a:extLst>
          </p:cNvPr>
          <p:cNvPicPr>
            <a:picLocks noChangeAspect="1"/>
          </p:cNvPicPr>
          <p:nvPr/>
        </p:nvPicPr>
        <p:blipFill>
          <a:blip r:embed="rId5"/>
          <a:stretch>
            <a:fillRect/>
          </a:stretch>
        </p:blipFill>
        <p:spPr>
          <a:xfrm>
            <a:off x="623392" y="5825962"/>
            <a:ext cx="1154071" cy="321468"/>
          </a:xfrm>
          <a:prstGeom prst="rect">
            <a:avLst/>
          </a:prstGeom>
        </p:spPr>
      </p:pic>
      <p:pic>
        <p:nvPicPr>
          <p:cNvPr id="12" name="Obraz 11">
            <a:extLst>
              <a:ext uri="{FF2B5EF4-FFF2-40B4-BE49-F238E27FC236}">
                <a16:creationId xmlns:a16="http://schemas.microsoft.com/office/drawing/2014/main" id="{93A201B9-5B74-4819-85EE-8BADB24EC03D}"/>
              </a:ext>
            </a:extLst>
          </p:cNvPr>
          <p:cNvPicPr>
            <a:picLocks noChangeAspect="1"/>
          </p:cNvPicPr>
          <p:nvPr/>
        </p:nvPicPr>
        <p:blipFill>
          <a:blip r:embed="rId6"/>
          <a:stretch>
            <a:fillRect/>
          </a:stretch>
        </p:blipFill>
        <p:spPr>
          <a:xfrm>
            <a:off x="515393" y="3817901"/>
            <a:ext cx="2294304" cy="777472"/>
          </a:xfrm>
          <a:prstGeom prst="rect">
            <a:avLst/>
          </a:prstGeom>
        </p:spPr>
      </p:pic>
      <p:pic>
        <p:nvPicPr>
          <p:cNvPr id="9" name="Obraz 8" descr="Obraz zawierający zrzut ekranu&#10;&#10;Opis wygenerowany automatycznie">
            <a:extLst>
              <a:ext uri="{FF2B5EF4-FFF2-40B4-BE49-F238E27FC236}">
                <a16:creationId xmlns:a16="http://schemas.microsoft.com/office/drawing/2014/main" id="{81BC2C85-4943-49F6-ABD5-94B93944730E}"/>
              </a:ext>
            </a:extLst>
          </p:cNvPr>
          <p:cNvPicPr>
            <a:picLocks noChangeAspect="1"/>
          </p:cNvPicPr>
          <p:nvPr/>
        </p:nvPicPr>
        <p:blipFill>
          <a:blip r:embed="rId7"/>
          <a:stretch>
            <a:fillRect/>
          </a:stretch>
        </p:blipFill>
        <p:spPr>
          <a:xfrm>
            <a:off x="5893893" y="1197360"/>
            <a:ext cx="5767274" cy="4221088"/>
          </a:xfrm>
          <a:prstGeom prst="rect">
            <a:avLst/>
          </a:prstGeom>
        </p:spPr>
      </p:pic>
      <p:pic>
        <p:nvPicPr>
          <p:cNvPr id="10" name="Picture 2">
            <a:extLst>
              <a:ext uri="{FF2B5EF4-FFF2-40B4-BE49-F238E27FC236}">
                <a16:creationId xmlns:a16="http://schemas.microsoft.com/office/drawing/2014/main" id="{FE01F039-5C8C-4EFA-B579-43BE62FA15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3912" y="801653"/>
            <a:ext cx="6982691" cy="6400800"/>
          </a:xfrm>
          <a:prstGeom prst="rect">
            <a:avLst/>
          </a:prstGeom>
        </p:spPr>
      </p:pic>
    </p:spTree>
    <p:extLst>
      <p:ext uri="{BB962C8B-B14F-4D97-AF65-F5344CB8AC3E}">
        <p14:creationId xmlns:p14="http://schemas.microsoft.com/office/powerpoint/2010/main" val="328132590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Obraz 11" descr="image002">
            <a:extLst>
              <a:ext uri="{FF2B5EF4-FFF2-40B4-BE49-F238E27FC236}">
                <a16:creationId xmlns:a16="http://schemas.microsoft.com/office/drawing/2014/main" id="{B382AFD3-F4E5-45F9-946E-43E11CC91D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721" y="1340768"/>
            <a:ext cx="11720558" cy="53285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ytuł 1">
            <a:extLst>
              <a:ext uri="{FF2B5EF4-FFF2-40B4-BE49-F238E27FC236}">
                <a16:creationId xmlns:a16="http://schemas.microsoft.com/office/drawing/2014/main" id="{F0582315-D9F9-444C-85EB-207763122B9D}"/>
              </a:ext>
            </a:extLst>
          </p:cNvPr>
          <p:cNvSpPr txBox="1">
            <a:spLocks/>
          </p:cNvSpPr>
          <p:nvPr/>
        </p:nvSpPr>
        <p:spPr>
          <a:xfrm>
            <a:off x="504000" y="205675"/>
            <a:ext cx="11064608" cy="828000"/>
          </a:xfrm>
          <a:prstGeom prst="rect">
            <a:avLst/>
          </a:prstGeom>
        </p:spPr>
        <p:txBody>
          <a:bodyPr/>
          <a:lstStyle>
            <a:lvl1pPr algn="l" defTabSz="914400" rtl="0" eaLnBrk="1" latinLnBrk="0" hangingPunct="1">
              <a:spcBef>
                <a:spcPct val="0"/>
              </a:spcBef>
              <a:buNone/>
              <a:defRPr sz="3600" b="1" kern="1200">
                <a:solidFill>
                  <a:schemeClr val="tx1"/>
                </a:solidFill>
                <a:latin typeface="+mj-lt"/>
                <a:ea typeface="+mj-ea"/>
                <a:cs typeface="+mj-cs"/>
              </a:defRPr>
            </a:lvl1pPr>
          </a:lstStyle>
          <a:p>
            <a:r>
              <a:rPr lang="pl-PL" dirty="0">
                <a:solidFill>
                  <a:schemeClr val="tx2"/>
                </a:solidFill>
              </a:rPr>
              <a:t>Business </a:t>
            </a:r>
            <a:r>
              <a:rPr lang="pl-PL" dirty="0" err="1">
                <a:solidFill>
                  <a:schemeClr val="tx2"/>
                </a:solidFill>
              </a:rPr>
              <a:t>Intelligence</a:t>
            </a:r>
            <a:r>
              <a:rPr lang="pl-PL" dirty="0">
                <a:solidFill>
                  <a:schemeClr val="tx2"/>
                </a:solidFill>
              </a:rPr>
              <a:t> (Oracle)</a:t>
            </a:r>
          </a:p>
        </p:txBody>
      </p:sp>
    </p:spTree>
    <p:extLst>
      <p:ext uri="{BB962C8B-B14F-4D97-AF65-F5344CB8AC3E}">
        <p14:creationId xmlns:p14="http://schemas.microsoft.com/office/powerpoint/2010/main" val="222167461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Obraz 12" descr="image010">
            <a:extLst>
              <a:ext uri="{FF2B5EF4-FFF2-40B4-BE49-F238E27FC236}">
                <a16:creationId xmlns:a16="http://schemas.microsoft.com/office/drawing/2014/main" id="{52EB83AC-5342-4DE9-83D8-078CD7BDE5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348"/>
          <a:stretch/>
        </p:blipFill>
        <p:spPr bwMode="auto">
          <a:xfrm>
            <a:off x="191344" y="1033675"/>
            <a:ext cx="11836692" cy="57716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ytuł 1">
            <a:extLst>
              <a:ext uri="{FF2B5EF4-FFF2-40B4-BE49-F238E27FC236}">
                <a16:creationId xmlns:a16="http://schemas.microsoft.com/office/drawing/2014/main" id="{9ED9B1AA-B2E4-4917-9C39-C11683404FA7}"/>
              </a:ext>
            </a:extLst>
          </p:cNvPr>
          <p:cNvSpPr txBox="1">
            <a:spLocks/>
          </p:cNvSpPr>
          <p:nvPr/>
        </p:nvSpPr>
        <p:spPr>
          <a:xfrm>
            <a:off x="504000" y="205675"/>
            <a:ext cx="11064608" cy="828000"/>
          </a:xfrm>
          <a:prstGeom prst="rect">
            <a:avLst/>
          </a:prstGeom>
        </p:spPr>
        <p:txBody>
          <a:bodyPr/>
          <a:lstStyle>
            <a:lvl1pPr algn="l" defTabSz="914400" rtl="0" eaLnBrk="1" latinLnBrk="0" hangingPunct="1">
              <a:spcBef>
                <a:spcPct val="0"/>
              </a:spcBef>
              <a:buNone/>
              <a:defRPr sz="3600" b="1" kern="1200">
                <a:solidFill>
                  <a:schemeClr val="tx1"/>
                </a:solidFill>
                <a:latin typeface="+mj-lt"/>
                <a:ea typeface="+mj-ea"/>
                <a:cs typeface="+mj-cs"/>
              </a:defRPr>
            </a:lvl1pPr>
          </a:lstStyle>
          <a:p>
            <a:r>
              <a:rPr lang="pl-PL" dirty="0">
                <a:solidFill>
                  <a:schemeClr val="tx2"/>
                </a:solidFill>
              </a:rPr>
              <a:t>Business </a:t>
            </a:r>
            <a:r>
              <a:rPr lang="pl-PL" dirty="0" err="1">
                <a:solidFill>
                  <a:schemeClr val="tx2"/>
                </a:solidFill>
              </a:rPr>
              <a:t>Intelligence</a:t>
            </a:r>
            <a:r>
              <a:rPr lang="pl-PL" dirty="0">
                <a:solidFill>
                  <a:schemeClr val="tx2"/>
                </a:solidFill>
              </a:rPr>
              <a:t> (Oracle)</a:t>
            </a:r>
          </a:p>
        </p:txBody>
      </p:sp>
    </p:spTree>
    <p:extLst>
      <p:ext uri="{BB962C8B-B14F-4D97-AF65-F5344CB8AC3E}">
        <p14:creationId xmlns:p14="http://schemas.microsoft.com/office/powerpoint/2010/main" val="349488714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a 3">
            <a:extLst>
              <a:ext uri="{FF2B5EF4-FFF2-40B4-BE49-F238E27FC236}">
                <a16:creationId xmlns:a16="http://schemas.microsoft.com/office/drawing/2014/main" id="{0BD98FFD-B791-4B59-AE85-AA5BFAD46D47}"/>
              </a:ext>
            </a:extLst>
          </p:cNvPr>
          <p:cNvGrpSpPr/>
          <p:nvPr/>
        </p:nvGrpSpPr>
        <p:grpSpPr>
          <a:xfrm>
            <a:off x="119336" y="1340768"/>
            <a:ext cx="11953328" cy="4896544"/>
            <a:chOff x="767408" y="1884917"/>
            <a:chExt cx="9546365" cy="3263024"/>
          </a:xfrm>
        </p:grpSpPr>
        <p:pic>
          <p:nvPicPr>
            <p:cNvPr id="2" name="Obraz 1">
              <a:extLst>
                <a:ext uri="{FF2B5EF4-FFF2-40B4-BE49-F238E27FC236}">
                  <a16:creationId xmlns:a16="http://schemas.microsoft.com/office/drawing/2014/main" id="{03FECA43-0D77-4B37-BD47-816D6FDFBBBB}"/>
                </a:ext>
              </a:extLst>
            </p:cNvPr>
            <p:cNvPicPr>
              <a:picLocks noChangeAspect="1"/>
            </p:cNvPicPr>
            <p:nvPr/>
          </p:nvPicPr>
          <p:blipFill>
            <a:blip r:embed="rId3"/>
            <a:stretch>
              <a:fillRect/>
            </a:stretch>
          </p:blipFill>
          <p:spPr>
            <a:xfrm>
              <a:off x="2307278" y="1884917"/>
              <a:ext cx="8006495" cy="3263024"/>
            </a:xfrm>
            <a:prstGeom prst="rect">
              <a:avLst/>
            </a:prstGeom>
            <a:ln w="28575">
              <a:solidFill>
                <a:schemeClr val="bg1">
                  <a:lumMod val="50000"/>
                </a:schemeClr>
              </a:solidFill>
            </a:ln>
          </p:spPr>
        </p:pic>
        <p:pic>
          <p:nvPicPr>
            <p:cNvPr id="3" name="Obraz 2">
              <a:extLst>
                <a:ext uri="{FF2B5EF4-FFF2-40B4-BE49-F238E27FC236}">
                  <a16:creationId xmlns:a16="http://schemas.microsoft.com/office/drawing/2014/main" id="{5683C595-CE92-4B12-B935-8849BAB9570E}"/>
                </a:ext>
              </a:extLst>
            </p:cNvPr>
            <p:cNvPicPr>
              <a:picLocks noChangeAspect="1"/>
            </p:cNvPicPr>
            <p:nvPr/>
          </p:nvPicPr>
          <p:blipFill>
            <a:blip r:embed="rId4"/>
            <a:stretch>
              <a:fillRect/>
            </a:stretch>
          </p:blipFill>
          <p:spPr>
            <a:xfrm>
              <a:off x="767408" y="1884917"/>
              <a:ext cx="1799238" cy="3263024"/>
            </a:xfrm>
            <a:prstGeom prst="rect">
              <a:avLst/>
            </a:prstGeom>
            <a:ln w="28575">
              <a:solidFill>
                <a:schemeClr val="bg1">
                  <a:lumMod val="50000"/>
                </a:schemeClr>
              </a:solidFill>
            </a:ln>
          </p:spPr>
        </p:pic>
      </p:grpSp>
      <p:sp>
        <p:nvSpPr>
          <p:cNvPr id="5" name="Tytuł 1">
            <a:extLst>
              <a:ext uri="{FF2B5EF4-FFF2-40B4-BE49-F238E27FC236}">
                <a16:creationId xmlns:a16="http://schemas.microsoft.com/office/drawing/2014/main" id="{866CD39F-87A8-4066-BF77-564D7350DB97}"/>
              </a:ext>
            </a:extLst>
          </p:cNvPr>
          <p:cNvSpPr txBox="1">
            <a:spLocks/>
          </p:cNvSpPr>
          <p:nvPr/>
        </p:nvSpPr>
        <p:spPr>
          <a:xfrm>
            <a:off x="504000" y="205675"/>
            <a:ext cx="11064608" cy="828000"/>
          </a:xfrm>
          <a:prstGeom prst="rect">
            <a:avLst/>
          </a:prstGeom>
        </p:spPr>
        <p:txBody>
          <a:bodyPr/>
          <a:lstStyle>
            <a:lvl1pPr algn="l" defTabSz="914400" rtl="0" eaLnBrk="1" latinLnBrk="0" hangingPunct="1">
              <a:spcBef>
                <a:spcPct val="0"/>
              </a:spcBef>
              <a:buNone/>
              <a:defRPr sz="3600" b="1" kern="1200">
                <a:solidFill>
                  <a:schemeClr val="tx1"/>
                </a:solidFill>
                <a:latin typeface="+mj-lt"/>
                <a:ea typeface="+mj-ea"/>
                <a:cs typeface="+mj-cs"/>
              </a:defRPr>
            </a:lvl1pPr>
          </a:lstStyle>
          <a:p>
            <a:r>
              <a:rPr lang="pl-PL" dirty="0">
                <a:solidFill>
                  <a:schemeClr val="tx2"/>
                </a:solidFill>
              </a:rPr>
              <a:t>Business </a:t>
            </a:r>
            <a:r>
              <a:rPr lang="pl-PL" dirty="0" err="1">
                <a:solidFill>
                  <a:schemeClr val="tx2"/>
                </a:solidFill>
              </a:rPr>
              <a:t>Intelligence</a:t>
            </a:r>
            <a:r>
              <a:rPr lang="pl-PL" dirty="0">
                <a:solidFill>
                  <a:schemeClr val="tx2"/>
                </a:solidFill>
              </a:rPr>
              <a:t> (Oracle)</a:t>
            </a:r>
          </a:p>
        </p:txBody>
      </p:sp>
    </p:spTree>
    <p:extLst>
      <p:ext uri="{BB962C8B-B14F-4D97-AF65-F5344CB8AC3E}">
        <p14:creationId xmlns:p14="http://schemas.microsoft.com/office/powerpoint/2010/main" val="121494407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BA33E6F-4011-4697-938A-1803672452ED}"/>
              </a:ext>
            </a:extLst>
          </p:cNvPr>
          <p:cNvSpPr>
            <a:spLocks noGrp="1"/>
          </p:cNvSpPr>
          <p:nvPr>
            <p:ph type="title"/>
          </p:nvPr>
        </p:nvSpPr>
        <p:spPr/>
        <p:txBody>
          <a:bodyPr>
            <a:normAutofit fontScale="90000"/>
          </a:bodyPr>
          <a:lstStyle/>
          <a:p>
            <a:pPr lvl="0">
              <a:spcBef>
                <a:spcPts val="0"/>
              </a:spcBef>
              <a:defRPr/>
            </a:pPr>
            <a:r>
              <a:rPr lang="pl-PL" kern="0" dirty="0"/>
              <a:t>Narzędzie do samodzielnego tworzenia raportów</a:t>
            </a:r>
            <a:br>
              <a:rPr lang="pl-PL" kern="0" dirty="0"/>
            </a:br>
            <a:r>
              <a:rPr lang="pl-PL" kern="0" dirty="0"/>
              <a:t>OPI PIB</a:t>
            </a:r>
          </a:p>
        </p:txBody>
      </p:sp>
      <p:sp>
        <p:nvSpPr>
          <p:cNvPr id="4" name="Prostokąt 3">
            <a:extLst>
              <a:ext uri="{FF2B5EF4-FFF2-40B4-BE49-F238E27FC236}">
                <a16:creationId xmlns:a16="http://schemas.microsoft.com/office/drawing/2014/main" id="{89CC3DA6-4817-4D16-A3A3-766AD133512E}"/>
              </a:ext>
            </a:extLst>
          </p:cNvPr>
          <p:cNvSpPr/>
          <p:nvPr/>
        </p:nvSpPr>
        <p:spPr>
          <a:xfrm>
            <a:off x="900000" y="4509120"/>
            <a:ext cx="2945037" cy="400110"/>
          </a:xfrm>
          <a:prstGeom prst="rect">
            <a:avLst/>
          </a:prstGeom>
        </p:spPr>
        <p:txBody>
          <a:bodyPr wrap="none">
            <a:spAutoFit/>
          </a:bodyPr>
          <a:lstStyle/>
          <a:p>
            <a:pPr marR="0" lvl="0" defTabSz="914400" eaLnBrk="1" fontAlgn="auto" latinLnBrk="0" hangingPunct="1">
              <a:lnSpc>
                <a:spcPct val="100000"/>
              </a:lnSpc>
              <a:spcBef>
                <a:spcPts val="0"/>
              </a:spcBef>
              <a:spcAft>
                <a:spcPts val="0"/>
              </a:spcAft>
              <a:buClrTx/>
              <a:buSzTx/>
              <a:tabLst/>
              <a:defRPr/>
            </a:pPr>
            <a:r>
              <a:rPr kumimoji="0" lang="pl-PL" sz="2000" b="1" i="0" u="none" strike="noStrike" kern="0" cap="none" spc="0" normalizeH="0" baseline="0" noProof="0" dirty="0" err="1">
                <a:ln>
                  <a:noFill/>
                </a:ln>
                <a:solidFill>
                  <a:schemeClr val="bg2"/>
                </a:solidFill>
                <a:effectLst/>
                <a:uLnTx/>
                <a:uFillTx/>
              </a:rPr>
              <a:t>Self</a:t>
            </a:r>
            <a:r>
              <a:rPr kumimoji="0" lang="pl-PL" sz="2000" b="1" i="0" u="none" strike="noStrike" kern="0" cap="none" spc="0" normalizeH="0" baseline="0" noProof="0" dirty="0">
                <a:ln>
                  <a:noFill/>
                </a:ln>
                <a:solidFill>
                  <a:schemeClr val="bg2"/>
                </a:solidFill>
                <a:effectLst/>
                <a:uLnTx/>
                <a:uFillTx/>
              </a:rPr>
              <a:t>-service re</a:t>
            </a:r>
            <a:r>
              <a:rPr lang="pl-PL" sz="2000" b="1" kern="0" dirty="0" err="1">
                <a:solidFill>
                  <a:schemeClr val="bg2"/>
                </a:solidFill>
              </a:rPr>
              <a:t>porting</a:t>
            </a:r>
            <a:r>
              <a:rPr lang="pl-PL" sz="2000" b="1" kern="0" dirty="0">
                <a:solidFill>
                  <a:schemeClr val="bg2"/>
                </a:solidFill>
              </a:rPr>
              <a:t> </a:t>
            </a:r>
            <a:r>
              <a:rPr lang="pl-PL" sz="2000" b="1" kern="0" dirty="0" err="1">
                <a:solidFill>
                  <a:schemeClr val="bg2"/>
                </a:solidFill>
              </a:rPr>
              <a:t>tool</a:t>
            </a:r>
            <a:endParaRPr kumimoji="0" lang="pl-PL" sz="2000" b="1" i="0" u="none" strike="noStrike" kern="0" cap="none" spc="0" normalizeH="0" baseline="0" noProof="0" dirty="0">
              <a:ln>
                <a:noFill/>
              </a:ln>
              <a:solidFill>
                <a:schemeClr val="bg2"/>
              </a:solidFill>
              <a:effectLst/>
              <a:uLnTx/>
              <a:uFillTx/>
            </a:endParaRPr>
          </a:p>
        </p:txBody>
      </p:sp>
    </p:spTree>
    <p:extLst>
      <p:ext uri="{BB962C8B-B14F-4D97-AF65-F5344CB8AC3E}">
        <p14:creationId xmlns:p14="http://schemas.microsoft.com/office/powerpoint/2010/main" val="340133780"/>
      </p:ext>
    </p:extLst>
  </p:cSld>
  <p:clrMapOvr>
    <a:masterClrMapping/>
  </p:clrMapOvr>
  <p:transition spd="slow">
    <p:push dir="u"/>
  </p:transition>
</p:sld>
</file>

<file path=ppt/theme/theme1.xml><?xml version="1.0" encoding="utf-8"?>
<a:theme xmlns:a="http://schemas.openxmlformats.org/drawingml/2006/main" name="DO FILMIKÓW">
  <a:themeElements>
    <a:clrScheme name="Niestandardowy 2">
      <a:dk1>
        <a:srgbClr val="13203A"/>
      </a:dk1>
      <a:lt1>
        <a:sysClr val="window" lastClr="FFFFFF"/>
      </a:lt1>
      <a:dk2>
        <a:srgbClr val="101618"/>
      </a:dk2>
      <a:lt2>
        <a:srgbClr val="FFFFFF"/>
      </a:lt2>
      <a:accent1>
        <a:srgbClr val="2F5496"/>
      </a:accent1>
      <a:accent2>
        <a:srgbClr val="ED7D31"/>
      </a:accent2>
      <a:accent3>
        <a:srgbClr val="993366"/>
      </a:accent3>
      <a:accent4>
        <a:srgbClr val="4F4F8F"/>
      </a:accent4>
      <a:accent5>
        <a:srgbClr val="4472C4"/>
      </a:accent5>
      <a:accent6>
        <a:srgbClr val="7D9066"/>
      </a:accent6>
      <a:hlink>
        <a:srgbClr val="0563C1"/>
      </a:hlink>
      <a:folHlink>
        <a:srgbClr val="954F72"/>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186226</TotalTime>
  <Words>1695</Words>
  <Application>Microsoft Office PowerPoint</Application>
  <PresentationFormat>Panoramiczny</PresentationFormat>
  <Paragraphs>271</Paragraphs>
  <Slides>48</Slides>
  <Notes>46</Notes>
  <HiddenSlides>0</HiddenSlides>
  <MMClips>1</MMClips>
  <ScaleCrop>false</ScaleCrop>
  <HeadingPairs>
    <vt:vector size="6" baseType="variant">
      <vt:variant>
        <vt:lpstr>Używane czcionki</vt:lpstr>
      </vt:variant>
      <vt:variant>
        <vt:i4>2</vt:i4>
      </vt:variant>
      <vt:variant>
        <vt:lpstr>Motyw</vt:lpstr>
      </vt:variant>
      <vt:variant>
        <vt:i4>1</vt:i4>
      </vt:variant>
      <vt:variant>
        <vt:lpstr>Tytuły slajdów</vt:lpstr>
      </vt:variant>
      <vt:variant>
        <vt:i4>48</vt:i4>
      </vt:variant>
    </vt:vector>
  </HeadingPairs>
  <TitlesOfParts>
    <vt:vector size="51" baseType="lpstr">
      <vt:lpstr>Arial</vt:lpstr>
      <vt:lpstr>Calibri</vt:lpstr>
      <vt:lpstr>DO FILMIKÓW</vt:lpstr>
      <vt:lpstr>POL-on 2.0  Zintegrowana platforma informacyjna RAD-on</vt:lpstr>
      <vt:lpstr>RAD-on</vt:lpstr>
      <vt:lpstr>Pol-on a Rad-on</vt:lpstr>
      <vt:lpstr>Dane w RAD-on</vt:lpstr>
      <vt:lpstr>Business Intelligence (Oracle)</vt:lpstr>
      <vt:lpstr>Prezentacja programu PowerPoint</vt:lpstr>
      <vt:lpstr>Prezentacja programu PowerPoint</vt:lpstr>
      <vt:lpstr>Prezentacja programu PowerPoint</vt:lpstr>
      <vt:lpstr>Narzędzie do samodzielnego tworzenia raportów OPI PIB</vt:lpstr>
      <vt:lpstr>Kreator raportów</vt:lpstr>
      <vt:lpstr>Kreator raportów</vt:lpstr>
      <vt:lpstr>Prezentacja programu PowerPoint</vt:lpstr>
      <vt:lpstr>Raporty predefiniowane (dynamiczne)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Projekty naukowe</vt:lpstr>
      <vt:lpstr>Raporty dynamiczne z hurtowni danych – Wartość infrastruktury</vt:lpstr>
      <vt:lpstr>Raporty - przepływy środków pieniężnych z działalności inwestycyjnej w wybranym roku </vt:lpstr>
      <vt:lpstr>Prezentacja programu PowerPoint</vt:lpstr>
      <vt:lpstr>Raporty - przepływy środków pieniężnych z działalności inwestycyjnej w wybranym roku </vt:lpstr>
      <vt:lpstr>Raporty dynamiczne z zakresu sztucznej inteligencji 1970 - 2000</vt:lpstr>
      <vt:lpstr>Raporty dynamiczne z zakresu sztucznej inteligencji 1970 - 2019</vt:lpstr>
      <vt:lpstr>Trendy w obszarach badań Polska vs Świat lata 1970 -1980</vt:lpstr>
      <vt:lpstr>Trendy w obszarach badań</vt:lpstr>
      <vt:lpstr>Trendy w obszarach badań Polska vs Świat lata 2009 -2019</vt:lpstr>
      <vt:lpstr>Popularność obszarów badań Polska vs Świat lata 1970 -1980</vt:lpstr>
      <vt:lpstr>Popularność obszarów badań Polska vs Świat lata 2000 -2019</vt:lpstr>
      <vt:lpstr>API</vt:lpstr>
      <vt:lpstr>API – maszynowe udostępnianie danych</vt:lpstr>
      <vt:lpstr>API – udostępnione końcówki</vt:lpstr>
      <vt:lpstr>Dane obywatela</vt:lpstr>
      <vt:lpstr>Dane obywatela - logowanie</vt:lpstr>
      <vt:lpstr>Dane obywatela</vt:lpstr>
      <vt:lpstr>Makieta z portalu obywatela</vt:lpstr>
      <vt:lpstr>Makieta z portalu obywatela</vt:lpstr>
      <vt:lpstr>Makieta z informacjami o osobie</vt:lpstr>
      <vt:lpstr>Makieta z informacjami o osobie</vt:lpstr>
      <vt:lpstr>Makieta z informacjami o osobie</vt:lpstr>
      <vt:lpstr>Baza wiedzy</vt:lpstr>
      <vt:lpstr>Udostępnienie danych publicznie</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asdf</dc:title>
  <dc:creator>Design Smash</dc:creator>
  <cp:lastModifiedBy>Marta Kabatnik</cp:lastModifiedBy>
  <cp:revision>4074</cp:revision>
  <cp:lastPrinted>2019-09-10T14:02:15Z</cp:lastPrinted>
  <dcterms:created xsi:type="dcterms:W3CDTF">2014-10-08T23:03:32Z</dcterms:created>
  <dcterms:modified xsi:type="dcterms:W3CDTF">2019-09-12T06:40:04Z</dcterms:modified>
</cp:coreProperties>
</file>