
<file path=[Content_Types].xml><?xml version="1.0" encoding="utf-8"?>
<Types xmlns="http://schemas.openxmlformats.org/package/2006/content-types">
  <Default Extension="glb" ContentType="model/gltf.binary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37" r:id="rId1"/>
  </p:sldMasterIdLst>
  <p:notesMasterIdLst>
    <p:notesMasterId r:id="rId69"/>
  </p:notesMasterIdLst>
  <p:handoutMasterIdLst>
    <p:handoutMasterId r:id="rId70"/>
  </p:handoutMasterIdLst>
  <p:sldIdLst>
    <p:sldId id="2227" r:id="rId2"/>
    <p:sldId id="3580" r:id="rId3"/>
    <p:sldId id="3530" r:id="rId4"/>
    <p:sldId id="3539" r:id="rId5"/>
    <p:sldId id="3554" r:id="rId6"/>
    <p:sldId id="3534" r:id="rId7"/>
    <p:sldId id="3540" r:id="rId8"/>
    <p:sldId id="3536" r:id="rId9"/>
    <p:sldId id="3477" r:id="rId10"/>
    <p:sldId id="3434" r:id="rId11"/>
    <p:sldId id="3455" r:id="rId12"/>
    <p:sldId id="3461" r:id="rId13"/>
    <p:sldId id="3476" r:id="rId14"/>
    <p:sldId id="3475" r:id="rId15"/>
    <p:sldId id="3448" r:id="rId16"/>
    <p:sldId id="3456" r:id="rId17"/>
    <p:sldId id="3600" r:id="rId18"/>
    <p:sldId id="3547" r:id="rId19"/>
    <p:sldId id="3548" r:id="rId20"/>
    <p:sldId id="3472" r:id="rId21"/>
    <p:sldId id="3549" r:id="rId22"/>
    <p:sldId id="3478" r:id="rId23"/>
    <p:sldId id="3555" r:id="rId24"/>
    <p:sldId id="3506" r:id="rId25"/>
    <p:sldId id="3517" r:id="rId26"/>
    <p:sldId id="3567" r:id="rId27"/>
    <p:sldId id="3573" r:id="rId28"/>
    <p:sldId id="3518" r:id="rId29"/>
    <p:sldId id="3505" r:id="rId30"/>
    <p:sldId id="3521" r:id="rId31"/>
    <p:sldId id="3544" r:id="rId32"/>
    <p:sldId id="3575" r:id="rId33"/>
    <p:sldId id="3576" r:id="rId34"/>
    <p:sldId id="3577" r:id="rId35"/>
    <p:sldId id="3578" r:id="rId36"/>
    <p:sldId id="3579" r:id="rId37"/>
    <p:sldId id="3568" r:id="rId38"/>
    <p:sldId id="3603" r:id="rId39"/>
    <p:sldId id="3481" r:id="rId40"/>
    <p:sldId id="3574" r:id="rId41"/>
    <p:sldId id="3588" r:id="rId42"/>
    <p:sldId id="3570" r:id="rId43"/>
    <p:sldId id="3591" r:id="rId44"/>
    <p:sldId id="3479" r:id="rId45"/>
    <p:sldId id="3553" r:id="rId46"/>
    <p:sldId id="3525" r:id="rId47"/>
    <p:sldId id="3528" r:id="rId48"/>
    <p:sldId id="3504" r:id="rId49"/>
    <p:sldId id="3524" r:id="rId50"/>
    <p:sldId id="3522" r:id="rId51"/>
    <p:sldId id="3529" r:id="rId52"/>
    <p:sldId id="3512" r:id="rId53"/>
    <p:sldId id="3602" r:id="rId54"/>
    <p:sldId id="3480" r:id="rId55"/>
    <p:sldId id="3592" r:id="rId56"/>
    <p:sldId id="3597" r:id="rId57"/>
    <p:sldId id="3599" r:id="rId58"/>
    <p:sldId id="3594" r:id="rId59"/>
    <p:sldId id="3595" r:id="rId60"/>
    <p:sldId id="3596" r:id="rId61"/>
    <p:sldId id="3533" r:id="rId62"/>
    <p:sldId id="3558" r:id="rId63"/>
    <p:sldId id="3559" r:id="rId64"/>
    <p:sldId id="3565" r:id="rId65"/>
    <p:sldId id="3562" r:id="rId66"/>
    <p:sldId id="3564" r:id="rId67"/>
    <p:sldId id="3360" r:id="rId68"/>
  </p:sldIdLst>
  <p:sldSz cx="12192000" cy="6858000"/>
  <p:notesSz cx="6797675" cy="9926638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prowadzenie i agenda" id="{42C44D4A-FF72-4558-BDAE-F811EA094314}">
          <p14:sldIdLst>
            <p14:sldId id="2227"/>
            <p14:sldId id="3580"/>
          </p14:sldIdLst>
        </p14:section>
        <p14:section name="Szkolenia" id="{98DD4F52-5134-4E17-B394-A1524CF31C94}">
          <p14:sldIdLst>
            <p14:sldId id="3530"/>
            <p14:sldId id="3539"/>
            <p14:sldId id="3554"/>
            <p14:sldId id="3534"/>
            <p14:sldId id="3540"/>
            <p14:sldId id="3536"/>
          </p14:sldIdLst>
        </p14:section>
        <p14:section name="Administracja" id="{CE456839-9094-421A-B854-B97AB38373A9}">
          <p14:sldIdLst>
            <p14:sldId id="3477"/>
            <p14:sldId id="3434"/>
            <p14:sldId id="3455"/>
            <p14:sldId id="3461"/>
            <p14:sldId id="3476"/>
            <p14:sldId id="3475"/>
            <p14:sldId id="3448"/>
            <p14:sldId id="3456"/>
            <p14:sldId id="3600"/>
            <p14:sldId id="3547"/>
            <p14:sldId id="3548"/>
            <p14:sldId id="3472"/>
            <p14:sldId id="3549"/>
          </p14:sldIdLst>
        </p14:section>
        <p14:section name="Kierunki i migracja kierunków" id="{0FB114A9-FE7A-4300-BA5A-5893618B412C}">
          <p14:sldIdLst>
            <p14:sldId id="3478"/>
            <p14:sldId id="3555"/>
            <p14:sldId id="3506"/>
            <p14:sldId id="3517"/>
            <p14:sldId id="3567"/>
            <p14:sldId id="3573"/>
            <p14:sldId id="3518"/>
            <p14:sldId id="3505"/>
            <p14:sldId id="3521"/>
            <p14:sldId id="3544"/>
            <p14:sldId id="3575"/>
            <p14:sldId id="3576"/>
            <p14:sldId id="3577"/>
            <p14:sldId id="3578"/>
            <p14:sldId id="3579"/>
            <p14:sldId id="3568"/>
            <p14:sldId id="3603"/>
          </p14:sldIdLst>
        </p14:section>
        <p14:section name="Studenci" id="{07E8F9EA-642B-4A7E-8A41-A5942A78C42C}">
          <p14:sldIdLst>
            <p14:sldId id="3481"/>
            <p14:sldId id="3574"/>
            <p14:sldId id="3588"/>
            <p14:sldId id="3570"/>
            <p14:sldId id="3591"/>
          </p14:sldIdLst>
        </p14:section>
        <p14:section name="Instytucje" id="{25FD02AA-6A56-46F3-847C-5AC7C3572063}">
          <p14:sldIdLst>
            <p14:sldId id="3479"/>
            <p14:sldId id="3553"/>
            <p14:sldId id="3525"/>
            <p14:sldId id="3528"/>
            <p14:sldId id="3504"/>
            <p14:sldId id="3524"/>
            <p14:sldId id="3522"/>
            <p14:sldId id="3529"/>
            <p14:sldId id="3512"/>
            <p14:sldId id="3602"/>
          </p14:sldIdLst>
        </p14:section>
        <p14:section name="Pracownicy" id="{D40613FD-C3BE-4F76-87CB-75798ADA427F}">
          <p14:sldIdLst>
            <p14:sldId id="3480"/>
            <p14:sldId id="3592"/>
            <p14:sldId id="3597"/>
            <p14:sldId id="3599"/>
            <p14:sldId id="3594"/>
            <p14:sldId id="3595"/>
            <p14:sldId id="3596"/>
          </p14:sldIdLst>
        </p14:section>
        <p14:section name="ORPPD" id="{A388671B-289A-4BCB-A7F8-BD11118D618E}">
          <p14:sldIdLst>
            <p14:sldId id="3533"/>
            <p14:sldId id="3558"/>
            <p14:sldId id="3559"/>
            <p14:sldId id="3565"/>
          </p14:sldIdLst>
        </p14:section>
        <p14:section name="Dalsze prace" id="{69F9F338-6767-41B8-B135-DECCCBCCEA7F}">
          <p14:sldIdLst>
            <p14:sldId id="3562"/>
            <p14:sldId id="3564"/>
            <p14:sldId id="33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570" userDrawn="1">
          <p15:clr>
            <a:srgbClr val="A4A3A4"/>
          </p15:clr>
        </p15:guide>
        <p15:guide id="2" pos="3976" userDrawn="1">
          <p15:clr>
            <a:srgbClr val="A4A3A4"/>
          </p15:clr>
        </p15:guide>
        <p15:guide id="3" orient="horz" pos="1094" userDrawn="1">
          <p15:clr>
            <a:srgbClr val="A4A3A4"/>
          </p15:clr>
        </p15:guide>
        <p15:guide id="4" pos="3296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2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  <p15:guide id="4" pos="2143" userDrawn="1">
          <p15:clr>
            <a:srgbClr val="A4A3A4"/>
          </p15:clr>
        </p15:guide>
        <p15:guide id="5" pos="2160" userDrawn="1">
          <p15:clr>
            <a:srgbClr val="A4A3A4"/>
          </p15:clr>
        </p15:guide>
        <p15:guide id="6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cper Ogiński" initials="KO" lastIdx="0" clrIdx="0"/>
  <p:cmAuthor id="2" name="Magdalena Waniewska-Bobin" initials="MW" lastIdx="1" clrIdx="1"/>
  <p:cmAuthor id="3" name="Magdalena Waniewska" initials="MW" lastIdx="21" clrIdx="2"/>
  <p:cmAuthor id="4" name="Paweł nowek" initials="PN" lastIdx="26" clrIdx="3"/>
  <p:cmAuthor id="5" name="Barbara Muszyńska" initials="BM" lastIdx="8" clrIdx="4"/>
  <p:cmAuthor id="6" name="Sylwia Zarańska" initials="SZ" lastIdx="7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3B6B"/>
    <a:srgbClr val="CC6699"/>
    <a:srgbClr val="4D4D4D"/>
    <a:srgbClr val="009900"/>
    <a:srgbClr val="7F7F7F"/>
    <a:srgbClr val="CCCCCC"/>
    <a:srgbClr val="94989E"/>
    <a:srgbClr val="31579B"/>
    <a:srgbClr val="F9F9F9"/>
    <a:srgbClr val="99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61" autoAdjust="0"/>
    <p:restoredTop sz="60854" autoAdjust="0"/>
  </p:normalViewPr>
  <p:slideViewPr>
    <p:cSldViewPr snapToObjects="1">
      <p:cViewPr varScale="1">
        <p:scale>
          <a:sx n="99" d="100"/>
          <a:sy n="99" d="100"/>
        </p:scale>
        <p:origin x="1800" y="72"/>
      </p:cViewPr>
      <p:guideLst>
        <p:guide orient="horz" pos="1570"/>
        <p:guide pos="3976"/>
        <p:guide orient="horz" pos="1094"/>
        <p:guide pos="3296"/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Objects="1">
      <p:cViewPr varScale="1">
        <p:scale>
          <a:sx n="62" d="100"/>
          <a:sy n="62" d="100"/>
        </p:scale>
        <p:origin x="-3354" y="-72"/>
      </p:cViewPr>
      <p:guideLst>
        <p:guide orient="horz" pos="2880"/>
        <p:guide pos="2162"/>
        <p:guide orient="horz" pos="3127"/>
        <p:guide pos="2143"/>
        <p:guide pos="216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12" tIns="45707" rIns="91412" bIns="45707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12" tIns="45707" rIns="91412" bIns="45707" rtlCol="0"/>
          <a:lstStyle>
            <a:lvl1pPr algn="r">
              <a:defRPr sz="1200"/>
            </a:lvl1pPr>
          </a:lstStyle>
          <a:p>
            <a:fld id="{D4F312B8-CF67-4021-AF14-096B9723CCFD}" type="datetimeFigureOut">
              <a:rPr lang="pl-PL" smtClean="0"/>
              <a:pPr/>
              <a:t>12.09.2019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8168"/>
            <a:ext cx="2946400" cy="496887"/>
          </a:xfrm>
          <a:prstGeom prst="rect">
            <a:avLst/>
          </a:prstGeom>
        </p:spPr>
        <p:txBody>
          <a:bodyPr vert="horz" lIns="91412" tIns="45707" rIns="91412" bIns="45707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49688" y="9428168"/>
            <a:ext cx="2946400" cy="496887"/>
          </a:xfrm>
          <a:prstGeom prst="rect">
            <a:avLst/>
          </a:prstGeom>
        </p:spPr>
        <p:txBody>
          <a:bodyPr vert="horz" lIns="91412" tIns="45707" rIns="91412" bIns="45707" rtlCol="0" anchor="b"/>
          <a:lstStyle>
            <a:lvl1pPr algn="r">
              <a:defRPr sz="1200"/>
            </a:lvl1pPr>
          </a:lstStyle>
          <a:p>
            <a:fld id="{6BE207AD-3D11-48D3-BBD2-1A508604BE8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42491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5" y="4"/>
            <a:ext cx="2945659" cy="496332"/>
          </a:xfrm>
          <a:prstGeom prst="rect">
            <a:avLst/>
          </a:prstGeom>
        </p:spPr>
        <p:txBody>
          <a:bodyPr vert="horz" lIns="91412" tIns="45707" rIns="91412" bIns="4570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8" y="4"/>
            <a:ext cx="2945659" cy="496332"/>
          </a:xfrm>
          <a:prstGeom prst="rect">
            <a:avLst/>
          </a:prstGeom>
        </p:spPr>
        <p:txBody>
          <a:bodyPr vert="horz" lIns="91412" tIns="45707" rIns="91412" bIns="45707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pPr/>
              <a:t>9/12/2019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2" tIns="45707" rIns="91412" bIns="4570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7"/>
            <a:ext cx="5438140" cy="4466987"/>
          </a:xfrm>
          <a:prstGeom prst="rect">
            <a:avLst/>
          </a:prstGeom>
        </p:spPr>
        <p:txBody>
          <a:bodyPr vert="horz" lIns="91412" tIns="45707" rIns="91412" bIns="4570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5" y="9428588"/>
            <a:ext cx="2945659" cy="496332"/>
          </a:xfrm>
          <a:prstGeom prst="rect">
            <a:avLst/>
          </a:prstGeom>
        </p:spPr>
        <p:txBody>
          <a:bodyPr vert="horz" lIns="91412" tIns="45707" rIns="91412" bIns="4570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8" y="9428588"/>
            <a:ext cx="2945659" cy="496332"/>
          </a:xfrm>
          <a:prstGeom prst="rect">
            <a:avLst/>
          </a:prstGeom>
        </p:spPr>
        <p:txBody>
          <a:bodyPr vert="horz" lIns="91412" tIns="45707" rIns="91412" bIns="45707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POL-on 2.0. Administracja.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7435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600" u="none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Dane</a:t>
            </a:r>
            <a:r>
              <a:rPr lang="pl-PL" sz="1600" u="none" kern="1200" baseline="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 każdego użytkownika starego systemu POL-on zostaną przeniesione do POL-</a:t>
            </a:r>
            <a:r>
              <a:rPr lang="pl-PL" sz="1600" u="none" kern="1200" baseline="0" dirty="0" err="1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onu</a:t>
            </a:r>
            <a:r>
              <a:rPr lang="pl-PL" sz="1600" u="none" kern="1200" baseline="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 2.0. 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600" u="none" kern="1200" baseline="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Użytkownicy którzy połączyli konto POL-on z MCL (operacja „zmień konto”) przed wdrożeniem nowego systemu będą logować się tak samo – nic się dla nich nie zmieni. 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l-PL" sz="1600" u="none" kern="1200" baseline="0" dirty="0">
              <a:solidFill>
                <a:srgbClr val="3B3B6B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1600" u="none" kern="1200" baseline="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Użytkownicy którzy nie połączyli konta POL-on z MCL przed wdrożeniem nowego systemu będą zmuszeni założyć sobie konto MCL oraz dokonać podłączenia POL-on z MCL przy wsparciu administratora.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l-PL" sz="1600" u="none" kern="1200" baseline="0" dirty="0">
              <a:solidFill>
                <a:srgbClr val="3B3B6B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l-PL" sz="1600" u="none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4471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>
                <a:solidFill>
                  <a:srgbClr val="3B3B6B"/>
                </a:solidFill>
              </a:rPr>
              <a:t>Rejestracja za pomocą przycisku „Zarejestruj nowego użytkownika”. Wypełnienie formatki.</a:t>
            </a:r>
            <a:endParaRPr lang="pl-PL" baseline="0" dirty="0">
              <a:solidFill>
                <a:srgbClr val="3B3B6B"/>
              </a:solidFill>
            </a:endParaRP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baseline="0" dirty="0">
              <a:solidFill>
                <a:srgbClr val="3B3B6B"/>
              </a:solidFill>
            </a:endParaRP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1930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b="0" baseline="0" dirty="0">
                <a:solidFill>
                  <a:srgbClr val="3B3B6B"/>
                </a:solidFill>
              </a:rPr>
              <a:t>System informuje że nowemu użytkownikowi założono konto. Kolejny krok to wysłanie linku umożliwiającego połączeni akonta POL-on z MCL. Za pomocą „Połącz konto”.</a:t>
            </a:r>
          </a:p>
          <a:p>
            <a:endParaRPr lang="pl-PL" baseline="0" dirty="0"/>
          </a:p>
          <a:p>
            <a:endParaRPr lang="pl-PL" baseline="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821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>
                <a:solidFill>
                  <a:srgbClr val="3B3B6B"/>
                </a:solidFill>
              </a:rPr>
              <a:t>W nowym systemie w jednym kroku Administrator będzie mógł nadać lub odebrać dowolne uprawnienia użytkownikowi. </a:t>
            </a:r>
            <a:br>
              <a:rPr lang="pl-PL" dirty="0">
                <a:solidFill>
                  <a:srgbClr val="3B3B6B"/>
                </a:solidFill>
              </a:rPr>
            </a:br>
            <a:r>
              <a:rPr lang="pl-PL" dirty="0">
                <a:solidFill>
                  <a:srgbClr val="3B3B6B"/>
                </a:solidFill>
              </a:rPr>
              <a:t>Po każdej zmianie użytkownik musi się ponownie zalogować.</a:t>
            </a:r>
          </a:p>
          <a:p>
            <a:r>
              <a:rPr lang="pl-PL" dirty="0">
                <a:solidFill>
                  <a:srgbClr val="3B3B6B"/>
                </a:solidFill>
              </a:rPr>
              <a:t>Uprawnienia mogą zostać nadane terminowo. Po wskazanej dacie użytkownik nie zostanie zablokowany, ale jego konkretne uprawnienia wygasną. </a:t>
            </a:r>
          </a:p>
          <a:p>
            <a:endParaRPr lang="pl-PL" baseline="0" dirty="0">
              <a:solidFill>
                <a:srgbClr val="3B3B6B"/>
              </a:solidFill>
            </a:endParaRPr>
          </a:p>
          <a:p>
            <a:endParaRPr lang="pl-PL" baseline="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4490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>
                <a:solidFill>
                  <a:srgbClr val="3B3B6B"/>
                </a:solidFill>
              </a:rPr>
              <a:t>Administrator będzie mógł nadać grupę uprawnień czyli profil dowolnemu użytkownikowi. Czynność ta będzie wymagała wcześniejszego zdefiniowania profilu to jest nadania mu nazwy i dodania do szablonu wybranych uprawnień.</a:t>
            </a:r>
            <a:endParaRPr lang="pl-PL" baseline="0" dirty="0">
              <a:solidFill>
                <a:srgbClr val="3B3B6B"/>
              </a:solidFill>
            </a:endParaRPr>
          </a:p>
          <a:p>
            <a:endParaRPr lang="pl-PL" baseline="0" dirty="0">
              <a:solidFill>
                <a:srgbClr val="3B3B6B"/>
              </a:solidFill>
            </a:endParaRPr>
          </a:p>
          <a:p>
            <a:r>
              <a:rPr lang="pl-PL" baseline="0" dirty="0">
                <a:solidFill>
                  <a:srgbClr val="3B3B6B"/>
                </a:solidFill>
              </a:rPr>
              <a:t>Administrator może stworzyć szablon grupy uprawnień i nadać je jako profil użytkownikowi jednym kliknięciem.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2399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>
                <a:solidFill>
                  <a:srgbClr val="3B3B6B"/>
                </a:solidFill>
              </a:rPr>
              <a:t>Użytkownik</a:t>
            </a:r>
            <a:r>
              <a:rPr lang="pl-PL" baseline="0" dirty="0">
                <a:solidFill>
                  <a:srgbClr val="3B3B6B"/>
                </a:solidFill>
              </a:rPr>
              <a:t> może mieć w systemie dwa statusy: </a:t>
            </a:r>
            <a:r>
              <a:rPr lang="pl-PL" b="0" baseline="0" dirty="0">
                <a:solidFill>
                  <a:srgbClr val="3B3B6B"/>
                </a:solidFill>
              </a:rPr>
              <a:t>AKTYWNY i ZAWIESZONY.</a:t>
            </a:r>
            <a:endParaRPr lang="pl-PL" baseline="0" dirty="0">
              <a:solidFill>
                <a:srgbClr val="3B3B6B"/>
              </a:solidFill>
            </a:endParaRPr>
          </a:p>
          <a:p>
            <a:r>
              <a:rPr lang="pl-PL" baseline="0" dirty="0">
                <a:solidFill>
                  <a:srgbClr val="3B3B6B"/>
                </a:solidFill>
              </a:rPr>
              <a:t>Zawieszenie może wystąpić w obrębie </a:t>
            </a:r>
            <a:r>
              <a:rPr lang="pl-PL" b="0" baseline="0" dirty="0">
                <a:solidFill>
                  <a:srgbClr val="3B3B6B"/>
                </a:solidFill>
              </a:rPr>
              <a:t>INSTYTUCJI</a:t>
            </a:r>
            <a:r>
              <a:rPr lang="pl-PL" baseline="0" dirty="0">
                <a:solidFill>
                  <a:srgbClr val="3B3B6B"/>
                </a:solidFill>
              </a:rPr>
              <a:t> lub</a:t>
            </a:r>
            <a:r>
              <a:rPr lang="pl-PL" baseline="0" dirty="0">
                <a:solidFill>
                  <a:srgbClr val="3B3B6B"/>
                </a:solidFill>
                <a:effectLst/>
              </a:rPr>
              <a:t> </a:t>
            </a:r>
            <a:r>
              <a:rPr lang="pl-PL" baseline="0" dirty="0">
                <a:solidFill>
                  <a:srgbClr val="3B3B6B"/>
                </a:solidFill>
              </a:rPr>
              <a:t>globalnie, w całym </a:t>
            </a:r>
            <a:r>
              <a:rPr lang="pl-PL" b="0" baseline="0" dirty="0">
                <a:solidFill>
                  <a:srgbClr val="3B3B6B"/>
                </a:solidFill>
              </a:rPr>
              <a:t>SYSTEMIE</a:t>
            </a:r>
            <a:r>
              <a:rPr lang="pl-PL" baseline="0" dirty="0">
                <a:solidFill>
                  <a:srgbClr val="3B3B6B"/>
                </a:solidFill>
              </a:rPr>
              <a:t>. </a:t>
            </a:r>
          </a:p>
          <a:p>
            <a:r>
              <a:rPr lang="pl-PL" b="0" baseline="0" dirty="0">
                <a:solidFill>
                  <a:srgbClr val="3B3B6B"/>
                </a:solidFill>
              </a:rPr>
              <a:t>Zawieszenia i odwieszenia na poziomie instytucji </a:t>
            </a:r>
            <a:r>
              <a:rPr lang="pl-PL" baseline="0" dirty="0">
                <a:solidFill>
                  <a:srgbClr val="3B3B6B"/>
                </a:solidFill>
              </a:rPr>
              <a:t>może dokonać administrator tej instytucji z widocznymi rolami.</a:t>
            </a:r>
          </a:p>
          <a:p>
            <a:r>
              <a:rPr lang="pl-PL" b="0" baseline="0" dirty="0">
                <a:solidFill>
                  <a:srgbClr val="3B3B6B"/>
                </a:solidFill>
              </a:rPr>
              <a:t>Zawieszenie na poziomie systemu może </a:t>
            </a:r>
            <a:r>
              <a:rPr lang="pl-PL" baseline="0" dirty="0">
                <a:solidFill>
                  <a:srgbClr val="3B3B6B"/>
                </a:solidFill>
              </a:rPr>
              <a:t>być wykonane wyłącznie przez administratora systemu z OPI PIB. Zawieszenie globalne skutkuje brakiem możliwości zalogowania się przez użytkownika w całym systemie. 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baseline="0" dirty="0">
                <a:solidFill>
                  <a:srgbClr val="3B3B6B"/>
                </a:solidFill>
              </a:rPr>
              <a:t>Odwieszenie globalne natomiast nie zmienia statusu użytkownika w poszczególnych instytucjach. Jeśli w danej instytucji jest zawieszony, to jego status w tej instytucji taki pozostanie</a:t>
            </a:r>
            <a:r>
              <a:rPr lang="pl-PL" b="0" baseline="0" dirty="0">
                <a:solidFill>
                  <a:srgbClr val="3B3B6B"/>
                </a:solidFill>
              </a:rPr>
              <a:t>. </a:t>
            </a:r>
            <a:endParaRPr lang="pl-PL" baseline="0" dirty="0">
              <a:solidFill>
                <a:srgbClr val="3B3B6B"/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4588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>
                <a:solidFill>
                  <a:srgbClr val="3B3B6B"/>
                </a:solidFill>
              </a:rPr>
              <a:t>Procedura zawieszenia i odwieszenia w aplikacji POL-on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7456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6621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708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600" dirty="0">
                <a:solidFill>
                  <a:srgbClr val="3B3B6B"/>
                </a:solidFill>
              </a:rPr>
              <a:t>Użytkownicy, którym założono konto na wersji demonstracyjnej nowego systemu zgłaszali trudności z zalogowaniem przez MCL. Chcieli logować się do demo za pomocą MCL bez wcześniejszego podłączenia konta demo do MCL.</a:t>
            </a:r>
            <a:br>
              <a:rPr lang="pl-PL" dirty="0">
                <a:solidFill>
                  <a:srgbClr val="3B3B6B"/>
                </a:solidFill>
              </a:rPr>
            </a:br>
            <a:endParaRPr lang="pl-PL" dirty="0">
              <a:solidFill>
                <a:srgbClr val="3B3B6B"/>
              </a:solidFill>
            </a:endParaRPr>
          </a:p>
          <a:p>
            <a:pPr marL="285750" marR="0" lvl="0" indent="-28575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pl-PL" sz="16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2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6915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>
                <a:solidFill>
                  <a:srgbClr val="3B3B6B"/>
                </a:solidFill>
              </a:rPr>
              <a:t>Użytkownik, który </a:t>
            </a:r>
            <a:r>
              <a:rPr lang="pl-PL" baseline="0" dirty="0">
                <a:solidFill>
                  <a:srgbClr val="3B3B6B"/>
                </a:solidFill>
              </a:rPr>
              <a:t>nie ma konta centralnego, w pierwszej kolejności powinien je założyć. Użytkownik taki rejestruje dane, akceptuje regulamin i potwierdza aktywację w otrzymanym mailu. </a:t>
            </a:r>
          </a:p>
          <a:p>
            <a:endParaRPr lang="pl-PL" baseline="0" dirty="0">
              <a:solidFill>
                <a:srgbClr val="3B3B6B"/>
              </a:solidFill>
            </a:endParaRPr>
          </a:p>
          <a:p>
            <a:r>
              <a:rPr lang="pl-PL" baseline="0" dirty="0">
                <a:solidFill>
                  <a:srgbClr val="3B3B6B"/>
                </a:solidFill>
              </a:rPr>
              <a:t>Administrator w danych użytkownika klika „Podłącz konto”. System wysyła e-mail z linkiem do połączenia kont POL-on i MCL. </a:t>
            </a:r>
          </a:p>
          <a:p>
            <a:r>
              <a:rPr lang="pl-PL" sz="1600" u="none" kern="1200" baseline="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Użytkownik poprzez ten link l</a:t>
            </a:r>
            <a:r>
              <a:rPr lang="pl-PL" baseline="0" dirty="0">
                <a:solidFill>
                  <a:srgbClr val="3B3B6B"/>
                </a:solidFill>
              </a:rPr>
              <a:t>oguje się do POL-</a:t>
            </a:r>
            <a:r>
              <a:rPr lang="pl-PL" baseline="0" dirty="0" err="1">
                <a:solidFill>
                  <a:srgbClr val="3B3B6B"/>
                </a:solidFill>
              </a:rPr>
              <a:t>onu</a:t>
            </a:r>
            <a:r>
              <a:rPr lang="pl-PL" baseline="0" dirty="0">
                <a:solidFill>
                  <a:srgbClr val="3B3B6B"/>
                </a:solidFill>
              </a:rPr>
              <a:t> kontem MCL.</a:t>
            </a:r>
          </a:p>
          <a:p>
            <a:r>
              <a:rPr lang="pl-PL" baseline="0" dirty="0">
                <a:solidFill>
                  <a:srgbClr val="3B3B6B"/>
                </a:solidFill>
              </a:rPr>
              <a:t>Udane logowanie skutkuje połączeniem kont.</a:t>
            </a:r>
          </a:p>
          <a:p>
            <a:r>
              <a:rPr lang="pl-PL" baseline="0" dirty="0">
                <a:solidFill>
                  <a:srgbClr val="3B3B6B"/>
                </a:solidFill>
              </a:rPr>
              <a:t>Od tej pory użytkownik zawsze będzie logował się przy pomocy MCL. </a:t>
            </a:r>
          </a:p>
          <a:p>
            <a:endParaRPr lang="pl-PL" baseline="0" dirty="0">
              <a:solidFill>
                <a:srgbClr val="3B3B6B"/>
              </a:solidFill>
            </a:endParaRP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600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3662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Problemem może być czasowa ważność linku aktywacyjnego.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3135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4202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5285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b="0" i="0" dirty="0">
                <a:solidFill>
                  <a:srgbClr val="3B3B6B"/>
                </a:solidFill>
              </a:rPr>
              <a:t>Podczas migracji kierunków automatycznie zostaną rozdzielone: </a:t>
            </a:r>
          </a:p>
          <a:p>
            <a:pPr marL="342900" marR="0" lvl="0" indent="-34290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b="0" i="0" dirty="0">
                <a:solidFill>
                  <a:srgbClr val="3B3B6B"/>
                </a:solidFill>
              </a:rPr>
              <a:t>profile kształcenia, czyli powstaną osobne studia dla profilu praktycznego i </a:t>
            </a:r>
            <a:r>
              <a:rPr lang="pl-PL" b="0" i="0" dirty="0" err="1">
                <a:solidFill>
                  <a:srgbClr val="3B3B6B"/>
                </a:solidFill>
              </a:rPr>
              <a:t>ogólnoakademickiego</a:t>
            </a:r>
            <a:r>
              <a:rPr lang="pl-PL" b="0" i="0" dirty="0">
                <a:solidFill>
                  <a:srgbClr val="3B3B6B"/>
                </a:solidFill>
              </a:rPr>
              <a:t>; uruchomienia bez określonego profilu nie będą migrowane;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b="0" i="0" dirty="0">
                <a:solidFill>
                  <a:srgbClr val="3B3B6B"/>
                </a:solidFill>
              </a:rPr>
              <a:t>języki kształcenia, czyli powstaną osobne uruchomienia dla każdego języka;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b="0" i="0" dirty="0">
                <a:solidFill>
                  <a:srgbClr val="3B3B6B"/>
                </a:solidFill>
              </a:rPr>
              <a:t>języki objęte kształceniem na filologiach obcojęzycznych, co spowoduje utworzenie oddzielnych uruchomień dla każdego języka.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b="0" i="0" dirty="0">
                <a:solidFill>
                  <a:srgbClr val="3B3B6B"/>
                </a:solidFill>
              </a:rPr>
              <a:t>Uczelnia będzie musiała przypisać studentów odpowiednio do osobnych uruchomień dla każdego z języków.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600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pl-PL" sz="16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6027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600" b="0" dirty="0">
                <a:solidFill>
                  <a:srgbClr val="3B3B6B"/>
                </a:solidFill>
              </a:rPr>
              <a:t>W module Kierunki zajdą następujące zmiany:</a:t>
            </a:r>
          </a:p>
          <a:p>
            <a:pPr marL="342900" marR="0" lvl="0" indent="-34290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b="0" dirty="0">
                <a:solidFill>
                  <a:srgbClr val="3B3B6B"/>
                </a:solidFill>
              </a:rPr>
              <a:t>Wprowadzenie pozwoleń na prowadzenie kierunku studiów;</a:t>
            </a:r>
          </a:p>
          <a:p>
            <a:pPr marL="342900" marR="0" lvl="0" indent="-34290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b="0" dirty="0">
                <a:solidFill>
                  <a:srgbClr val="3B3B6B"/>
                </a:solidFill>
              </a:rPr>
              <a:t>Przypisanie kierunków do uczelni lub filii;</a:t>
            </a:r>
          </a:p>
          <a:p>
            <a:pPr marL="342900" marR="0" lvl="0" indent="-34290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b="0" dirty="0">
                <a:solidFill>
                  <a:srgbClr val="3B3B6B"/>
                </a:solidFill>
              </a:rPr>
              <a:t>Przyporządkowanie kierunków do nowych dyscyplin;</a:t>
            </a:r>
          </a:p>
          <a:p>
            <a:pPr marL="342900" marR="0" lvl="0" indent="-34290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b="0" dirty="0">
                <a:solidFill>
                  <a:srgbClr val="3B3B6B"/>
                </a:solidFill>
              </a:rPr>
              <a:t>Unikalność kierunków;</a:t>
            </a:r>
          </a:p>
          <a:p>
            <a:pPr marL="342900" marR="0" lvl="0" indent="-34290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b="0" dirty="0">
                <a:solidFill>
                  <a:srgbClr val="3B3B6B"/>
                </a:solidFill>
              </a:rPr>
              <a:t>Indywidualne studia </a:t>
            </a:r>
            <a:r>
              <a:rPr lang="pl-PL" b="0" dirty="0" err="1">
                <a:solidFill>
                  <a:srgbClr val="3B3B6B"/>
                </a:solidFill>
              </a:rPr>
              <a:t>międzydziedzinowe</a:t>
            </a:r>
            <a:r>
              <a:rPr lang="pl-PL" b="0" dirty="0">
                <a:solidFill>
                  <a:srgbClr val="3B3B6B"/>
                </a:solidFill>
              </a:rPr>
              <a:t>;</a:t>
            </a:r>
          </a:p>
          <a:p>
            <a:pPr marL="342900" marR="0" lvl="0" indent="-34290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b="0" dirty="0">
                <a:solidFill>
                  <a:srgbClr val="3B3B6B"/>
                </a:solidFill>
              </a:rPr>
              <a:t>Studia wspólne;</a:t>
            </a:r>
          </a:p>
          <a:p>
            <a:pPr marL="342900" marR="0" lvl="0" indent="-34290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b="0" dirty="0">
                <a:solidFill>
                  <a:srgbClr val="3B3B6B"/>
                </a:solidFill>
              </a:rPr>
              <a:t>Studia dualne;</a:t>
            </a:r>
          </a:p>
          <a:p>
            <a:pPr marL="342900" marR="0" lvl="0" indent="-34290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b="0" dirty="0">
                <a:solidFill>
                  <a:srgbClr val="3B3B6B"/>
                </a:solidFill>
              </a:rPr>
              <a:t>nowy zakres danych wprowadzanych do POL-</a:t>
            </a:r>
            <a:r>
              <a:rPr lang="pl-PL" b="0" dirty="0" err="1">
                <a:solidFill>
                  <a:srgbClr val="3B3B6B"/>
                </a:solidFill>
              </a:rPr>
              <a:t>onu</a:t>
            </a:r>
            <a:r>
              <a:rPr lang="pl-PL" b="0" i="0" dirty="0">
                <a:solidFill>
                  <a:srgbClr val="3B3B6B"/>
                </a:solidFill>
              </a:rPr>
              <a:t>: łączna liczba godzin zajęć na kierunku </a:t>
            </a:r>
            <a:r>
              <a:rPr lang="pl-PL" b="0" dirty="0">
                <a:solidFill>
                  <a:srgbClr val="3B3B6B"/>
                </a:solidFill>
              </a:rPr>
              <a:t>oraz wysokość opłat dla studentów.</a:t>
            </a:r>
            <a:endParaRPr lang="pl-PL" sz="1600" b="0" dirty="0">
              <a:solidFill>
                <a:srgbClr val="3B3B6B"/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5804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>
                <a:solidFill>
                  <a:srgbClr val="3B3B6B"/>
                </a:solidFill>
              </a:rPr>
              <a:t>Kod uruchomienia jednoznacznie identyfikuje kierunek pod względem wskazanych atrybutów. Zmiana jednego z nich wskazuje na inny kierunek.</a:t>
            </a:r>
          </a:p>
          <a:p>
            <a:endParaRPr lang="pl-PL" dirty="0">
              <a:solidFill>
                <a:srgbClr val="3B3B6B"/>
              </a:solidFill>
            </a:endParaRP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>
                <a:solidFill>
                  <a:srgbClr val="3B3B6B"/>
                </a:solidFill>
              </a:rPr>
              <a:t>Oprócz nadawanego automatycznie przez system UID uruchomienia, uczelnia może nadać swój własny, bardziej przyjazny kod uruchomienia, który ułatwi prace w systemie. Może to być przykładowo nr albumu lub inny dowolny kod używany na uczelni.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8624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>
                <a:solidFill>
                  <a:srgbClr val="3B3B6B"/>
                </a:solidFill>
              </a:rPr>
              <a:t>Oprócz nadawanego automatycznie przez system UID uruchomienia, uczelnia może nadać swój własny, bardziej przyjazny kod uruchomienia, który ułatwi prace w systemie. Może to być dowolny kod używany na uczelni.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08057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600" dirty="0">
                <a:solidFill>
                  <a:srgbClr val="3B3B6B"/>
                </a:solidFill>
              </a:rPr>
              <a:t>W efekcie likwidacji</a:t>
            </a:r>
            <a:r>
              <a:rPr lang="pl-PL" sz="1600" baseline="0" dirty="0">
                <a:solidFill>
                  <a:srgbClr val="3B3B6B"/>
                </a:solidFill>
              </a:rPr>
              <a:t> wydziałów - kierunki będą prowadzone na poziomie uczelni lub filii, a nie na poszczególnych wydziałach. 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600" baseline="0" dirty="0">
                <a:solidFill>
                  <a:srgbClr val="3B3B6B"/>
                </a:solidFill>
              </a:rPr>
              <a:t>Aby ułatwić zarządzanie danymi, </a:t>
            </a:r>
            <a:r>
              <a:rPr lang="pl-PL" dirty="0">
                <a:solidFill>
                  <a:srgbClr val="3B3B6B"/>
                </a:solidFill>
              </a:rPr>
              <a:t>w POL-</a:t>
            </a:r>
            <a:r>
              <a:rPr lang="pl-PL" dirty="0" err="1">
                <a:solidFill>
                  <a:srgbClr val="3B3B6B"/>
                </a:solidFill>
              </a:rPr>
              <a:t>onie</a:t>
            </a:r>
            <a:r>
              <a:rPr lang="pl-PL" dirty="0">
                <a:solidFill>
                  <a:srgbClr val="3B3B6B"/>
                </a:solidFill>
              </a:rPr>
              <a:t> 2.0</a:t>
            </a:r>
            <a:r>
              <a:rPr lang="pl-PL" sz="1600" baseline="0" dirty="0">
                <a:solidFill>
                  <a:srgbClr val="3B3B6B"/>
                </a:solidFill>
              </a:rPr>
              <a:t> </a:t>
            </a:r>
            <a:r>
              <a:rPr lang="pl-PL" dirty="0">
                <a:solidFill>
                  <a:srgbClr val="3B3B6B"/>
                </a:solidFill>
              </a:rPr>
              <a:t>będzie możliwe zachowanie wydziałów jako technicznych jednostek organizacyjnych.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3578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>
                <a:solidFill>
                  <a:srgbClr val="3B3B6B"/>
                </a:solidFill>
              </a:rPr>
              <a:t>Zgodnie z ustawą 2.0, </a:t>
            </a:r>
            <a:r>
              <a:rPr lang="pl-PL" sz="1600" dirty="0">
                <a:solidFill>
                  <a:srgbClr val="3B3B6B"/>
                </a:solidFill>
              </a:rPr>
              <a:t>uczelnia lub filia uczelni mogą prowadzić </a:t>
            </a:r>
            <a:r>
              <a:rPr lang="pl-PL" sz="1600" b="0" dirty="0">
                <a:solidFill>
                  <a:srgbClr val="3B3B6B"/>
                </a:solidFill>
              </a:rPr>
              <a:t>tylko jeden </a:t>
            </a:r>
            <a:r>
              <a:rPr lang="pl-PL" sz="1600" dirty="0">
                <a:solidFill>
                  <a:srgbClr val="3B3B6B"/>
                </a:solidFill>
              </a:rPr>
              <a:t>kierunek studiów o danej nazwie, na danym poziomie i na danym profilu.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1293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82098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Jeśli uczelnia prowadzi aktualnie na różnych wydziałach kierunki o tej samej nazwie, poziomie i profilu, zostanie z nią uzgodnione indywidulanie, który z nich powinien zostać </a:t>
            </a:r>
            <a:r>
              <a:rPr lang="pl-PL" sz="1600" kern="1200" dirty="0" err="1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zmigrowany</a:t>
            </a:r>
            <a:endParaRPr lang="pl-PL" dirty="0">
              <a:solidFill>
                <a:srgbClr val="3B3B6B"/>
              </a:solidFill>
            </a:endParaRP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trike="noStrike" dirty="0">
                <a:solidFill>
                  <a:srgbClr val="3B3B6B"/>
                </a:solidFill>
              </a:rPr>
              <a:t>Podczas migracji danych do nowego POL-</a:t>
            </a:r>
            <a:r>
              <a:rPr lang="pl-PL" strike="noStrike" dirty="0" err="1">
                <a:solidFill>
                  <a:srgbClr val="3B3B6B"/>
                </a:solidFill>
              </a:rPr>
              <a:t>onu</a:t>
            </a:r>
            <a:r>
              <a:rPr lang="pl-PL" strike="noStrike" dirty="0">
                <a:solidFill>
                  <a:srgbClr val="3B3B6B"/>
                </a:solidFill>
              </a:rPr>
              <a:t> kierunki o takich samych nazwach prowadzone na tym samym poziomie i profilu zostaną scalone. 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trike="noStrike" dirty="0">
                <a:solidFill>
                  <a:srgbClr val="3B3B6B"/>
                </a:solidFill>
              </a:rPr>
              <a:t>Przed rozpoczęciem migracji uczelnia będzie mogła zmienić takie samy nazwy kierunków prowadzone przez różne wydziały</a:t>
            </a:r>
            <a:r>
              <a:rPr lang="pl-PL" strike="noStrike" dirty="0"/>
              <a:t>.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26217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03725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5080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3432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37363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43842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716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74727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63785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5229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79498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600" b="0" dirty="0">
                <a:solidFill>
                  <a:srgbClr val="3B3B6B"/>
                </a:solidFill>
              </a:rPr>
              <a:t>W module Studenci zajdą następujące zmiany:</a:t>
            </a:r>
          </a:p>
          <a:p>
            <a:pPr marL="342900" marR="0" lvl="0" indent="-34290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b="0" dirty="0">
                <a:solidFill>
                  <a:srgbClr val="3B3B6B"/>
                </a:solidFill>
              </a:rPr>
              <a:t>Dane studentów będzie można raportować dopiero po Przypisanie nowego kodu uruchomienia do studenta (Nowe uruchomienia to moduł Kierunki)</a:t>
            </a:r>
          </a:p>
          <a:p>
            <a:pPr marL="342900" marR="0" lvl="0" indent="-34290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b="0" dirty="0">
                <a:solidFill>
                  <a:srgbClr val="3B3B6B"/>
                </a:solidFill>
              </a:rPr>
              <a:t>Migracja Studentów nastąpi przy wsparciu OPI PIB. Będzie jednak wymagała dopisania nowego kodu uruchomienia do dotychczasowych studentów.</a:t>
            </a:r>
          </a:p>
          <a:p>
            <a:pPr marL="342900" marR="0" lvl="0" indent="-34290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pl-PL" b="0" dirty="0">
              <a:solidFill>
                <a:srgbClr val="3B3B6B"/>
              </a:solidFill>
            </a:endParaRPr>
          </a:p>
          <a:p>
            <a:pPr marL="342900" marR="0" lvl="0" indent="-34290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b="0" dirty="0">
                <a:solidFill>
                  <a:srgbClr val="3B3B6B"/>
                </a:solidFill>
              </a:rPr>
              <a:t>Dodawanie nowych studentów na </a:t>
            </a:r>
            <a:r>
              <a:rPr lang="pl-PL" b="0" dirty="0" err="1">
                <a:solidFill>
                  <a:srgbClr val="3B3B6B"/>
                </a:solidFill>
              </a:rPr>
              <a:t>r.a</a:t>
            </a:r>
            <a:r>
              <a:rPr lang="pl-PL" b="0" dirty="0">
                <a:solidFill>
                  <a:srgbClr val="3B3B6B"/>
                </a:solidFill>
              </a:rPr>
              <a:t>. 2019/2020, podobnie jak dodawanie nowych semestrów czy kierunków będzie niemożliwe w systemie demo.</a:t>
            </a:r>
          </a:p>
          <a:p>
            <a:pPr marL="342900" marR="0" lvl="0" indent="-34290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b="0" dirty="0">
                <a:solidFill>
                  <a:srgbClr val="3B3B6B"/>
                </a:solidFill>
              </a:rPr>
              <a:t>nowy zakres danych w tym module obejmie: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l-PL" b="0" i="0" dirty="0">
              <a:solidFill>
                <a:srgbClr val="3B3B6B"/>
              </a:solidFill>
            </a:endParaRP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0" i="0" dirty="0">
                <a:solidFill>
                  <a:srgbClr val="3B3B6B"/>
                </a:solidFill>
              </a:rPr>
              <a:t>Kod uruchomienia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0" i="0" dirty="0">
                <a:solidFill>
                  <a:srgbClr val="3B3B6B"/>
                </a:solidFill>
              </a:rPr>
              <a:t>Państwo urodzenia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0" i="0" dirty="0">
                <a:solidFill>
                  <a:srgbClr val="3B3B6B"/>
                </a:solidFill>
              </a:rPr>
              <a:t>Miejsce zamieszkania przed studiami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600" dirty="0">
                <a:solidFill>
                  <a:srgbClr val="3B3B6B"/>
                </a:solidFill>
                <a:effectLst/>
              </a:rPr>
              <a:t>Daty zwolnienia od opłat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600" dirty="0">
                <a:solidFill>
                  <a:srgbClr val="3B3B6B"/>
                </a:solidFill>
                <a:effectLst/>
              </a:rPr>
              <a:t>Podstawę zwolnienia od opłat - w przypadku cudzoziemca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600" dirty="0">
                <a:solidFill>
                  <a:srgbClr val="3B3B6B"/>
                </a:solidFill>
                <a:effectLst/>
              </a:rPr>
              <a:t>Znacznik rekrutacji bez kierunków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600" dirty="0">
                <a:solidFill>
                  <a:srgbClr val="3B3B6B"/>
                </a:solidFill>
                <a:effectLst/>
              </a:rPr>
              <a:t>Jeśli chcą Identyfikator zewnętrzny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600" dirty="0">
                <a:solidFill>
                  <a:srgbClr val="3B3B6B"/>
                </a:solidFill>
                <a:effectLst/>
              </a:rPr>
              <a:t>liczbę punktów ECTS zaliczonych w wyniku realizacji kształcenia przygotowującego do wykonywania zawodu nauczyciela</a:t>
            </a:r>
            <a:endParaRPr lang="pl-PL" sz="1400" dirty="0">
              <a:solidFill>
                <a:srgbClr val="3B3B6B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sz="1600" b="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88169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baseline="0" dirty="0">
                <a:solidFill>
                  <a:srgbClr val="3B3B6B"/>
                </a:solidFill>
              </a:rPr>
              <a:t>Zgodnie z założeniami wszyscy studenci rejestrowani na semestr zimowy 2019/2020 powinni być przypisani do kierunków z nowym kodem uruchomienia.</a:t>
            </a:r>
          </a:p>
          <a:p>
            <a:r>
              <a:rPr lang="pl-PL" baseline="0" dirty="0">
                <a:solidFill>
                  <a:srgbClr val="3B3B6B"/>
                </a:solidFill>
              </a:rPr>
              <a:t>Tym samym zakończona migracja kierunków jest warunkiem wstępnym do raportowania studentów.</a:t>
            </a:r>
          </a:p>
          <a:p>
            <a:r>
              <a:rPr lang="pl-PL" baseline="0" dirty="0">
                <a:solidFill>
                  <a:srgbClr val="3B3B6B"/>
                </a:solidFill>
              </a:rPr>
              <a:t>Dotyczy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3B3B6B"/>
                </a:solidFill>
              </a:rPr>
              <a:t>studentów rejestrowanych na pierwszy rok studiów;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3B3B6B"/>
                </a:solidFill>
              </a:rPr>
              <a:t>studentów kontynuujących naukę;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3B3B6B"/>
                </a:solidFill>
              </a:rPr>
              <a:t>studentów skreślonych, rejestrowanych w celu obrony pracy.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38675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baseline="0" dirty="0">
                <a:solidFill>
                  <a:srgbClr val="3B3B6B"/>
                </a:solidFill>
              </a:rPr>
              <a:t>Do momentu wdrożenia modułu Studenci, co nastąpi w okolicach listopada 2019, dane studentów na semestr zimowy 2019/2020 będzie można wprowadzać w starym POL-</a:t>
            </a:r>
            <a:r>
              <a:rPr lang="pl-PL" baseline="0" dirty="0" err="1">
                <a:solidFill>
                  <a:srgbClr val="3B3B6B"/>
                </a:solidFill>
              </a:rPr>
              <a:t>onie</a:t>
            </a:r>
            <a:r>
              <a:rPr lang="pl-PL" baseline="0" dirty="0">
                <a:solidFill>
                  <a:srgbClr val="3B3B6B"/>
                </a:solidFill>
              </a:rPr>
              <a:t>. W związku z wymogiem przypisywania studentów do kierunków z kodem uruchomienia zgodnym z ustawą 2.0, dodane zostanie pole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3B3B6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z </a:t>
            </a: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3B3B6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kodem uruchomienia kierunku.</a:t>
            </a:r>
          </a:p>
          <a:p>
            <a:r>
              <a:rPr lang="pl-PL" baseline="0" dirty="0">
                <a:solidFill>
                  <a:srgbClr val="3B3B6B"/>
                </a:solidFill>
              </a:rPr>
              <a:t>Dzięki temu, będziecie Państwo mogli wprowadzić dane studentów. </a:t>
            </a:r>
            <a:r>
              <a:rPr lang="pl-PL" b="1" baseline="0" dirty="0">
                <a:solidFill>
                  <a:srgbClr val="3B3B6B"/>
                </a:solidFill>
              </a:rPr>
              <a:t>OPI </a:t>
            </a:r>
            <a:r>
              <a:rPr lang="pl-PL" sz="1600" b="1" dirty="0">
                <a:solidFill>
                  <a:srgbClr val="3B3B6B"/>
                </a:solidFill>
              </a:rPr>
              <a:t>przeniesie dane z POL-on 1.0 do POL-on 2.0 w momencie uruchomienia modułu. </a:t>
            </a:r>
            <a:r>
              <a:rPr lang="pl-PL" sz="1600" dirty="0">
                <a:solidFill>
                  <a:srgbClr val="3B3B6B"/>
                </a:solidFill>
              </a:rPr>
              <a:t>Brakujące dane będzie trzeba uzupełnić już w nowym Pol-</a:t>
            </a:r>
            <a:r>
              <a:rPr lang="pl-PL" sz="1600" dirty="0" err="1">
                <a:solidFill>
                  <a:srgbClr val="3B3B6B"/>
                </a:solidFill>
              </a:rPr>
              <a:t>onie</a:t>
            </a:r>
            <a:r>
              <a:rPr lang="pl-PL" sz="1600" dirty="0">
                <a:solidFill>
                  <a:srgbClr val="3B3B6B"/>
                </a:solidFill>
              </a:rPr>
              <a:t>.</a:t>
            </a:r>
          </a:p>
          <a:p>
            <a:r>
              <a:rPr lang="pl-PL" sz="1600" baseline="0" dirty="0">
                <a:solidFill>
                  <a:srgbClr val="3B3B6B"/>
                </a:solidFill>
              </a:rPr>
              <a:t>Dane raportowane są zgodnie ze stanem na 31.12.2019, więc ostatecznie dane powinny być wprowadzone do dn. 15.01.2020, czyli oświadczenia rektora. </a:t>
            </a:r>
          </a:p>
          <a:p>
            <a:r>
              <a:rPr lang="pl-PL" sz="1600" baseline="0" dirty="0">
                <a:solidFill>
                  <a:srgbClr val="3B3B6B"/>
                </a:solidFill>
              </a:rPr>
              <a:t>(Ustawowy czas na wprowadzenie danych to 31.03.2020.)</a:t>
            </a:r>
            <a:endParaRPr lang="pl-PL" baseline="0" dirty="0">
              <a:solidFill>
                <a:srgbClr val="3B3B6B"/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30784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>
                <a:solidFill>
                  <a:srgbClr val="3B3B6B"/>
                </a:solidFill>
              </a:rPr>
              <a:t>W przypadku studentów z rekrutacji bez podziału na kierunki, po pierwszym roku studenci byli skreślani z listy studentów i zapisywani ponownie na kierunek. 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>
                <a:solidFill>
                  <a:srgbClr val="3B3B6B"/>
                </a:solidFill>
              </a:rPr>
              <a:t>W POL-on 2.0 w przypadku rekrutacji bez podziału na kierunki, w systemie będzie możliwość zaznaczenia opcji </a:t>
            </a:r>
            <a:r>
              <a:rPr lang="pl-PL" sz="1600" dirty="0">
                <a:solidFill>
                  <a:srgbClr val="3B3B6B"/>
                </a:solidFill>
              </a:rPr>
              <a:t>Rekrutacja bez podziału na kierunki  na  </a:t>
            </a:r>
            <a:r>
              <a:rPr lang="pl-PL" sz="1800" b="1" dirty="0">
                <a:solidFill>
                  <a:srgbClr val="3B3B6B"/>
                </a:solidFill>
              </a:rPr>
              <a:t>TAK </a:t>
            </a:r>
            <a:r>
              <a:rPr lang="pl-PL" sz="1800" b="0" dirty="0">
                <a:solidFill>
                  <a:srgbClr val="3B3B6B"/>
                </a:solidFill>
              </a:rPr>
              <a:t>i wtedy przypisany kod uruchomienia kierunku, na którym student kontynuuje naukę będzie przepisany również na rok pierwszy. Dzięki temu student nie będzie miał w systemie przerwanego toku studiów.</a:t>
            </a:r>
            <a:endParaRPr lang="pl-PL" sz="1600" b="0" dirty="0">
              <a:solidFill>
                <a:srgbClr val="3B3B6B"/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6148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03517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600" b="0" dirty="0">
                <a:solidFill>
                  <a:srgbClr val="3B3B6B"/>
                </a:solidFill>
              </a:rPr>
              <a:t>W module Instytucje zajdą następujące zmiany:</a:t>
            </a:r>
          </a:p>
          <a:p>
            <a:pPr marL="342900" indent="-342900">
              <a:buAutoNum type="arabicPeriod"/>
            </a:pPr>
            <a:r>
              <a:rPr lang="pl-PL" sz="1600" b="0" dirty="0">
                <a:solidFill>
                  <a:srgbClr val="3B3B6B"/>
                </a:solidFill>
              </a:rPr>
              <a:t>Nowe wykazy instytucji i nowe typy instytucji</a:t>
            </a:r>
          </a:p>
          <a:p>
            <a:pPr marL="342900" indent="-342900">
              <a:buAutoNum type="arabicPeriod"/>
            </a:pPr>
            <a:r>
              <a:rPr lang="pl-PL" sz="1600" b="0" dirty="0">
                <a:solidFill>
                  <a:srgbClr val="3B3B6B"/>
                </a:solidFill>
              </a:rPr>
              <a:t>Nowy podział uczelni</a:t>
            </a:r>
            <a:r>
              <a:rPr lang="pl-PL" sz="1600" b="0" baseline="0" dirty="0">
                <a:solidFill>
                  <a:srgbClr val="3B3B6B"/>
                </a:solidFill>
              </a:rPr>
              <a:t> i nowe typy podmiotów</a:t>
            </a:r>
          </a:p>
          <a:p>
            <a:pPr marL="342900" indent="-342900">
              <a:buAutoNum type="arabicPeriod"/>
            </a:pPr>
            <a:r>
              <a:rPr lang="pl-PL" sz="1600" b="0" baseline="0" dirty="0">
                <a:solidFill>
                  <a:srgbClr val="3B3B6B"/>
                </a:solidFill>
              </a:rPr>
              <a:t>Zmiana pozycji wydziałów</a:t>
            </a:r>
          </a:p>
          <a:p>
            <a:pPr marL="342900" indent="-342900">
              <a:buAutoNum type="arabicPeriod"/>
            </a:pPr>
            <a:r>
              <a:rPr lang="pl-PL" sz="1600" b="0" baseline="0" dirty="0">
                <a:solidFill>
                  <a:srgbClr val="3B3B6B"/>
                </a:solidFill>
              </a:rPr>
              <a:t>Nowe dane (wymienić) </a:t>
            </a:r>
            <a:r>
              <a:rPr lang="pl-PL" sz="1600" b="0" baseline="0" dirty="0">
                <a:solidFill>
                  <a:srgbClr val="3B3B6B"/>
                </a:solidFill>
                <a:sym typeface="Wingdings" panose="05000000000000000000" pitchFamily="2" charset="2"/>
              </a:rPr>
              <a:t> </a:t>
            </a:r>
            <a:r>
              <a:rPr lang="pl-PL" sz="1600" b="0" baseline="0" dirty="0">
                <a:solidFill>
                  <a:srgbClr val="3B3B6B"/>
                </a:solidFill>
              </a:rPr>
              <a:t>wstawić slajd z </a:t>
            </a:r>
            <a:r>
              <a:rPr lang="pl-PL" sz="1600" b="0" baseline="0" dirty="0" err="1">
                <a:solidFill>
                  <a:srgbClr val="3B3B6B"/>
                </a:solidFill>
              </a:rPr>
              <a:t>prezki</a:t>
            </a:r>
            <a:r>
              <a:rPr lang="pl-PL" sz="1600" b="0" baseline="0" dirty="0">
                <a:solidFill>
                  <a:srgbClr val="3B3B6B"/>
                </a:solidFill>
              </a:rPr>
              <a:t>!</a:t>
            </a:r>
            <a:endParaRPr lang="pl-PL" sz="1600" b="0" dirty="0">
              <a:solidFill>
                <a:srgbClr val="3B3B6B"/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9810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Zostanie udostępniony nowy wykaz instytucji systemu szkolnictwa wyższego i nauki. Będzie on obejmował uczelnie i instytucje naukowe. </a:t>
            </a:r>
          </a:p>
          <a:p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Zniknie Rejestr uczelni niepublicznych i związków uczelni niepublicznych (RUN)(czyt. run). Zamiast niego zostanie udostępniona nowa ewidencja uczelni niepublicznych. Planowana jest ścisła integracja tej ewidencji z wykazem instytucji systemu szkolnictwa wyższego i nauki.</a:t>
            </a:r>
          </a:p>
          <a:p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Pojawi się nowy typ instytucji naukowej: Instytut Sieci Łukasiewicz</a:t>
            </a:r>
          </a:p>
          <a:p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l-PL" sz="16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52752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Zostanie wprowadzony podział na uczelnie akademickie i zawodowe. </a:t>
            </a:r>
          </a:p>
          <a:p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Będzie on prowadzony na podstawie przyznanych kategorii naukowych po najbliższej ewaluacji.</a:t>
            </a:r>
          </a:p>
          <a:p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Uczelnie akademickie to te, które:</a:t>
            </a:r>
          </a:p>
          <a:p>
            <a:pPr lvl="0"/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prowadzą działalność naukową </a:t>
            </a:r>
          </a:p>
          <a:p>
            <a:pPr lvl="0"/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oraz posiadają kategorię naukową A+(</a:t>
            </a:r>
            <a:r>
              <a:rPr lang="pl-PL" sz="1600" kern="1200" dirty="0" err="1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czyt</a:t>
            </a:r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: a plus), A, B+ w co najmniej jednej dyscyplinie naukowej albo artystycznej. </a:t>
            </a:r>
          </a:p>
          <a:p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Uczelnie zawodowe:</a:t>
            </a:r>
          </a:p>
          <a:p>
            <a:pPr lvl="0"/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prowadzą kształcenie uwzględniające potrzeby otoczenia społeczno-gospodarczego</a:t>
            </a:r>
          </a:p>
          <a:p>
            <a:pPr lvl="0"/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nie spełniają warunków ustanowionych dla uczelni akademickich.</a:t>
            </a:r>
          </a:p>
          <a:p>
            <a:pPr marL="0" marR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l-PL" sz="16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05125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miejsce związków uczelni ustawa 2.0 wprowadza nowy typ – federację podmiotów systemu szkolnictwa wyższego i nauki. W wykazie instytucji trzeba będzie podać nazwę federacji, w skład której wchodzi dana instytucja.</a:t>
            </a:r>
          </a:p>
          <a:p>
            <a:endParaRPr lang="pl-PL" baseline="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3080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Aktualnie dane są raportowane na poziomie jednostek podstawowych.</a:t>
            </a:r>
          </a:p>
          <a:p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Zgodnie z ustawą 2.0 wydziały zostaną zlikwidowane. </a:t>
            </a:r>
          </a:p>
          <a:p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W POL-</a:t>
            </a:r>
            <a:r>
              <a:rPr lang="pl-PL" sz="1600" kern="1200" dirty="0" err="1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onie</a:t>
            </a:r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 2.0 dane formalnie będą wykazane na poziomie uczelni i  filii.</a:t>
            </a:r>
          </a:p>
          <a:p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Na potrzebę zarządzenia danymi przez uczelnie będzie możliwość pozostawienia wydziałów jako technicznych jednostek organizacyjnych.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5117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89697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Jednostki organizacyjne, takie jak wydziały, instytuty, katedry, aktywne na dzień migracji, zostaną przeniesione do nowego systemu. </a:t>
            </a:r>
          </a:p>
          <a:p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Powiązania pomiędzy tymi jednostkami a kierunkami i studentami nie ulegną zmianie. Tworzenie, usuwanie i zarządzanie jednostkami będzie łatwiejsze niż dotychczas.</a:t>
            </a:r>
          </a:p>
          <a:p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Pojawi się techniczna możliwość zdefiniowania dostępu do danych w ramach własnej struktury uprawnień.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16013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 migracji danych ze starego POL-</a:t>
            </a:r>
            <a:r>
              <a:rPr lang="pl-PL" sz="16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onu</a:t>
            </a:r>
            <a:r>
              <a:rPr lang="pl-PL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 POL-</a:t>
            </a:r>
            <a:r>
              <a:rPr lang="pl-PL" sz="16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onu</a:t>
            </a:r>
            <a:r>
              <a:rPr lang="pl-PL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2.0 dotychczasowe wydziały zamiejscowe aktywne na dzień migracji zostaną oznaczone jako filie.</a:t>
            </a:r>
          </a:p>
          <a:p>
            <a:r>
              <a:rPr lang="pl-PL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Uczelnia będzie miała możliwość poprawy </a:t>
            </a:r>
            <a:r>
              <a:rPr lang="pl-PL" sz="16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zmigrowanych</a:t>
            </a:r>
            <a:r>
              <a:rPr lang="pl-PL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danych, a także dodania nowej filii albo usunięcia już istniejącej. </a:t>
            </a:r>
          </a:p>
          <a:p>
            <a:r>
              <a:rPr lang="pl-PL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Dane będą wykazywane na poziomie uczelni i filii. Dotyczy to danych kierunków studiów, studentów i użytkowników.</a:t>
            </a:r>
          </a:p>
          <a:p>
            <a:r>
              <a:rPr lang="pl-PL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23403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Nowy zakres danych obejmie: adres elektronicznej skrzynki podawczej, informacje o prowadzeniu badań naukowych lub prac rozwojowych na rzecz obronności i bezpieczeństwa Państwa, opis wpływu działalności naukowej na funkcjonowanie społeczeństwa i gospodarki oraz numer uczelni.</a:t>
            </a: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32833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91077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9023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>
                <a:solidFill>
                  <a:srgbClr val="3B3B6B"/>
                </a:solidFill>
              </a:rPr>
              <a:t>Moduł Pracowników w nowym systemie będzie stanowił odrębne rejestry danych wydzielone dla każdego z podmiotów niezależnie.</a:t>
            </a:r>
          </a:p>
          <a:p>
            <a:endParaRPr lang="pl-PL" dirty="0">
              <a:solidFill>
                <a:srgbClr val="3B3B6B"/>
              </a:solidFill>
            </a:endParaRPr>
          </a:p>
          <a:p>
            <a:r>
              <a:rPr lang="pl-PL" dirty="0">
                <a:solidFill>
                  <a:srgbClr val="3B3B6B"/>
                </a:solidFill>
              </a:rPr>
              <a:t>W nowym module Pracownicy będziemy mieli do czynienia z 2 rodzajami danych:</a:t>
            </a:r>
          </a:p>
          <a:p>
            <a:pPr marL="342900" indent="-342900">
              <a:buAutoNum type="arabicPeriod"/>
            </a:pPr>
            <a:r>
              <a:rPr lang="pl-PL" dirty="0">
                <a:solidFill>
                  <a:srgbClr val="3B3B6B"/>
                </a:solidFill>
              </a:rPr>
              <a:t>Większość danych z aktualnego systemu zostanie </a:t>
            </a:r>
            <a:r>
              <a:rPr lang="pl-PL" dirty="0" err="1">
                <a:solidFill>
                  <a:srgbClr val="3B3B6B"/>
                </a:solidFill>
              </a:rPr>
              <a:t>zmigrowana</a:t>
            </a:r>
            <a:r>
              <a:rPr lang="pl-PL" dirty="0">
                <a:solidFill>
                  <a:srgbClr val="3B3B6B"/>
                </a:solidFill>
              </a:rPr>
              <a:t> do POL-</a:t>
            </a:r>
            <a:r>
              <a:rPr lang="pl-PL" dirty="0" err="1">
                <a:solidFill>
                  <a:srgbClr val="3B3B6B"/>
                </a:solidFill>
              </a:rPr>
              <a:t>onu</a:t>
            </a:r>
            <a:r>
              <a:rPr lang="pl-PL" dirty="0">
                <a:solidFill>
                  <a:srgbClr val="3B3B6B"/>
                </a:solidFill>
              </a:rPr>
              <a:t> 2.0</a:t>
            </a:r>
          </a:p>
          <a:p>
            <a:pPr marL="342900" indent="-342900">
              <a:buAutoNum type="arabicPeriod"/>
            </a:pPr>
            <a:r>
              <a:rPr lang="pl-PL" dirty="0">
                <a:solidFill>
                  <a:srgbClr val="3B3B6B"/>
                </a:solidFill>
              </a:rPr>
              <a:t>Ustawa wymaga też wprowadzenia pewnych nowych danych. Nie ma tu mowa o migracji, bo d tej pory tych danych nie trzeba było raportować. 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>
                <a:solidFill>
                  <a:srgbClr val="3B3B6B"/>
                </a:solidFill>
              </a:rPr>
              <a:t>Oprócz tego w starym systemie są pewne dane, które nie będą w ogóle przenoszone do nowego systemu – są nimi informacje o minimach kadrowych. Wraz z </a:t>
            </a:r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wdrożeniem nowego modułu pracowników stary moduł zostanie całkowicie wyłączony i nie będzie dostępny nawet w trybie do odczytu. W późniejszym czasie podamy, jak w wyjątkowych sytuacjach można będzie dostać się do tych danych.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08955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25315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Zawiadomienia pozostaną w starym systemie, ale dane z zawiadomień dalej będą odkładane jako informacje o stopniach</a:t>
            </a:r>
            <a:r>
              <a:rPr lang="pl-PL" baseline="0" dirty="0"/>
              <a:t> i tytułach</a:t>
            </a:r>
          </a:p>
          <a:p>
            <a:pPr marL="285750" indent="-285750">
              <a:buFontTx/>
              <a:buChar char="-"/>
            </a:pPr>
            <a:r>
              <a:rPr lang="pl-PL" baseline="0" dirty="0"/>
              <a:t>Pozostaną one w nowym systemie do odczytu (będą pozyskiwane do </a:t>
            </a:r>
            <a:r>
              <a:rPr lang="pl-PL" baseline="0" dirty="0" err="1"/>
              <a:t>pol</a:t>
            </a:r>
            <a:r>
              <a:rPr lang="pl-PL" baseline="0" dirty="0"/>
              <a:t>-on z innych systemów?)</a:t>
            </a:r>
          </a:p>
          <a:p>
            <a:pPr marL="285750" indent="-285750">
              <a:buFontTx/>
              <a:buChar char="-"/>
            </a:pPr>
            <a:r>
              <a:rPr lang="pl-PL" baseline="0" dirty="0"/>
              <a:t>Zawiadomienia będą działać do 2021 r. </a:t>
            </a:r>
          </a:p>
          <a:p>
            <a:pPr marL="285750" indent="-285750">
              <a:buFontTx/>
              <a:buChar char="-"/>
            </a:pPr>
            <a:endParaRPr lang="pl-PL" baseline="0" dirty="0"/>
          </a:p>
          <a:p>
            <a:pPr marL="0" indent="0">
              <a:buFontTx/>
              <a:buNone/>
            </a:pPr>
            <a:r>
              <a:rPr lang="pl-PL" baseline="0" dirty="0"/>
              <a:t>W przyszłości (III 2020) powstanie moduł Proces Awansowy będzie on realizował  rolę aktualnych zawiadomień w przypadku stopni i tytułów nadanych po kwietniu 2019 r. </a:t>
            </a:r>
          </a:p>
          <a:p>
            <a:pPr marL="0" indent="0">
              <a:buFontTx/>
              <a:buNone/>
            </a:pPr>
            <a:r>
              <a:rPr lang="pl-PL" baseline="0" dirty="0"/>
              <a:t>Do tego momentu będą </a:t>
            </a:r>
            <a:r>
              <a:rPr lang="pl-PL" baseline="0" dirty="0" err="1"/>
              <a:t>dzialac</a:t>
            </a:r>
            <a:r>
              <a:rPr lang="pl-PL" baseline="0" dirty="0"/>
              <a:t> dwa moduły (z. </a:t>
            </a:r>
            <a:r>
              <a:rPr lang="pl-PL" baseline="0"/>
              <a:t>i pa.)</a:t>
            </a:r>
            <a:endParaRPr lang="pl-PL" baseline="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89263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Interfejs użytkownika. </a:t>
            </a:r>
          </a:p>
          <a:p>
            <a:pPr lvl="1"/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Będzie miał oczywiście wygląd nowego POL-</a:t>
            </a:r>
            <a:r>
              <a:rPr lang="pl-PL" sz="1600" kern="1200" dirty="0" err="1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onu</a:t>
            </a:r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. Rejestracja nowego pracownika…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64345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Sam podział na poszczególne funkcjonalności zostanie jednak utrzymany i będzie bardzo zbliżony do aktualnego podziału </a:t>
            </a:r>
          </a:p>
          <a:p>
            <a:pPr lvl="2"/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Dane pracownika</a:t>
            </a:r>
          </a:p>
          <a:p>
            <a:pPr lvl="2"/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Zatrudnienia (= ramy czasowe zatrudnienia) i warunki zatrudnienia </a:t>
            </a:r>
          </a:p>
          <a:p>
            <a:pPr lvl="2"/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Oświadczenia pracownika (dyscypliny i N)</a:t>
            </a:r>
          </a:p>
          <a:p>
            <a:pPr lvl="2"/>
            <a:r>
              <a:rPr lang="pl-PL" sz="1600" kern="1200" dirty="0">
                <a:solidFill>
                  <a:srgbClr val="3B3B6B"/>
                </a:solidFill>
                <a:effectLst/>
                <a:latin typeface="+mn-lt"/>
                <a:ea typeface="+mn-ea"/>
                <a:cs typeface="+mn-cs"/>
              </a:rPr>
              <a:t>Itd. (dojdą nowe dane, np. nieobecności)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118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Dedykowane</a:t>
            </a:r>
          </a:p>
          <a:p>
            <a:r>
              <a:rPr lang="pl-PL" dirty="0"/>
              <a:t>Zakres czynności w systemie</a:t>
            </a:r>
          </a:p>
          <a:p>
            <a:r>
              <a:rPr lang="pl-PL" dirty="0"/>
              <a:t>Praktyczne przykłady</a:t>
            </a:r>
          </a:p>
          <a:p>
            <a:r>
              <a:rPr lang="pl-PL" dirty="0"/>
              <a:t>Weryfikacja efektów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61036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74192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25554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>
                <a:solidFill>
                  <a:srgbClr val="3B3B6B"/>
                </a:solidFill>
              </a:rPr>
              <a:t>Dane o kierunku, studentach i pracownikach są wykorzystywane przez inne systemy. Przykładowe powiązania pokazuje schemat. Nowe ORPPD będzie mogło pojawić się po uruchomieniu nowych modułów POL-on 2 z których korzysta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32591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Nowy zakres danych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1838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pl-PL" sz="1600" b="0" dirty="0">
                <a:solidFill>
                  <a:srgbClr val="3B3B6B"/>
                </a:solidFill>
              </a:rPr>
              <a:t>Może się pojawić problem z wprowadzeniem prac studentów wznowionych na potrzeby obrony przed II 2020 r. (nowe ORPPD w marcu)</a:t>
            </a:r>
          </a:p>
          <a:p>
            <a:pPr algn="just"/>
            <a:r>
              <a:rPr lang="pl-PL" sz="1600" b="0" dirty="0">
                <a:solidFill>
                  <a:srgbClr val="3B3B6B"/>
                </a:solidFill>
              </a:rPr>
              <a:t>Raportowanie wymaga zaciągnięcia uruchomień z POL-on 2. </a:t>
            </a:r>
          </a:p>
          <a:p>
            <a:pPr algn="just"/>
            <a:endParaRPr lang="pl-PL" b="0" dirty="0">
              <a:solidFill>
                <a:srgbClr val="3B3B6B"/>
              </a:solidFill>
            </a:endParaRPr>
          </a:p>
          <a:p>
            <a:pPr algn="just"/>
            <a:r>
              <a:rPr lang="pl-PL" sz="1600" b="0" dirty="0">
                <a:solidFill>
                  <a:srgbClr val="3B3B6B"/>
                </a:solidFill>
              </a:rPr>
              <a:t>Nie będzie możliwe raportowanie prac bez KRK (prace bronione do 2011 r, wprowadzane do 2018 r.)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32809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12669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zasady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805748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>
                <a:solidFill>
                  <a:prstClr val="black"/>
                </a:solidFill>
              </a:rPr>
              <a:pPr/>
              <a:t>67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1648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323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zasady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5009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863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bg>
      <p:bgPr>
        <a:solidFill>
          <a:srgbClr val="CC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055440" y="2130428"/>
            <a:ext cx="7722604" cy="1440000"/>
          </a:xfrm>
        </p:spPr>
        <p:txBody>
          <a:bodyPr>
            <a:normAutofit/>
          </a:bodyPr>
          <a:lstStyle>
            <a:lvl1pPr>
              <a:defRPr sz="4000">
                <a:solidFill>
                  <a:srgbClr val="080808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775520" y="3886200"/>
            <a:ext cx="7002524" cy="1728000"/>
          </a:xfrm>
        </p:spPr>
        <p:txBody>
          <a:bodyPr lIns="0" tIns="36000" rIns="0" bIns="36000"/>
          <a:lstStyle>
            <a:lvl1pPr marL="0" indent="0" algn="l">
              <a:buNone/>
              <a:defRPr>
                <a:solidFill>
                  <a:srgbClr val="4D4D4D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dirty="0"/>
              <a:t>Kliknij, aby edytować styl wzorca podtytułu</a:t>
            </a:r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>
            <a:lum bright="-7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900000"/>
            <a:ext cx="1980221" cy="761625"/>
          </a:xfrm>
          <a:prstGeom prst="rect">
            <a:avLst/>
          </a:prstGeom>
          <a:noFill/>
        </p:spPr>
      </p:pic>
      <p:cxnSp>
        <p:nvCxnSpPr>
          <p:cNvPr id="12" name="Łącznik prosty 11"/>
          <p:cNvCxnSpPr/>
          <p:nvPr userDrawn="1"/>
        </p:nvCxnSpPr>
        <p:spPr>
          <a:xfrm>
            <a:off x="1080000" y="1944000"/>
            <a:ext cx="1980221" cy="0"/>
          </a:xfrm>
          <a:prstGeom prst="line">
            <a:avLst/>
          </a:prstGeom>
          <a:ln w="66675" cap="sq">
            <a:solidFill>
              <a:srgbClr val="CC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72626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4000" y="205675"/>
            <a:ext cx="11064608" cy="82800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080808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cxnSp>
        <p:nvCxnSpPr>
          <p:cNvPr id="13" name="Łącznik prosty 12"/>
          <p:cNvCxnSpPr/>
          <p:nvPr userDrawn="1"/>
        </p:nvCxnSpPr>
        <p:spPr>
          <a:xfrm>
            <a:off x="540000" y="1052736"/>
            <a:ext cx="720000" cy="0"/>
          </a:xfrm>
          <a:prstGeom prst="line">
            <a:avLst/>
          </a:prstGeom>
          <a:ln w="66675" cap="sq">
            <a:solidFill>
              <a:srgbClr val="CC6699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6941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wa elementy zawartości">
    <p:bg>
      <p:bgPr>
        <a:solidFill>
          <a:srgbClr val="CC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 userDrawn="1"/>
        </p:nvSpPr>
        <p:spPr>
          <a:xfrm rot="5400000">
            <a:off x="5715000" y="381000"/>
            <a:ext cx="6858000" cy="609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4000" y="205675"/>
            <a:ext cx="11064608" cy="82800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080808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cxnSp>
        <p:nvCxnSpPr>
          <p:cNvPr id="13" name="Łącznik prosty 12"/>
          <p:cNvCxnSpPr/>
          <p:nvPr userDrawn="1"/>
        </p:nvCxnSpPr>
        <p:spPr>
          <a:xfrm>
            <a:off x="540000" y="1052736"/>
            <a:ext cx="720000" cy="0"/>
          </a:xfrm>
          <a:prstGeom prst="line">
            <a:avLst/>
          </a:prstGeom>
          <a:ln w="66675" cap="sq">
            <a:solidFill>
              <a:srgbClr val="CC6699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5561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sty">
    <p:bg>
      <p:bgPr>
        <a:solidFill>
          <a:srgbClr val="66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>
            <a:spLocks noGrp="1"/>
          </p:cNvSpPr>
          <p:nvPr>
            <p:ph type="title"/>
          </p:nvPr>
        </p:nvSpPr>
        <p:spPr>
          <a:xfrm>
            <a:off x="900000" y="2709000"/>
            <a:ext cx="9720000" cy="1440000"/>
          </a:xfrm>
        </p:spPr>
        <p:txBody>
          <a:bodyPr tIns="108000" bIns="108000" anchor="ctr"/>
          <a:lstStyle>
            <a:lvl1pPr algn="l">
              <a:defRPr sz="4000" b="1" cap="none" baseline="0"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cxnSp>
        <p:nvCxnSpPr>
          <p:cNvPr id="6" name="Łącznik prosty 5"/>
          <p:cNvCxnSpPr/>
          <p:nvPr userDrawn="1"/>
        </p:nvCxnSpPr>
        <p:spPr>
          <a:xfrm>
            <a:off x="900000" y="2709000"/>
            <a:ext cx="720000" cy="0"/>
          </a:xfrm>
          <a:prstGeom prst="line">
            <a:avLst/>
          </a:prstGeom>
          <a:ln w="66675" cap="sq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Łącznik prosty 6"/>
          <p:cNvCxnSpPr/>
          <p:nvPr userDrawn="1"/>
        </p:nvCxnSpPr>
        <p:spPr>
          <a:xfrm>
            <a:off x="900000" y="4149000"/>
            <a:ext cx="720000" cy="0"/>
          </a:xfrm>
          <a:prstGeom prst="line">
            <a:avLst/>
          </a:prstGeom>
          <a:ln w="66675" cap="sq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9874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kład niestandardowy">
    <p:bg>
      <p:bgPr>
        <a:solidFill>
          <a:srgbClr val="CC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0047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lajd tytułow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055440" y="2130428"/>
            <a:ext cx="7722604" cy="1440000"/>
          </a:xfrm>
        </p:spPr>
        <p:txBody>
          <a:bodyPr>
            <a:normAutofit/>
          </a:bodyPr>
          <a:lstStyle>
            <a:lvl1pPr>
              <a:defRPr sz="4000">
                <a:solidFill>
                  <a:srgbClr val="080808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775520" y="3886200"/>
            <a:ext cx="7002524" cy="1728000"/>
          </a:xfrm>
        </p:spPr>
        <p:txBody>
          <a:bodyPr lIns="0" tIns="36000" rIns="0" bIns="36000"/>
          <a:lstStyle>
            <a:lvl1pPr marL="0" indent="0" algn="l">
              <a:buNone/>
              <a:defRPr>
                <a:solidFill>
                  <a:srgbClr val="4D4D4D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dirty="0"/>
              <a:t>Kliknij, aby edytować styl wzorca podtytułu</a:t>
            </a:r>
          </a:p>
        </p:txBody>
      </p:sp>
      <p:cxnSp>
        <p:nvCxnSpPr>
          <p:cNvPr id="12" name="Łącznik prosty 11"/>
          <p:cNvCxnSpPr/>
          <p:nvPr userDrawn="1"/>
        </p:nvCxnSpPr>
        <p:spPr>
          <a:xfrm>
            <a:off x="1080000" y="1944000"/>
            <a:ext cx="1980221" cy="0"/>
          </a:xfrm>
          <a:prstGeom prst="line">
            <a:avLst/>
          </a:prstGeom>
          <a:ln w="66675" cap="sq">
            <a:solidFill>
              <a:srgbClr val="CC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Obraz 5">
            <a:extLst>
              <a:ext uri="{FF2B5EF4-FFF2-40B4-BE49-F238E27FC236}">
                <a16:creationId xmlns:a16="http://schemas.microsoft.com/office/drawing/2014/main" id="{D16A5728-A3AA-458E-80C0-7DA1E64A52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0000" y="900000"/>
            <a:ext cx="2316681" cy="62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0436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agłówek sekcji">
    <p:bg>
      <p:bgPr>
        <a:solidFill>
          <a:srgbClr val="CC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00000" y="2709000"/>
            <a:ext cx="9720000" cy="1440000"/>
          </a:xfrm>
        </p:spPr>
        <p:txBody>
          <a:bodyPr tIns="108000" bIns="108000" anchor="ctr"/>
          <a:lstStyle>
            <a:lvl1pPr algn="l">
              <a:defRPr sz="4000" b="1" cap="none" baseline="0">
                <a:solidFill>
                  <a:srgbClr val="080808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cxnSp>
        <p:nvCxnSpPr>
          <p:cNvPr id="11" name="Łącznik prosty 10"/>
          <p:cNvCxnSpPr/>
          <p:nvPr userDrawn="1"/>
        </p:nvCxnSpPr>
        <p:spPr>
          <a:xfrm>
            <a:off x="900000" y="2709000"/>
            <a:ext cx="720000" cy="0"/>
          </a:xfrm>
          <a:prstGeom prst="line">
            <a:avLst/>
          </a:prstGeom>
          <a:ln w="66675" cap="sq">
            <a:solidFill>
              <a:srgbClr val="CC6699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12"/>
          <p:cNvCxnSpPr/>
          <p:nvPr userDrawn="1"/>
        </p:nvCxnSpPr>
        <p:spPr>
          <a:xfrm>
            <a:off x="900000" y="4149000"/>
            <a:ext cx="720000" cy="0"/>
          </a:xfrm>
          <a:prstGeom prst="line">
            <a:avLst/>
          </a:prstGeom>
          <a:ln w="66675" cap="sq">
            <a:solidFill>
              <a:srgbClr val="CC6699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02556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agłówek sekcj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00000" y="2709000"/>
            <a:ext cx="9720000" cy="1440000"/>
          </a:xfrm>
        </p:spPr>
        <p:txBody>
          <a:bodyPr tIns="108000" bIns="108000" anchor="ctr"/>
          <a:lstStyle>
            <a:lvl1pPr algn="l">
              <a:defRPr sz="4000" b="1" cap="none" baseline="0">
                <a:solidFill>
                  <a:schemeClr val="bg2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cxnSp>
        <p:nvCxnSpPr>
          <p:cNvPr id="11" name="Łącznik prosty 10"/>
          <p:cNvCxnSpPr/>
          <p:nvPr userDrawn="1"/>
        </p:nvCxnSpPr>
        <p:spPr>
          <a:xfrm>
            <a:off x="900000" y="2709000"/>
            <a:ext cx="720000" cy="0"/>
          </a:xfrm>
          <a:prstGeom prst="line">
            <a:avLst/>
          </a:prstGeom>
          <a:ln w="66675" cap="sq">
            <a:solidFill>
              <a:srgbClr val="CC6699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12"/>
          <p:cNvCxnSpPr/>
          <p:nvPr userDrawn="1"/>
        </p:nvCxnSpPr>
        <p:spPr>
          <a:xfrm>
            <a:off x="900000" y="4149000"/>
            <a:ext cx="720000" cy="0"/>
          </a:xfrm>
          <a:prstGeom prst="line">
            <a:avLst/>
          </a:prstGeom>
          <a:ln w="66675" cap="sq">
            <a:solidFill>
              <a:srgbClr val="CC6699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56766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4000" y="205675"/>
            <a:ext cx="11064608" cy="82800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080808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cxnSp>
        <p:nvCxnSpPr>
          <p:cNvPr id="13" name="Łącznik prosty 12"/>
          <p:cNvCxnSpPr/>
          <p:nvPr userDrawn="1"/>
        </p:nvCxnSpPr>
        <p:spPr>
          <a:xfrm>
            <a:off x="540000" y="1052736"/>
            <a:ext cx="720000" cy="0"/>
          </a:xfrm>
          <a:prstGeom prst="line">
            <a:avLst/>
          </a:prstGeom>
          <a:ln w="66675" cap="sq">
            <a:solidFill>
              <a:srgbClr val="CC6699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ymbol zastępczy zawartości 2"/>
          <p:cNvSpPr>
            <a:spLocks noGrp="1"/>
          </p:cNvSpPr>
          <p:nvPr>
            <p:ph sz="half" idx="10"/>
          </p:nvPr>
        </p:nvSpPr>
        <p:spPr>
          <a:xfrm>
            <a:off x="504000" y="1600203"/>
            <a:ext cx="11064608" cy="4525963"/>
          </a:xfrm>
        </p:spPr>
        <p:txBody>
          <a:bodyPr/>
          <a:lstStyle>
            <a:lvl1pPr>
              <a:defRPr sz="2200">
                <a:solidFill>
                  <a:srgbClr val="080808"/>
                </a:solidFill>
              </a:defRPr>
            </a:lvl1pPr>
            <a:lvl2pPr>
              <a:defRPr sz="2200">
                <a:solidFill>
                  <a:srgbClr val="080808"/>
                </a:solidFill>
              </a:defRPr>
            </a:lvl2pPr>
            <a:lvl3pPr>
              <a:defRPr sz="2000">
                <a:solidFill>
                  <a:srgbClr val="080808"/>
                </a:solidFill>
              </a:defRPr>
            </a:lvl3pPr>
            <a:lvl4pPr>
              <a:defRPr sz="1800">
                <a:solidFill>
                  <a:srgbClr val="080808"/>
                </a:solidFill>
              </a:defRPr>
            </a:lvl4pPr>
            <a:lvl5pPr>
              <a:defRPr sz="1800">
                <a:solidFill>
                  <a:srgbClr val="080808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601908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lko tytuł">
    <p:bg>
      <p:bgPr>
        <a:solidFill>
          <a:srgbClr val="CC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1"/>
          <p:cNvSpPr>
            <a:spLocks noGrp="1"/>
          </p:cNvSpPr>
          <p:nvPr>
            <p:ph type="title"/>
          </p:nvPr>
        </p:nvSpPr>
        <p:spPr>
          <a:xfrm>
            <a:off x="504000" y="205675"/>
            <a:ext cx="11064608" cy="82800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080808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cxnSp>
        <p:nvCxnSpPr>
          <p:cNvPr id="8" name="Łącznik prosty 7"/>
          <p:cNvCxnSpPr/>
          <p:nvPr userDrawn="1"/>
        </p:nvCxnSpPr>
        <p:spPr>
          <a:xfrm>
            <a:off x="540000" y="1052736"/>
            <a:ext cx="720000" cy="0"/>
          </a:xfrm>
          <a:prstGeom prst="line">
            <a:avLst/>
          </a:prstGeom>
          <a:ln w="66675" cap="sq">
            <a:solidFill>
              <a:srgbClr val="CC6699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ymbol zastępczy zawartości 2"/>
          <p:cNvSpPr>
            <a:spLocks noGrp="1"/>
          </p:cNvSpPr>
          <p:nvPr>
            <p:ph sz="half" idx="10"/>
          </p:nvPr>
        </p:nvSpPr>
        <p:spPr>
          <a:xfrm>
            <a:off x="504000" y="1600203"/>
            <a:ext cx="11064608" cy="4525963"/>
          </a:xfrm>
        </p:spPr>
        <p:txBody>
          <a:bodyPr/>
          <a:lstStyle>
            <a:lvl1pPr>
              <a:defRPr sz="2200">
                <a:solidFill>
                  <a:srgbClr val="080808"/>
                </a:solidFill>
              </a:defRPr>
            </a:lvl1pPr>
            <a:lvl2pPr>
              <a:defRPr sz="2200">
                <a:solidFill>
                  <a:srgbClr val="080808"/>
                </a:solidFill>
              </a:defRPr>
            </a:lvl2pPr>
            <a:lvl3pPr>
              <a:defRPr sz="2000">
                <a:solidFill>
                  <a:srgbClr val="080808"/>
                </a:solidFill>
              </a:defRPr>
            </a:lvl3pPr>
            <a:lvl4pPr>
              <a:defRPr sz="1800">
                <a:solidFill>
                  <a:srgbClr val="080808"/>
                </a:solidFill>
              </a:defRPr>
            </a:lvl4pPr>
            <a:lvl5pPr>
              <a:defRPr sz="1800">
                <a:solidFill>
                  <a:srgbClr val="080808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3744504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lko tytuł">
    <p:bg>
      <p:bgPr>
        <a:solidFill>
          <a:srgbClr val="66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1"/>
          <p:cNvSpPr>
            <a:spLocks noGrp="1"/>
          </p:cNvSpPr>
          <p:nvPr>
            <p:ph type="title"/>
          </p:nvPr>
        </p:nvSpPr>
        <p:spPr>
          <a:xfrm>
            <a:off x="504000" y="205675"/>
            <a:ext cx="11064608" cy="82800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cxnSp>
        <p:nvCxnSpPr>
          <p:cNvPr id="8" name="Łącznik prosty 7"/>
          <p:cNvCxnSpPr/>
          <p:nvPr userDrawn="1"/>
        </p:nvCxnSpPr>
        <p:spPr>
          <a:xfrm>
            <a:off x="540000" y="1052736"/>
            <a:ext cx="720000" cy="0"/>
          </a:xfrm>
          <a:prstGeom prst="line">
            <a:avLst/>
          </a:prstGeom>
          <a:ln w="66675" cap="sq">
            <a:solidFill>
              <a:srgbClr val="CC6699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ymbol zastępczy zawartości 2"/>
          <p:cNvSpPr>
            <a:spLocks noGrp="1"/>
          </p:cNvSpPr>
          <p:nvPr>
            <p:ph sz="half" idx="10"/>
          </p:nvPr>
        </p:nvSpPr>
        <p:spPr>
          <a:xfrm>
            <a:off x="504000" y="1600203"/>
            <a:ext cx="11064608" cy="4525963"/>
          </a:xfrm>
        </p:spPr>
        <p:txBody>
          <a:bodyPr/>
          <a:lstStyle>
            <a:lvl1pPr>
              <a:defRPr sz="22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1548221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4000" y="205675"/>
            <a:ext cx="11064608" cy="82800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080808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cxnSp>
        <p:nvCxnSpPr>
          <p:cNvPr id="13" name="Łącznik prosty 12"/>
          <p:cNvCxnSpPr/>
          <p:nvPr userDrawn="1"/>
        </p:nvCxnSpPr>
        <p:spPr>
          <a:xfrm>
            <a:off x="540000" y="1052736"/>
            <a:ext cx="720000" cy="0"/>
          </a:xfrm>
          <a:prstGeom prst="line">
            <a:avLst/>
          </a:prstGeom>
          <a:ln w="66675" cap="sq">
            <a:solidFill>
              <a:srgbClr val="CC6699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110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 userDrawn="1"/>
        </p:nvSpPr>
        <p:spPr>
          <a:xfrm rot="5400000">
            <a:off x="5715000" y="381000"/>
            <a:ext cx="6858000" cy="60960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4000" y="205675"/>
            <a:ext cx="11064608" cy="82800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080808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cxnSp>
        <p:nvCxnSpPr>
          <p:cNvPr id="13" name="Łącznik prosty 12"/>
          <p:cNvCxnSpPr/>
          <p:nvPr userDrawn="1"/>
        </p:nvCxnSpPr>
        <p:spPr>
          <a:xfrm>
            <a:off x="540000" y="1052736"/>
            <a:ext cx="720000" cy="0"/>
          </a:xfrm>
          <a:prstGeom prst="line">
            <a:avLst/>
          </a:prstGeom>
          <a:ln w="66675" cap="sq">
            <a:solidFill>
              <a:srgbClr val="CC6699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4254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800000" cy="900000"/>
          </a:xfrm>
          <a:prstGeom prst="rect">
            <a:avLst/>
          </a:prstGeom>
        </p:spPr>
        <p:txBody>
          <a:bodyPr vert="horz" lIns="0" tIns="36000" rIns="0" bIns="36000" rtlCol="0" anchor="ctr">
            <a:normAutofit/>
          </a:bodyPr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076220" y="6309324"/>
            <a:ext cx="648072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200" dirty="0">
              <a:solidFill>
                <a:srgbClr val="2832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442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62" r:id="rId2"/>
    <p:sldLayoutId id="2147484053" r:id="rId3"/>
    <p:sldLayoutId id="2147484060" r:id="rId4"/>
    <p:sldLayoutId id="2147484054" r:id="rId5"/>
    <p:sldLayoutId id="2147484043" r:id="rId6"/>
    <p:sldLayoutId id="2147484061" r:id="rId7"/>
    <p:sldLayoutId id="2147484056" r:id="rId8"/>
    <p:sldLayoutId id="2147484058" r:id="rId9"/>
    <p:sldLayoutId id="2147484057" r:id="rId10"/>
    <p:sldLayoutId id="2147484059" r:id="rId11"/>
    <p:sldLayoutId id="2147484044" r:id="rId12"/>
    <p:sldLayoutId id="2147484063" r:id="rId13"/>
  </p:sldLayoutIdLst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microsoft.com/office/2007/relationships/hdphoto" Target="../media/hdphoto14.wdp"/><Relationship Id="rId10" Type="http://schemas.microsoft.com/office/2007/relationships/hdphoto" Target="../media/hdphoto15.wdp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1.png"/><Relationship Id="rId7" Type="http://schemas.openxmlformats.org/officeDocument/2006/relationships/image" Target="../media/image27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5.png"/><Relationship Id="rId7" Type="http://schemas.microsoft.com/office/2007/relationships/hdphoto" Target="../media/hdphoto17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5" Type="http://schemas.openxmlformats.org/officeDocument/2006/relationships/image" Target="../media/image21.png"/><Relationship Id="rId10" Type="http://schemas.openxmlformats.org/officeDocument/2006/relationships/image" Target="../media/image23.png"/><Relationship Id="rId4" Type="http://schemas.microsoft.com/office/2007/relationships/hdphoto" Target="../media/hdphoto16.wdp"/><Relationship Id="rId9" Type="http://schemas.microsoft.com/office/2007/relationships/hdphoto" Target="../media/hdphoto18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9.png"/><Relationship Id="rId11" Type="http://schemas.microsoft.com/office/2007/relationships/hdphoto" Target="../media/hdphoto1.wdp"/><Relationship Id="rId5" Type="http://schemas.microsoft.com/office/2007/relationships/hdphoto" Target="../media/hdphoto19.wdp"/><Relationship Id="rId10" Type="http://schemas.openxmlformats.org/officeDocument/2006/relationships/image" Target="../media/image42.png"/><Relationship Id="rId4" Type="http://schemas.openxmlformats.org/officeDocument/2006/relationships/image" Target="../media/image38.png"/><Relationship Id="rId9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6" Type="http://schemas.microsoft.com/office/2007/relationships/hdphoto" Target="../media/hdphoto1.wdp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hyperlink" Target="https://polon.nauka.gov.pl/help/doku.php/administracja/pierwsze_logowanie/nie_posiadal_mcl" TargetMode="External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0.png"/><Relationship Id="rId7" Type="http://schemas.openxmlformats.org/officeDocument/2006/relationships/image" Target="../media/image48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png"/><Relationship Id="rId11" Type="http://schemas.openxmlformats.org/officeDocument/2006/relationships/image" Target="../media/image54.png"/><Relationship Id="rId5" Type="http://schemas.openxmlformats.org/officeDocument/2006/relationships/image" Target="../media/image50.png"/><Relationship Id="rId10" Type="http://schemas.openxmlformats.org/officeDocument/2006/relationships/image" Target="../media/image53.png"/><Relationship Id="rId4" Type="http://schemas.openxmlformats.org/officeDocument/2006/relationships/image" Target="../media/image49.png"/><Relationship Id="rId9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7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6.png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1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46.png"/><Relationship Id="rId4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20.wdp"/><Relationship Id="rId3" Type="http://schemas.microsoft.com/office/2017/06/relationships/model3d" Target="../media/model3d2.glb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5.png"/><Relationship Id="rId5" Type="http://schemas.openxmlformats.org/officeDocument/2006/relationships/image" Target="../media/image65.png"/><Relationship Id="rId4" Type="http://schemas.openxmlformats.org/officeDocument/2006/relationships/hyperlink" Target="https://www.remix3d.com/details/G009SX4CDCNM" TargetMode="External"/><Relationship Id="rId9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20.png"/><Relationship Id="rId7" Type="http://schemas.openxmlformats.org/officeDocument/2006/relationships/hyperlink" Target="https://www.remix3d.com/details/G009SX4CDCNM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6" Type="http://schemas.microsoft.com/office/2017/06/relationships/model3d" Target="../media/model3d2.glb"/><Relationship Id="rId11" Type="http://schemas.openxmlformats.org/officeDocument/2006/relationships/image" Target="../media/image69.png"/><Relationship Id="rId5" Type="http://schemas.microsoft.com/office/2007/relationships/hdphoto" Target="../media/hdphoto20.wdp"/><Relationship Id="rId10" Type="http://schemas.openxmlformats.org/officeDocument/2006/relationships/image" Target="../media/image69.png"/><Relationship Id="rId4" Type="http://schemas.openxmlformats.org/officeDocument/2006/relationships/image" Target="../media/image67.png"/><Relationship Id="rId9" Type="http://schemas.openxmlformats.org/officeDocument/2006/relationships/image" Target="../media/image6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microsoft.com/office/2017/06/relationships/model3d" Target="../media/model3d2.glb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0.png"/><Relationship Id="rId5" Type="http://schemas.openxmlformats.org/officeDocument/2006/relationships/image" Target="../media/image70.png"/><Relationship Id="rId4" Type="http://schemas.openxmlformats.org/officeDocument/2006/relationships/hyperlink" Target="https://www.remix3d.com/details/G009SX4CDCNM" TargetMode="External"/><Relationship Id="rId9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0.png"/><Relationship Id="rId3" Type="http://schemas.microsoft.com/office/2017/06/relationships/model3d" Target="../media/model3d2.glb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2.png"/><Relationship Id="rId5" Type="http://schemas.openxmlformats.org/officeDocument/2006/relationships/image" Target="../media/image72.png"/><Relationship Id="rId4" Type="http://schemas.openxmlformats.org/officeDocument/2006/relationships/hyperlink" Target="https://www.remix3d.com/details/G009SX4CDCNM" TargetMode="External"/><Relationship Id="rId9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7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5.png"/><Relationship Id="rId4" Type="http://schemas.openxmlformats.org/officeDocument/2006/relationships/image" Target="../media/image7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5" Type="http://schemas.microsoft.com/office/2007/relationships/hdphoto" Target="../media/hdphoto1.wdp"/><Relationship Id="rId4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4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0.png"/><Relationship Id="rId5" Type="http://schemas.openxmlformats.org/officeDocument/2006/relationships/image" Target="../media/image75.png"/><Relationship Id="rId4" Type="http://schemas.openxmlformats.org/officeDocument/2006/relationships/image" Target="../media/image1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1.png"/><Relationship Id="rId5" Type="http://schemas.openxmlformats.org/officeDocument/2006/relationships/image" Target="../media/image79.png"/><Relationship Id="rId4" Type="http://schemas.openxmlformats.org/officeDocument/2006/relationships/image" Target="../media/image1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1.png"/><Relationship Id="rId4" Type="http://schemas.openxmlformats.org/officeDocument/2006/relationships/image" Target="../media/image6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82.png"/><Relationship Id="rId7" Type="http://schemas.openxmlformats.org/officeDocument/2006/relationships/hyperlink" Target="https://www.remix3d.com/details/0a1e3ae97ed24a1ba787fe4e38847366" TargetMode="Externa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Relationship Id="rId6" Type="http://schemas.microsoft.com/office/2017/06/relationships/model3d" Target="../media/model3d3.glb"/><Relationship Id="rId5" Type="http://schemas.openxmlformats.org/officeDocument/2006/relationships/image" Target="../media/image46.png"/><Relationship Id="rId4" Type="http://schemas.openxmlformats.org/officeDocument/2006/relationships/image" Target="../media/image83.svg"/><Relationship Id="rId9" Type="http://schemas.openxmlformats.org/officeDocument/2006/relationships/image" Target="../media/image84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19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www.remix3d.com/details/G009SX4CDCNM" TargetMode="External"/><Relationship Id="rId5" Type="http://schemas.microsoft.com/office/2017/06/relationships/model3d" Target="../media/model3d2.glb"/><Relationship Id="rId10" Type="http://schemas.openxmlformats.org/officeDocument/2006/relationships/image" Target="../media/image87.png"/><Relationship Id="rId4" Type="http://schemas.openxmlformats.org/officeDocument/2006/relationships/image" Target="../media/image20.png"/><Relationship Id="rId9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20.pn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www.remix3d.com/details/G009SX4CDCNM" TargetMode="External"/><Relationship Id="rId5" Type="http://schemas.microsoft.com/office/2017/06/relationships/model3d" Target="../media/model3d2.glb"/><Relationship Id="rId4" Type="http://schemas.openxmlformats.org/officeDocument/2006/relationships/image" Target="../media/image19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20.png"/><Relationship Id="rId7" Type="http://schemas.openxmlformats.org/officeDocument/2006/relationships/image" Target="../media/image89.png"/><Relationship Id="rId12" Type="http://schemas.openxmlformats.org/officeDocument/2006/relationships/image" Target="../media/image9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www.remix3d.com/details/G009SX4CDCNM" TargetMode="External"/><Relationship Id="rId11" Type="http://schemas.openxmlformats.org/officeDocument/2006/relationships/image" Target="../media/image80.png"/><Relationship Id="rId5" Type="http://schemas.microsoft.com/office/2017/06/relationships/model3d" Target="../media/model3d2.glb"/><Relationship Id="rId10" Type="http://schemas.microsoft.com/office/2007/relationships/hdphoto" Target="../media/hdphoto21.wdp"/><Relationship Id="rId4" Type="http://schemas.openxmlformats.org/officeDocument/2006/relationships/image" Target="../media/image19.png"/><Relationship Id="rId9" Type="http://schemas.openxmlformats.org/officeDocument/2006/relationships/image" Target="../media/image91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20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5.png"/><Relationship Id="rId5" Type="http://schemas.openxmlformats.org/officeDocument/2006/relationships/hyperlink" Target="https://www.remix3d.com/details/G009SX4CDCNM" TargetMode="External"/><Relationship Id="rId10" Type="http://schemas.openxmlformats.org/officeDocument/2006/relationships/image" Target="../media/image81.png"/><Relationship Id="rId4" Type="http://schemas.microsoft.com/office/2017/06/relationships/model3d" Target="../media/model3d2.glb"/><Relationship Id="rId9" Type="http://schemas.openxmlformats.org/officeDocument/2006/relationships/image" Target="../media/image9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9.xml"/><Relationship Id="rId6" Type="http://schemas.microsoft.com/office/2007/relationships/hdphoto" Target="../media/hdphoto1.wdp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5.png"/><Relationship Id="rId4" Type="http://schemas.openxmlformats.org/officeDocument/2006/relationships/image" Target="../media/image46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microsoft.com/office/2017/06/relationships/model3d" Target="../media/model3d4.glb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Relationship Id="rId6" Type="http://schemas.microsoft.com/office/2017/06/relationships/model3d" Target="../media/model3d5.glb"/><Relationship Id="rId5" Type="http://schemas.openxmlformats.org/officeDocument/2006/relationships/image" Target="../media/image96.png"/><Relationship Id="rId4" Type="http://schemas.openxmlformats.org/officeDocument/2006/relationships/image" Target="../media/image9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1.png"/><Relationship Id="rId4" Type="http://schemas.openxmlformats.org/officeDocument/2006/relationships/image" Target="../media/image19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8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9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3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12" Type="http://schemas.microsoft.com/office/2007/relationships/hdphoto" Target="../media/hdphoto7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microsoft.com/office/2007/relationships/hdphoto" Target="../media/hdphoto4.wdp"/><Relationship Id="rId11" Type="http://schemas.openxmlformats.org/officeDocument/2006/relationships/image" Target="../media/image10.png"/><Relationship Id="rId5" Type="http://schemas.openxmlformats.org/officeDocument/2006/relationships/image" Target="../media/image7.png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5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microsoft.com/office/2017/06/relationships/model3d" Target="../media/model3d2.glb"/><Relationship Id="rId7" Type="http://schemas.openxmlformats.org/officeDocument/2006/relationships/image" Target="../media/image10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6.png"/><Relationship Id="rId5" Type="http://schemas.openxmlformats.org/officeDocument/2006/relationships/image" Target="../media/image106.png"/><Relationship Id="rId10" Type="http://schemas.microsoft.com/office/2007/relationships/hdphoto" Target="../media/hdphoto14.wdp"/><Relationship Id="rId4" Type="http://schemas.openxmlformats.org/officeDocument/2006/relationships/hyperlink" Target="https://www.remix3d.com/details/G009SX4CDCNM" TargetMode="External"/><Relationship Id="rId9" Type="http://schemas.openxmlformats.org/officeDocument/2006/relationships/image" Target="../media/image2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5.xml"/><Relationship Id="rId6" Type="http://schemas.microsoft.com/office/2007/relationships/hdphoto" Target="../media/hdphoto22.wdp"/><Relationship Id="rId5" Type="http://schemas.openxmlformats.org/officeDocument/2006/relationships/image" Target="../media/image109.png"/><Relationship Id="rId4" Type="http://schemas.openxmlformats.org/officeDocument/2006/relationships/image" Target="../media/image6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8.xml"/><Relationship Id="rId6" Type="http://schemas.microsoft.com/office/2007/relationships/hdphoto" Target="../media/hdphoto22.wdp"/><Relationship Id="rId5" Type="http://schemas.openxmlformats.org/officeDocument/2006/relationships/image" Target="../media/image109.png"/><Relationship Id="rId4" Type="http://schemas.openxmlformats.org/officeDocument/2006/relationships/image" Target="../media/image61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12" Type="http://schemas.microsoft.com/office/2007/relationships/hdphoto" Target="../media/hdphoto12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microsoft.com/office/2007/relationships/hdphoto" Target="../media/hdphoto9.wdp"/><Relationship Id="rId11" Type="http://schemas.openxmlformats.org/officeDocument/2006/relationships/image" Target="../media/image17.png"/><Relationship Id="rId5" Type="http://schemas.openxmlformats.org/officeDocument/2006/relationships/image" Target="../media/image14.png"/><Relationship Id="rId10" Type="http://schemas.microsoft.com/office/2007/relationships/hdphoto" Target="../media/hdphoto11.wdp"/><Relationship Id="rId4" Type="http://schemas.microsoft.com/office/2007/relationships/hdphoto" Target="../media/hdphoto8.wdp"/><Relationship Id="rId9" Type="http://schemas.openxmlformats.org/officeDocument/2006/relationships/image" Target="../media/image16.png"/><Relationship Id="rId14" Type="http://schemas.microsoft.com/office/2007/relationships/hdphoto" Target="../media/hdphoto13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ctrTitle"/>
          </p:nvPr>
        </p:nvSpPr>
        <p:spPr>
          <a:xfrm>
            <a:off x="1055440" y="2130428"/>
            <a:ext cx="7722604" cy="1440000"/>
          </a:xfrm>
        </p:spPr>
        <p:txBody>
          <a:bodyPr/>
          <a:lstStyle/>
          <a:p>
            <a:r>
              <a:rPr lang="pl-PL" dirty="0"/>
              <a:t>POL-on 2.0 </a:t>
            </a:r>
            <a:br>
              <a:rPr lang="pl-PL" dirty="0"/>
            </a:br>
            <a:r>
              <a:rPr lang="pl-PL" dirty="0"/>
              <a:t>Przygotowanie do pracy z modułami</a:t>
            </a:r>
          </a:p>
        </p:txBody>
      </p:sp>
      <p:sp>
        <p:nvSpPr>
          <p:cNvPr id="5" name="Podtytuł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pl-PL" dirty="0"/>
              <a:t>Marta Kabatnik-Pytlik,</a:t>
            </a:r>
          </a:p>
          <a:p>
            <a:pPr>
              <a:spcBef>
                <a:spcPts val="0"/>
              </a:spcBef>
            </a:pPr>
            <a:r>
              <a:rPr lang="pl-PL" dirty="0"/>
              <a:t>Magdalena Waniewska-Bobin</a:t>
            </a:r>
            <a:br>
              <a:rPr lang="pl-PL" dirty="0"/>
            </a:br>
            <a:endParaRPr lang="pl-PL" dirty="0"/>
          </a:p>
        </p:txBody>
      </p:sp>
      <p:sp>
        <p:nvSpPr>
          <p:cNvPr id="13" name="Prostokąt 12"/>
          <p:cNvSpPr/>
          <p:nvPr/>
        </p:nvSpPr>
        <p:spPr>
          <a:xfrm>
            <a:off x="8976320" y="0"/>
            <a:ext cx="3219450" cy="6858000"/>
          </a:xfrm>
          <a:custGeom>
            <a:avLst/>
            <a:gdLst>
              <a:gd name="connsiteX0" fmla="*/ 0 w 3215680"/>
              <a:gd name="connsiteY0" fmla="*/ 0 h 6858000"/>
              <a:gd name="connsiteX1" fmla="*/ 3215680 w 3215680"/>
              <a:gd name="connsiteY1" fmla="*/ 0 h 6858000"/>
              <a:gd name="connsiteX2" fmla="*/ 3215680 w 3215680"/>
              <a:gd name="connsiteY2" fmla="*/ 6858000 h 6858000"/>
              <a:gd name="connsiteX3" fmla="*/ 0 w 3215680"/>
              <a:gd name="connsiteY3" fmla="*/ 6858000 h 6858000"/>
              <a:gd name="connsiteX4" fmla="*/ 0 w 3215680"/>
              <a:gd name="connsiteY4" fmla="*/ 0 h 6858000"/>
              <a:gd name="connsiteX0" fmla="*/ 3219450 w 3219450"/>
              <a:gd name="connsiteY0" fmla="*/ 0 h 6858000"/>
              <a:gd name="connsiteX1" fmla="*/ 3215680 w 3219450"/>
              <a:gd name="connsiteY1" fmla="*/ 0 h 6858000"/>
              <a:gd name="connsiteX2" fmla="*/ 3215680 w 3219450"/>
              <a:gd name="connsiteY2" fmla="*/ 6858000 h 6858000"/>
              <a:gd name="connsiteX3" fmla="*/ 0 w 3219450"/>
              <a:gd name="connsiteY3" fmla="*/ 6858000 h 6858000"/>
              <a:gd name="connsiteX4" fmla="*/ 3219450 w 321945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9450" h="6858000">
                <a:moveTo>
                  <a:pt x="3219450" y="0"/>
                </a:moveTo>
                <a:lnTo>
                  <a:pt x="3215680" y="0"/>
                </a:lnTo>
                <a:lnTo>
                  <a:pt x="3215680" y="6858000"/>
                </a:lnTo>
                <a:lnTo>
                  <a:pt x="0" y="6858000"/>
                </a:lnTo>
                <a:lnTo>
                  <a:pt x="3219450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575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rostokąt zaokrąglony 26"/>
          <p:cNvSpPr/>
          <p:nvPr/>
        </p:nvSpPr>
        <p:spPr>
          <a:xfrm>
            <a:off x="6572480" y="1471480"/>
            <a:ext cx="2926373" cy="4950864"/>
          </a:xfrm>
          <a:prstGeom prst="roundRect">
            <a:avLst>
              <a:gd name="adj" fmla="val 10034"/>
            </a:avLst>
          </a:prstGeom>
          <a:noFill/>
          <a:ln w="38100"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zaokrąglony 10"/>
          <p:cNvSpPr/>
          <p:nvPr/>
        </p:nvSpPr>
        <p:spPr>
          <a:xfrm>
            <a:off x="2252480" y="1471479"/>
            <a:ext cx="2926373" cy="4950865"/>
          </a:xfrm>
          <a:prstGeom prst="roundRect">
            <a:avLst>
              <a:gd name="adj" fmla="val 8889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8" name="Tytuł 2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790700" indent="-1790700"/>
            <a:r>
              <a:rPr lang="pl-PL" dirty="0"/>
              <a:t>Przeniesienie dotychczasowych użytkowników</a:t>
            </a:r>
          </a:p>
        </p:txBody>
      </p:sp>
      <p:sp>
        <p:nvSpPr>
          <p:cNvPr id="10" name="Prostokąt zaokrąglony 9"/>
          <p:cNvSpPr/>
          <p:nvPr/>
        </p:nvSpPr>
        <p:spPr>
          <a:xfrm>
            <a:off x="2252480" y="1471480"/>
            <a:ext cx="2926373" cy="531403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4" name="Obraz 23"/>
          <p:cNvPicPr>
            <a:picLocks noChangeAspect="1"/>
          </p:cNvPicPr>
          <p:nvPr/>
        </p:nvPicPr>
        <p:blipFill>
          <a:blip r:embed="rId3">
            <a:lum bright="-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303" y="1588205"/>
            <a:ext cx="1097859" cy="266829"/>
          </a:xfrm>
          <a:prstGeom prst="rect">
            <a:avLst/>
          </a:prstGeom>
          <a:solidFill>
            <a:srgbClr val="CC6699">
              <a:alpha val="0"/>
            </a:srgbClr>
          </a:solidFill>
        </p:spPr>
      </p:pic>
      <p:sp>
        <p:nvSpPr>
          <p:cNvPr id="25" name="Prostokąt zaokrąglony 24"/>
          <p:cNvSpPr/>
          <p:nvPr/>
        </p:nvSpPr>
        <p:spPr>
          <a:xfrm>
            <a:off x="6572480" y="1458313"/>
            <a:ext cx="2926373" cy="531403"/>
          </a:xfrm>
          <a:prstGeom prst="roundRect">
            <a:avLst>
              <a:gd name="adj" fmla="val 50000"/>
            </a:avLst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 algn="ctr"/>
            <a:r>
              <a:rPr lang="pl-PL" sz="3000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26" name="Obraz 2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8640" y="1588205"/>
            <a:ext cx="1097859" cy="266829"/>
          </a:xfrm>
          <a:prstGeom prst="rect">
            <a:avLst/>
          </a:prstGeom>
          <a:solidFill>
            <a:srgbClr val="CC6699">
              <a:alpha val="0"/>
            </a:srgbClr>
          </a:solidFill>
        </p:spPr>
      </p:pic>
      <p:pic>
        <p:nvPicPr>
          <p:cNvPr id="29" name="Obraz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660" y="2342713"/>
            <a:ext cx="885925" cy="885925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661" y="3501280"/>
            <a:ext cx="872999" cy="872999"/>
          </a:xfrm>
          <a:prstGeom prst="rect">
            <a:avLst/>
          </a:prstGeom>
        </p:spPr>
      </p:pic>
      <p:pic>
        <p:nvPicPr>
          <p:cNvPr id="32" name="Obraz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725" y="2342713"/>
            <a:ext cx="885925" cy="885925"/>
          </a:xfrm>
          <a:prstGeom prst="rect">
            <a:avLst/>
          </a:prstGeom>
        </p:spPr>
      </p:pic>
      <p:pic>
        <p:nvPicPr>
          <p:cNvPr id="33" name="Obraz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086" y="3495516"/>
            <a:ext cx="872999" cy="872999"/>
          </a:xfrm>
          <a:prstGeom prst="rect">
            <a:avLst/>
          </a:prstGeom>
        </p:spPr>
      </p:pic>
      <p:grpSp>
        <p:nvGrpSpPr>
          <p:cNvPr id="37" name="Grupa 36"/>
          <p:cNvGrpSpPr/>
          <p:nvPr/>
        </p:nvGrpSpPr>
        <p:grpSpPr>
          <a:xfrm>
            <a:off x="4388480" y="4769616"/>
            <a:ext cx="2926373" cy="1133478"/>
            <a:chOff x="4656000" y="4918136"/>
            <a:chExt cx="2880000" cy="1152128"/>
          </a:xfrm>
        </p:grpSpPr>
        <p:sp>
          <p:nvSpPr>
            <p:cNvPr id="30" name="Prostokąt zaokrąglony 29"/>
            <p:cNvSpPr/>
            <p:nvPr/>
          </p:nvSpPr>
          <p:spPr>
            <a:xfrm>
              <a:off x="4656000" y="4918136"/>
              <a:ext cx="2880000" cy="1152128"/>
            </a:xfrm>
            <a:prstGeom prst="roundRect">
              <a:avLst/>
            </a:prstGeom>
            <a:solidFill>
              <a:srgbClr val="31579B"/>
            </a:solidFill>
            <a:ln>
              <a:solidFill>
                <a:srgbClr val="3157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tlCol="0" anchor="t"/>
            <a:lstStyle/>
            <a:p>
              <a:r>
                <a:rPr lang="pl-PL" sz="1800" b="1" cap="small" dirty="0">
                  <a:solidFill>
                    <a:schemeClr val="bg1"/>
                  </a:solidFill>
                </a:rPr>
                <a:t>Logowanie</a:t>
              </a:r>
            </a:p>
          </p:txBody>
        </p:sp>
        <p:sp>
          <p:nvSpPr>
            <p:cNvPr id="39" name="Elipsa 38"/>
            <p:cNvSpPr/>
            <p:nvPr/>
          </p:nvSpPr>
          <p:spPr>
            <a:xfrm>
              <a:off x="4939934" y="5273604"/>
              <a:ext cx="679115" cy="67911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157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pl-PL" sz="1800" b="1" dirty="0">
                  <a:solidFill>
                    <a:srgbClr val="4D4D4D"/>
                  </a:solidFill>
                </a:rPr>
                <a:t>MCL</a:t>
              </a:r>
            </a:p>
          </p:txBody>
        </p:sp>
        <p:sp>
          <p:nvSpPr>
            <p:cNvPr id="40" name="Prostokąt zaokrąglony 39"/>
            <p:cNvSpPr/>
            <p:nvPr/>
          </p:nvSpPr>
          <p:spPr>
            <a:xfrm>
              <a:off x="5781524" y="5273048"/>
              <a:ext cx="1627522" cy="288000"/>
            </a:xfrm>
            <a:prstGeom prst="roundRect">
              <a:avLst>
                <a:gd name="adj" fmla="val 467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72000" rIns="72000" bIns="72000" rtlCol="0" anchor="ctr"/>
            <a:lstStyle/>
            <a:p>
              <a:r>
                <a:rPr lang="pl-PL" sz="1200" b="1" dirty="0">
                  <a:solidFill>
                    <a:srgbClr val="4D4D4D"/>
                  </a:solidFill>
                </a:rPr>
                <a:t>nazwa użytkownika</a:t>
              </a:r>
            </a:p>
          </p:txBody>
        </p:sp>
        <p:sp>
          <p:nvSpPr>
            <p:cNvPr id="45" name="Prostokąt zaokrąglony 44"/>
            <p:cNvSpPr/>
            <p:nvPr/>
          </p:nvSpPr>
          <p:spPr>
            <a:xfrm>
              <a:off x="5781524" y="5664719"/>
              <a:ext cx="1627522" cy="288000"/>
            </a:xfrm>
            <a:prstGeom prst="roundRect">
              <a:avLst>
                <a:gd name="adj" fmla="val 467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72000" rIns="72000" bIns="72000" rtlCol="0" anchor="ctr"/>
            <a:lstStyle/>
            <a:p>
              <a:r>
                <a:rPr lang="pl-PL" sz="1200" b="1" dirty="0">
                  <a:solidFill>
                    <a:srgbClr val="4D4D4D"/>
                  </a:solidFill>
                </a:rPr>
                <a:t>hasło</a:t>
              </a:r>
            </a:p>
          </p:txBody>
        </p:sp>
      </p:grpSp>
      <p:sp>
        <p:nvSpPr>
          <p:cNvPr id="34" name="Łuk 33"/>
          <p:cNvSpPr/>
          <p:nvPr/>
        </p:nvSpPr>
        <p:spPr>
          <a:xfrm rot="10800000">
            <a:off x="3664027" y="3985449"/>
            <a:ext cx="1667176" cy="1097243"/>
          </a:xfrm>
          <a:prstGeom prst="arc">
            <a:avLst>
              <a:gd name="adj1" fmla="val 16299551"/>
              <a:gd name="adj2" fmla="val 21563833"/>
            </a:avLst>
          </a:prstGeom>
          <a:ln w="38100">
            <a:solidFill>
              <a:srgbClr val="31579B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1" name="Łuk 50"/>
          <p:cNvSpPr/>
          <p:nvPr/>
        </p:nvSpPr>
        <p:spPr>
          <a:xfrm rot="5400000">
            <a:off x="6636383" y="3724036"/>
            <a:ext cx="1097935" cy="1668032"/>
          </a:xfrm>
          <a:prstGeom prst="arc">
            <a:avLst>
              <a:gd name="adj1" fmla="val 16299551"/>
              <a:gd name="adj2" fmla="val 21563833"/>
            </a:avLst>
          </a:prstGeom>
          <a:ln w="38100">
            <a:solidFill>
              <a:srgbClr val="31579B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2" name="Grupa 1"/>
          <p:cNvGrpSpPr/>
          <p:nvPr/>
        </p:nvGrpSpPr>
        <p:grpSpPr>
          <a:xfrm>
            <a:off x="3893460" y="2682498"/>
            <a:ext cx="625300" cy="605429"/>
            <a:chOff x="1952217" y="5412154"/>
            <a:chExt cx="615391" cy="615391"/>
          </a:xfrm>
          <a:solidFill>
            <a:srgbClr val="31579B"/>
          </a:solidFill>
        </p:grpSpPr>
        <p:sp>
          <p:nvSpPr>
            <p:cNvPr id="21" name="Elipsa 20"/>
            <p:cNvSpPr/>
            <p:nvPr/>
          </p:nvSpPr>
          <p:spPr>
            <a:xfrm>
              <a:off x="1952217" y="5412154"/>
              <a:ext cx="615391" cy="61539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r>
                <a:rPr lang="pl-PL" sz="1600" b="1" dirty="0"/>
                <a:t>MCL</a:t>
              </a:r>
            </a:p>
          </p:txBody>
        </p:sp>
        <p:pic>
          <p:nvPicPr>
            <p:cNvPr id="22" name="Obraz 2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0904" y="5718607"/>
              <a:ext cx="298694" cy="298694"/>
            </a:xfrm>
            <a:prstGeom prst="rect">
              <a:avLst/>
            </a:prstGeom>
            <a:noFill/>
          </p:spPr>
        </p:pic>
      </p:grpSp>
      <p:grpSp>
        <p:nvGrpSpPr>
          <p:cNvPr id="31" name="Grupa 30"/>
          <p:cNvGrpSpPr/>
          <p:nvPr/>
        </p:nvGrpSpPr>
        <p:grpSpPr>
          <a:xfrm>
            <a:off x="3893460" y="3795522"/>
            <a:ext cx="625300" cy="605429"/>
            <a:chOff x="1952217" y="5412154"/>
            <a:chExt cx="615391" cy="615391"/>
          </a:xfrm>
          <a:solidFill>
            <a:srgbClr val="31579B"/>
          </a:solidFill>
        </p:grpSpPr>
        <p:sp>
          <p:nvSpPr>
            <p:cNvPr id="35" name="Elipsa 34"/>
            <p:cNvSpPr/>
            <p:nvPr/>
          </p:nvSpPr>
          <p:spPr>
            <a:xfrm>
              <a:off x="1952217" y="5412154"/>
              <a:ext cx="615391" cy="61539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r>
                <a:rPr lang="pl-PL" sz="1600" b="1" dirty="0"/>
                <a:t>MCL</a:t>
              </a:r>
            </a:p>
          </p:txBody>
        </p:sp>
        <p:pic>
          <p:nvPicPr>
            <p:cNvPr id="36" name="Obraz 3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0904" y="5718607"/>
              <a:ext cx="298694" cy="298694"/>
            </a:xfrm>
            <a:prstGeom prst="rect">
              <a:avLst/>
            </a:prstGeom>
            <a:noFill/>
          </p:spPr>
        </p:pic>
      </p:grpSp>
      <p:pic>
        <p:nvPicPr>
          <p:cNvPr id="38" name="Obraz 37">
            <a:extLst>
              <a:ext uri="{FF2B5EF4-FFF2-40B4-BE49-F238E27FC236}">
                <a16:creationId xmlns:a16="http://schemas.microsoft.com/office/drawing/2014/main" id="{7BA20D12-75A1-499B-A1EF-2FD8490188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8083" y="5375916"/>
            <a:ext cx="885925" cy="885925"/>
          </a:xfrm>
          <a:prstGeom prst="rect">
            <a:avLst/>
          </a:prstGeom>
        </p:spPr>
      </p:pic>
      <p:sp>
        <p:nvSpPr>
          <p:cNvPr id="46" name="Elipsa 34">
            <a:extLst>
              <a:ext uri="{FF2B5EF4-FFF2-40B4-BE49-F238E27FC236}">
                <a16:creationId xmlns:a16="http://schemas.microsoft.com/office/drawing/2014/main" id="{691C9928-26C4-4264-B03B-4238479F3DE3}"/>
              </a:ext>
            </a:extLst>
          </p:cNvPr>
          <p:cNvSpPr/>
          <p:nvPr/>
        </p:nvSpPr>
        <p:spPr>
          <a:xfrm>
            <a:off x="10378753" y="5600379"/>
            <a:ext cx="625300" cy="605429"/>
          </a:xfrm>
          <a:prstGeom prst="ellipse">
            <a:avLst/>
          </a:prstGeom>
          <a:solidFill>
            <a:srgbClr val="31579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r>
              <a:rPr lang="pl-PL" sz="1600" b="1" dirty="0"/>
              <a:t>MCL</a:t>
            </a:r>
          </a:p>
        </p:txBody>
      </p:sp>
      <p:pic>
        <p:nvPicPr>
          <p:cNvPr id="47" name="Obraz 46">
            <a:extLst>
              <a:ext uri="{FF2B5EF4-FFF2-40B4-BE49-F238E27FC236}">
                <a16:creationId xmlns:a16="http://schemas.microsoft.com/office/drawing/2014/main" id="{A295E40F-BA99-4456-BE06-6EFA2AEE333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6448" y="5894181"/>
            <a:ext cx="303503" cy="303503"/>
          </a:xfrm>
          <a:prstGeom prst="rect">
            <a:avLst/>
          </a:prstGeom>
          <a:noFill/>
        </p:spPr>
      </p:pic>
      <p:pic>
        <p:nvPicPr>
          <p:cNvPr id="53" name="Obraz 52">
            <a:extLst>
              <a:ext uri="{FF2B5EF4-FFF2-40B4-BE49-F238E27FC236}">
                <a16:creationId xmlns:a16="http://schemas.microsoft.com/office/drawing/2014/main" id="{F89E62D2-B45B-4D89-A8B7-C2AA528A1CA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9201">
            <a:off x="9638411" y="5615056"/>
            <a:ext cx="613320" cy="61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99165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0 L 0.32943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7037E-7 L 0.32904 0.0009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45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7498E-6 -1.48148E-6 L 0.33429 -1.48148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14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7498E-6 -3.7037E-6 L 0.33429 -3.7037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1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32943 3.7037E-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51" grpId="0" animBg="1"/>
      <p:bldP spid="4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Rejestracja nowego użytkownika w POL-on 2.0</a:t>
            </a:r>
          </a:p>
        </p:txBody>
      </p:sp>
      <p:pic>
        <p:nvPicPr>
          <p:cNvPr id="7" name="Obraz 6" descr="Obraz zawierający zrzut ekranu, monitor, wewnątrz&#10;&#10;Opis wygenerowany automatycznie">
            <a:extLst>
              <a:ext uri="{FF2B5EF4-FFF2-40B4-BE49-F238E27FC236}">
                <a16:creationId xmlns:a16="http://schemas.microsoft.com/office/drawing/2014/main" id="{54A85015-1575-4E98-8C33-9B99331F48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68000"/>
            <a:ext cx="12192000" cy="6779034"/>
          </a:xfrm>
          <a:prstGeom prst="rect">
            <a:avLst/>
          </a:prstGeom>
        </p:spPr>
      </p:pic>
      <p:sp>
        <p:nvSpPr>
          <p:cNvPr id="9" name="Prostokąt: zaokrąglone rogi 8">
            <a:extLst>
              <a:ext uri="{FF2B5EF4-FFF2-40B4-BE49-F238E27FC236}">
                <a16:creationId xmlns:a16="http://schemas.microsoft.com/office/drawing/2014/main" id="{4962D717-8A77-4CE9-B5D8-D8DC562476AA}"/>
              </a:ext>
            </a:extLst>
          </p:cNvPr>
          <p:cNvSpPr/>
          <p:nvPr/>
        </p:nvSpPr>
        <p:spPr>
          <a:xfrm>
            <a:off x="983432" y="2612043"/>
            <a:ext cx="1856578" cy="360040"/>
          </a:xfrm>
          <a:prstGeom prst="roundRect">
            <a:avLst/>
          </a:prstGeom>
          <a:noFill/>
          <a:ln w="28575">
            <a:solidFill>
              <a:srgbClr val="EAAC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0" name="Grafika 9" descr="Kursor">
            <a:extLst>
              <a:ext uri="{FF2B5EF4-FFF2-40B4-BE49-F238E27FC236}">
                <a16:creationId xmlns:a16="http://schemas.microsoft.com/office/drawing/2014/main" id="{AE9BB17E-6D17-4DB3-85FD-0E3F2C2FE5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24018" y="2684083"/>
            <a:ext cx="576000" cy="576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Symbol zastępczy zawartości 11" descr="Obraz zawierający zrzut ekranu&#10;&#10;Opis wygenerowany automatycznie">
            <a:extLst>
              <a:ext uri="{FF2B5EF4-FFF2-40B4-BE49-F238E27FC236}">
                <a16:creationId xmlns:a16="http://schemas.microsoft.com/office/drawing/2014/main" id="{1C50A387-256E-4318-AE6C-BD28EBD4DE34}"/>
              </a:ext>
            </a:extLst>
          </p:cNvPr>
          <p:cNvPicPr>
            <a:picLocks noGrp="1" noChangeAspect="1"/>
          </p:cNvPicPr>
          <p:nvPr>
            <p:ph sz="half" idx="10"/>
          </p:nvPr>
        </p:nvPicPr>
        <p:blipFill>
          <a:blip r:embed="rId6"/>
          <a:stretch>
            <a:fillRect/>
          </a:stretch>
        </p:blipFill>
        <p:spPr>
          <a:xfrm>
            <a:off x="360000" y="2340000"/>
            <a:ext cx="11820814" cy="46634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Grafika 12" descr="Kursor">
            <a:extLst>
              <a:ext uri="{FF2B5EF4-FFF2-40B4-BE49-F238E27FC236}">
                <a16:creationId xmlns:a16="http://schemas.microsoft.com/office/drawing/2014/main" id="{FD56D82F-3BE7-4DB2-B5F7-E9F12A1FA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88088" y="6254597"/>
            <a:ext cx="576000" cy="576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57719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a 8">
            <a:extLst>
              <a:ext uri="{FF2B5EF4-FFF2-40B4-BE49-F238E27FC236}">
                <a16:creationId xmlns:a16="http://schemas.microsoft.com/office/drawing/2014/main" id="{C3E49088-1393-4055-A4CC-16B2E6314A0B}"/>
              </a:ext>
            </a:extLst>
          </p:cNvPr>
          <p:cNvGrpSpPr/>
          <p:nvPr/>
        </p:nvGrpSpPr>
        <p:grpSpPr>
          <a:xfrm>
            <a:off x="0" y="1368000"/>
            <a:ext cx="12192000" cy="4965213"/>
            <a:chOff x="0" y="1413036"/>
            <a:chExt cx="12192000" cy="4965213"/>
          </a:xfrm>
        </p:grpSpPr>
        <p:pic>
          <p:nvPicPr>
            <p:cNvPr id="3" name="Obraz 2" descr="Obraz zawierający zrzut ekranu, monitor&#10;&#10;Opis wygenerowany automatycznie">
              <a:extLst>
                <a:ext uri="{FF2B5EF4-FFF2-40B4-BE49-F238E27FC236}">
                  <a16:creationId xmlns:a16="http://schemas.microsoft.com/office/drawing/2014/main" id="{C9AF13BA-9AC2-407B-8568-B56E2B11B7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413036"/>
              <a:ext cx="12192000" cy="4965213"/>
            </a:xfrm>
            <a:prstGeom prst="rect">
              <a:avLst/>
            </a:prstGeom>
          </p:spPr>
        </p:pic>
        <p:pic>
          <p:nvPicPr>
            <p:cNvPr id="8" name="Obraz 7">
              <a:extLst>
                <a:ext uri="{FF2B5EF4-FFF2-40B4-BE49-F238E27FC236}">
                  <a16:creationId xmlns:a16="http://schemas.microsoft.com/office/drawing/2014/main" id="{B5D4DBE8-429C-4522-A53A-ECFDCFEE97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863" r="2534" b="20268"/>
            <a:stretch/>
          </p:blipFill>
          <p:spPr>
            <a:xfrm>
              <a:off x="95644" y="2607366"/>
              <a:ext cx="11881320" cy="3770883"/>
            </a:xfrm>
            <a:prstGeom prst="rect">
              <a:avLst/>
            </a:prstGeom>
          </p:spPr>
        </p:pic>
      </p:grpSp>
      <p:sp>
        <p:nvSpPr>
          <p:cNvPr id="5" name="Tytuł 1">
            <a:extLst>
              <a:ext uri="{FF2B5EF4-FFF2-40B4-BE49-F238E27FC236}">
                <a16:creationId xmlns:a16="http://schemas.microsoft.com/office/drawing/2014/main" id="{F8D1C503-80B9-42CA-94C3-21047ACCF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205675"/>
            <a:ext cx="11064608" cy="828000"/>
          </a:xfrm>
        </p:spPr>
        <p:txBody>
          <a:bodyPr/>
          <a:lstStyle/>
          <a:p>
            <a:r>
              <a:rPr lang="pl-PL" dirty="0"/>
              <a:t>Podłączenie konta w POL-on 2.0</a:t>
            </a:r>
          </a:p>
        </p:txBody>
      </p:sp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2A25749A-25B2-4BA5-92AD-F91E9B08F69F}"/>
              </a:ext>
            </a:extLst>
          </p:cNvPr>
          <p:cNvSpPr/>
          <p:nvPr/>
        </p:nvSpPr>
        <p:spPr>
          <a:xfrm>
            <a:off x="2639616" y="2997089"/>
            <a:ext cx="1368152" cy="322844"/>
          </a:xfrm>
          <a:prstGeom prst="roundRect">
            <a:avLst/>
          </a:prstGeom>
          <a:noFill/>
          <a:ln w="28575">
            <a:solidFill>
              <a:srgbClr val="EAAC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7" name="Grafika 6" descr="Kursor">
            <a:extLst>
              <a:ext uri="{FF2B5EF4-FFF2-40B4-BE49-F238E27FC236}">
                <a16:creationId xmlns:a16="http://schemas.microsoft.com/office/drawing/2014/main" id="{C4B11D07-B60C-4429-95D4-2BCBC0E91A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19768" y="3158511"/>
            <a:ext cx="576000" cy="576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60887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zrzut ekranu&#10;&#10;Opis wygenerowany automatycznie">
            <a:extLst>
              <a:ext uri="{FF2B5EF4-FFF2-40B4-BE49-F238E27FC236}">
                <a16:creationId xmlns:a16="http://schemas.microsoft.com/office/drawing/2014/main" id="{FE1ED509-3F7A-47BB-AAE3-76EA7E8EB5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268760"/>
            <a:ext cx="11424592" cy="4531068"/>
          </a:xfrm>
          <a:prstGeom prst="rect">
            <a:avLst/>
          </a:prstGeom>
          <a:ln w="12700">
            <a:solidFill>
              <a:schemeClr val="bg1">
                <a:lumMod val="75000"/>
              </a:schemeClr>
            </a:solidFill>
          </a:ln>
        </p:spPr>
      </p:pic>
      <p:pic>
        <p:nvPicPr>
          <p:cNvPr id="4" name="Obraz 3" descr="Obraz zawierający zrzut ekranu, wewnątrz, monitor&#10;&#10;Opis wygenerowany automatycznie">
            <a:extLst>
              <a:ext uri="{FF2B5EF4-FFF2-40B4-BE49-F238E27FC236}">
                <a16:creationId xmlns:a16="http://schemas.microsoft.com/office/drawing/2014/main" id="{EF7CDE8F-C81F-4E2A-ADCC-DBB2E48FEA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1268760"/>
            <a:ext cx="11640616" cy="4828562"/>
          </a:xfrm>
          <a:prstGeom prst="rect">
            <a:avLst/>
          </a:prstGeom>
          <a:ln w="12700">
            <a:solidFill>
              <a:schemeClr val="bg1">
                <a:lumMod val="75000"/>
              </a:schemeClr>
            </a:solidFill>
          </a:ln>
        </p:spPr>
      </p:pic>
      <p:sp>
        <p:nvSpPr>
          <p:cNvPr id="6" name="Tytuł 1">
            <a:extLst>
              <a:ext uri="{FF2B5EF4-FFF2-40B4-BE49-F238E27FC236}">
                <a16:creationId xmlns:a16="http://schemas.microsoft.com/office/drawing/2014/main" id="{59459477-61CB-4AB7-A330-97B5C9283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205675"/>
            <a:ext cx="11064608" cy="828000"/>
          </a:xfrm>
        </p:spPr>
        <p:txBody>
          <a:bodyPr/>
          <a:lstStyle/>
          <a:p>
            <a:r>
              <a:rPr lang="pl-PL" dirty="0"/>
              <a:t>Uprawnienia użytkownika w POL-on 2</a:t>
            </a:r>
          </a:p>
        </p:txBody>
      </p:sp>
      <p:sp>
        <p:nvSpPr>
          <p:cNvPr id="14" name="Prostokąt: zaokrąglone rogi 13">
            <a:extLst>
              <a:ext uri="{FF2B5EF4-FFF2-40B4-BE49-F238E27FC236}">
                <a16:creationId xmlns:a16="http://schemas.microsoft.com/office/drawing/2014/main" id="{58F7892A-5966-461B-8385-0252F1F3993B}"/>
              </a:ext>
            </a:extLst>
          </p:cNvPr>
          <p:cNvSpPr/>
          <p:nvPr/>
        </p:nvSpPr>
        <p:spPr>
          <a:xfrm>
            <a:off x="1216534" y="4543922"/>
            <a:ext cx="1580137" cy="504056"/>
          </a:xfrm>
          <a:prstGeom prst="roundRect">
            <a:avLst/>
          </a:prstGeom>
          <a:noFill/>
          <a:ln w="28575">
            <a:solidFill>
              <a:srgbClr val="EAAC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9" name="Obraz 8" descr="Obraz zawierający zrzut ekranu, wewnątrz&#10;&#10;Opis wygenerowany automatycznie">
            <a:extLst>
              <a:ext uri="{FF2B5EF4-FFF2-40B4-BE49-F238E27FC236}">
                <a16:creationId xmlns:a16="http://schemas.microsoft.com/office/drawing/2014/main" id="{445BF3F6-1787-4D71-8BFF-5F80586536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5480" y="1669751"/>
            <a:ext cx="9912424" cy="4771489"/>
          </a:xfrm>
          <a:prstGeom prst="rect">
            <a:avLst/>
          </a:prstGeom>
          <a:ln w="1270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Prostokąt: zaokrąglone rogi 9">
            <a:extLst>
              <a:ext uri="{FF2B5EF4-FFF2-40B4-BE49-F238E27FC236}">
                <a16:creationId xmlns:a16="http://schemas.microsoft.com/office/drawing/2014/main" id="{A90D5C37-1C41-4A53-9E3F-9F426D27853C}"/>
              </a:ext>
            </a:extLst>
          </p:cNvPr>
          <p:cNvSpPr/>
          <p:nvPr/>
        </p:nvSpPr>
        <p:spPr>
          <a:xfrm>
            <a:off x="4108892" y="4418352"/>
            <a:ext cx="431984" cy="1008080"/>
          </a:xfrm>
          <a:prstGeom prst="roundRect">
            <a:avLst/>
          </a:prstGeom>
          <a:noFill/>
          <a:ln w="28575">
            <a:solidFill>
              <a:srgbClr val="EAAC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1" name="Grafika 10" descr="Kursor">
            <a:extLst>
              <a:ext uri="{FF2B5EF4-FFF2-40B4-BE49-F238E27FC236}">
                <a16:creationId xmlns:a16="http://schemas.microsoft.com/office/drawing/2014/main" id="{DDF0FBE1-9239-4515-8B3F-06CC90E5C4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16264" y="5073337"/>
            <a:ext cx="576000" cy="576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2" name="Prostokąt: zaokrąglone rogi 11">
            <a:extLst>
              <a:ext uri="{FF2B5EF4-FFF2-40B4-BE49-F238E27FC236}">
                <a16:creationId xmlns:a16="http://schemas.microsoft.com/office/drawing/2014/main" id="{B87F27DE-22C0-48C2-9DBF-B064387A9286}"/>
              </a:ext>
            </a:extLst>
          </p:cNvPr>
          <p:cNvSpPr/>
          <p:nvPr/>
        </p:nvSpPr>
        <p:spPr>
          <a:xfrm>
            <a:off x="4008365" y="3282266"/>
            <a:ext cx="2732265" cy="504056"/>
          </a:xfrm>
          <a:prstGeom prst="roundRect">
            <a:avLst/>
          </a:prstGeom>
          <a:noFill/>
          <a:ln w="28575">
            <a:solidFill>
              <a:srgbClr val="EAAC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3" name="Grafika 12" descr="Kursor">
            <a:extLst>
              <a:ext uri="{FF2B5EF4-FFF2-40B4-BE49-F238E27FC236}">
                <a16:creationId xmlns:a16="http://schemas.microsoft.com/office/drawing/2014/main" id="{C6DDBE26-8B9D-477C-A634-75603446D6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61389" y="3479496"/>
            <a:ext cx="576000" cy="576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5" name="Grafika 14" descr="Kursor">
            <a:extLst>
              <a:ext uri="{FF2B5EF4-FFF2-40B4-BE49-F238E27FC236}">
                <a16:creationId xmlns:a16="http://schemas.microsoft.com/office/drawing/2014/main" id="{FDDA1F1C-631B-40C4-B1C1-F004BC8B40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21041" y="4564369"/>
            <a:ext cx="576000" cy="576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3DE25C4C-7C36-4077-8AF6-0097AA529F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82427" y="1784659"/>
            <a:ext cx="2126614" cy="2759263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560387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Łącznik prosty 21">
            <a:extLst>
              <a:ext uri="{FF2B5EF4-FFF2-40B4-BE49-F238E27FC236}">
                <a16:creationId xmlns:a16="http://schemas.microsoft.com/office/drawing/2014/main" id="{E9C1EB9F-7D53-426D-8F73-0D195C71B055}"/>
              </a:ext>
            </a:extLst>
          </p:cNvPr>
          <p:cNvCxnSpPr>
            <a:cxnSpLocks/>
            <a:endCxn id="19" idx="2"/>
          </p:cNvCxnSpPr>
          <p:nvPr/>
        </p:nvCxnSpPr>
        <p:spPr>
          <a:xfrm>
            <a:off x="5537779" y="3657687"/>
            <a:ext cx="553458" cy="0"/>
          </a:xfrm>
          <a:prstGeom prst="line">
            <a:avLst/>
          </a:prstGeom>
          <a:ln w="38100" cap="rnd">
            <a:solidFill>
              <a:srgbClr val="31579B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Łącznik prosty 28">
            <a:extLst>
              <a:ext uri="{FF2B5EF4-FFF2-40B4-BE49-F238E27FC236}">
                <a16:creationId xmlns:a16="http://schemas.microsoft.com/office/drawing/2014/main" id="{CA90F191-771A-498A-8C1C-F1BB23513507}"/>
              </a:ext>
            </a:extLst>
          </p:cNvPr>
          <p:cNvCxnSpPr>
            <a:cxnSpLocks/>
          </p:cNvCxnSpPr>
          <p:nvPr/>
        </p:nvCxnSpPr>
        <p:spPr>
          <a:xfrm>
            <a:off x="7774443" y="3663486"/>
            <a:ext cx="913845" cy="0"/>
          </a:xfrm>
          <a:prstGeom prst="line">
            <a:avLst/>
          </a:prstGeom>
          <a:ln w="38100" cap="rnd">
            <a:solidFill>
              <a:srgbClr val="31579B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Łącznik prosty 20">
            <a:extLst>
              <a:ext uri="{FF2B5EF4-FFF2-40B4-BE49-F238E27FC236}">
                <a16:creationId xmlns:a16="http://schemas.microsoft.com/office/drawing/2014/main" id="{DA351A2E-5799-40B8-86A3-1B0062037CCE}"/>
              </a:ext>
            </a:extLst>
          </p:cNvPr>
          <p:cNvCxnSpPr>
            <a:cxnSpLocks/>
            <a:stCxn id="7" idx="6"/>
          </p:cNvCxnSpPr>
          <p:nvPr/>
        </p:nvCxnSpPr>
        <p:spPr>
          <a:xfrm flipV="1">
            <a:off x="2744903" y="3655053"/>
            <a:ext cx="707898" cy="96"/>
          </a:xfrm>
          <a:prstGeom prst="line">
            <a:avLst/>
          </a:prstGeom>
          <a:ln w="38100" cap="rnd">
            <a:solidFill>
              <a:srgbClr val="31579B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Grupa uprawnień w POL-on 2.0</a:t>
            </a:r>
          </a:p>
        </p:txBody>
      </p:sp>
      <p:grpSp>
        <p:nvGrpSpPr>
          <p:cNvPr id="2" name="Grupa 1">
            <a:extLst>
              <a:ext uri="{FF2B5EF4-FFF2-40B4-BE49-F238E27FC236}">
                <a16:creationId xmlns:a16="http://schemas.microsoft.com/office/drawing/2014/main" id="{5E26D810-D01F-41B0-ADE4-BFE2FE9FCF9A}"/>
              </a:ext>
            </a:extLst>
          </p:cNvPr>
          <p:cNvGrpSpPr/>
          <p:nvPr/>
        </p:nvGrpSpPr>
        <p:grpSpPr>
          <a:xfrm>
            <a:off x="1016711" y="2791053"/>
            <a:ext cx="1728192" cy="1728192"/>
            <a:chOff x="1110018" y="1297227"/>
            <a:chExt cx="1728192" cy="1728192"/>
          </a:xfrm>
        </p:grpSpPr>
        <p:sp>
          <p:nvSpPr>
            <p:cNvPr id="7" name="Elipsa 2">
              <a:extLst>
                <a:ext uri="{FF2B5EF4-FFF2-40B4-BE49-F238E27FC236}">
                  <a16:creationId xmlns:a16="http://schemas.microsoft.com/office/drawing/2014/main" id="{710BC02D-E9E4-41D8-A3EE-1766C3A12300}"/>
                </a:ext>
              </a:extLst>
            </p:cNvPr>
            <p:cNvSpPr/>
            <p:nvPr/>
          </p:nvSpPr>
          <p:spPr>
            <a:xfrm>
              <a:off x="1110018" y="1297227"/>
              <a:ext cx="1728192" cy="1728192"/>
            </a:xfrm>
            <a:prstGeom prst="ellipse">
              <a:avLst/>
            </a:prstGeom>
            <a:solidFill>
              <a:srgbClr val="31579B"/>
            </a:solidFill>
            <a:ln>
              <a:solidFill>
                <a:srgbClr val="3157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b"/>
            <a:lstStyle/>
            <a:p>
              <a:pPr algn="ctr"/>
              <a:r>
                <a:rPr lang="pl-PL" sz="1300" b="1" dirty="0">
                  <a:solidFill>
                    <a:schemeClr val="bg1"/>
                  </a:solidFill>
                </a:rPr>
                <a:t>ADMINISTRATOR</a:t>
              </a:r>
            </a:p>
          </p:txBody>
        </p:sp>
        <p:pic>
          <p:nvPicPr>
            <p:cNvPr id="8" name="Obraz 7">
              <a:extLst>
                <a:ext uri="{FF2B5EF4-FFF2-40B4-BE49-F238E27FC236}">
                  <a16:creationId xmlns:a16="http://schemas.microsoft.com/office/drawing/2014/main" id="{6BF72462-197F-4F5E-8085-275F4A6DB3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0774" y="1522302"/>
              <a:ext cx="946679" cy="946679"/>
            </a:xfrm>
            <a:prstGeom prst="rect">
              <a:avLst/>
            </a:prstGeom>
            <a:solidFill>
              <a:srgbClr val="31579B"/>
            </a:solidFill>
            <a:ln>
              <a:solidFill>
                <a:srgbClr val="31579B"/>
              </a:solidFill>
            </a:ln>
          </p:spPr>
        </p:pic>
      </p:grpSp>
      <p:grpSp>
        <p:nvGrpSpPr>
          <p:cNvPr id="9" name="Grupa 8">
            <a:extLst>
              <a:ext uri="{FF2B5EF4-FFF2-40B4-BE49-F238E27FC236}">
                <a16:creationId xmlns:a16="http://schemas.microsoft.com/office/drawing/2014/main" id="{980B6E2D-3385-4BE3-97FE-7C318EFA2FCD}"/>
              </a:ext>
            </a:extLst>
          </p:cNvPr>
          <p:cNvGrpSpPr/>
          <p:nvPr/>
        </p:nvGrpSpPr>
        <p:grpSpPr>
          <a:xfrm>
            <a:off x="8741041" y="2791053"/>
            <a:ext cx="1728000" cy="1728000"/>
            <a:chOff x="695399" y="4161990"/>
            <a:chExt cx="1728000" cy="1728000"/>
          </a:xfrm>
        </p:grpSpPr>
        <p:sp>
          <p:nvSpPr>
            <p:cNvPr id="10" name="Elipsa 13">
              <a:extLst>
                <a:ext uri="{FF2B5EF4-FFF2-40B4-BE49-F238E27FC236}">
                  <a16:creationId xmlns:a16="http://schemas.microsoft.com/office/drawing/2014/main" id="{5E162972-29A8-444A-9B8D-D7FB5C3D5770}"/>
                </a:ext>
              </a:extLst>
            </p:cNvPr>
            <p:cNvSpPr/>
            <p:nvPr/>
          </p:nvSpPr>
          <p:spPr>
            <a:xfrm>
              <a:off x="695399" y="4161990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157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pl-PL" sz="1300" b="1" dirty="0">
                  <a:solidFill>
                    <a:schemeClr val="bg1">
                      <a:lumMod val="50000"/>
                    </a:schemeClr>
                  </a:solidFill>
                </a:rPr>
                <a:t>UŻYTKOWNIK</a:t>
              </a:r>
            </a:p>
          </p:txBody>
        </p:sp>
        <p:pic>
          <p:nvPicPr>
            <p:cNvPr id="11" name="Obraz 10">
              <a:extLst>
                <a:ext uri="{FF2B5EF4-FFF2-40B4-BE49-F238E27FC236}">
                  <a16:creationId xmlns:a16="http://schemas.microsoft.com/office/drawing/2014/main" id="{6AF53328-7B90-45ED-880B-29DA2748A3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751" y="4368891"/>
              <a:ext cx="964853" cy="964853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5" name="Grupa 14">
            <a:extLst>
              <a:ext uri="{FF2B5EF4-FFF2-40B4-BE49-F238E27FC236}">
                <a16:creationId xmlns:a16="http://schemas.microsoft.com/office/drawing/2014/main" id="{91D4324E-9ADC-4445-A99F-6D6E81629D09}"/>
              </a:ext>
            </a:extLst>
          </p:cNvPr>
          <p:cNvGrpSpPr/>
          <p:nvPr/>
        </p:nvGrpSpPr>
        <p:grpSpPr>
          <a:xfrm>
            <a:off x="3398047" y="2149629"/>
            <a:ext cx="2194486" cy="2550547"/>
            <a:chOff x="807008" y="3323472"/>
            <a:chExt cx="2194486" cy="2550547"/>
          </a:xfrm>
        </p:grpSpPr>
        <p:sp>
          <p:nvSpPr>
            <p:cNvPr id="16" name="Elipsa 23">
              <a:extLst>
                <a:ext uri="{FF2B5EF4-FFF2-40B4-BE49-F238E27FC236}">
                  <a16:creationId xmlns:a16="http://schemas.microsoft.com/office/drawing/2014/main" id="{D3962568-FCA0-4C99-AFA7-A8401F41964B}"/>
                </a:ext>
              </a:extLst>
            </p:cNvPr>
            <p:cNvSpPr/>
            <p:nvPr/>
          </p:nvSpPr>
          <p:spPr>
            <a:xfrm>
              <a:off x="861762" y="3789040"/>
              <a:ext cx="2084979" cy="2084979"/>
            </a:xfrm>
            <a:prstGeom prst="ellipse">
              <a:avLst/>
            </a:prstGeom>
            <a:solidFill>
              <a:srgbClr val="3157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pl-PL" sz="1800" b="1" dirty="0"/>
                <a:t>tworzy szablon</a:t>
              </a:r>
            </a:p>
          </p:txBody>
        </p:sp>
        <p:pic>
          <p:nvPicPr>
            <p:cNvPr id="17" name="Obraz 16">
              <a:extLst>
                <a:ext uri="{FF2B5EF4-FFF2-40B4-BE49-F238E27FC236}">
                  <a16:creationId xmlns:a16="http://schemas.microsoft.com/office/drawing/2014/main" id="{080117A6-A11B-42C6-B5DE-56CE7FE46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52233">
              <a:off x="807008" y="3323472"/>
              <a:ext cx="2194486" cy="2194486"/>
            </a:xfrm>
            <a:prstGeom prst="rect">
              <a:avLst/>
            </a:prstGeom>
          </p:spPr>
        </p:pic>
      </p:grpSp>
      <p:grpSp>
        <p:nvGrpSpPr>
          <p:cNvPr id="18" name="Grupa 17">
            <a:extLst>
              <a:ext uri="{FF2B5EF4-FFF2-40B4-BE49-F238E27FC236}">
                <a16:creationId xmlns:a16="http://schemas.microsoft.com/office/drawing/2014/main" id="{EADE256C-55DD-46B2-8089-B59804F82778}"/>
              </a:ext>
            </a:extLst>
          </p:cNvPr>
          <p:cNvGrpSpPr/>
          <p:nvPr/>
        </p:nvGrpSpPr>
        <p:grpSpPr>
          <a:xfrm>
            <a:off x="6091237" y="2615197"/>
            <a:ext cx="2084979" cy="2084979"/>
            <a:chOff x="8774084" y="3730837"/>
            <a:chExt cx="2084979" cy="2084979"/>
          </a:xfrm>
        </p:grpSpPr>
        <p:sp>
          <p:nvSpPr>
            <p:cNvPr id="19" name="Elipsa 23">
              <a:extLst>
                <a:ext uri="{FF2B5EF4-FFF2-40B4-BE49-F238E27FC236}">
                  <a16:creationId xmlns:a16="http://schemas.microsoft.com/office/drawing/2014/main" id="{32CB5006-179A-489F-83D6-FD837301BFBB}"/>
                </a:ext>
              </a:extLst>
            </p:cNvPr>
            <p:cNvSpPr/>
            <p:nvPr/>
          </p:nvSpPr>
          <p:spPr>
            <a:xfrm>
              <a:off x="8774084" y="3730837"/>
              <a:ext cx="2084979" cy="2084979"/>
            </a:xfrm>
            <a:prstGeom prst="ellipse">
              <a:avLst/>
            </a:prstGeom>
            <a:solidFill>
              <a:srgbClr val="3157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pl-PL" sz="1800" b="1" dirty="0"/>
                <a:t>nadaje profil</a:t>
              </a:r>
            </a:p>
          </p:txBody>
        </p:sp>
        <p:pic>
          <p:nvPicPr>
            <p:cNvPr id="20" name="Obraz 19">
              <a:extLst>
                <a:ext uri="{FF2B5EF4-FFF2-40B4-BE49-F238E27FC236}">
                  <a16:creationId xmlns:a16="http://schemas.microsoft.com/office/drawing/2014/main" id="{2B3754D3-18E8-4690-B8F5-61BEA7194EF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95439">
              <a:off x="9570704" y="3932279"/>
              <a:ext cx="1056564" cy="1056564"/>
            </a:xfrm>
            <a:prstGeom prst="rect">
              <a:avLst/>
            </a:prstGeom>
          </p:spPr>
        </p:pic>
      </p:grpSp>
      <p:pic>
        <p:nvPicPr>
          <p:cNvPr id="23" name="Obraz 22">
            <a:extLst>
              <a:ext uri="{FF2B5EF4-FFF2-40B4-BE49-F238E27FC236}">
                <a16:creationId xmlns:a16="http://schemas.microsoft.com/office/drawing/2014/main" id="{9B822CCF-286C-4A3B-AF39-8BDB13AECDB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721" y="4869996"/>
            <a:ext cx="303504" cy="293859"/>
          </a:xfrm>
          <a:prstGeom prst="rect">
            <a:avLst/>
          </a:prstGeom>
          <a:noFill/>
        </p:spPr>
      </p:pic>
      <p:pic>
        <p:nvPicPr>
          <p:cNvPr id="24" name="Obraz 23">
            <a:extLst>
              <a:ext uri="{FF2B5EF4-FFF2-40B4-BE49-F238E27FC236}">
                <a16:creationId xmlns:a16="http://schemas.microsoft.com/office/drawing/2014/main" id="{12967696-F5A2-4B07-93C7-52E5C94B3B8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466" y="5186745"/>
            <a:ext cx="303504" cy="293859"/>
          </a:xfrm>
          <a:prstGeom prst="rect">
            <a:avLst/>
          </a:prstGeom>
          <a:noFill/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46399E8A-E33E-4915-9D87-D8FCE9C926E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756" y="5503494"/>
            <a:ext cx="303504" cy="293859"/>
          </a:xfrm>
          <a:prstGeom prst="rect">
            <a:avLst/>
          </a:prstGeom>
          <a:noFill/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20CD0713-921F-46EB-BCBE-CF1A7D74899E}"/>
              </a:ext>
            </a:extLst>
          </p:cNvPr>
          <p:cNvSpPr txBox="1"/>
          <p:nvPr/>
        </p:nvSpPr>
        <p:spPr>
          <a:xfrm>
            <a:off x="4332621" y="4786719"/>
            <a:ext cx="1744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>
                <a:solidFill>
                  <a:schemeClr val="bg1"/>
                </a:solidFill>
              </a:rPr>
              <a:t>uprawnienie</a:t>
            </a:r>
          </a:p>
        </p:txBody>
      </p:sp>
      <p:sp>
        <p:nvSpPr>
          <p:cNvPr id="26" name="pole tekstowe 25">
            <a:extLst>
              <a:ext uri="{FF2B5EF4-FFF2-40B4-BE49-F238E27FC236}">
                <a16:creationId xmlns:a16="http://schemas.microsoft.com/office/drawing/2014/main" id="{71766665-E838-46EC-8F33-707B9F18AB58}"/>
              </a:ext>
            </a:extLst>
          </p:cNvPr>
          <p:cNvSpPr txBox="1"/>
          <p:nvPr/>
        </p:nvSpPr>
        <p:spPr>
          <a:xfrm>
            <a:off x="4325423" y="5121515"/>
            <a:ext cx="1744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>
                <a:solidFill>
                  <a:schemeClr val="bg1"/>
                </a:solidFill>
              </a:rPr>
              <a:t>uprawnienie</a:t>
            </a: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85B9E12A-A5A0-4DFF-9C6E-10A6CA950195}"/>
              </a:ext>
            </a:extLst>
          </p:cNvPr>
          <p:cNvSpPr txBox="1"/>
          <p:nvPr/>
        </p:nvSpPr>
        <p:spPr>
          <a:xfrm>
            <a:off x="4349935" y="5435974"/>
            <a:ext cx="1744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>
                <a:solidFill>
                  <a:schemeClr val="bg1"/>
                </a:solidFill>
              </a:rPr>
              <a:t>uprawnienie</a:t>
            </a:r>
          </a:p>
        </p:txBody>
      </p:sp>
      <p:sp>
        <p:nvSpPr>
          <p:cNvPr id="5" name="pole tekstowe 4"/>
          <p:cNvSpPr txBox="1"/>
          <p:nvPr/>
        </p:nvSpPr>
        <p:spPr>
          <a:xfrm>
            <a:off x="3865929" y="4880767"/>
            <a:ext cx="16652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b="1" dirty="0">
                <a:solidFill>
                  <a:srgbClr val="3B3B6B"/>
                </a:solidFill>
              </a:rPr>
              <a:t>uprawnienie 1</a:t>
            </a:r>
          </a:p>
          <a:p>
            <a:r>
              <a:rPr lang="pl-PL" sz="1400" b="1" dirty="0">
                <a:solidFill>
                  <a:srgbClr val="3B3B6B"/>
                </a:solidFill>
              </a:rPr>
              <a:t>uprawnienie 2</a:t>
            </a:r>
          </a:p>
          <a:p>
            <a:r>
              <a:rPr lang="pl-PL" sz="1400" b="1" dirty="0">
                <a:solidFill>
                  <a:srgbClr val="3B3B6B"/>
                </a:solidFill>
              </a:rPr>
              <a:t>uprawnienie 3</a:t>
            </a:r>
          </a:p>
        </p:txBody>
      </p:sp>
    </p:spTree>
    <p:extLst>
      <p:ext uri="{BB962C8B-B14F-4D97-AF65-F5344CB8AC3E}">
        <p14:creationId xmlns:p14="http://schemas.microsoft.com/office/powerpoint/2010/main" val="19815334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trzałka w lewo 36"/>
          <p:cNvSpPr/>
          <p:nvPr/>
        </p:nvSpPr>
        <p:spPr>
          <a:xfrm>
            <a:off x="5166519" y="3978714"/>
            <a:ext cx="2818260" cy="350972"/>
          </a:xfrm>
          <a:prstGeom prst="leftArrow">
            <a:avLst>
              <a:gd name="adj1" fmla="val 100000"/>
              <a:gd name="adj2" fmla="val 50000"/>
            </a:avLst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ODWIESZENIE</a:t>
            </a:r>
          </a:p>
        </p:txBody>
      </p:sp>
      <p:sp>
        <p:nvSpPr>
          <p:cNvPr id="36" name="Strzałka w lewo 35"/>
          <p:cNvSpPr/>
          <p:nvPr/>
        </p:nvSpPr>
        <p:spPr>
          <a:xfrm>
            <a:off x="5166443" y="4441344"/>
            <a:ext cx="2818260" cy="350972"/>
          </a:xfrm>
          <a:prstGeom prst="leftArrow">
            <a:avLst>
              <a:gd name="adj1" fmla="val 100000"/>
              <a:gd name="adj2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ZAWIESZENIE</a:t>
            </a:r>
          </a:p>
        </p:txBody>
      </p:sp>
      <p:sp>
        <p:nvSpPr>
          <p:cNvPr id="34" name="Strzałka w lewo 33"/>
          <p:cNvSpPr/>
          <p:nvPr/>
        </p:nvSpPr>
        <p:spPr>
          <a:xfrm>
            <a:off x="5148634" y="1893695"/>
            <a:ext cx="2818260" cy="350972"/>
          </a:xfrm>
          <a:prstGeom prst="leftArrow">
            <a:avLst>
              <a:gd name="adj1" fmla="val 100000"/>
              <a:gd name="adj2" fmla="val 50000"/>
            </a:avLst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ODWIESZENIE</a:t>
            </a:r>
          </a:p>
        </p:txBody>
      </p:sp>
      <p:sp>
        <p:nvSpPr>
          <p:cNvPr id="33" name="Strzałka w lewo 32"/>
          <p:cNvSpPr/>
          <p:nvPr/>
        </p:nvSpPr>
        <p:spPr>
          <a:xfrm>
            <a:off x="5157456" y="2367006"/>
            <a:ext cx="2818260" cy="350972"/>
          </a:xfrm>
          <a:prstGeom prst="leftArrow">
            <a:avLst>
              <a:gd name="adj1" fmla="val 100000"/>
              <a:gd name="adj2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ZAWIESZENIE</a:t>
            </a: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Statusy użytkownika</a:t>
            </a:r>
          </a:p>
        </p:txBody>
      </p:sp>
      <p:grpSp>
        <p:nvGrpSpPr>
          <p:cNvPr id="5" name="Grupa 4"/>
          <p:cNvGrpSpPr/>
          <p:nvPr/>
        </p:nvGrpSpPr>
        <p:grpSpPr>
          <a:xfrm>
            <a:off x="1080567" y="2340755"/>
            <a:ext cx="1728000" cy="1728000"/>
            <a:chOff x="695399" y="4161990"/>
            <a:chExt cx="1728000" cy="1728000"/>
          </a:xfrm>
        </p:grpSpPr>
        <p:sp>
          <p:nvSpPr>
            <p:cNvPr id="6" name="Elipsa 5"/>
            <p:cNvSpPr/>
            <p:nvPr/>
          </p:nvSpPr>
          <p:spPr>
            <a:xfrm>
              <a:off x="695399" y="4161990"/>
              <a:ext cx="1728000" cy="1728000"/>
            </a:xfrm>
            <a:prstGeom prst="ellipse">
              <a:avLst/>
            </a:prstGeom>
            <a:solidFill>
              <a:srgbClr val="00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endParaRPr lang="pl-PL" sz="1800" b="1" dirty="0">
                <a:solidFill>
                  <a:schemeClr val="bg1"/>
                </a:solidFill>
              </a:endParaRPr>
            </a:p>
          </p:txBody>
        </p:sp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972" y="4371930"/>
              <a:ext cx="964853" cy="964853"/>
            </a:xfrm>
            <a:prstGeom prst="rect">
              <a:avLst/>
            </a:prstGeom>
          </p:spPr>
        </p:pic>
      </p:grpSp>
      <p:grpSp>
        <p:nvGrpSpPr>
          <p:cNvPr id="8" name="Grupa 7"/>
          <p:cNvGrpSpPr/>
          <p:nvPr/>
        </p:nvGrpSpPr>
        <p:grpSpPr>
          <a:xfrm>
            <a:off x="1080567" y="4215029"/>
            <a:ext cx="1728000" cy="1728000"/>
            <a:chOff x="695399" y="4161990"/>
            <a:chExt cx="1728000" cy="1728000"/>
          </a:xfrm>
        </p:grpSpPr>
        <p:sp>
          <p:nvSpPr>
            <p:cNvPr id="9" name="Elipsa 8"/>
            <p:cNvSpPr/>
            <p:nvPr/>
          </p:nvSpPr>
          <p:spPr>
            <a:xfrm>
              <a:off x="695399" y="4161990"/>
              <a:ext cx="1728000" cy="1728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b"/>
            <a:lstStyle/>
            <a:p>
              <a:pPr algn="ctr"/>
              <a:endParaRPr lang="pl-PL" sz="1700" b="1" dirty="0">
                <a:solidFill>
                  <a:schemeClr val="bg1"/>
                </a:solidFill>
              </a:endParaRPr>
            </a:p>
          </p:txBody>
        </p:sp>
        <p:pic>
          <p:nvPicPr>
            <p:cNvPr id="10" name="Obraz 9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972" y="4371930"/>
              <a:ext cx="964853" cy="964853"/>
            </a:xfrm>
            <a:prstGeom prst="rect">
              <a:avLst/>
            </a:prstGeom>
          </p:spPr>
        </p:pic>
      </p:grpSp>
      <p:grpSp>
        <p:nvGrpSpPr>
          <p:cNvPr id="41" name="Grupa 40"/>
          <p:cNvGrpSpPr/>
          <p:nvPr/>
        </p:nvGrpSpPr>
        <p:grpSpPr>
          <a:xfrm>
            <a:off x="3924499" y="1705006"/>
            <a:ext cx="1224136" cy="1224136"/>
            <a:chOff x="3899372" y="1135001"/>
            <a:chExt cx="1224136" cy="1224136"/>
          </a:xfrm>
        </p:grpSpPr>
        <p:sp>
          <p:nvSpPr>
            <p:cNvPr id="11" name="Elipsa 10"/>
            <p:cNvSpPr/>
            <p:nvPr/>
          </p:nvSpPr>
          <p:spPr>
            <a:xfrm>
              <a:off x="3899372" y="1135001"/>
              <a:ext cx="1224136" cy="122413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2" name="Obraz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9519" y="1465148"/>
              <a:ext cx="563841" cy="563841"/>
            </a:xfrm>
            <a:prstGeom prst="rect">
              <a:avLst/>
            </a:prstGeom>
          </p:spPr>
        </p:pic>
      </p:grpSp>
      <p:grpSp>
        <p:nvGrpSpPr>
          <p:cNvPr id="42" name="Grupa 41"/>
          <p:cNvGrpSpPr/>
          <p:nvPr/>
        </p:nvGrpSpPr>
        <p:grpSpPr>
          <a:xfrm>
            <a:off x="3924499" y="3717618"/>
            <a:ext cx="1224136" cy="1224136"/>
            <a:chOff x="3899372" y="3147613"/>
            <a:chExt cx="1224136" cy="1224136"/>
          </a:xfrm>
        </p:grpSpPr>
        <p:sp>
          <p:nvSpPr>
            <p:cNvPr id="13" name="Elipsa 12"/>
            <p:cNvSpPr/>
            <p:nvPr/>
          </p:nvSpPr>
          <p:spPr>
            <a:xfrm>
              <a:off x="3899372" y="3147613"/>
              <a:ext cx="1224136" cy="122413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4" name="Obraz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3388" y="3673564"/>
              <a:ext cx="915773" cy="222574"/>
            </a:xfrm>
            <a:prstGeom prst="rect">
              <a:avLst/>
            </a:prstGeom>
            <a:solidFill>
              <a:schemeClr val="bg1">
                <a:alpha val="0"/>
              </a:schemeClr>
            </a:solidFill>
          </p:spPr>
        </p:pic>
      </p:grpSp>
      <p:cxnSp>
        <p:nvCxnSpPr>
          <p:cNvPr id="18" name="Łącznik prosty 17"/>
          <p:cNvCxnSpPr/>
          <p:nvPr/>
        </p:nvCxnSpPr>
        <p:spPr>
          <a:xfrm flipV="1">
            <a:off x="2808567" y="2534683"/>
            <a:ext cx="1195505" cy="864000"/>
          </a:xfrm>
          <a:prstGeom prst="line">
            <a:avLst/>
          </a:prstGeom>
          <a:ln w="3810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Łącznik prosty 19"/>
          <p:cNvCxnSpPr/>
          <p:nvPr/>
        </p:nvCxnSpPr>
        <p:spPr>
          <a:xfrm>
            <a:off x="2808567" y="3389325"/>
            <a:ext cx="1195505" cy="726726"/>
          </a:xfrm>
          <a:prstGeom prst="line">
            <a:avLst/>
          </a:prstGeom>
          <a:ln w="3810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upa 22"/>
          <p:cNvGrpSpPr/>
          <p:nvPr/>
        </p:nvGrpSpPr>
        <p:grpSpPr>
          <a:xfrm>
            <a:off x="7852032" y="1465520"/>
            <a:ext cx="1728192" cy="1728192"/>
            <a:chOff x="504000" y="2210316"/>
            <a:chExt cx="1728192" cy="1728192"/>
          </a:xfrm>
        </p:grpSpPr>
        <p:sp>
          <p:nvSpPr>
            <p:cNvPr id="24" name="Elipsa 23"/>
            <p:cNvSpPr/>
            <p:nvPr/>
          </p:nvSpPr>
          <p:spPr>
            <a:xfrm>
              <a:off x="504000" y="2210316"/>
              <a:ext cx="1728192" cy="172819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b"/>
            <a:lstStyle/>
            <a:p>
              <a:pPr algn="ctr"/>
              <a:r>
                <a:rPr lang="pl-PL" sz="1300" b="1" dirty="0">
                  <a:solidFill>
                    <a:schemeClr val="bg1">
                      <a:lumMod val="65000"/>
                    </a:schemeClr>
                  </a:solidFill>
                </a:rPr>
                <a:t>ADMINISTRATOR</a:t>
              </a:r>
            </a:p>
          </p:txBody>
        </p:sp>
        <p:pic>
          <p:nvPicPr>
            <p:cNvPr id="25" name="Obraz 2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4756" y="2492375"/>
              <a:ext cx="946679" cy="946679"/>
            </a:xfrm>
            <a:prstGeom prst="rect">
              <a:avLst/>
            </a:prstGeom>
          </p:spPr>
        </p:pic>
      </p:grpSp>
      <p:sp>
        <p:nvSpPr>
          <p:cNvPr id="26" name="Prostokąt zaokrąglony 25"/>
          <p:cNvSpPr/>
          <p:nvPr/>
        </p:nvSpPr>
        <p:spPr>
          <a:xfrm>
            <a:off x="9745127" y="1470005"/>
            <a:ext cx="1980000" cy="43147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600" b="1" dirty="0">
                <a:solidFill>
                  <a:srgbClr val="7F7F7F"/>
                </a:solidFill>
              </a:rPr>
              <a:t>INST_ADM</a:t>
            </a:r>
          </a:p>
        </p:txBody>
      </p:sp>
      <p:sp>
        <p:nvSpPr>
          <p:cNvPr id="27" name="Prostokąt zaokrąglony 26"/>
          <p:cNvSpPr/>
          <p:nvPr/>
        </p:nvSpPr>
        <p:spPr>
          <a:xfrm>
            <a:off x="9745127" y="2118005"/>
            <a:ext cx="1980000" cy="43147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>
                <a:solidFill>
                  <a:srgbClr val="7F7F7F"/>
                </a:solidFill>
              </a:rPr>
              <a:t>INST_NAUK_ADM</a:t>
            </a:r>
          </a:p>
        </p:txBody>
      </p:sp>
      <p:sp>
        <p:nvSpPr>
          <p:cNvPr id="28" name="Prostokąt zaokrąglony 27"/>
          <p:cNvSpPr/>
          <p:nvPr/>
        </p:nvSpPr>
        <p:spPr>
          <a:xfrm>
            <a:off x="9745127" y="2730005"/>
            <a:ext cx="1980000" cy="43147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600" b="1" dirty="0">
                <a:solidFill>
                  <a:srgbClr val="7F7F7F"/>
                </a:solidFill>
              </a:rPr>
              <a:t>MIN_ADM</a:t>
            </a:r>
          </a:p>
        </p:txBody>
      </p:sp>
      <p:grpSp>
        <p:nvGrpSpPr>
          <p:cNvPr id="29" name="Grupa 28"/>
          <p:cNvGrpSpPr/>
          <p:nvPr/>
        </p:nvGrpSpPr>
        <p:grpSpPr>
          <a:xfrm>
            <a:off x="7852032" y="3491537"/>
            <a:ext cx="1728192" cy="1728192"/>
            <a:chOff x="504000" y="2210316"/>
            <a:chExt cx="1728192" cy="1728192"/>
          </a:xfrm>
        </p:grpSpPr>
        <p:sp>
          <p:nvSpPr>
            <p:cNvPr id="30" name="Elipsa 29"/>
            <p:cNvSpPr/>
            <p:nvPr/>
          </p:nvSpPr>
          <p:spPr>
            <a:xfrm>
              <a:off x="504000" y="2210316"/>
              <a:ext cx="1728192" cy="172819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b"/>
            <a:lstStyle/>
            <a:p>
              <a:pPr algn="ctr"/>
              <a:r>
                <a:rPr lang="pl-PL" sz="1300" b="1" dirty="0">
                  <a:solidFill>
                    <a:schemeClr val="bg1">
                      <a:lumMod val="65000"/>
                    </a:schemeClr>
                  </a:solidFill>
                </a:rPr>
                <a:t>ADMINISTRATOR</a:t>
              </a:r>
            </a:p>
          </p:txBody>
        </p:sp>
        <p:pic>
          <p:nvPicPr>
            <p:cNvPr id="31" name="Obraz 3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4756" y="2492375"/>
              <a:ext cx="946679" cy="946679"/>
            </a:xfrm>
            <a:prstGeom prst="rect">
              <a:avLst/>
            </a:prstGeom>
          </p:spPr>
        </p:pic>
      </p:grpSp>
      <p:sp>
        <p:nvSpPr>
          <p:cNvPr id="32" name="Prostokąt zaokrąglony 31"/>
          <p:cNvSpPr/>
          <p:nvPr/>
        </p:nvSpPr>
        <p:spPr>
          <a:xfrm>
            <a:off x="9745127" y="4139119"/>
            <a:ext cx="1980000" cy="43147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pl-PL" sz="1600" b="1" dirty="0">
                <a:solidFill>
                  <a:srgbClr val="7F7F7F"/>
                </a:solidFill>
              </a:rPr>
              <a:t>SYS_ADM</a:t>
            </a:r>
          </a:p>
        </p:txBody>
      </p:sp>
      <p:pic>
        <p:nvPicPr>
          <p:cNvPr id="35" name="Obraz 3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232" y="5054467"/>
            <a:ext cx="696337" cy="696337"/>
          </a:xfrm>
          <a:prstGeom prst="rect">
            <a:avLst/>
          </a:prstGeom>
        </p:spPr>
      </p:pic>
      <p:grpSp>
        <p:nvGrpSpPr>
          <p:cNvPr id="40" name="Grupa 39"/>
          <p:cNvGrpSpPr/>
          <p:nvPr/>
        </p:nvGrpSpPr>
        <p:grpSpPr>
          <a:xfrm>
            <a:off x="3923927" y="1704005"/>
            <a:ext cx="1224136" cy="1224136"/>
            <a:chOff x="6311900" y="4870979"/>
            <a:chExt cx="1224136" cy="1224136"/>
          </a:xfrm>
          <a:solidFill>
            <a:srgbClr val="009900"/>
          </a:solidFill>
        </p:grpSpPr>
        <p:sp>
          <p:nvSpPr>
            <p:cNvPr id="38" name="Elipsa 37"/>
            <p:cNvSpPr/>
            <p:nvPr/>
          </p:nvSpPr>
          <p:spPr>
            <a:xfrm>
              <a:off x="6311900" y="4870979"/>
              <a:ext cx="1224136" cy="12241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39" name="Obraz 3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2047" y="5201126"/>
              <a:ext cx="563841" cy="563841"/>
            </a:xfrm>
            <a:prstGeom prst="rect">
              <a:avLst/>
            </a:prstGeom>
            <a:grpFill/>
          </p:spPr>
        </p:pic>
      </p:grpSp>
      <p:grpSp>
        <p:nvGrpSpPr>
          <p:cNvPr id="44" name="Grupa 43"/>
          <p:cNvGrpSpPr/>
          <p:nvPr/>
        </p:nvGrpSpPr>
        <p:grpSpPr>
          <a:xfrm>
            <a:off x="3923927" y="3716405"/>
            <a:ext cx="1224136" cy="1224136"/>
            <a:chOff x="3899372" y="3147613"/>
            <a:chExt cx="1224136" cy="1224136"/>
          </a:xfrm>
          <a:solidFill>
            <a:srgbClr val="009900"/>
          </a:solidFill>
        </p:grpSpPr>
        <p:sp>
          <p:nvSpPr>
            <p:cNvPr id="45" name="Elipsa 44"/>
            <p:cNvSpPr/>
            <p:nvPr/>
          </p:nvSpPr>
          <p:spPr>
            <a:xfrm>
              <a:off x="3899372" y="3147613"/>
              <a:ext cx="1224136" cy="12241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6" name="Obraz 4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3388" y="3673564"/>
              <a:ext cx="915773" cy="222574"/>
            </a:xfrm>
            <a:prstGeom prst="rect">
              <a:avLst/>
            </a:prstGeom>
            <a:grpFill/>
          </p:spPr>
        </p:pic>
      </p:grpSp>
      <p:cxnSp>
        <p:nvCxnSpPr>
          <p:cNvPr id="48" name="Łącznik prosty 47"/>
          <p:cNvCxnSpPr>
            <a:stCxn id="13" idx="0"/>
            <a:endCxn id="11" idx="4"/>
          </p:cNvCxnSpPr>
          <p:nvPr/>
        </p:nvCxnSpPr>
        <p:spPr>
          <a:xfrm flipV="1">
            <a:off x="4536567" y="2929142"/>
            <a:ext cx="0" cy="788476"/>
          </a:xfrm>
          <a:prstGeom prst="line">
            <a:avLst/>
          </a:prstGeom>
          <a:ln w="38100">
            <a:solidFill>
              <a:srgbClr val="7F7F7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Prostokąt zaokrąglony 49"/>
          <p:cNvSpPr/>
          <p:nvPr/>
        </p:nvSpPr>
        <p:spPr>
          <a:xfrm>
            <a:off x="3070741" y="2975154"/>
            <a:ext cx="2362812" cy="540394"/>
          </a:xfrm>
          <a:prstGeom prst="roundRect">
            <a:avLst>
              <a:gd name="adj" fmla="val 50000"/>
            </a:avLst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AKTYWNY</a:t>
            </a:r>
          </a:p>
        </p:txBody>
      </p:sp>
      <p:sp>
        <p:nvSpPr>
          <p:cNvPr id="51" name="Prostokąt zaokrąglony 50"/>
          <p:cNvSpPr/>
          <p:nvPr/>
        </p:nvSpPr>
        <p:spPr>
          <a:xfrm>
            <a:off x="3073240" y="4844491"/>
            <a:ext cx="2362812" cy="540394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ZAWIESZONY</a:t>
            </a:r>
          </a:p>
        </p:txBody>
      </p:sp>
      <p:pic>
        <p:nvPicPr>
          <p:cNvPr id="43" name="Obraz 42">
            <a:extLst>
              <a:ext uri="{FF2B5EF4-FFF2-40B4-BE49-F238E27FC236}">
                <a16:creationId xmlns:a16="http://schemas.microsoft.com/office/drawing/2014/main" id="{B2FD8960-306B-4862-A313-106E17C441A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859" y="4730040"/>
            <a:ext cx="1252795" cy="4818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012433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64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7.40741E-7 L 4.79167E-6 -0.25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5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750"/>
                            </p:stCondLst>
                            <p:childTnLst>
                              <p:par>
                                <p:cTn id="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6" grpId="0" animBg="1"/>
      <p:bldP spid="34" grpId="0" animBg="1"/>
      <p:bldP spid="34" grpId="1" animBg="1"/>
      <p:bldP spid="33" grpId="0" animBg="1"/>
      <p:bldP spid="26" grpId="0" animBg="1"/>
      <p:bldP spid="27" grpId="0" animBg="1"/>
      <p:bldP spid="28" grpId="0" animBg="1"/>
      <p:bldP spid="32" grpId="0" animBg="1"/>
      <p:bldP spid="50" grpId="0" animBg="1"/>
      <p:bldP spid="50" grpId="1" animBg="1"/>
      <p:bldP spid="51" grpId="0" animBg="1"/>
      <p:bldP spid="51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raz 14" descr="Obraz zawierający zrzut ekranu&#10;&#10;Opis wygenerowany automatycznie">
            <a:extLst>
              <a:ext uri="{FF2B5EF4-FFF2-40B4-BE49-F238E27FC236}">
                <a16:creationId xmlns:a16="http://schemas.microsoft.com/office/drawing/2014/main" id="{CBF59AF2-4DEF-4EC6-89FB-BAED10A4C6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4" r="776"/>
          <a:stretch/>
        </p:blipFill>
        <p:spPr>
          <a:xfrm>
            <a:off x="309736" y="1340768"/>
            <a:ext cx="12097344" cy="4549941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Zawieszanie i odwieszanie użytkownika w instytucji</a:t>
            </a:r>
          </a:p>
        </p:txBody>
      </p:sp>
      <p:sp>
        <p:nvSpPr>
          <p:cNvPr id="18" name="Prostokąt: zaokrąglone rogi 17">
            <a:extLst>
              <a:ext uri="{FF2B5EF4-FFF2-40B4-BE49-F238E27FC236}">
                <a16:creationId xmlns:a16="http://schemas.microsoft.com/office/drawing/2014/main" id="{EA5641F8-1B6D-4799-9F00-42428BCF4F86}"/>
              </a:ext>
            </a:extLst>
          </p:cNvPr>
          <p:cNvSpPr/>
          <p:nvPr/>
        </p:nvSpPr>
        <p:spPr>
          <a:xfrm>
            <a:off x="502236" y="1834863"/>
            <a:ext cx="1869360" cy="360040"/>
          </a:xfrm>
          <a:prstGeom prst="roundRect">
            <a:avLst/>
          </a:prstGeom>
          <a:noFill/>
          <a:ln w="28575">
            <a:solidFill>
              <a:srgbClr val="EAAC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9" name="Grafika 18" descr="Kursor">
            <a:extLst>
              <a:ext uri="{FF2B5EF4-FFF2-40B4-BE49-F238E27FC236}">
                <a16:creationId xmlns:a16="http://schemas.microsoft.com/office/drawing/2014/main" id="{F4190472-9CAA-41D2-A068-CC047FFFD9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42396" y="1841612"/>
            <a:ext cx="576000" cy="576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" name="Obraz 16" descr="Obraz zawierający zrzut ekranu&#10;&#10;Opis wygenerowany automatycznie">
            <a:extLst>
              <a:ext uri="{FF2B5EF4-FFF2-40B4-BE49-F238E27FC236}">
                <a16:creationId xmlns:a16="http://schemas.microsoft.com/office/drawing/2014/main" id="{7500329F-E41F-4B5B-AD5D-C729BA2047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1565" y="1376311"/>
            <a:ext cx="12192000" cy="4552512"/>
          </a:xfrm>
          <a:prstGeom prst="rect">
            <a:avLst/>
          </a:prstGeom>
        </p:spPr>
      </p:pic>
      <p:pic>
        <p:nvPicPr>
          <p:cNvPr id="8" name="Grafika 7" descr="Kursor">
            <a:extLst>
              <a:ext uri="{FF2B5EF4-FFF2-40B4-BE49-F238E27FC236}">
                <a16:creationId xmlns:a16="http://schemas.microsoft.com/office/drawing/2014/main" id="{996E1E53-C8D3-4FD6-8DE1-057D9EACBB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64152" y="4475228"/>
            <a:ext cx="576000" cy="576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" name="Obraz 12" descr="Obraz zawierający zrzut ekranu&#10;&#10;Opis wygenerowany automatycznie">
            <a:extLst>
              <a:ext uri="{FF2B5EF4-FFF2-40B4-BE49-F238E27FC236}">
                <a16:creationId xmlns:a16="http://schemas.microsoft.com/office/drawing/2014/main" id="{06D5C718-3E6B-46EB-9BB8-F4B1D52A46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79576" y="1821218"/>
            <a:ext cx="12192000" cy="5163216"/>
          </a:xfrm>
          <a:prstGeom prst="rect">
            <a:avLst/>
          </a:prstGeom>
        </p:spPr>
      </p:pic>
      <p:sp>
        <p:nvSpPr>
          <p:cNvPr id="7" name="Prostokąt: zaokrąglone rogi 6">
            <a:extLst>
              <a:ext uri="{FF2B5EF4-FFF2-40B4-BE49-F238E27FC236}">
                <a16:creationId xmlns:a16="http://schemas.microsoft.com/office/drawing/2014/main" id="{2A411260-8646-4641-84C9-77449D82BAB1}"/>
              </a:ext>
            </a:extLst>
          </p:cNvPr>
          <p:cNvSpPr/>
          <p:nvPr/>
        </p:nvSpPr>
        <p:spPr>
          <a:xfrm>
            <a:off x="2426440" y="2972685"/>
            <a:ext cx="1869360" cy="360040"/>
          </a:xfrm>
          <a:prstGeom prst="roundRect">
            <a:avLst/>
          </a:prstGeom>
          <a:noFill/>
          <a:ln w="28575">
            <a:solidFill>
              <a:srgbClr val="EAAC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20" name="Grafika 19" descr="Kursor">
            <a:extLst>
              <a:ext uri="{FF2B5EF4-FFF2-40B4-BE49-F238E27FC236}">
                <a16:creationId xmlns:a16="http://schemas.microsoft.com/office/drawing/2014/main" id="{8A6A3C2F-E884-46AE-9433-E47E739024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07800" y="3104652"/>
            <a:ext cx="576000" cy="576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6196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rostokąt: zaokrąglone rogi 43">
            <a:extLst>
              <a:ext uri="{FF2B5EF4-FFF2-40B4-BE49-F238E27FC236}">
                <a16:creationId xmlns:a16="http://schemas.microsoft.com/office/drawing/2014/main" id="{96A8FA93-0673-4436-B196-6196C4E6CD28}"/>
              </a:ext>
            </a:extLst>
          </p:cNvPr>
          <p:cNvSpPr/>
          <p:nvPr/>
        </p:nvSpPr>
        <p:spPr>
          <a:xfrm>
            <a:off x="1165643" y="2762985"/>
            <a:ext cx="3872200" cy="540148"/>
          </a:xfrm>
          <a:prstGeom prst="roundRect">
            <a:avLst>
              <a:gd name="adj" fmla="val 50000"/>
            </a:avLst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/>
              <a:t>UPRAWNIENIA</a:t>
            </a:r>
          </a:p>
        </p:txBody>
      </p:sp>
      <p:sp>
        <p:nvSpPr>
          <p:cNvPr id="4" name="Tytuł 3">
            <a:extLst>
              <a:ext uri="{FF2B5EF4-FFF2-40B4-BE49-F238E27FC236}">
                <a16:creationId xmlns:a16="http://schemas.microsoft.com/office/drawing/2014/main" id="{052C3505-CDC3-49BD-B62B-4C6430E53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Integracja wsteczna uprawnień</a:t>
            </a:r>
          </a:p>
        </p:txBody>
      </p:sp>
      <p:grpSp>
        <p:nvGrpSpPr>
          <p:cNvPr id="8" name="Grupa 7">
            <a:extLst>
              <a:ext uri="{FF2B5EF4-FFF2-40B4-BE49-F238E27FC236}">
                <a16:creationId xmlns:a16="http://schemas.microsoft.com/office/drawing/2014/main" id="{15D1A9C4-623D-4741-8A76-E55362ED2E2C}"/>
              </a:ext>
            </a:extLst>
          </p:cNvPr>
          <p:cNvGrpSpPr/>
          <p:nvPr/>
        </p:nvGrpSpPr>
        <p:grpSpPr>
          <a:xfrm>
            <a:off x="7751625" y="1174788"/>
            <a:ext cx="2880000" cy="540147"/>
            <a:chOff x="7563261" y="1896494"/>
            <a:chExt cx="2880000" cy="540147"/>
          </a:xfrm>
        </p:grpSpPr>
        <p:sp>
          <p:nvSpPr>
            <p:cNvPr id="9" name="Prostokąt zaokrąglony 14">
              <a:extLst>
                <a:ext uri="{FF2B5EF4-FFF2-40B4-BE49-F238E27FC236}">
                  <a16:creationId xmlns:a16="http://schemas.microsoft.com/office/drawing/2014/main" id="{293F139A-8F58-4F36-BBD8-1AC24F0E361D}"/>
                </a:ext>
              </a:extLst>
            </p:cNvPr>
            <p:cNvSpPr/>
            <p:nvPr/>
          </p:nvSpPr>
          <p:spPr>
            <a:xfrm>
              <a:off x="7563261" y="1896494"/>
              <a:ext cx="2880000" cy="540147"/>
            </a:xfrm>
            <a:prstGeom prst="roundRect">
              <a:avLst>
                <a:gd name="adj" fmla="val 50000"/>
              </a:avLst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2" algn="ctr"/>
              <a:r>
                <a:rPr lang="pl-PL" sz="30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10" name="Obraz 9">
              <a:extLst>
                <a:ext uri="{FF2B5EF4-FFF2-40B4-BE49-F238E27FC236}">
                  <a16:creationId xmlns:a16="http://schemas.microsoft.com/office/drawing/2014/main" id="{A3927BFD-8DA4-4ECA-B41F-41FFAC9A27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9421" y="2035266"/>
              <a:ext cx="1080462" cy="262601"/>
            </a:xfrm>
            <a:prstGeom prst="rect">
              <a:avLst/>
            </a:prstGeom>
            <a:solidFill>
              <a:srgbClr val="CC6699">
                <a:alpha val="0"/>
              </a:srgbClr>
            </a:solidFill>
          </p:spPr>
        </p:pic>
      </p:grpSp>
      <p:sp>
        <p:nvSpPr>
          <p:cNvPr id="11" name="Prostokąt: zaokrąglone rogi 10">
            <a:extLst>
              <a:ext uri="{FF2B5EF4-FFF2-40B4-BE49-F238E27FC236}">
                <a16:creationId xmlns:a16="http://schemas.microsoft.com/office/drawing/2014/main" id="{BED80979-7844-46B3-A134-0B14B510B77F}"/>
              </a:ext>
            </a:extLst>
          </p:cNvPr>
          <p:cNvSpPr/>
          <p:nvPr/>
        </p:nvSpPr>
        <p:spPr>
          <a:xfrm>
            <a:off x="1144800" y="2737521"/>
            <a:ext cx="3872200" cy="540148"/>
          </a:xfrm>
          <a:prstGeom prst="roundRect">
            <a:avLst>
              <a:gd name="adj" fmla="val 50000"/>
            </a:avLst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/>
              <a:t>UPRAWNIENIA</a:t>
            </a:r>
          </a:p>
        </p:txBody>
      </p:sp>
      <p:sp>
        <p:nvSpPr>
          <p:cNvPr id="19" name="Prostokąt: zaokrąglone rogi 18">
            <a:extLst>
              <a:ext uri="{FF2B5EF4-FFF2-40B4-BE49-F238E27FC236}">
                <a16:creationId xmlns:a16="http://schemas.microsoft.com/office/drawing/2014/main" id="{5A449012-B430-4D01-B763-4A6382B3BFF0}"/>
              </a:ext>
            </a:extLst>
          </p:cNvPr>
          <p:cNvSpPr/>
          <p:nvPr/>
        </p:nvSpPr>
        <p:spPr>
          <a:xfrm>
            <a:off x="7419328" y="2777535"/>
            <a:ext cx="3872200" cy="540148"/>
          </a:xfrm>
          <a:prstGeom prst="roundRect">
            <a:avLst>
              <a:gd name="adj" fmla="val 50000"/>
            </a:avLst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/>
              <a:t>ADMINISTRACJA</a:t>
            </a:r>
          </a:p>
        </p:txBody>
      </p:sp>
      <p:grpSp>
        <p:nvGrpSpPr>
          <p:cNvPr id="13" name="Grupa 12">
            <a:extLst>
              <a:ext uri="{FF2B5EF4-FFF2-40B4-BE49-F238E27FC236}">
                <a16:creationId xmlns:a16="http://schemas.microsoft.com/office/drawing/2014/main" id="{E10EF2EB-BE4E-4414-8D82-C721B5D42CF1}"/>
              </a:ext>
            </a:extLst>
          </p:cNvPr>
          <p:cNvGrpSpPr/>
          <p:nvPr/>
        </p:nvGrpSpPr>
        <p:grpSpPr>
          <a:xfrm>
            <a:off x="2464745" y="3047609"/>
            <a:ext cx="1092306" cy="4053799"/>
            <a:chOff x="5346974" y="3598277"/>
            <a:chExt cx="1092306" cy="4053799"/>
          </a:xfrm>
        </p:grpSpPr>
        <p:pic>
          <p:nvPicPr>
            <p:cNvPr id="14" name="Obraz 13">
              <a:extLst>
                <a:ext uri="{FF2B5EF4-FFF2-40B4-BE49-F238E27FC236}">
                  <a16:creationId xmlns:a16="http://schemas.microsoft.com/office/drawing/2014/main" id="{692E2600-9C04-42E1-976C-A92F6228D7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6974" y="3598277"/>
              <a:ext cx="1092306" cy="1092306"/>
            </a:xfrm>
            <a:prstGeom prst="rect">
              <a:avLst/>
            </a:prstGeom>
          </p:spPr>
        </p:pic>
        <p:sp>
          <p:nvSpPr>
            <p:cNvPr id="15" name="Prostokąt 14">
              <a:extLst>
                <a:ext uri="{FF2B5EF4-FFF2-40B4-BE49-F238E27FC236}">
                  <a16:creationId xmlns:a16="http://schemas.microsoft.com/office/drawing/2014/main" id="{C210F7CF-C963-4373-A855-33E1AD814943}"/>
                </a:ext>
              </a:extLst>
            </p:cNvPr>
            <p:cNvSpPr/>
            <p:nvPr/>
          </p:nvSpPr>
          <p:spPr>
            <a:xfrm>
              <a:off x="5648199" y="4578668"/>
              <a:ext cx="671547" cy="3073408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6" name="Owal 15">
              <a:extLst>
                <a:ext uri="{FF2B5EF4-FFF2-40B4-BE49-F238E27FC236}">
                  <a16:creationId xmlns:a16="http://schemas.microsoft.com/office/drawing/2014/main" id="{BDA8645A-C1CE-4FC3-9725-B7A726FDBE7E}"/>
                </a:ext>
              </a:extLst>
            </p:cNvPr>
            <p:cNvSpPr/>
            <p:nvPr/>
          </p:nvSpPr>
          <p:spPr>
            <a:xfrm>
              <a:off x="6122834" y="4606469"/>
              <a:ext cx="142376" cy="142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cxnSp>
          <p:nvCxnSpPr>
            <p:cNvPr id="17" name="Łącznik prosty 16">
              <a:extLst>
                <a:ext uri="{FF2B5EF4-FFF2-40B4-BE49-F238E27FC236}">
                  <a16:creationId xmlns:a16="http://schemas.microsoft.com/office/drawing/2014/main" id="{43BE41B0-7137-4617-B66E-2A8DD9E4B271}"/>
                </a:ext>
              </a:extLst>
            </p:cNvPr>
            <p:cNvCxnSpPr/>
            <p:nvPr/>
          </p:nvCxnSpPr>
          <p:spPr>
            <a:xfrm>
              <a:off x="5865459" y="4832584"/>
              <a:ext cx="442866" cy="0"/>
            </a:xfrm>
            <a:prstGeom prst="line">
              <a:avLst/>
            </a:prstGeom>
            <a:ln w="28575" cap="rnd">
              <a:solidFill>
                <a:srgbClr val="557EC7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Prostokąt 19">
            <a:extLst>
              <a:ext uri="{FF2B5EF4-FFF2-40B4-BE49-F238E27FC236}">
                <a16:creationId xmlns:a16="http://schemas.microsoft.com/office/drawing/2014/main" id="{98C77B53-E701-4F39-AD7B-F47E53D10B50}"/>
              </a:ext>
            </a:extLst>
          </p:cNvPr>
          <p:cNvSpPr/>
          <p:nvPr/>
        </p:nvSpPr>
        <p:spPr>
          <a:xfrm rot="1275989">
            <a:off x="4071043" y="2358401"/>
            <a:ext cx="1612464" cy="369332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b="1" dirty="0">
                <a:ln w="3175">
                  <a:solidFill>
                    <a:srgbClr val="009900"/>
                  </a:solidFill>
                  <a:prstDash val="solid"/>
                </a:ln>
                <a:pattFill prst="dkDnDiag">
                  <a:fgClr>
                    <a:srgbClr val="009900"/>
                  </a:fgClr>
                  <a:bgClr>
                    <a:schemeClr val="bg1"/>
                  </a:bgClr>
                </a:pattFill>
              </a:rPr>
              <a:t>Brak edycji</a:t>
            </a:r>
          </a:p>
        </p:txBody>
      </p:sp>
      <p:sp>
        <p:nvSpPr>
          <p:cNvPr id="21" name="Prostokąt 20">
            <a:extLst>
              <a:ext uri="{FF2B5EF4-FFF2-40B4-BE49-F238E27FC236}">
                <a16:creationId xmlns:a16="http://schemas.microsoft.com/office/drawing/2014/main" id="{453441EC-AD95-4A20-AB4D-754142BEA2B0}"/>
              </a:ext>
            </a:extLst>
          </p:cNvPr>
          <p:cNvSpPr/>
          <p:nvPr/>
        </p:nvSpPr>
        <p:spPr>
          <a:xfrm rot="1275989">
            <a:off x="10159183" y="2358400"/>
            <a:ext cx="2264684" cy="369332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b="1" dirty="0">
                <a:ln w="3175">
                  <a:solidFill>
                    <a:srgbClr val="009900"/>
                  </a:solidFill>
                  <a:prstDash val="solid"/>
                </a:ln>
                <a:pattFill prst="dkDnDiag">
                  <a:fgClr>
                    <a:srgbClr val="009900"/>
                  </a:fgClr>
                  <a:bgClr>
                    <a:srgbClr val="CCCCCC"/>
                  </a:bgClr>
                </a:pattFill>
              </a:rPr>
              <a:t>Edycja</a:t>
            </a:r>
          </a:p>
        </p:txBody>
      </p:sp>
      <p:sp>
        <p:nvSpPr>
          <p:cNvPr id="29" name="Prostokąt zaokrąglony 50">
            <a:extLst>
              <a:ext uri="{FF2B5EF4-FFF2-40B4-BE49-F238E27FC236}">
                <a16:creationId xmlns:a16="http://schemas.microsoft.com/office/drawing/2014/main" id="{B00743EB-F27B-42F5-86F9-F5827325CAFF}"/>
              </a:ext>
            </a:extLst>
          </p:cNvPr>
          <p:cNvSpPr/>
          <p:nvPr/>
        </p:nvSpPr>
        <p:spPr>
          <a:xfrm>
            <a:off x="8174022" y="3634559"/>
            <a:ext cx="2362812" cy="555075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DANE</a:t>
            </a:r>
          </a:p>
        </p:txBody>
      </p:sp>
      <p:sp>
        <p:nvSpPr>
          <p:cNvPr id="42" name="Prostokąt 41">
            <a:extLst>
              <a:ext uri="{FF2B5EF4-FFF2-40B4-BE49-F238E27FC236}">
                <a16:creationId xmlns:a16="http://schemas.microsoft.com/office/drawing/2014/main" id="{74B8836B-4D85-4896-A787-D54182BCFC5A}"/>
              </a:ext>
            </a:extLst>
          </p:cNvPr>
          <p:cNvSpPr/>
          <p:nvPr/>
        </p:nvSpPr>
        <p:spPr>
          <a:xfrm>
            <a:off x="8174022" y="5659464"/>
            <a:ext cx="23363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b="1" dirty="0">
                <a:solidFill>
                  <a:schemeClr val="bg1"/>
                </a:solidFill>
              </a:rPr>
              <a:t>synchronizacja</a:t>
            </a:r>
          </a:p>
        </p:txBody>
      </p:sp>
      <p:sp>
        <p:nvSpPr>
          <p:cNvPr id="43" name="Prostokąt 42">
            <a:extLst>
              <a:ext uri="{FF2B5EF4-FFF2-40B4-BE49-F238E27FC236}">
                <a16:creationId xmlns:a16="http://schemas.microsoft.com/office/drawing/2014/main" id="{0307F75C-132D-4123-BC21-C79111573A05}"/>
              </a:ext>
            </a:extLst>
          </p:cNvPr>
          <p:cNvSpPr/>
          <p:nvPr/>
        </p:nvSpPr>
        <p:spPr>
          <a:xfrm>
            <a:off x="8174022" y="6098269"/>
            <a:ext cx="15872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b="1" dirty="0">
                <a:solidFill>
                  <a:schemeClr val="bg1"/>
                </a:solidFill>
              </a:rPr>
              <a:t>spójność</a:t>
            </a:r>
          </a:p>
        </p:txBody>
      </p:sp>
      <p:pic>
        <p:nvPicPr>
          <p:cNvPr id="45" name="Obraz 44">
            <a:extLst>
              <a:ext uri="{FF2B5EF4-FFF2-40B4-BE49-F238E27FC236}">
                <a16:creationId xmlns:a16="http://schemas.microsoft.com/office/drawing/2014/main" id="{5AB58AA9-6905-4818-8436-E7EC00819F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1625" y="5880206"/>
            <a:ext cx="1252795" cy="481845"/>
          </a:xfrm>
          <a:prstGeom prst="rect">
            <a:avLst/>
          </a:prstGeom>
          <a:noFill/>
        </p:spPr>
      </p:pic>
      <p:sp>
        <p:nvSpPr>
          <p:cNvPr id="49" name="Prostokąt zaokrąglony 9">
            <a:extLst>
              <a:ext uri="{FF2B5EF4-FFF2-40B4-BE49-F238E27FC236}">
                <a16:creationId xmlns:a16="http://schemas.microsoft.com/office/drawing/2014/main" id="{FA77E440-1B83-4E69-B08B-99338DE264B3}"/>
              </a:ext>
            </a:extLst>
          </p:cNvPr>
          <p:cNvSpPr/>
          <p:nvPr/>
        </p:nvSpPr>
        <p:spPr>
          <a:xfrm>
            <a:off x="1560375" y="1237720"/>
            <a:ext cx="2926373" cy="531403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0" name="Obraz 49">
            <a:extLst>
              <a:ext uri="{FF2B5EF4-FFF2-40B4-BE49-F238E27FC236}">
                <a16:creationId xmlns:a16="http://schemas.microsoft.com/office/drawing/2014/main" id="{92B10AFE-1526-43C6-93B1-BC4E3732ED0B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bright="-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198" y="1354445"/>
            <a:ext cx="1097859" cy="266829"/>
          </a:xfrm>
          <a:prstGeom prst="rect">
            <a:avLst/>
          </a:prstGeom>
          <a:solidFill>
            <a:srgbClr val="CC6699">
              <a:alpha val="0"/>
            </a:srgbClr>
          </a:solidFill>
        </p:spPr>
      </p:pic>
    </p:spTree>
    <p:extLst>
      <p:ext uri="{BB962C8B-B14F-4D97-AF65-F5344CB8AC3E}">
        <p14:creationId xmlns:p14="http://schemas.microsoft.com/office/powerpoint/2010/main" val="339575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7407E-6 L 0.51316 0.0027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51" y="13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81481E-6 L 0.5069 -4.81481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39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3.7037E-7 L -0.52266 -0.003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33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/>
      <p:bldP spid="21" grpId="0"/>
      <p:bldP spid="29" grpId="0" animBg="1"/>
      <p:bldP spid="29" grpId="1" animBg="1"/>
      <p:bldP spid="42" grpId="0"/>
      <p:bldP spid="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75D915D-E655-4709-BDA1-088211030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Zgłaszane wątpliwości</a:t>
            </a:r>
          </a:p>
        </p:txBody>
      </p:sp>
    </p:spTree>
    <p:extLst>
      <p:ext uri="{BB962C8B-B14F-4D97-AF65-F5344CB8AC3E}">
        <p14:creationId xmlns:p14="http://schemas.microsoft.com/office/powerpoint/2010/main" val="2931100221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2241970-65A9-41DC-8DC7-B70034402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Zalogowanie się do Demo przez MCL</a:t>
            </a: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81837FB4-FB9F-4445-850F-A013FEBB8581}"/>
              </a:ext>
            </a:extLst>
          </p:cNvPr>
          <p:cNvSpPr/>
          <p:nvPr/>
        </p:nvSpPr>
        <p:spPr>
          <a:xfrm>
            <a:off x="3671392" y="6371504"/>
            <a:ext cx="85206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b="1" dirty="0">
                <a:solidFill>
                  <a:srgbClr val="CC6699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https://polon.nauka.gov.pl/help/doku.php/administracja/pierwsze_logowanie/nie_posiadal_mcl</a:t>
            </a:r>
            <a:endParaRPr lang="pl-PL" sz="1600" b="1" dirty="0">
              <a:solidFill>
                <a:srgbClr val="CC6699"/>
              </a:solidFill>
            </a:endParaRPr>
          </a:p>
        </p:txBody>
      </p:sp>
      <p:pic>
        <p:nvPicPr>
          <p:cNvPr id="16" name="Obraz 15">
            <a:extLst>
              <a:ext uri="{FF2B5EF4-FFF2-40B4-BE49-F238E27FC236}">
                <a16:creationId xmlns:a16="http://schemas.microsoft.com/office/drawing/2014/main" id="{83B14A6A-E9BB-4370-97AD-348775EC03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117" y="2743528"/>
            <a:ext cx="872999" cy="872999"/>
          </a:xfrm>
          <a:prstGeom prst="rect">
            <a:avLst/>
          </a:prstGeom>
        </p:spPr>
      </p:pic>
      <p:grpSp>
        <p:nvGrpSpPr>
          <p:cNvPr id="17" name="Grupa 16">
            <a:extLst>
              <a:ext uri="{FF2B5EF4-FFF2-40B4-BE49-F238E27FC236}">
                <a16:creationId xmlns:a16="http://schemas.microsoft.com/office/drawing/2014/main" id="{BCB8ADC5-3EAD-480D-BA90-D624F36DFB58}"/>
              </a:ext>
            </a:extLst>
          </p:cNvPr>
          <p:cNvGrpSpPr/>
          <p:nvPr/>
        </p:nvGrpSpPr>
        <p:grpSpPr>
          <a:xfrm>
            <a:off x="3398466" y="2975096"/>
            <a:ext cx="625300" cy="605429"/>
            <a:chOff x="1952217" y="5412154"/>
            <a:chExt cx="615391" cy="615391"/>
          </a:xfrm>
          <a:solidFill>
            <a:srgbClr val="31579B"/>
          </a:solidFill>
        </p:grpSpPr>
        <p:sp>
          <p:nvSpPr>
            <p:cNvPr id="18" name="Elipsa 34">
              <a:extLst>
                <a:ext uri="{FF2B5EF4-FFF2-40B4-BE49-F238E27FC236}">
                  <a16:creationId xmlns:a16="http://schemas.microsoft.com/office/drawing/2014/main" id="{7D13EE89-DCAE-4F1B-9511-FA2E8D58E1A9}"/>
                </a:ext>
              </a:extLst>
            </p:cNvPr>
            <p:cNvSpPr/>
            <p:nvPr/>
          </p:nvSpPr>
          <p:spPr>
            <a:xfrm>
              <a:off x="1952217" y="5412154"/>
              <a:ext cx="615391" cy="61539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r>
                <a:rPr lang="pl-PL" sz="1600" b="1" dirty="0"/>
                <a:t>MCL</a:t>
              </a:r>
            </a:p>
          </p:txBody>
        </p:sp>
        <p:pic>
          <p:nvPicPr>
            <p:cNvPr id="19" name="Obraz 18">
              <a:extLst>
                <a:ext uri="{FF2B5EF4-FFF2-40B4-BE49-F238E27FC236}">
                  <a16:creationId xmlns:a16="http://schemas.microsoft.com/office/drawing/2014/main" id="{4EADA119-ACA7-498D-95B5-474BC8CCD0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0904" y="5718607"/>
              <a:ext cx="298694" cy="298694"/>
            </a:xfrm>
            <a:prstGeom prst="rect">
              <a:avLst/>
            </a:prstGeom>
            <a:noFill/>
          </p:spPr>
        </p:pic>
      </p:grpSp>
      <p:pic>
        <p:nvPicPr>
          <p:cNvPr id="20" name="Obraz 19">
            <a:extLst>
              <a:ext uri="{FF2B5EF4-FFF2-40B4-BE49-F238E27FC236}">
                <a16:creationId xmlns:a16="http://schemas.microsoft.com/office/drawing/2014/main" id="{16B454F6-8312-4A3E-8045-A79608450D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749" y="3988236"/>
            <a:ext cx="885925" cy="885925"/>
          </a:xfrm>
          <a:prstGeom prst="rect">
            <a:avLst/>
          </a:prstGeom>
        </p:spPr>
      </p:pic>
      <p:grpSp>
        <p:nvGrpSpPr>
          <p:cNvPr id="32" name="Grupa 31">
            <a:extLst>
              <a:ext uri="{FF2B5EF4-FFF2-40B4-BE49-F238E27FC236}">
                <a16:creationId xmlns:a16="http://schemas.microsoft.com/office/drawing/2014/main" id="{F0877C4F-CE9E-4E08-AB8E-7D03DB786EB1}"/>
              </a:ext>
            </a:extLst>
          </p:cNvPr>
          <p:cNvGrpSpPr/>
          <p:nvPr/>
        </p:nvGrpSpPr>
        <p:grpSpPr>
          <a:xfrm>
            <a:off x="-888776" y="4348046"/>
            <a:ext cx="625300" cy="605429"/>
            <a:chOff x="1952217" y="5412154"/>
            <a:chExt cx="615391" cy="615391"/>
          </a:xfrm>
          <a:solidFill>
            <a:srgbClr val="31579B"/>
          </a:solidFill>
        </p:grpSpPr>
        <p:sp>
          <p:nvSpPr>
            <p:cNvPr id="33" name="Elipsa 34">
              <a:extLst>
                <a:ext uri="{FF2B5EF4-FFF2-40B4-BE49-F238E27FC236}">
                  <a16:creationId xmlns:a16="http://schemas.microsoft.com/office/drawing/2014/main" id="{DD1F3CC6-4B4E-4BA4-9030-CA8D2A19CFBE}"/>
                </a:ext>
              </a:extLst>
            </p:cNvPr>
            <p:cNvSpPr/>
            <p:nvPr/>
          </p:nvSpPr>
          <p:spPr>
            <a:xfrm>
              <a:off x="1952217" y="5412154"/>
              <a:ext cx="615391" cy="61539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r>
                <a:rPr lang="pl-PL" sz="1600" b="1" dirty="0"/>
                <a:t>MCL</a:t>
              </a:r>
            </a:p>
          </p:txBody>
        </p:sp>
        <p:pic>
          <p:nvPicPr>
            <p:cNvPr id="34" name="Obraz 33">
              <a:extLst>
                <a:ext uri="{FF2B5EF4-FFF2-40B4-BE49-F238E27FC236}">
                  <a16:creationId xmlns:a16="http://schemas.microsoft.com/office/drawing/2014/main" id="{74BF4E72-D176-426D-9D08-A7994655A8C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0904" y="5718607"/>
              <a:ext cx="298694" cy="298694"/>
            </a:xfrm>
            <a:prstGeom prst="rect">
              <a:avLst/>
            </a:prstGeom>
            <a:noFill/>
          </p:spPr>
        </p:pic>
      </p:grpSp>
      <p:sp>
        <p:nvSpPr>
          <p:cNvPr id="12" name="Prostokąt: zaokrąglone rogi 11">
            <a:extLst>
              <a:ext uri="{FF2B5EF4-FFF2-40B4-BE49-F238E27FC236}">
                <a16:creationId xmlns:a16="http://schemas.microsoft.com/office/drawing/2014/main" id="{F933CA6A-B6FD-49AE-A86A-52209B995338}"/>
              </a:ext>
            </a:extLst>
          </p:cNvPr>
          <p:cNvSpPr/>
          <p:nvPr/>
        </p:nvSpPr>
        <p:spPr>
          <a:xfrm>
            <a:off x="2076024" y="5765368"/>
            <a:ext cx="2376000" cy="540148"/>
          </a:xfrm>
          <a:prstGeom prst="roundRect">
            <a:avLst>
              <a:gd name="adj" fmla="val 50000"/>
            </a:avLst>
          </a:prstGeom>
          <a:solidFill>
            <a:srgbClr val="9498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Problem</a:t>
            </a:r>
          </a:p>
        </p:txBody>
      </p:sp>
      <p:sp>
        <p:nvSpPr>
          <p:cNvPr id="13" name="Prostokąt: zaokrąglone rogi 12">
            <a:extLst>
              <a:ext uri="{FF2B5EF4-FFF2-40B4-BE49-F238E27FC236}">
                <a16:creationId xmlns:a16="http://schemas.microsoft.com/office/drawing/2014/main" id="{5502B3D4-118B-429F-868E-508F6B179858}"/>
              </a:ext>
            </a:extLst>
          </p:cNvPr>
          <p:cNvSpPr/>
          <p:nvPr/>
        </p:nvSpPr>
        <p:spPr>
          <a:xfrm>
            <a:off x="7739975" y="5747966"/>
            <a:ext cx="2376000" cy="540148"/>
          </a:xfrm>
          <a:prstGeom prst="roundRect">
            <a:avLst>
              <a:gd name="adj" fmla="val 50000"/>
            </a:avLst>
          </a:prstGeom>
          <a:solidFill>
            <a:srgbClr val="9498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Rozwiązanie</a:t>
            </a:r>
          </a:p>
        </p:txBody>
      </p:sp>
      <p:pic>
        <p:nvPicPr>
          <p:cNvPr id="35" name="Obraz 34">
            <a:extLst>
              <a:ext uri="{FF2B5EF4-FFF2-40B4-BE49-F238E27FC236}">
                <a16:creationId xmlns:a16="http://schemas.microsoft.com/office/drawing/2014/main" id="{2DE266FE-BE0F-436A-BC8B-CEABBD1C7462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9852" y="3092916"/>
            <a:ext cx="451753" cy="451753"/>
          </a:xfrm>
          <a:prstGeom prst="rect">
            <a:avLst/>
          </a:prstGeom>
        </p:spPr>
      </p:pic>
      <p:sp>
        <p:nvSpPr>
          <p:cNvPr id="36" name="Prostokąt zaokrąglony 63">
            <a:extLst>
              <a:ext uri="{FF2B5EF4-FFF2-40B4-BE49-F238E27FC236}">
                <a16:creationId xmlns:a16="http://schemas.microsoft.com/office/drawing/2014/main" id="{D55A6700-03E3-4DBF-8FA2-0607F6616888}"/>
              </a:ext>
            </a:extLst>
          </p:cNvPr>
          <p:cNvSpPr/>
          <p:nvPr/>
        </p:nvSpPr>
        <p:spPr>
          <a:xfrm>
            <a:off x="9593060" y="3654821"/>
            <a:ext cx="1432421" cy="253476"/>
          </a:xfrm>
          <a:prstGeom prst="roundRect">
            <a:avLst>
              <a:gd name="adj" fmla="val 4677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r>
              <a:rPr lang="pl-PL" sz="1200" b="1" dirty="0">
                <a:solidFill>
                  <a:srgbClr val="4D4D4D"/>
                </a:solidFill>
              </a:rPr>
              <a:t>„Podłącz konto”</a:t>
            </a:r>
          </a:p>
        </p:txBody>
      </p:sp>
      <p:grpSp>
        <p:nvGrpSpPr>
          <p:cNvPr id="37" name="Grupa 36">
            <a:extLst>
              <a:ext uri="{FF2B5EF4-FFF2-40B4-BE49-F238E27FC236}">
                <a16:creationId xmlns:a16="http://schemas.microsoft.com/office/drawing/2014/main" id="{C775084C-9145-4B74-921C-0FC32B098249}"/>
              </a:ext>
            </a:extLst>
          </p:cNvPr>
          <p:cNvGrpSpPr/>
          <p:nvPr/>
        </p:nvGrpSpPr>
        <p:grpSpPr>
          <a:xfrm>
            <a:off x="7706781" y="2315931"/>
            <a:ext cx="1728192" cy="1728192"/>
            <a:chOff x="504000" y="2210316"/>
            <a:chExt cx="1728192" cy="1728192"/>
          </a:xfrm>
        </p:grpSpPr>
        <p:sp>
          <p:nvSpPr>
            <p:cNvPr id="38" name="Elipsa 23">
              <a:extLst>
                <a:ext uri="{FF2B5EF4-FFF2-40B4-BE49-F238E27FC236}">
                  <a16:creationId xmlns:a16="http://schemas.microsoft.com/office/drawing/2014/main" id="{777939B5-95C6-4BBE-AA74-9AB357BDB43B}"/>
                </a:ext>
              </a:extLst>
            </p:cNvPr>
            <p:cNvSpPr/>
            <p:nvPr/>
          </p:nvSpPr>
          <p:spPr>
            <a:xfrm>
              <a:off x="504000" y="2210316"/>
              <a:ext cx="1728192" cy="172819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b"/>
            <a:lstStyle/>
            <a:p>
              <a:pPr algn="ctr"/>
              <a:r>
                <a:rPr lang="pl-PL" sz="1300" b="1" dirty="0">
                  <a:solidFill>
                    <a:srgbClr val="4D4D4D"/>
                  </a:solidFill>
                </a:rPr>
                <a:t>ADMINISTRATOR</a:t>
              </a:r>
            </a:p>
          </p:txBody>
        </p:sp>
        <p:pic>
          <p:nvPicPr>
            <p:cNvPr id="39" name="Obraz 38">
              <a:extLst>
                <a:ext uri="{FF2B5EF4-FFF2-40B4-BE49-F238E27FC236}">
                  <a16:creationId xmlns:a16="http://schemas.microsoft.com/office/drawing/2014/main" id="{B5E6E647-CF02-4E98-ACE6-3B83AF8F7FC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4756" y="2492375"/>
              <a:ext cx="946679" cy="946679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7831543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0.00182 -0.6425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3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-0.00195 -0.6456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3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7.40741E-7 L 0.35131 -0.00162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65" y="-93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  <p:bldP spid="12" grpId="1" animBg="1"/>
      <p:bldP spid="13" grpId="0" animBg="1"/>
      <p:bldP spid="13" grpId="1" animBg="1"/>
      <p:bldP spid="36" grpId="0" animBg="1"/>
      <p:bldP spid="3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003A52C-E80A-4A3D-9B09-065D3AD2B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Agenda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5386B8D-B610-4910-BF6A-CB8517054BA5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99754" y="1340768"/>
            <a:ext cx="9336416" cy="452596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pl-PL" sz="2400" b="1" dirty="0">
                <a:solidFill>
                  <a:srgbClr val="3B3B6B"/>
                </a:solidFill>
              </a:rPr>
              <a:t>Wsparcie użytkowników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2400" b="1" dirty="0">
                <a:solidFill>
                  <a:srgbClr val="3B3B6B"/>
                </a:solidFill>
              </a:rPr>
              <a:t>Moduł </a:t>
            </a:r>
            <a:r>
              <a:rPr lang="pl-PL" sz="2400" b="1" dirty="0">
                <a:solidFill>
                  <a:schemeClr val="bg1"/>
                </a:solidFill>
              </a:rPr>
              <a:t>Administracja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rgbClr val="3B3B6B"/>
                </a:solidFill>
              </a:rPr>
              <a:t>proces połączenia konta z Modułem Centralnego Logowania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2400" b="1" dirty="0">
                <a:solidFill>
                  <a:srgbClr val="3B3B6B"/>
                </a:solidFill>
              </a:rPr>
              <a:t>Obecne działania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rgbClr val="3B3B6B"/>
                </a:solidFill>
              </a:rPr>
              <a:t>Moduł </a:t>
            </a:r>
            <a:r>
              <a:rPr lang="pl-PL" sz="2400" b="1" dirty="0">
                <a:solidFill>
                  <a:schemeClr val="bg1"/>
                </a:solidFill>
              </a:rPr>
              <a:t>Kierunki studiów </a:t>
            </a:r>
            <a:r>
              <a:rPr lang="pl-PL" sz="2400" b="1" dirty="0">
                <a:solidFill>
                  <a:srgbClr val="3B3B6B"/>
                </a:solidFill>
              </a:rPr>
              <a:t>oraz trwająca migracja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rgbClr val="3B3B6B"/>
                </a:solidFill>
              </a:rPr>
              <a:t>Moduł </a:t>
            </a:r>
            <a:r>
              <a:rPr lang="pl-PL" sz="2400" b="1" dirty="0">
                <a:solidFill>
                  <a:schemeClr val="bg1"/>
                </a:solidFill>
              </a:rPr>
              <a:t>Studenci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2400" b="1" dirty="0">
                <a:solidFill>
                  <a:srgbClr val="3B3B6B"/>
                </a:solidFill>
              </a:rPr>
              <a:t>Kolejne działania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rgbClr val="3B3B6B"/>
                </a:solidFill>
              </a:rPr>
              <a:t>Moduł </a:t>
            </a:r>
            <a:r>
              <a:rPr lang="pl-PL" sz="2400" b="1" dirty="0">
                <a:solidFill>
                  <a:schemeClr val="bg1"/>
                </a:solidFill>
              </a:rPr>
              <a:t>Instytucje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rgbClr val="3B3B6B"/>
                </a:solidFill>
              </a:rPr>
              <a:t>Moduł </a:t>
            </a:r>
            <a:r>
              <a:rPr lang="pl-PL" sz="2400" b="1" dirty="0">
                <a:solidFill>
                  <a:schemeClr val="bg1"/>
                </a:solidFill>
              </a:rPr>
              <a:t>Pracownicy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rgbClr val="3B3B6B"/>
                </a:solidFill>
              </a:rPr>
              <a:t>ORPPD</a:t>
            </a:r>
          </a:p>
        </p:txBody>
      </p:sp>
      <p:sp>
        <p:nvSpPr>
          <p:cNvPr id="4" name="Prostokąt 12">
            <a:extLst>
              <a:ext uri="{FF2B5EF4-FFF2-40B4-BE49-F238E27FC236}">
                <a16:creationId xmlns:a16="http://schemas.microsoft.com/office/drawing/2014/main" id="{EA80598C-683F-4C76-81E6-A66FFD518C80}"/>
              </a:ext>
            </a:extLst>
          </p:cNvPr>
          <p:cNvSpPr/>
          <p:nvPr/>
        </p:nvSpPr>
        <p:spPr>
          <a:xfrm>
            <a:off x="8976320" y="0"/>
            <a:ext cx="3219450" cy="6858000"/>
          </a:xfrm>
          <a:custGeom>
            <a:avLst/>
            <a:gdLst>
              <a:gd name="connsiteX0" fmla="*/ 0 w 3215680"/>
              <a:gd name="connsiteY0" fmla="*/ 0 h 6858000"/>
              <a:gd name="connsiteX1" fmla="*/ 3215680 w 3215680"/>
              <a:gd name="connsiteY1" fmla="*/ 0 h 6858000"/>
              <a:gd name="connsiteX2" fmla="*/ 3215680 w 3215680"/>
              <a:gd name="connsiteY2" fmla="*/ 6858000 h 6858000"/>
              <a:gd name="connsiteX3" fmla="*/ 0 w 3215680"/>
              <a:gd name="connsiteY3" fmla="*/ 6858000 h 6858000"/>
              <a:gd name="connsiteX4" fmla="*/ 0 w 3215680"/>
              <a:gd name="connsiteY4" fmla="*/ 0 h 6858000"/>
              <a:gd name="connsiteX0" fmla="*/ 3219450 w 3219450"/>
              <a:gd name="connsiteY0" fmla="*/ 0 h 6858000"/>
              <a:gd name="connsiteX1" fmla="*/ 3215680 w 3219450"/>
              <a:gd name="connsiteY1" fmla="*/ 0 h 6858000"/>
              <a:gd name="connsiteX2" fmla="*/ 3215680 w 3219450"/>
              <a:gd name="connsiteY2" fmla="*/ 6858000 h 6858000"/>
              <a:gd name="connsiteX3" fmla="*/ 0 w 3219450"/>
              <a:gd name="connsiteY3" fmla="*/ 6858000 h 6858000"/>
              <a:gd name="connsiteX4" fmla="*/ 3219450 w 321945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9450" h="6858000">
                <a:moveTo>
                  <a:pt x="3219450" y="0"/>
                </a:moveTo>
                <a:lnTo>
                  <a:pt x="3215680" y="0"/>
                </a:lnTo>
                <a:lnTo>
                  <a:pt x="3215680" y="6858000"/>
                </a:lnTo>
                <a:lnTo>
                  <a:pt x="0" y="6858000"/>
                </a:lnTo>
                <a:lnTo>
                  <a:pt x="32194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513863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ytuł 2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Użytkownik, który nie ma konta MCL</a:t>
            </a:r>
          </a:p>
        </p:txBody>
      </p:sp>
      <p:grpSp>
        <p:nvGrpSpPr>
          <p:cNvPr id="4" name="Grupa 3"/>
          <p:cNvGrpSpPr/>
          <p:nvPr/>
        </p:nvGrpSpPr>
        <p:grpSpPr>
          <a:xfrm>
            <a:off x="981784" y="1297227"/>
            <a:ext cx="1728192" cy="1728192"/>
            <a:chOff x="504000" y="2210316"/>
            <a:chExt cx="1728192" cy="1728192"/>
          </a:xfrm>
        </p:grpSpPr>
        <p:sp>
          <p:nvSpPr>
            <p:cNvPr id="3" name="Elipsa 2"/>
            <p:cNvSpPr/>
            <p:nvPr/>
          </p:nvSpPr>
          <p:spPr>
            <a:xfrm>
              <a:off x="504000" y="2210316"/>
              <a:ext cx="1728192" cy="17281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b"/>
            <a:lstStyle/>
            <a:p>
              <a:pPr algn="ctr"/>
              <a:r>
                <a:rPr lang="pl-PL" sz="1300" b="1" dirty="0">
                  <a:solidFill>
                    <a:schemeClr val="bg1">
                      <a:lumMod val="65000"/>
                    </a:schemeClr>
                  </a:solidFill>
                </a:rPr>
                <a:t>ADMINISTRATOR</a:t>
              </a:r>
            </a:p>
          </p:txBody>
        </p:sp>
        <p:pic>
          <p:nvPicPr>
            <p:cNvPr id="2" name="Obraz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4756" y="2492375"/>
              <a:ext cx="946679" cy="946679"/>
            </a:xfrm>
            <a:prstGeom prst="rect">
              <a:avLst/>
            </a:prstGeom>
          </p:spPr>
        </p:pic>
      </p:grpSp>
      <p:sp>
        <p:nvSpPr>
          <p:cNvPr id="5" name="Elipsa 4"/>
          <p:cNvSpPr/>
          <p:nvPr/>
        </p:nvSpPr>
        <p:spPr>
          <a:xfrm>
            <a:off x="3791765" y="1711323"/>
            <a:ext cx="900000" cy="90000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800" b="1" dirty="0">
              <a:solidFill>
                <a:schemeClr val="bg1"/>
              </a:solidFill>
            </a:endParaRPr>
          </a:p>
        </p:txBody>
      </p:sp>
      <p:cxnSp>
        <p:nvCxnSpPr>
          <p:cNvPr id="7" name="Łącznik prosty 6"/>
          <p:cNvCxnSpPr>
            <a:stCxn id="3" idx="6"/>
          </p:cNvCxnSpPr>
          <p:nvPr/>
        </p:nvCxnSpPr>
        <p:spPr>
          <a:xfrm>
            <a:off x="2709976" y="2161323"/>
            <a:ext cx="1080000" cy="0"/>
          </a:xfrm>
          <a:prstGeom prst="line">
            <a:avLst/>
          </a:prstGeom>
          <a:ln w="38100" cap="rnd">
            <a:solidFill>
              <a:schemeClr val="bg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ole tekstowe 7"/>
          <p:cNvSpPr txBox="1"/>
          <p:nvPr/>
        </p:nvSpPr>
        <p:spPr>
          <a:xfrm>
            <a:off x="4748165" y="1745824"/>
            <a:ext cx="2576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cap="all" dirty="0">
                <a:solidFill>
                  <a:schemeClr val="bg1"/>
                </a:solidFill>
              </a:rPr>
              <a:t>WYSŁANIE LINKU AKTYWACYJNEGO ŁĄCZĄCEGO </a:t>
            </a:r>
            <a:r>
              <a:rPr lang="pl-PL" sz="1600" b="1" cap="all" dirty="0" err="1">
                <a:solidFill>
                  <a:schemeClr val="bg1"/>
                </a:solidFill>
              </a:rPr>
              <a:t>pol</a:t>
            </a:r>
            <a:r>
              <a:rPr lang="pl-PL" sz="1600" b="1" cap="all" dirty="0">
                <a:solidFill>
                  <a:schemeClr val="bg1"/>
                </a:solidFill>
              </a:rPr>
              <a:t>-ON I mcl</a:t>
            </a:r>
          </a:p>
        </p:txBody>
      </p:sp>
      <p:cxnSp>
        <p:nvCxnSpPr>
          <p:cNvPr id="18" name="Łącznik prosty 17"/>
          <p:cNvCxnSpPr>
            <a:stCxn id="8" idx="2"/>
          </p:cNvCxnSpPr>
          <p:nvPr/>
        </p:nvCxnSpPr>
        <p:spPr>
          <a:xfrm flipH="1">
            <a:off x="6035862" y="2576821"/>
            <a:ext cx="442" cy="422664"/>
          </a:xfrm>
          <a:prstGeom prst="line">
            <a:avLst/>
          </a:prstGeom>
          <a:ln w="38100" cap="rnd">
            <a:solidFill>
              <a:srgbClr val="CCCCCC"/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842" y="1871399"/>
            <a:ext cx="579845" cy="579845"/>
          </a:xfrm>
          <a:prstGeom prst="rect">
            <a:avLst/>
          </a:prstGeom>
        </p:spPr>
      </p:pic>
      <p:cxnSp>
        <p:nvCxnSpPr>
          <p:cNvPr id="16" name="Łącznik prosty 15"/>
          <p:cNvCxnSpPr>
            <a:cxnSpLocks/>
          </p:cNvCxnSpPr>
          <p:nvPr/>
        </p:nvCxnSpPr>
        <p:spPr>
          <a:xfrm>
            <a:off x="6684716" y="3404976"/>
            <a:ext cx="5837" cy="490836"/>
          </a:xfrm>
          <a:prstGeom prst="line">
            <a:avLst/>
          </a:prstGeom>
          <a:ln w="38100">
            <a:solidFill>
              <a:srgbClr val="CCCCCC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upa 24"/>
          <p:cNvGrpSpPr/>
          <p:nvPr/>
        </p:nvGrpSpPr>
        <p:grpSpPr>
          <a:xfrm>
            <a:off x="10399871" y="1688197"/>
            <a:ext cx="1404056" cy="1404056"/>
            <a:chOff x="6242327" y="4301783"/>
            <a:chExt cx="900000" cy="900000"/>
          </a:xfrm>
          <a:solidFill>
            <a:schemeClr val="bg1"/>
          </a:solidFill>
        </p:grpSpPr>
        <p:sp>
          <p:nvSpPr>
            <p:cNvPr id="49" name="Elipsa 48"/>
            <p:cNvSpPr/>
            <p:nvPr/>
          </p:nvSpPr>
          <p:spPr>
            <a:xfrm>
              <a:off x="6242327" y="4301783"/>
              <a:ext cx="900000" cy="900000"/>
            </a:xfrm>
            <a:prstGeom prst="ellipse">
              <a:avLst/>
            </a:prstGeom>
            <a:grpFill/>
            <a:ln w="38100">
              <a:solidFill>
                <a:srgbClr val="CC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2800" b="1" dirty="0">
                <a:solidFill>
                  <a:schemeClr val="bg1"/>
                </a:solidFill>
              </a:endParaRPr>
            </a:p>
          </p:txBody>
        </p:sp>
        <p:pic>
          <p:nvPicPr>
            <p:cNvPr id="51" name="Obraz 50"/>
            <p:cNvPicPr>
              <a:picLocks noChangeAspect="1"/>
            </p:cNvPicPr>
            <p:nvPr/>
          </p:nvPicPr>
          <p:blipFill>
            <a:blip r:embed="rId5">
              <a:lum bright="-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0940" y="4666046"/>
              <a:ext cx="719776" cy="174938"/>
            </a:xfrm>
            <a:prstGeom prst="rect">
              <a:avLst/>
            </a:prstGeom>
            <a:grpFill/>
          </p:spPr>
        </p:pic>
      </p:grpSp>
      <p:grpSp>
        <p:nvGrpSpPr>
          <p:cNvPr id="56" name="Grupa 55">
            <a:extLst>
              <a:ext uri="{FF2B5EF4-FFF2-40B4-BE49-F238E27FC236}">
                <a16:creationId xmlns:a16="http://schemas.microsoft.com/office/drawing/2014/main" id="{54E1D33A-9DCC-431C-8661-6EC5CFC9077D}"/>
              </a:ext>
            </a:extLst>
          </p:cNvPr>
          <p:cNvGrpSpPr/>
          <p:nvPr/>
        </p:nvGrpSpPr>
        <p:grpSpPr>
          <a:xfrm>
            <a:off x="981784" y="3889515"/>
            <a:ext cx="1728000" cy="1728000"/>
            <a:chOff x="695399" y="4161990"/>
            <a:chExt cx="1728000" cy="1728000"/>
          </a:xfrm>
        </p:grpSpPr>
        <p:sp>
          <p:nvSpPr>
            <p:cNvPr id="60" name="Elipsa 13">
              <a:extLst>
                <a:ext uri="{FF2B5EF4-FFF2-40B4-BE49-F238E27FC236}">
                  <a16:creationId xmlns:a16="http://schemas.microsoft.com/office/drawing/2014/main" id="{F9603D78-EC90-419B-AFFD-AAAADFA85189}"/>
                </a:ext>
              </a:extLst>
            </p:cNvPr>
            <p:cNvSpPr/>
            <p:nvPr/>
          </p:nvSpPr>
          <p:spPr>
            <a:xfrm>
              <a:off x="695399" y="4161990"/>
              <a:ext cx="1728000" cy="17280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pl-PL" sz="1400" b="1" dirty="0"/>
                <a:t>UŻYTKOWNIK</a:t>
              </a:r>
            </a:p>
          </p:txBody>
        </p:sp>
        <p:pic>
          <p:nvPicPr>
            <p:cNvPr id="61" name="Obraz 60">
              <a:extLst>
                <a:ext uri="{FF2B5EF4-FFF2-40B4-BE49-F238E27FC236}">
                  <a16:creationId xmlns:a16="http://schemas.microsoft.com/office/drawing/2014/main" id="{F305BF70-FAE9-4D4B-9C78-5D2E1B75EF6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972" y="4371930"/>
              <a:ext cx="964853" cy="964853"/>
            </a:xfrm>
            <a:prstGeom prst="rect">
              <a:avLst/>
            </a:prstGeom>
          </p:spPr>
        </p:pic>
      </p:grpSp>
      <p:pic>
        <p:nvPicPr>
          <p:cNvPr id="62" name="Obraz 61">
            <a:extLst>
              <a:ext uri="{FF2B5EF4-FFF2-40B4-BE49-F238E27FC236}">
                <a16:creationId xmlns:a16="http://schemas.microsoft.com/office/drawing/2014/main" id="{9AC66B3D-0638-4F32-A448-927E97B671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448" y="4723967"/>
            <a:ext cx="451753" cy="451753"/>
          </a:xfrm>
          <a:prstGeom prst="rect">
            <a:avLst/>
          </a:prstGeom>
        </p:spPr>
      </p:pic>
      <p:grpSp>
        <p:nvGrpSpPr>
          <p:cNvPr id="63" name="Grupa 62">
            <a:extLst>
              <a:ext uri="{FF2B5EF4-FFF2-40B4-BE49-F238E27FC236}">
                <a16:creationId xmlns:a16="http://schemas.microsoft.com/office/drawing/2014/main" id="{5F172FEE-BB20-4024-974F-0CEB8D663617}"/>
              </a:ext>
            </a:extLst>
          </p:cNvPr>
          <p:cNvGrpSpPr/>
          <p:nvPr/>
        </p:nvGrpSpPr>
        <p:grpSpPr>
          <a:xfrm>
            <a:off x="6279202" y="4273967"/>
            <a:ext cx="900000" cy="900000"/>
            <a:chOff x="3768152" y="3889515"/>
            <a:chExt cx="900000" cy="900000"/>
          </a:xfrm>
        </p:grpSpPr>
        <p:pic>
          <p:nvPicPr>
            <p:cNvPr id="64" name="Obraz 63">
              <a:extLst>
                <a:ext uri="{FF2B5EF4-FFF2-40B4-BE49-F238E27FC236}">
                  <a16:creationId xmlns:a16="http://schemas.microsoft.com/office/drawing/2014/main" id="{CDB5D3F9-D5C0-43CE-8195-690875EDDD7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1842" y="4005064"/>
              <a:ext cx="569258" cy="569258"/>
            </a:xfrm>
            <a:prstGeom prst="rect">
              <a:avLst/>
            </a:prstGeom>
          </p:spPr>
        </p:pic>
        <p:sp>
          <p:nvSpPr>
            <p:cNvPr id="69" name="Elipsa 32">
              <a:extLst>
                <a:ext uri="{FF2B5EF4-FFF2-40B4-BE49-F238E27FC236}">
                  <a16:creationId xmlns:a16="http://schemas.microsoft.com/office/drawing/2014/main" id="{E3D5A283-838C-4F06-A51C-03049FC60324}"/>
                </a:ext>
              </a:extLst>
            </p:cNvPr>
            <p:cNvSpPr/>
            <p:nvPr/>
          </p:nvSpPr>
          <p:spPr>
            <a:xfrm>
              <a:off x="3768152" y="3889515"/>
              <a:ext cx="900000" cy="900000"/>
            </a:xfrm>
            <a:prstGeom prst="ellipse">
              <a:avLst/>
            </a:prstGeom>
            <a:noFill/>
            <a:ln w="38100">
              <a:solidFill>
                <a:srgbClr val="CC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28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70" name="Łącznik prosty 69">
            <a:extLst>
              <a:ext uri="{FF2B5EF4-FFF2-40B4-BE49-F238E27FC236}">
                <a16:creationId xmlns:a16="http://schemas.microsoft.com/office/drawing/2014/main" id="{AAF624A9-3137-4453-9845-97B35A61F8FF}"/>
              </a:ext>
            </a:extLst>
          </p:cNvPr>
          <p:cNvCxnSpPr>
            <a:cxnSpLocks/>
          </p:cNvCxnSpPr>
          <p:nvPr/>
        </p:nvCxnSpPr>
        <p:spPr>
          <a:xfrm>
            <a:off x="2639616" y="4753515"/>
            <a:ext cx="1076143" cy="0"/>
          </a:xfrm>
          <a:prstGeom prst="line">
            <a:avLst/>
          </a:prstGeom>
          <a:ln w="3810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Łącznik prosty 70">
            <a:extLst>
              <a:ext uri="{FF2B5EF4-FFF2-40B4-BE49-F238E27FC236}">
                <a16:creationId xmlns:a16="http://schemas.microsoft.com/office/drawing/2014/main" id="{7AAD3A57-7C4B-4DA9-9800-DE57733C9A35}"/>
              </a:ext>
            </a:extLst>
          </p:cNvPr>
          <p:cNvCxnSpPr/>
          <p:nvPr/>
        </p:nvCxnSpPr>
        <p:spPr>
          <a:xfrm>
            <a:off x="7181764" y="4723967"/>
            <a:ext cx="1080000" cy="0"/>
          </a:xfrm>
          <a:prstGeom prst="line">
            <a:avLst/>
          </a:prstGeom>
          <a:ln w="3810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Grupa 71">
            <a:extLst>
              <a:ext uri="{FF2B5EF4-FFF2-40B4-BE49-F238E27FC236}">
                <a16:creationId xmlns:a16="http://schemas.microsoft.com/office/drawing/2014/main" id="{FDE74B7F-B0B5-4643-A1A5-3D693CD2F436}"/>
              </a:ext>
            </a:extLst>
          </p:cNvPr>
          <p:cNvGrpSpPr/>
          <p:nvPr/>
        </p:nvGrpSpPr>
        <p:grpSpPr>
          <a:xfrm>
            <a:off x="3713693" y="4366613"/>
            <a:ext cx="697695" cy="697695"/>
            <a:chOff x="5695487" y="4404667"/>
            <a:chExt cx="697695" cy="697695"/>
          </a:xfrm>
          <a:solidFill>
            <a:srgbClr val="31579B"/>
          </a:solidFill>
        </p:grpSpPr>
        <p:sp>
          <p:nvSpPr>
            <p:cNvPr id="73" name="Elipsa 8">
              <a:extLst>
                <a:ext uri="{FF2B5EF4-FFF2-40B4-BE49-F238E27FC236}">
                  <a16:creationId xmlns:a16="http://schemas.microsoft.com/office/drawing/2014/main" id="{127B9752-3981-4CE1-80F6-FF63991E9874}"/>
                </a:ext>
              </a:extLst>
            </p:cNvPr>
            <p:cNvSpPr/>
            <p:nvPr/>
          </p:nvSpPr>
          <p:spPr>
            <a:xfrm>
              <a:off x="5695487" y="4404667"/>
              <a:ext cx="697695" cy="69769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pic>
          <p:nvPicPr>
            <p:cNvPr id="74" name="Obraz 73">
              <a:extLst>
                <a:ext uri="{FF2B5EF4-FFF2-40B4-BE49-F238E27FC236}">
                  <a16:creationId xmlns:a16="http://schemas.microsoft.com/office/drawing/2014/main" id="{0C361B9D-4B77-4108-AA79-340D0E3F8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00900">
              <a:off x="5794120" y="4502921"/>
              <a:ext cx="500428" cy="500428"/>
            </a:xfrm>
            <a:prstGeom prst="rect">
              <a:avLst/>
            </a:prstGeom>
            <a:noFill/>
          </p:spPr>
        </p:pic>
      </p:grpSp>
      <p:grpSp>
        <p:nvGrpSpPr>
          <p:cNvPr id="75" name="Grupa 74">
            <a:extLst>
              <a:ext uri="{FF2B5EF4-FFF2-40B4-BE49-F238E27FC236}">
                <a16:creationId xmlns:a16="http://schemas.microsoft.com/office/drawing/2014/main" id="{3AD87F30-9EA6-4385-90C2-F3FB059F0D45}"/>
              </a:ext>
            </a:extLst>
          </p:cNvPr>
          <p:cNvGrpSpPr/>
          <p:nvPr/>
        </p:nvGrpSpPr>
        <p:grpSpPr>
          <a:xfrm>
            <a:off x="4411388" y="4367059"/>
            <a:ext cx="697695" cy="713415"/>
            <a:chOff x="6459808" y="4405113"/>
            <a:chExt cx="697695" cy="713415"/>
          </a:xfrm>
          <a:solidFill>
            <a:srgbClr val="31579B"/>
          </a:solidFill>
        </p:grpSpPr>
        <p:sp>
          <p:nvSpPr>
            <p:cNvPr id="76" name="Elipsa 37">
              <a:extLst>
                <a:ext uri="{FF2B5EF4-FFF2-40B4-BE49-F238E27FC236}">
                  <a16:creationId xmlns:a16="http://schemas.microsoft.com/office/drawing/2014/main" id="{F806D03D-E350-4087-8403-3EE4024C663F}"/>
                </a:ext>
              </a:extLst>
            </p:cNvPr>
            <p:cNvSpPr/>
            <p:nvPr/>
          </p:nvSpPr>
          <p:spPr>
            <a:xfrm>
              <a:off x="6459808" y="4405113"/>
              <a:ext cx="697695" cy="69769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pic>
          <p:nvPicPr>
            <p:cNvPr id="78" name="Obraz 77">
              <a:extLst>
                <a:ext uri="{FF2B5EF4-FFF2-40B4-BE49-F238E27FC236}">
                  <a16:creationId xmlns:a16="http://schemas.microsoft.com/office/drawing/2014/main" id="{27107EF0-D979-4ACB-ADFB-BE61B1DE1F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441"/>
            <a:stretch/>
          </p:blipFill>
          <p:spPr>
            <a:xfrm>
              <a:off x="6699279" y="4654605"/>
              <a:ext cx="229918" cy="463923"/>
            </a:xfrm>
            <a:prstGeom prst="rect">
              <a:avLst/>
            </a:prstGeom>
            <a:noFill/>
          </p:spPr>
        </p:pic>
      </p:grpSp>
      <p:grpSp>
        <p:nvGrpSpPr>
          <p:cNvPr id="79" name="Grupa 78">
            <a:extLst>
              <a:ext uri="{FF2B5EF4-FFF2-40B4-BE49-F238E27FC236}">
                <a16:creationId xmlns:a16="http://schemas.microsoft.com/office/drawing/2014/main" id="{12793AA0-2635-45C5-B68F-E3BBD87166C8}"/>
              </a:ext>
            </a:extLst>
          </p:cNvPr>
          <p:cNvGrpSpPr/>
          <p:nvPr/>
        </p:nvGrpSpPr>
        <p:grpSpPr>
          <a:xfrm>
            <a:off x="5108798" y="4364956"/>
            <a:ext cx="697695" cy="697695"/>
            <a:chOff x="7224129" y="4405802"/>
            <a:chExt cx="697695" cy="697695"/>
          </a:xfrm>
          <a:solidFill>
            <a:srgbClr val="31579B"/>
          </a:solidFill>
        </p:grpSpPr>
        <p:sp>
          <p:nvSpPr>
            <p:cNvPr id="80" name="Elipsa 38">
              <a:extLst>
                <a:ext uri="{FF2B5EF4-FFF2-40B4-BE49-F238E27FC236}">
                  <a16:creationId xmlns:a16="http://schemas.microsoft.com/office/drawing/2014/main" id="{252E6742-F453-4C88-85DC-7C72392795DA}"/>
                </a:ext>
              </a:extLst>
            </p:cNvPr>
            <p:cNvSpPr/>
            <p:nvPr/>
          </p:nvSpPr>
          <p:spPr>
            <a:xfrm>
              <a:off x="7224129" y="4405802"/>
              <a:ext cx="697695" cy="69769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pic>
          <p:nvPicPr>
            <p:cNvPr id="81" name="Obraz 80">
              <a:extLst>
                <a:ext uri="{FF2B5EF4-FFF2-40B4-BE49-F238E27FC236}">
                  <a16:creationId xmlns:a16="http://schemas.microsoft.com/office/drawing/2014/main" id="{B4D3027E-ECAD-4B40-8936-1A6BC7EAD8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1667">
              <a:off x="7374301" y="4537919"/>
              <a:ext cx="496801" cy="496802"/>
            </a:xfrm>
            <a:prstGeom prst="rect">
              <a:avLst/>
            </a:prstGeom>
            <a:noFill/>
          </p:spPr>
        </p:pic>
      </p:grpSp>
      <p:sp>
        <p:nvSpPr>
          <p:cNvPr id="82" name="pole tekstowe 81">
            <a:extLst>
              <a:ext uri="{FF2B5EF4-FFF2-40B4-BE49-F238E27FC236}">
                <a16:creationId xmlns:a16="http://schemas.microsoft.com/office/drawing/2014/main" id="{DF13A24D-96CA-49DD-B2E8-868A56D555EC}"/>
              </a:ext>
            </a:extLst>
          </p:cNvPr>
          <p:cNvSpPr txBox="1"/>
          <p:nvPr/>
        </p:nvSpPr>
        <p:spPr>
          <a:xfrm>
            <a:off x="3542839" y="5224351"/>
            <a:ext cx="25680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b="1" dirty="0">
                <a:solidFill>
                  <a:srgbClr val="31579B"/>
                </a:solidFill>
              </a:rPr>
              <a:t>ZAŁOŻENIE KONTA MCL</a:t>
            </a:r>
          </a:p>
        </p:txBody>
      </p:sp>
      <p:cxnSp>
        <p:nvCxnSpPr>
          <p:cNvPr id="83" name="Łącznik prosty 82">
            <a:extLst>
              <a:ext uri="{FF2B5EF4-FFF2-40B4-BE49-F238E27FC236}">
                <a16:creationId xmlns:a16="http://schemas.microsoft.com/office/drawing/2014/main" id="{14B36A98-A98E-4D64-B411-C5FB0F7FD8B2}"/>
              </a:ext>
            </a:extLst>
          </p:cNvPr>
          <p:cNvCxnSpPr/>
          <p:nvPr/>
        </p:nvCxnSpPr>
        <p:spPr>
          <a:xfrm>
            <a:off x="5810096" y="4753515"/>
            <a:ext cx="456653" cy="0"/>
          </a:xfrm>
          <a:prstGeom prst="line">
            <a:avLst/>
          </a:prstGeom>
          <a:ln w="3810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Grupa 83">
            <a:extLst>
              <a:ext uri="{FF2B5EF4-FFF2-40B4-BE49-F238E27FC236}">
                <a16:creationId xmlns:a16="http://schemas.microsoft.com/office/drawing/2014/main" id="{0157076C-6CAE-4B46-BF2F-E8E7FD31322F}"/>
              </a:ext>
            </a:extLst>
          </p:cNvPr>
          <p:cNvGrpSpPr/>
          <p:nvPr/>
        </p:nvGrpSpPr>
        <p:grpSpPr>
          <a:xfrm>
            <a:off x="9309425" y="4229482"/>
            <a:ext cx="2534756" cy="1014015"/>
            <a:chOff x="4656000" y="4918136"/>
            <a:chExt cx="2880000" cy="1152128"/>
          </a:xfrm>
        </p:grpSpPr>
        <p:sp>
          <p:nvSpPr>
            <p:cNvPr id="85" name="Prostokąt zaokrąglony 60">
              <a:extLst>
                <a:ext uri="{FF2B5EF4-FFF2-40B4-BE49-F238E27FC236}">
                  <a16:creationId xmlns:a16="http://schemas.microsoft.com/office/drawing/2014/main" id="{4C3B6700-D50E-40B8-812F-2537F9557975}"/>
                </a:ext>
              </a:extLst>
            </p:cNvPr>
            <p:cNvSpPr/>
            <p:nvPr/>
          </p:nvSpPr>
          <p:spPr>
            <a:xfrm>
              <a:off x="4656000" y="4918136"/>
              <a:ext cx="2880000" cy="1152128"/>
            </a:xfrm>
            <a:prstGeom prst="roundRect">
              <a:avLst/>
            </a:prstGeom>
            <a:solidFill>
              <a:srgbClr val="31579B"/>
            </a:solidFill>
            <a:ln>
              <a:solidFill>
                <a:srgbClr val="3157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tlCol="0" anchor="t"/>
            <a:lstStyle/>
            <a:p>
              <a:r>
                <a:rPr lang="pl-PL" sz="1600" b="1" cap="small" dirty="0">
                  <a:solidFill>
                    <a:schemeClr val="bg1"/>
                  </a:solidFill>
                </a:rPr>
                <a:t>Logowanie</a:t>
              </a:r>
            </a:p>
          </p:txBody>
        </p:sp>
        <p:sp>
          <p:nvSpPr>
            <p:cNvPr id="86" name="Elipsa 61">
              <a:extLst>
                <a:ext uri="{FF2B5EF4-FFF2-40B4-BE49-F238E27FC236}">
                  <a16:creationId xmlns:a16="http://schemas.microsoft.com/office/drawing/2014/main" id="{1DAF81A4-35E7-4D40-A80A-1C53319B53BF}"/>
                </a:ext>
              </a:extLst>
            </p:cNvPr>
            <p:cNvSpPr/>
            <p:nvPr/>
          </p:nvSpPr>
          <p:spPr>
            <a:xfrm>
              <a:off x="4939934" y="5273604"/>
              <a:ext cx="679115" cy="67911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157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pl-PL" sz="1800" b="1" dirty="0">
                  <a:solidFill>
                    <a:srgbClr val="4D4D4D"/>
                  </a:solidFill>
                </a:rPr>
                <a:t>MCL</a:t>
              </a:r>
            </a:p>
          </p:txBody>
        </p:sp>
        <p:sp>
          <p:nvSpPr>
            <p:cNvPr id="87" name="Prostokąt zaokrąglony 62">
              <a:extLst>
                <a:ext uri="{FF2B5EF4-FFF2-40B4-BE49-F238E27FC236}">
                  <a16:creationId xmlns:a16="http://schemas.microsoft.com/office/drawing/2014/main" id="{6111EA93-1731-4A94-9C85-D5172ED215BF}"/>
                </a:ext>
              </a:extLst>
            </p:cNvPr>
            <p:cNvSpPr/>
            <p:nvPr/>
          </p:nvSpPr>
          <p:spPr>
            <a:xfrm>
              <a:off x="5781524" y="5273048"/>
              <a:ext cx="1627522" cy="288000"/>
            </a:xfrm>
            <a:prstGeom prst="roundRect">
              <a:avLst>
                <a:gd name="adj" fmla="val 467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72000" rIns="72000" bIns="72000" rtlCol="0" anchor="ctr"/>
            <a:lstStyle/>
            <a:p>
              <a:r>
                <a:rPr lang="pl-PL" sz="1200" b="1" dirty="0">
                  <a:solidFill>
                    <a:srgbClr val="4D4D4D"/>
                  </a:solidFill>
                </a:rPr>
                <a:t>nazwa użytkownika</a:t>
              </a:r>
            </a:p>
          </p:txBody>
        </p:sp>
        <p:sp>
          <p:nvSpPr>
            <p:cNvPr id="88" name="Prostokąt zaokrąglony 63">
              <a:extLst>
                <a:ext uri="{FF2B5EF4-FFF2-40B4-BE49-F238E27FC236}">
                  <a16:creationId xmlns:a16="http://schemas.microsoft.com/office/drawing/2014/main" id="{62C06564-E855-4AA7-924B-2060A413F54F}"/>
                </a:ext>
              </a:extLst>
            </p:cNvPr>
            <p:cNvSpPr/>
            <p:nvPr/>
          </p:nvSpPr>
          <p:spPr>
            <a:xfrm>
              <a:off x="5781524" y="5664719"/>
              <a:ext cx="1627522" cy="288000"/>
            </a:xfrm>
            <a:prstGeom prst="roundRect">
              <a:avLst>
                <a:gd name="adj" fmla="val 467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r>
                <a:rPr lang="pl-PL" sz="1200" b="1" dirty="0">
                  <a:solidFill>
                    <a:srgbClr val="4D4D4D"/>
                  </a:solidFill>
                </a:rPr>
                <a:t>hasło</a:t>
              </a:r>
            </a:p>
          </p:txBody>
        </p:sp>
      </p:grpSp>
      <p:pic>
        <p:nvPicPr>
          <p:cNvPr id="91" name="Obraz 90">
            <a:extLst>
              <a:ext uri="{FF2B5EF4-FFF2-40B4-BE49-F238E27FC236}">
                <a16:creationId xmlns:a16="http://schemas.microsoft.com/office/drawing/2014/main" id="{49457CD2-5C76-4C0E-B99F-E2A21D7A688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017">
            <a:off x="10702998" y="3330774"/>
            <a:ext cx="931403" cy="931403"/>
          </a:xfrm>
          <a:prstGeom prst="rect">
            <a:avLst/>
          </a:prstGeom>
        </p:spPr>
      </p:pic>
      <p:grpSp>
        <p:nvGrpSpPr>
          <p:cNvPr id="92" name="Grupa 91">
            <a:extLst>
              <a:ext uri="{FF2B5EF4-FFF2-40B4-BE49-F238E27FC236}">
                <a16:creationId xmlns:a16="http://schemas.microsoft.com/office/drawing/2014/main" id="{DF94BA17-08E1-4F0A-9B9C-8120F977C5CF}"/>
              </a:ext>
            </a:extLst>
          </p:cNvPr>
          <p:cNvGrpSpPr/>
          <p:nvPr/>
        </p:nvGrpSpPr>
        <p:grpSpPr>
          <a:xfrm>
            <a:off x="8249655" y="4292719"/>
            <a:ext cx="900000" cy="900000"/>
            <a:chOff x="6247042" y="4292719"/>
            <a:chExt cx="900000" cy="900000"/>
          </a:xfrm>
        </p:grpSpPr>
        <p:sp>
          <p:nvSpPr>
            <p:cNvPr id="93" name="Elipsa 66">
              <a:extLst>
                <a:ext uri="{FF2B5EF4-FFF2-40B4-BE49-F238E27FC236}">
                  <a16:creationId xmlns:a16="http://schemas.microsoft.com/office/drawing/2014/main" id="{D394E0CC-ED7A-4AE7-A1F1-307FADEA7B11}"/>
                </a:ext>
              </a:extLst>
            </p:cNvPr>
            <p:cNvSpPr/>
            <p:nvPr/>
          </p:nvSpPr>
          <p:spPr>
            <a:xfrm>
              <a:off x="6247042" y="4292719"/>
              <a:ext cx="900000" cy="900000"/>
            </a:xfrm>
            <a:prstGeom prst="ellipse">
              <a:avLst/>
            </a:prstGeom>
            <a:noFill/>
            <a:ln w="38100">
              <a:solidFill>
                <a:srgbClr val="CC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2800" b="1" dirty="0">
                <a:solidFill>
                  <a:schemeClr val="bg1"/>
                </a:solidFill>
              </a:endParaRPr>
            </a:p>
          </p:txBody>
        </p:sp>
        <p:pic>
          <p:nvPicPr>
            <p:cNvPr id="94" name="Obraz 93">
              <a:extLst>
                <a:ext uri="{FF2B5EF4-FFF2-40B4-BE49-F238E27FC236}">
                  <a16:creationId xmlns:a16="http://schemas.microsoft.com/office/drawing/2014/main" id="{E032C8D0-B080-419D-824E-071E5FCD08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 bright="-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44588" y="4669118"/>
              <a:ext cx="694493" cy="168793"/>
            </a:xfrm>
            <a:prstGeom prst="rect">
              <a:avLst/>
            </a:prstGeom>
            <a:solidFill>
              <a:schemeClr val="bg1"/>
            </a:solidFill>
          </p:spPr>
        </p:pic>
      </p:grpSp>
      <p:pic>
        <p:nvPicPr>
          <p:cNvPr id="95" name="Obraz 94">
            <a:extLst>
              <a:ext uri="{FF2B5EF4-FFF2-40B4-BE49-F238E27FC236}">
                <a16:creationId xmlns:a16="http://schemas.microsoft.com/office/drawing/2014/main" id="{2BD066ED-62A7-46B9-96F0-3B4B14298F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144" y="5266854"/>
            <a:ext cx="451753" cy="451753"/>
          </a:xfrm>
          <a:prstGeom prst="rect">
            <a:avLst/>
          </a:prstGeom>
        </p:spPr>
      </p:pic>
      <p:cxnSp>
        <p:nvCxnSpPr>
          <p:cNvPr id="96" name="Łącznik prosty 95">
            <a:extLst>
              <a:ext uri="{FF2B5EF4-FFF2-40B4-BE49-F238E27FC236}">
                <a16:creationId xmlns:a16="http://schemas.microsoft.com/office/drawing/2014/main" id="{6FB04E1A-7703-443E-9D99-C5A872420B07}"/>
              </a:ext>
            </a:extLst>
          </p:cNvPr>
          <p:cNvCxnSpPr/>
          <p:nvPr/>
        </p:nvCxnSpPr>
        <p:spPr>
          <a:xfrm>
            <a:off x="9149655" y="4753515"/>
            <a:ext cx="180000" cy="0"/>
          </a:xfrm>
          <a:prstGeom prst="line">
            <a:avLst/>
          </a:prstGeom>
          <a:ln w="38100">
            <a:solidFill>
              <a:srgbClr val="3157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Obraz 46">
            <a:extLst>
              <a:ext uri="{FF2B5EF4-FFF2-40B4-BE49-F238E27FC236}">
                <a16:creationId xmlns:a16="http://schemas.microsoft.com/office/drawing/2014/main" id="{443E95E5-D046-4A3D-BCC8-19B705A0C003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777" y="2633689"/>
            <a:ext cx="451753" cy="451753"/>
          </a:xfrm>
          <a:prstGeom prst="rect">
            <a:avLst/>
          </a:prstGeom>
        </p:spPr>
      </p:pic>
      <p:sp>
        <p:nvSpPr>
          <p:cNvPr id="48" name="Prostokąt zaokrąglony 63">
            <a:extLst>
              <a:ext uri="{FF2B5EF4-FFF2-40B4-BE49-F238E27FC236}">
                <a16:creationId xmlns:a16="http://schemas.microsoft.com/office/drawing/2014/main" id="{16C25FC5-FF69-4C18-B643-E1202EB0C4B0}"/>
              </a:ext>
            </a:extLst>
          </p:cNvPr>
          <p:cNvSpPr/>
          <p:nvPr/>
        </p:nvSpPr>
        <p:spPr>
          <a:xfrm>
            <a:off x="5379789" y="2752632"/>
            <a:ext cx="1432421" cy="253476"/>
          </a:xfrm>
          <a:prstGeom prst="roundRect">
            <a:avLst>
              <a:gd name="adj" fmla="val 4677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r>
              <a:rPr lang="pl-PL" sz="1200" b="1" dirty="0">
                <a:solidFill>
                  <a:srgbClr val="4D4D4D"/>
                </a:solidFill>
              </a:rPr>
              <a:t>„Podłącz konto”</a:t>
            </a:r>
          </a:p>
        </p:txBody>
      </p:sp>
    </p:spTree>
    <p:extLst>
      <p:ext uri="{BB962C8B-B14F-4D97-AF65-F5344CB8AC3E}">
        <p14:creationId xmlns:p14="http://schemas.microsoft.com/office/powerpoint/2010/main" val="12436811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5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82" grpId="0"/>
      <p:bldP spid="4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C8357F3-42B7-4755-B366-05EFE72CFB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Mail aktywujący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A7CDD9B8-3B41-49CF-9A0C-007822166C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04664"/>
            <a:ext cx="5077294" cy="6858000"/>
          </a:xfrm>
          <a:prstGeom prst="rect">
            <a:avLst/>
          </a:prstGeom>
        </p:spPr>
      </p:pic>
      <p:pic>
        <p:nvPicPr>
          <p:cNvPr id="8" name="Grafika 7" descr="Kursor">
            <a:extLst>
              <a:ext uri="{FF2B5EF4-FFF2-40B4-BE49-F238E27FC236}">
                <a16:creationId xmlns:a16="http://schemas.microsoft.com/office/drawing/2014/main" id="{9E47C55C-6FD2-4E14-AA91-45D377A36E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82688" y="4293064"/>
            <a:ext cx="576000" cy="576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51960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75D915D-E655-4709-BDA1-088211030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Kierunki</a:t>
            </a:r>
          </a:p>
        </p:txBody>
      </p:sp>
    </p:spTree>
    <p:extLst>
      <p:ext uri="{BB962C8B-B14F-4D97-AF65-F5344CB8AC3E}">
        <p14:creationId xmlns:p14="http://schemas.microsoft.com/office/powerpoint/2010/main" val="2214231487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>
            <a:extLst>
              <a:ext uri="{FF2B5EF4-FFF2-40B4-BE49-F238E27FC236}">
                <a16:creationId xmlns:a16="http://schemas.microsoft.com/office/drawing/2014/main" id="{3F55F9C1-2ABD-45E7-8E08-DF8F9697AA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6" b="2611"/>
          <a:stretch/>
        </p:blipFill>
        <p:spPr>
          <a:xfrm>
            <a:off x="983432" y="1267378"/>
            <a:ext cx="7343413" cy="399853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9" name="Grafika 28" descr="Kursor">
            <a:extLst>
              <a:ext uri="{FF2B5EF4-FFF2-40B4-BE49-F238E27FC236}">
                <a16:creationId xmlns:a16="http://schemas.microsoft.com/office/drawing/2014/main" id="{D4F848AF-C9D7-4158-8B4E-3B744992FD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52982" y="2610871"/>
            <a:ext cx="576000" cy="576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2" name="Tytuł 21">
            <a:extLst>
              <a:ext uri="{FF2B5EF4-FFF2-40B4-BE49-F238E27FC236}">
                <a16:creationId xmlns:a16="http://schemas.microsoft.com/office/drawing/2014/main" id="{5C9D7B7B-3799-4D1C-9B64-6245F4FBD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POL-on demo - Kierunki</a:t>
            </a:r>
          </a:p>
        </p:txBody>
      </p:sp>
      <p:pic>
        <p:nvPicPr>
          <p:cNvPr id="24" name="Obraz 23">
            <a:extLst>
              <a:ext uri="{FF2B5EF4-FFF2-40B4-BE49-F238E27FC236}">
                <a16:creationId xmlns:a16="http://schemas.microsoft.com/office/drawing/2014/main" id="{30EA8E6C-0179-4E49-91B1-E17685C916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3432" y="1298727"/>
            <a:ext cx="9430462" cy="5371782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1358AC3B-4CF1-489C-BCC9-DC84B0EF489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1569"/>
          <a:stretch/>
        </p:blipFill>
        <p:spPr>
          <a:xfrm>
            <a:off x="468018" y="1238795"/>
            <a:ext cx="10686384" cy="53717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" name="Prostokąt: zaokrąglone rogi 25">
            <a:extLst>
              <a:ext uri="{FF2B5EF4-FFF2-40B4-BE49-F238E27FC236}">
                <a16:creationId xmlns:a16="http://schemas.microsoft.com/office/drawing/2014/main" id="{6F5B3184-BCCC-47ED-B6DA-38941984A2C9}"/>
              </a:ext>
            </a:extLst>
          </p:cNvPr>
          <p:cNvSpPr/>
          <p:nvPr/>
        </p:nvSpPr>
        <p:spPr>
          <a:xfrm>
            <a:off x="9192344" y="6021609"/>
            <a:ext cx="865036" cy="322844"/>
          </a:xfrm>
          <a:prstGeom prst="roundRect">
            <a:avLst/>
          </a:prstGeom>
          <a:noFill/>
          <a:ln w="28575">
            <a:solidFill>
              <a:srgbClr val="EAAC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28" name="Obraz 27">
            <a:extLst>
              <a:ext uri="{FF2B5EF4-FFF2-40B4-BE49-F238E27FC236}">
                <a16:creationId xmlns:a16="http://schemas.microsoft.com/office/drawing/2014/main" id="{A3022339-FDF6-434A-9CDE-A802F1DC7E1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296" t="45796" r="4587"/>
          <a:stretch/>
        </p:blipFill>
        <p:spPr>
          <a:xfrm>
            <a:off x="1219988" y="4279817"/>
            <a:ext cx="10987139" cy="24113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Grafika 26" descr="Kursor">
            <a:extLst>
              <a:ext uri="{FF2B5EF4-FFF2-40B4-BE49-F238E27FC236}">
                <a16:creationId xmlns:a16="http://schemas.microsoft.com/office/drawing/2014/main" id="{F5B66C02-0CD5-44A9-8936-7A6EA78C33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16080" y="5895031"/>
            <a:ext cx="576000" cy="576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58817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Migracja do nowego systemu</a:t>
            </a:r>
          </a:p>
        </p:txBody>
      </p:sp>
      <p:pic>
        <p:nvPicPr>
          <p:cNvPr id="16" name="Obraz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265" y="2069341"/>
            <a:ext cx="1080462" cy="262601"/>
          </a:xfrm>
          <a:prstGeom prst="rect">
            <a:avLst/>
          </a:prstGeom>
          <a:solidFill>
            <a:srgbClr val="CC6699">
              <a:alpha val="0"/>
            </a:srgbClr>
          </a:solidFill>
        </p:spPr>
      </p:pic>
      <p:grpSp>
        <p:nvGrpSpPr>
          <p:cNvPr id="31" name="Grupa 30">
            <a:extLst>
              <a:ext uri="{FF2B5EF4-FFF2-40B4-BE49-F238E27FC236}">
                <a16:creationId xmlns:a16="http://schemas.microsoft.com/office/drawing/2014/main" id="{6DA3F01A-8B41-4AA9-AE99-72E01E852F71}"/>
              </a:ext>
            </a:extLst>
          </p:cNvPr>
          <p:cNvGrpSpPr/>
          <p:nvPr/>
        </p:nvGrpSpPr>
        <p:grpSpPr>
          <a:xfrm>
            <a:off x="1631813" y="1175676"/>
            <a:ext cx="2880000" cy="540147"/>
            <a:chOff x="1078277" y="1636894"/>
            <a:chExt cx="2880000" cy="540147"/>
          </a:xfrm>
        </p:grpSpPr>
        <p:sp>
          <p:nvSpPr>
            <p:cNvPr id="32" name="Prostokąt zaokrąglony 12">
              <a:extLst>
                <a:ext uri="{FF2B5EF4-FFF2-40B4-BE49-F238E27FC236}">
                  <a16:creationId xmlns:a16="http://schemas.microsoft.com/office/drawing/2014/main" id="{8C584ED5-B026-41BE-A008-9C32021B2C44}"/>
                </a:ext>
              </a:extLst>
            </p:cNvPr>
            <p:cNvSpPr/>
            <p:nvPr/>
          </p:nvSpPr>
          <p:spPr>
            <a:xfrm>
              <a:off x="1078277" y="1636894"/>
              <a:ext cx="2880000" cy="5401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34" name="Obraz 33">
              <a:extLst>
                <a:ext uri="{FF2B5EF4-FFF2-40B4-BE49-F238E27FC236}">
                  <a16:creationId xmlns:a16="http://schemas.microsoft.com/office/drawing/2014/main" id="{76C4B13C-168E-4870-ACF9-E6340557F0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-3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8046" y="1765193"/>
              <a:ext cx="1080462" cy="262601"/>
            </a:xfrm>
            <a:prstGeom prst="rect">
              <a:avLst/>
            </a:prstGeom>
            <a:solidFill>
              <a:srgbClr val="CC6699">
                <a:alpha val="0"/>
              </a:srgbClr>
            </a:solidFill>
          </p:spPr>
        </p:pic>
      </p:grpSp>
      <p:grpSp>
        <p:nvGrpSpPr>
          <p:cNvPr id="35" name="Grupa 34">
            <a:extLst>
              <a:ext uri="{FF2B5EF4-FFF2-40B4-BE49-F238E27FC236}">
                <a16:creationId xmlns:a16="http://schemas.microsoft.com/office/drawing/2014/main" id="{8048E20B-C10C-4059-AE0A-D5BC2327D339}"/>
              </a:ext>
            </a:extLst>
          </p:cNvPr>
          <p:cNvGrpSpPr/>
          <p:nvPr/>
        </p:nvGrpSpPr>
        <p:grpSpPr>
          <a:xfrm>
            <a:off x="7751625" y="1174788"/>
            <a:ext cx="2880000" cy="540147"/>
            <a:chOff x="7563261" y="1896494"/>
            <a:chExt cx="2880000" cy="540147"/>
          </a:xfrm>
        </p:grpSpPr>
        <p:sp>
          <p:nvSpPr>
            <p:cNvPr id="39" name="Prostokąt zaokrąglony 14">
              <a:extLst>
                <a:ext uri="{FF2B5EF4-FFF2-40B4-BE49-F238E27FC236}">
                  <a16:creationId xmlns:a16="http://schemas.microsoft.com/office/drawing/2014/main" id="{26A12AF2-5AB0-4312-B55B-D04A43D65A07}"/>
                </a:ext>
              </a:extLst>
            </p:cNvPr>
            <p:cNvSpPr/>
            <p:nvPr/>
          </p:nvSpPr>
          <p:spPr>
            <a:xfrm>
              <a:off x="7563261" y="1896494"/>
              <a:ext cx="2880000" cy="540147"/>
            </a:xfrm>
            <a:prstGeom prst="roundRect">
              <a:avLst>
                <a:gd name="adj" fmla="val 50000"/>
              </a:avLst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2" algn="ctr"/>
              <a:r>
                <a:rPr lang="pl-PL" sz="30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40" name="Obraz 39">
              <a:extLst>
                <a:ext uri="{FF2B5EF4-FFF2-40B4-BE49-F238E27FC236}">
                  <a16:creationId xmlns:a16="http://schemas.microsoft.com/office/drawing/2014/main" id="{B4ACF675-C3E3-49D1-A72B-5DDCFF971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9421" y="2035266"/>
              <a:ext cx="1080462" cy="262601"/>
            </a:xfrm>
            <a:prstGeom prst="rect">
              <a:avLst/>
            </a:prstGeom>
            <a:solidFill>
              <a:srgbClr val="CC6699">
                <a:alpha val="0"/>
              </a:srgbClr>
            </a:solidFill>
          </p:spPr>
        </p:pic>
      </p:grpSp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51817046-1466-4377-9F51-E8737E6B2E8F}"/>
              </a:ext>
            </a:extLst>
          </p:cNvPr>
          <p:cNvSpPr/>
          <p:nvPr/>
        </p:nvSpPr>
        <p:spPr>
          <a:xfrm>
            <a:off x="1135713" y="1872000"/>
            <a:ext cx="3872200" cy="540148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/>
              <a:t>PROFILE KSZTAŁCENIA</a:t>
            </a:r>
          </a:p>
        </p:txBody>
      </p:sp>
      <p:sp>
        <p:nvSpPr>
          <p:cNvPr id="5" name="Prostokąt: zaokrąglone rogi 4">
            <a:extLst>
              <a:ext uri="{FF2B5EF4-FFF2-40B4-BE49-F238E27FC236}">
                <a16:creationId xmlns:a16="http://schemas.microsoft.com/office/drawing/2014/main" id="{A666A132-AC5A-4815-8B62-7DF7EF9508B9}"/>
              </a:ext>
            </a:extLst>
          </p:cNvPr>
          <p:cNvSpPr/>
          <p:nvPr/>
        </p:nvSpPr>
        <p:spPr>
          <a:xfrm>
            <a:off x="7314547" y="2592000"/>
            <a:ext cx="1800200" cy="42276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200" b="1" dirty="0"/>
              <a:t>PROFIL PRAKTYCZNY</a:t>
            </a:r>
          </a:p>
        </p:txBody>
      </p:sp>
      <p:sp>
        <p:nvSpPr>
          <p:cNvPr id="56" name="Prostokąt: zaokrąglone rogi 55">
            <a:extLst>
              <a:ext uri="{FF2B5EF4-FFF2-40B4-BE49-F238E27FC236}">
                <a16:creationId xmlns:a16="http://schemas.microsoft.com/office/drawing/2014/main" id="{3F0906CA-A45A-4380-8385-F5D26AFE2420}"/>
              </a:ext>
            </a:extLst>
          </p:cNvPr>
          <p:cNvSpPr/>
          <p:nvPr/>
        </p:nvSpPr>
        <p:spPr>
          <a:xfrm>
            <a:off x="9267969" y="2592000"/>
            <a:ext cx="1800200" cy="42276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200" b="1" dirty="0"/>
              <a:t>PROFIL OGÓLNOAKADEMICKI</a:t>
            </a:r>
          </a:p>
        </p:txBody>
      </p:sp>
      <p:grpSp>
        <p:nvGrpSpPr>
          <p:cNvPr id="41" name="Grupa 40">
            <a:extLst>
              <a:ext uri="{FF2B5EF4-FFF2-40B4-BE49-F238E27FC236}">
                <a16:creationId xmlns:a16="http://schemas.microsoft.com/office/drawing/2014/main" id="{E68F0BA0-69EF-4692-B183-C7F0A9699480}"/>
              </a:ext>
            </a:extLst>
          </p:cNvPr>
          <p:cNvGrpSpPr/>
          <p:nvPr/>
        </p:nvGrpSpPr>
        <p:grpSpPr>
          <a:xfrm>
            <a:off x="8892469" y="2511415"/>
            <a:ext cx="1092306" cy="4346585"/>
            <a:chOff x="5346974" y="3598277"/>
            <a:chExt cx="1092306" cy="4346585"/>
          </a:xfrm>
        </p:grpSpPr>
        <p:pic>
          <p:nvPicPr>
            <p:cNvPr id="44" name="Obraz 43">
              <a:extLst>
                <a:ext uri="{FF2B5EF4-FFF2-40B4-BE49-F238E27FC236}">
                  <a16:creationId xmlns:a16="http://schemas.microsoft.com/office/drawing/2014/main" id="{FC9C3957-7BF2-4030-B207-4C8378455D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6974" y="3598277"/>
              <a:ext cx="1092306" cy="1092306"/>
            </a:xfrm>
            <a:prstGeom prst="rect">
              <a:avLst/>
            </a:prstGeom>
          </p:spPr>
        </p:pic>
        <p:sp>
          <p:nvSpPr>
            <p:cNvPr id="48" name="Prostokąt 47">
              <a:extLst>
                <a:ext uri="{FF2B5EF4-FFF2-40B4-BE49-F238E27FC236}">
                  <a16:creationId xmlns:a16="http://schemas.microsoft.com/office/drawing/2014/main" id="{5096957D-8988-4A3F-A32C-5EC255743D53}"/>
                </a:ext>
              </a:extLst>
            </p:cNvPr>
            <p:cNvSpPr/>
            <p:nvPr/>
          </p:nvSpPr>
          <p:spPr>
            <a:xfrm>
              <a:off x="5648199" y="4578668"/>
              <a:ext cx="671547" cy="3366194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49" name="Owal 48">
              <a:extLst>
                <a:ext uri="{FF2B5EF4-FFF2-40B4-BE49-F238E27FC236}">
                  <a16:creationId xmlns:a16="http://schemas.microsoft.com/office/drawing/2014/main" id="{7C41BF97-B338-470C-86B2-2482794BC0E6}"/>
                </a:ext>
              </a:extLst>
            </p:cNvPr>
            <p:cNvSpPr/>
            <p:nvPr/>
          </p:nvSpPr>
          <p:spPr>
            <a:xfrm>
              <a:off x="6122834" y="4606469"/>
              <a:ext cx="142376" cy="142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cxnSp>
          <p:nvCxnSpPr>
            <p:cNvPr id="50" name="Łącznik prosty 49">
              <a:extLst>
                <a:ext uri="{FF2B5EF4-FFF2-40B4-BE49-F238E27FC236}">
                  <a16:creationId xmlns:a16="http://schemas.microsoft.com/office/drawing/2014/main" id="{5658A3CE-2AFC-4D87-89B2-B32BAE555A39}"/>
                </a:ext>
              </a:extLst>
            </p:cNvPr>
            <p:cNvCxnSpPr/>
            <p:nvPr/>
          </p:nvCxnSpPr>
          <p:spPr>
            <a:xfrm>
              <a:off x="5865459" y="4832584"/>
              <a:ext cx="442866" cy="0"/>
            </a:xfrm>
            <a:prstGeom prst="line">
              <a:avLst/>
            </a:prstGeom>
            <a:ln w="28575" cap="rnd">
              <a:solidFill>
                <a:srgbClr val="557EC7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Prostokąt: zaokrąglone rogi 56">
            <a:extLst>
              <a:ext uri="{FF2B5EF4-FFF2-40B4-BE49-F238E27FC236}">
                <a16:creationId xmlns:a16="http://schemas.microsoft.com/office/drawing/2014/main" id="{2BC2197F-5E85-48AB-B4C5-5D15127E5B6E}"/>
              </a:ext>
            </a:extLst>
          </p:cNvPr>
          <p:cNvSpPr/>
          <p:nvPr/>
        </p:nvSpPr>
        <p:spPr>
          <a:xfrm>
            <a:off x="1144800" y="3492000"/>
            <a:ext cx="3872200" cy="540148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/>
              <a:t>JĘZYKI KSZTAŁCENIA</a:t>
            </a:r>
          </a:p>
        </p:txBody>
      </p:sp>
      <p:sp>
        <p:nvSpPr>
          <p:cNvPr id="58" name="Prostokąt: zaokrąglone rogi 57">
            <a:extLst>
              <a:ext uri="{FF2B5EF4-FFF2-40B4-BE49-F238E27FC236}">
                <a16:creationId xmlns:a16="http://schemas.microsoft.com/office/drawing/2014/main" id="{BAB276E7-EFCB-4ABD-B240-FA864B7CE385}"/>
              </a:ext>
            </a:extLst>
          </p:cNvPr>
          <p:cNvSpPr/>
          <p:nvPr/>
        </p:nvSpPr>
        <p:spPr>
          <a:xfrm>
            <a:off x="7314547" y="4212000"/>
            <a:ext cx="1008000" cy="36004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/>
              <a:t>JĘZYK A</a:t>
            </a:r>
          </a:p>
        </p:txBody>
      </p:sp>
      <p:sp>
        <p:nvSpPr>
          <p:cNvPr id="59" name="Prostokąt: zaokrąglone rogi 58">
            <a:extLst>
              <a:ext uri="{FF2B5EF4-FFF2-40B4-BE49-F238E27FC236}">
                <a16:creationId xmlns:a16="http://schemas.microsoft.com/office/drawing/2014/main" id="{8233378D-E2F1-493D-8B46-C9805B1A95E4}"/>
              </a:ext>
            </a:extLst>
          </p:cNvPr>
          <p:cNvSpPr/>
          <p:nvPr/>
        </p:nvSpPr>
        <p:spPr>
          <a:xfrm>
            <a:off x="8696664" y="4212000"/>
            <a:ext cx="1008000" cy="36004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/>
              <a:t>JĘZYK B</a:t>
            </a:r>
          </a:p>
        </p:txBody>
      </p:sp>
      <p:sp>
        <p:nvSpPr>
          <p:cNvPr id="60" name="Prostokąt: zaokrąglone rogi 59">
            <a:extLst>
              <a:ext uri="{FF2B5EF4-FFF2-40B4-BE49-F238E27FC236}">
                <a16:creationId xmlns:a16="http://schemas.microsoft.com/office/drawing/2014/main" id="{2C1B8EA3-CEE0-4B82-8780-773C4B47F3E1}"/>
              </a:ext>
            </a:extLst>
          </p:cNvPr>
          <p:cNvSpPr/>
          <p:nvPr/>
        </p:nvSpPr>
        <p:spPr>
          <a:xfrm>
            <a:off x="10060169" y="4212000"/>
            <a:ext cx="1008000" cy="36000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/>
              <a:t>JĘZYK C</a:t>
            </a:r>
          </a:p>
        </p:txBody>
      </p:sp>
      <p:sp>
        <p:nvSpPr>
          <p:cNvPr id="61" name="Prostokąt: zaokrąglone rogi 60">
            <a:extLst>
              <a:ext uri="{FF2B5EF4-FFF2-40B4-BE49-F238E27FC236}">
                <a16:creationId xmlns:a16="http://schemas.microsoft.com/office/drawing/2014/main" id="{A0E75204-2409-480A-BDA6-209E589797DB}"/>
              </a:ext>
            </a:extLst>
          </p:cNvPr>
          <p:cNvSpPr/>
          <p:nvPr/>
        </p:nvSpPr>
        <p:spPr>
          <a:xfrm>
            <a:off x="1096951" y="5112000"/>
            <a:ext cx="3872200" cy="540149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/>
              <a:t>JĘZYKI OBJĘTE KSZTAŁCENIEM NA </a:t>
            </a:r>
            <a:br>
              <a:rPr lang="pl-PL" sz="1400" b="1" dirty="0"/>
            </a:br>
            <a:r>
              <a:rPr lang="pl-PL" sz="1400" b="1" dirty="0"/>
              <a:t>FILOLOGIACH OBCOJĘZYCZNYCH </a:t>
            </a:r>
          </a:p>
        </p:txBody>
      </p:sp>
      <p:grpSp>
        <p:nvGrpSpPr>
          <p:cNvPr id="51" name="Grupa 50">
            <a:extLst>
              <a:ext uri="{FF2B5EF4-FFF2-40B4-BE49-F238E27FC236}">
                <a16:creationId xmlns:a16="http://schemas.microsoft.com/office/drawing/2014/main" id="{A642F808-3DBE-4021-BC80-0E40C1FA3480}"/>
              </a:ext>
            </a:extLst>
          </p:cNvPr>
          <p:cNvGrpSpPr/>
          <p:nvPr/>
        </p:nvGrpSpPr>
        <p:grpSpPr>
          <a:xfrm flipH="1">
            <a:off x="8401142" y="2511415"/>
            <a:ext cx="1092306" cy="4351169"/>
            <a:chOff x="5346974" y="3598277"/>
            <a:chExt cx="1092306" cy="4351169"/>
          </a:xfrm>
        </p:grpSpPr>
        <p:pic>
          <p:nvPicPr>
            <p:cNvPr id="52" name="Obraz 51">
              <a:extLst>
                <a:ext uri="{FF2B5EF4-FFF2-40B4-BE49-F238E27FC236}">
                  <a16:creationId xmlns:a16="http://schemas.microsoft.com/office/drawing/2014/main" id="{9884C41B-041B-4D51-88FC-D996EEE665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6974" y="3598277"/>
              <a:ext cx="1092306" cy="1092306"/>
            </a:xfrm>
            <a:prstGeom prst="rect">
              <a:avLst/>
            </a:prstGeom>
          </p:spPr>
        </p:pic>
        <p:sp>
          <p:nvSpPr>
            <p:cNvPr id="53" name="Prostokąt 52">
              <a:extLst>
                <a:ext uri="{FF2B5EF4-FFF2-40B4-BE49-F238E27FC236}">
                  <a16:creationId xmlns:a16="http://schemas.microsoft.com/office/drawing/2014/main" id="{A517DC10-988A-42D4-9DB2-9903A4957164}"/>
                </a:ext>
              </a:extLst>
            </p:cNvPr>
            <p:cNvSpPr/>
            <p:nvPr/>
          </p:nvSpPr>
          <p:spPr>
            <a:xfrm>
              <a:off x="5648200" y="4578668"/>
              <a:ext cx="671547" cy="3370778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54" name="Owal 53">
              <a:extLst>
                <a:ext uri="{FF2B5EF4-FFF2-40B4-BE49-F238E27FC236}">
                  <a16:creationId xmlns:a16="http://schemas.microsoft.com/office/drawing/2014/main" id="{FA26FCDC-31C3-45AB-BA11-8D92C7EF183E}"/>
                </a:ext>
              </a:extLst>
            </p:cNvPr>
            <p:cNvSpPr/>
            <p:nvPr/>
          </p:nvSpPr>
          <p:spPr>
            <a:xfrm>
              <a:off x="6122834" y="4606469"/>
              <a:ext cx="142376" cy="142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cxnSp>
          <p:nvCxnSpPr>
            <p:cNvPr id="55" name="Łącznik prosty 54">
              <a:extLst>
                <a:ext uri="{FF2B5EF4-FFF2-40B4-BE49-F238E27FC236}">
                  <a16:creationId xmlns:a16="http://schemas.microsoft.com/office/drawing/2014/main" id="{77C1458B-0BBC-41C9-96F7-8D79EC5D25C5}"/>
                </a:ext>
              </a:extLst>
            </p:cNvPr>
            <p:cNvCxnSpPr/>
            <p:nvPr/>
          </p:nvCxnSpPr>
          <p:spPr>
            <a:xfrm>
              <a:off x="5865459" y="4832584"/>
              <a:ext cx="442866" cy="0"/>
            </a:xfrm>
            <a:prstGeom prst="line">
              <a:avLst/>
            </a:prstGeom>
            <a:ln w="28575" cap="rnd">
              <a:solidFill>
                <a:srgbClr val="557EC7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upa 61">
            <a:extLst>
              <a:ext uri="{FF2B5EF4-FFF2-40B4-BE49-F238E27FC236}">
                <a16:creationId xmlns:a16="http://schemas.microsoft.com/office/drawing/2014/main" id="{1018AA37-BE55-4EB2-83A5-E5C10CAAC5D2}"/>
              </a:ext>
            </a:extLst>
          </p:cNvPr>
          <p:cNvGrpSpPr/>
          <p:nvPr/>
        </p:nvGrpSpPr>
        <p:grpSpPr>
          <a:xfrm>
            <a:off x="6893683" y="3983014"/>
            <a:ext cx="1092306" cy="2902370"/>
            <a:chOff x="5346974" y="3598277"/>
            <a:chExt cx="1092306" cy="2902370"/>
          </a:xfrm>
        </p:grpSpPr>
        <p:pic>
          <p:nvPicPr>
            <p:cNvPr id="63" name="Obraz 62">
              <a:extLst>
                <a:ext uri="{FF2B5EF4-FFF2-40B4-BE49-F238E27FC236}">
                  <a16:creationId xmlns:a16="http://schemas.microsoft.com/office/drawing/2014/main" id="{9EA2AFC4-F7BA-4656-8C7D-1E3EAA593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6974" y="3598277"/>
              <a:ext cx="1092306" cy="1092306"/>
            </a:xfrm>
            <a:prstGeom prst="rect">
              <a:avLst/>
            </a:prstGeom>
          </p:spPr>
        </p:pic>
        <p:sp>
          <p:nvSpPr>
            <p:cNvPr id="64" name="Prostokąt 63">
              <a:extLst>
                <a:ext uri="{FF2B5EF4-FFF2-40B4-BE49-F238E27FC236}">
                  <a16:creationId xmlns:a16="http://schemas.microsoft.com/office/drawing/2014/main" id="{4B3BC1AF-8A84-44B6-8A86-076FF41F09B9}"/>
                </a:ext>
              </a:extLst>
            </p:cNvPr>
            <p:cNvSpPr/>
            <p:nvPr/>
          </p:nvSpPr>
          <p:spPr>
            <a:xfrm>
              <a:off x="5648199" y="4578668"/>
              <a:ext cx="671547" cy="1921979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65" name="Owal 64">
              <a:extLst>
                <a:ext uri="{FF2B5EF4-FFF2-40B4-BE49-F238E27FC236}">
                  <a16:creationId xmlns:a16="http://schemas.microsoft.com/office/drawing/2014/main" id="{FDBFAB7E-88E8-4616-A7FC-15B57FA32AB3}"/>
                </a:ext>
              </a:extLst>
            </p:cNvPr>
            <p:cNvSpPr/>
            <p:nvPr/>
          </p:nvSpPr>
          <p:spPr>
            <a:xfrm>
              <a:off x="6122834" y="4606469"/>
              <a:ext cx="142376" cy="142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cxnSp>
          <p:nvCxnSpPr>
            <p:cNvPr id="66" name="Łącznik prosty 65">
              <a:extLst>
                <a:ext uri="{FF2B5EF4-FFF2-40B4-BE49-F238E27FC236}">
                  <a16:creationId xmlns:a16="http://schemas.microsoft.com/office/drawing/2014/main" id="{5CC9F6B8-88B4-4085-80FA-76C8511436CC}"/>
                </a:ext>
              </a:extLst>
            </p:cNvPr>
            <p:cNvCxnSpPr/>
            <p:nvPr/>
          </p:nvCxnSpPr>
          <p:spPr>
            <a:xfrm>
              <a:off x="5865459" y="4832584"/>
              <a:ext cx="442866" cy="0"/>
            </a:xfrm>
            <a:prstGeom prst="line">
              <a:avLst/>
            </a:prstGeom>
            <a:ln w="28575" cap="rnd">
              <a:solidFill>
                <a:srgbClr val="557EC7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Prostokąt: zaokrąglone rogi 71">
            <a:extLst>
              <a:ext uri="{FF2B5EF4-FFF2-40B4-BE49-F238E27FC236}">
                <a16:creationId xmlns:a16="http://schemas.microsoft.com/office/drawing/2014/main" id="{5BA23CB1-6545-4C7F-9DF9-9E94D440D3FF}"/>
              </a:ext>
            </a:extLst>
          </p:cNvPr>
          <p:cNvSpPr/>
          <p:nvPr/>
        </p:nvSpPr>
        <p:spPr>
          <a:xfrm>
            <a:off x="7314546" y="5832000"/>
            <a:ext cx="1684219" cy="36000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200" b="1" dirty="0"/>
              <a:t>JĘZYK A </a:t>
            </a:r>
          </a:p>
        </p:txBody>
      </p:sp>
      <p:sp>
        <p:nvSpPr>
          <p:cNvPr id="73" name="Prostokąt: zaokrąglone rogi 72">
            <a:extLst>
              <a:ext uri="{FF2B5EF4-FFF2-40B4-BE49-F238E27FC236}">
                <a16:creationId xmlns:a16="http://schemas.microsoft.com/office/drawing/2014/main" id="{F8CE4D49-DA3B-4FAF-96E0-391BF00D980B}"/>
              </a:ext>
            </a:extLst>
          </p:cNvPr>
          <p:cNvSpPr/>
          <p:nvPr/>
        </p:nvSpPr>
        <p:spPr>
          <a:xfrm>
            <a:off x="9528247" y="5832000"/>
            <a:ext cx="1536738" cy="36000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200" b="1" dirty="0"/>
              <a:t>JĘZYK B </a:t>
            </a:r>
          </a:p>
        </p:txBody>
      </p:sp>
      <p:grpSp>
        <p:nvGrpSpPr>
          <p:cNvPr id="67" name="Grupa 66">
            <a:extLst>
              <a:ext uri="{FF2B5EF4-FFF2-40B4-BE49-F238E27FC236}">
                <a16:creationId xmlns:a16="http://schemas.microsoft.com/office/drawing/2014/main" id="{C3138426-E3D8-4EA3-A4A7-C67F68E5EA9E}"/>
              </a:ext>
            </a:extLst>
          </p:cNvPr>
          <p:cNvGrpSpPr/>
          <p:nvPr/>
        </p:nvGrpSpPr>
        <p:grpSpPr>
          <a:xfrm>
            <a:off x="6901644" y="5552431"/>
            <a:ext cx="1092306" cy="1972276"/>
            <a:chOff x="5346974" y="3598277"/>
            <a:chExt cx="1092306" cy="1972276"/>
          </a:xfrm>
        </p:grpSpPr>
        <p:pic>
          <p:nvPicPr>
            <p:cNvPr id="68" name="Obraz 67">
              <a:extLst>
                <a:ext uri="{FF2B5EF4-FFF2-40B4-BE49-F238E27FC236}">
                  <a16:creationId xmlns:a16="http://schemas.microsoft.com/office/drawing/2014/main" id="{431FF852-0337-478F-A959-A233EF89BEB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6974" y="3598277"/>
              <a:ext cx="1092306" cy="1092306"/>
            </a:xfrm>
            <a:prstGeom prst="rect">
              <a:avLst/>
            </a:prstGeom>
          </p:spPr>
        </p:pic>
        <p:sp>
          <p:nvSpPr>
            <p:cNvPr id="69" name="Prostokąt 68">
              <a:extLst>
                <a:ext uri="{FF2B5EF4-FFF2-40B4-BE49-F238E27FC236}">
                  <a16:creationId xmlns:a16="http://schemas.microsoft.com/office/drawing/2014/main" id="{7361B9BA-7D11-40E9-B8F9-B3DBBEFCF708}"/>
                </a:ext>
              </a:extLst>
            </p:cNvPr>
            <p:cNvSpPr/>
            <p:nvPr/>
          </p:nvSpPr>
          <p:spPr>
            <a:xfrm>
              <a:off x="5648199" y="4578668"/>
              <a:ext cx="671547" cy="991885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70" name="Owal 69">
              <a:extLst>
                <a:ext uri="{FF2B5EF4-FFF2-40B4-BE49-F238E27FC236}">
                  <a16:creationId xmlns:a16="http://schemas.microsoft.com/office/drawing/2014/main" id="{9AD717F6-ADF9-4447-8FA2-4E36DCA2C08A}"/>
                </a:ext>
              </a:extLst>
            </p:cNvPr>
            <p:cNvSpPr/>
            <p:nvPr/>
          </p:nvSpPr>
          <p:spPr>
            <a:xfrm>
              <a:off x="6122834" y="4606469"/>
              <a:ext cx="142376" cy="142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cxnSp>
          <p:nvCxnSpPr>
            <p:cNvPr id="71" name="Łącznik prosty 70">
              <a:extLst>
                <a:ext uri="{FF2B5EF4-FFF2-40B4-BE49-F238E27FC236}">
                  <a16:creationId xmlns:a16="http://schemas.microsoft.com/office/drawing/2014/main" id="{71153BF5-27AB-4B4C-8C22-5AB29B10B9C6}"/>
                </a:ext>
              </a:extLst>
            </p:cNvPr>
            <p:cNvCxnSpPr/>
            <p:nvPr/>
          </p:nvCxnSpPr>
          <p:spPr>
            <a:xfrm>
              <a:off x="5865459" y="4832584"/>
              <a:ext cx="442866" cy="0"/>
            </a:xfrm>
            <a:prstGeom prst="line">
              <a:avLst/>
            </a:prstGeom>
            <a:ln w="28575" cap="rnd">
              <a:solidFill>
                <a:srgbClr val="557EC7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0331700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1.48148E-6 L 0.50196 -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91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33333E-6 L -0.13385 -3.33333E-6 " pathEditMode="relative" rAng="0" ptsTypes="AA">
                                      <p:cBhvr>
                                        <p:cTn id="19" dur="1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3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85185E-6 L 0.13359 -1.85185E-6 " pathEditMode="relative" rAng="0" ptsTypes="AA">
                                      <p:cBhvr>
                                        <p:cTn id="21" dur="1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11111E-6 L 0.50196 -0.0002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91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1.11111E-6 L 0.2914 0.00116 " pathEditMode="relative" rAng="0" ptsTypes="AA">
                                      <p:cBhvr>
                                        <p:cTn id="49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70" y="4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22222E-6 L 0.50195 -0.00023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91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22222E-6 L 0.2914 0.00116 " pathEditMode="relative" rAng="0" ptsTypes="AA">
                                      <p:cBhvr>
                                        <p:cTn id="76" dur="19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70" y="46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4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4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450"/>
                            </p:stCondLst>
                            <p:childTnLst>
                              <p:par>
                                <p:cTn id="8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72" grpId="0" animBg="1"/>
      <p:bldP spid="7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 txBox="1">
            <a:spLocks/>
          </p:cNvSpPr>
          <p:nvPr/>
        </p:nvSpPr>
        <p:spPr>
          <a:xfrm>
            <a:off x="504000" y="177098"/>
            <a:ext cx="11064608" cy="828000"/>
          </a:xfrm>
          <a:prstGeom prst="rect">
            <a:avLst/>
          </a:prstGeom>
        </p:spPr>
        <p:txBody>
          <a:bodyPr vert="horz" lIns="0" tIns="36000" rIns="0" bIns="3600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080808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/>
              <a:t>Mapa zmian</a:t>
            </a:r>
            <a:endParaRPr lang="pl-PL" dirty="0"/>
          </a:p>
        </p:txBody>
      </p:sp>
      <p:sp>
        <p:nvSpPr>
          <p:cNvPr id="38" name="Prostokąt: zaokrąglone rogi 37">
            <a:extLst>
              <a:ext uri="{FF2B5EF4-FFF2-40B4-BE49-F238E27FC236}">
                <a16:creationId xmlns:a16="http://schemas.microsoft.com/office/drawing/2014/main" id="{CDA6D8C6-D9FA-4F44-A832-7B58106343EB}"/>
              </a:ext>
            </a:extLst>
          </p:cNvPr>
          <p:cNvSpPr/>
          <p:nvPr/>
        </p:nvSpPr>
        <p:spPr>
          <a:xfrm>
            <a:off x="9390359" y="992372"/>
            <a:ext cx="2375028" cy="540148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UNIKALNOŚĆ KIERUNKÓW</a:t>
            </a:r>
          </a:p>
        </p:txBody>
      </p:sp>
      <p:grpSp>
        <p:nvGrpSpPr>
          <p:cNvPr id="11" name="Grupa 10">
            <a:extLst>
              <a:ext uri="{FF2B5EF4-FFF2-40B4-BE49-F238E27FC236}">
                <a16:creationId xmlns:a16="http://schemas.microsoft.com/office/drawing/2014/main" id="{36259A9D-C696-4647-A2F8-68E18395190F}"/>
              </a:ext>
            </a:extLst>
          </p:cNvPr>
          <p:cNvGrpSpPr/>
          <p:nvPr/>
        </p:nvGrpSpPr>
        <p:grpSpPr>
          <a:xfrm>
            <a:off x="9455254" y="1889798"/>
            <a:ext cx="2281248" cy="430585"/>
            <a:chOff x="3054693" y="3737841"/>
            <a:chExt cx="2592288" cy="430585"/>
          </a:xfrm>
        </p:grpSpPr>
        <p:sp>
          <p:nvSpPr>
            <p:cNvPr id="46" name="Prostokąt: zaokrąglone rogi 45">
              <a:extLst>
                <a:ext uri="{FF2B5EF4-FFF2-40B4-BE49-F238E27FC236}">
                  <a16:creationId xmlns:a16="http://schemas.microsoft.com/office/drawing/2014/main" id="{097EC7C1-E41A-4D06-8E88-728452F59808}"/>
                </a:ext>
              </a:extLst>
            </p:cNvPr>
            <p:cNvSpPr/>
            <p:nvPr/>
          </p:nvSpPr>
          <p:spPr>
            <a:xfrm>
              <a:off x="3054693" y="3798872"/>
              <a:ext cx="2592288" cy="350208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/>
            <a:lstStyle/>
            <a:p>
              <a:r>
                <a:rPr lang="pl-PL" sz="1400" b="1" dirty="0"/>
                <a:t>o danej nazwie</a:t>
              </a:r>
            </a:p>
          </p:txBody>
        </p:sp>
        <p:pic>
          <p:nvPicPr>
            <p:cNvPr id="10" name="Obraz 9">
              <a:extLst>
                <a:ext uri="{FF2B5EF4-FFF2-40B4-BE49-F238E27FC236}">
                  <a16:creationId xmlns:a16="http://schemas.microsoft.com/office/drawing/2014/main" id="{FAA1CB6B-AB3C-4C97-BCE9-AB3FF118CE15}"/>
                </a:ext>
              </a:extLst>
            </p:cNvPr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650" y="3737841"/>
              <a:ext cx="430585" cy="430585"/>
            </a:xfrm>
            <a:prstGeom prst="rect">
              <a:avLst/>
            </a:prstGeom>
          </p:spPr>
        </p:pic>
      </p:grpSp>
      <p:grpSp>
        <p:nvGrpSpPr>
          <p:cNvPr id="47" name="Grupa 46">
            <a:extLst>
              <a:ext uri="{FF2B5EF4-FFF2-40B4-BE49-F238E27FC236}">
                <a16:creationId xmlns:a16="http://schemas.microsoft.com/office/drawing/2014/main" id="{E4A5FFA8-2404-494E-8059-72B0714BE7AE}"/>
              </a:ext>
            </a:extLst>
          </p:cNvPr>
          <p:cNvGrpSpPr/>
          <p:nvPr/>
        </p:nvGrpSpPr>
        <p:grpSpPr>
          <a:xfrm>
            <a:off x="9455255" y="2320383"/>
            <a:ext cx="2281247" cy="430585"/>
            <a:chOff x="3054693" y="3737841"/>
            <a:chExt cx="2592288" cy="430585"/>
          </a:xfrm>
        </p:grpSpPr>
        <p:sp>
          <p:nvSpPr>
            <p:cNvPr id="49" name="Prostokąt: zaokrąglone rogi 48">
              <a:extLst>
                <a:ext uri="{FF2B5EF4-FFF2-40B4-BE49-F238E27FC236}">
                  <a16:creationId xmlns:a16="http://schemas.microsoft.com/office/drawing/2014/main" id="{49C9CFBD-CFA2-406E-B286-3F9B75685C35}"/>
                </a:ext>
              </a:extLst>
            </p:cNvPr>
            <p:cNvSpPr/>
            <p:nvPr/>
          </p:nvSpPr>
          <p:spPr>
            <a:xfrm>
              <a:off x="3054693" y="3798872"/>
              <a:ext cx="2592288" cy="350208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/>
            <a:lstStyle/>
            <a:p>
              <a:r>
                <a:rPr lang="pl-PL" sz="1400" b="1" dirty="0"/>
                <a:t>na danym poziomie</a:t>
              </a:r>
            </a:p>
          </p:txBody>
        </p:sp>
        <p:pic>
          <p:nvPicPr>
            <p:cNvPr id="50" name="Obraz 49">
              <a:extLst>
                <a:ext uri="{FF2B5EF4-FFF2-40B4-BE49-F238E27FC236}">
                  <a16:creationId xmlns:a16="http://schemas.microsoft.com/office/drawing/2014/main" id="{D7FEAFB2-8801-47F6-901A-0F0A94730533}"/>
                </a:ext>
              </a:extLst>
            </p:cNvPr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650" y="3737841"/>
              <a:ext cx="430585" cy="430585"/>
            </a:xfrm>
            <a:prstGeom prst="rect">
              <a:avLst/>
            </a:prstGeom>
          </p:spPr>
        </p:pic>
      </p:grpSp>
      <p:grpSp>
        <p:nvGrpSpPr>
          <p:cNvPr id="52" name="Grupa 51">
            <a:extLst>
              <a:ext uri="{FF2B5EF4-FFF2-40B4-BE49-F238E27FC236}">
                <a16:creationId xmlns:a16="http://schemas.microsoft.com/office/drawing/2014/main" id="{1EAAE80E-4524-43BB-B824-F9FAB975CFC0}"/>
              </a:ext>
            </a:extLst>
          </p:cNvPr>
          <p:cNvGrpSpPr/>
          <p:nvPr/>
        </p:nvGrpSpPr>
        <p:grpSpPr>
          <a:xfrm>
            <a:off x="9455255" y="2762770"/>
            <a:ext cx="2281247" cy="430585"/>
            <a:chOff x="3054693" y="3702100"/>
            <a:chExt cx="2592288" cy="430585"/>
          </a:xfrm>
        </p:grpSpPr>
        <p:sp>
          <p:nvSpPr>
            <p:cNvPr id="53" name="Prostokąt: zaokrąglone rogi 52">
              <a:extLst>
                <a:ext uri="{FF2B5EF4-FFF2-40B4-BE49-F238E27FC236}">
                  <a16:creationId xmlns:a16="http://schemas.microsoft.com/office/drawing/2014/main" id="{A820B24C-9CEC-4EE9-8177-A980B07B666A}"/>
                </a:ext>
              </a:extLst>
            </p:cNvPr>
            <p:cNvSpPr/>
            <p:nvPr/>
          </p:nvSpPr>
          <p:spPr>
            <a:xfrm>
              <a:off x="3054693" y="3750034"/>
              <a:ext cx="2592288" cy="350208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/>
            <a:lstStyle/>
            <a:p>
              <a:r>
                <a:rPr lang="pl-PL" sz="1400" b="1" dirty="0"/>
                <a:t>na danym profilu</a:t>
              </a:r>
            </a:p>
          </p:txBody>
        </p:sp>
        <p:pic>
          <p:nvPicPr>
            <p:cNvPr id="54" name="Obraz 53">
              <a:extLst>
                <a:ext uri="{FF2B5EF4-FFF2-40B4-BE49-F238E27FC236}">
                  <a16:creationId xmlns:a16="http://schemas.microsoft.com/office/drawing/2014/main" id="{FA81002F-229D-472A-BB5E-083EF22F9933}"/>
                </a:ext>
              </a:extLst>
            </p:cNvPr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51908" y="3702100"/>
              <a:ext cx="430585" cy="430585"/>
            </a:xfrm>
            <a:prstGeom prst="rect">
              <a:avLst/>
            </a:prstGeom>
          </p:spPr>
        </p:pic>
      </p:grpSp>
      <p:pic>
        <p:nvPicPr>
          <p:cNvPr id="18" name="Obraz 17">
            <a:extLst>
              <a:ext uri="{FF2B5EF4-FFF2-40B4-BE49-F238E27FC236}">
                <a16:creationId xmlns:a16="http://schemas.microsoft.com/office/drawing/2014/main" id="{617015D1-81C1-42AC-95CB-4847693C31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33094">
            <a:off x="7208961" y="1399945"/>
            <a:ext cx="1551915" cy="1551915"/>
          </a:xfrm>
          <a:prstGeom prst="rect">
            <a:avLst/>
          </a:prstGeom>
        </p:spPr>
      </p:pic>
      <p:sp>
        <p:nvSpPr>
          <p:cNvPr id="71" name="Prostokąt: zaokrąglone rogi 70">
            <a:extLst>
              <a:ext uri="{FF2B5EF4-FFF2-40B4-BE49-F238E27FC236}">
                <a16:creationId xmlns:a16="http://schemas.microsoft.com/office/drawing/2014/main" id="{E99E00F5-8637-4018-967F-F408D1D332E0}"/>
              </a:ext>
            </a:extLst>
          </p:cNvPr>
          <p:cNvSpPr/>
          <p:nvPr/>
        </p:nvSpPr>
        <p:spPr>
          <a:xfrm>
            <a:off x="6338875" y="992773"/>
            <a:ext cx="2376000" cy="540148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PRZYPORZĄDKOWANIE DO DYSCYPLIN</a:t>
            </a:r>
          </a:p>
        </p:txBody>
      </p:sp>
      <p:sp>
        <p:nvSpPr>
          <p:cNvPr id="72" name="Prostokąt 71">
            <a:extLst>
              <a:ext uri="{FF2B5EF4-FFF2-40B4-BE49-F238E27FC236}">
                <a16:creationId xmlns:a16="http://schemas.microsoft.com/office/drawing/2014/main" id="{F646A85F-1D49-4976-AC61-CBF1FB34A9B5}"/>
              </a:ext>
            </a:extLst>
          </p:cNvPr>
          <p:cNvSpPr/>
          <p:nvPr/>
        </p:nvSpPr>
        <p:spPr>
          <a:xfrm>
            <a:off x="6208055" y="1504317"/>
            <a:ext cx="1074216" cy="1661993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sz="8800" b="1" dirty="0">
                <a:ln w="3175">
                  <a:solidFill>
                    <a:srgbClr val="EAAC10"/>
                  </a:solidFill>
                  <a:prstDash val="solid"/>
                </a:ln>
                <a:pattFill prst="dkDnDiag">
                  <a:fgClr>
                    <a:srgbClr val="EAAC10"/>
                  </a:fgClr>
                  <a:bgClr>
                    <a:schemeClr val="bg1"/>
                  </a:bgClr>
                </a:pattFill>
              </a:rPr>
              <a:t>%</a:t>
            </a:r>
            <a:br>
              <a:rPr lang="pl-PL" sz="2000" b="1" dirty="0">
                <a:ln w="3175">
                  <a:solidFill>
                    <a:srgbClr val="EAAC10"/>
                  </a:solidFill>
                  <a:prstDash val="solid"/>
                </a:ln>
                <a:pattFill prst="dkDnDiag">
                  <a:fgClr>
                    <a:srgbClr val="EAAC10"/>
                  </a:fgClr>
                  <a:bgClr>
                    <a:schemeClr val="bg1"/>
                  </a:bgClr>
                </a:pattFill>
              </a:rPr>
            </a:br>
            <a:r>
              <a:rPr lang="pl-PL" sz="2000" b="1" dirty="0">
                <a:ln w="3175">
                  <a:solidFill>
                    <a:srgbClr val="EAAC10"/>
                  </a:solidFill>
                  <a:prstDash val="solid"/>
                </a:ln>
                <a:pattFill prst="dkDnDiag">
                  <a:fgClr>
                    <a:srgbClr val="EAAC10"/>
                  </a:fgClr>
                  <a:bgClr>
                    <a:schemeClr val="bg1"/>
                  </a:bgClr>
                </a:pattFill>
              </a:rPr>
              <a:t>udziału</a:t>
            </a:r>
          </a:p>
        </p:txBody>
      </p:sp>
      <p:sp>
        <p:nvSpPr>
          <p:cNvPr id="73" name="Prostokąt: zaokrąglone rogi 72">
            <a:extLst>
              <a:ext uri="{FF2B5EF4-FFF2-40B4-BE49-F238E27FC236}">
                <a16:creationId xmlns:a16="http://schemas.microsoft.com/office/drawing/2014/main" id="{A58C92CD-4DA6-4DC6-BF39-8EB0BB797FA2}"/>
              </a:ext>
            </a:extLst>
          </p:cNvPr>
          <p:cNvSpPr/>
          <p:nvPr/>
        </p:nvSpPr>
        <p:spPr>
          <a:xfrm>
            <a:off x="326398" y="4127691"/>
            <a:ext cx="2376000" cy="540148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MIĘDZYOBSZAROWE</a:t>
            </a:r>
          </a:p>
        </p:txBody>
      </p:sp>
      <p:sp>
        <p:nvSpPr>
          <p:cNvPr id="74" name="Prostokąt: zaokrąglone rogi 73">
            <a:extLst>
              <a:ext uri="{FF2B5EF4-FFF2-40B4-BE49-F238E27FC236}">
                <a16:creationId xmlns:a16="http://schemas.microsoft.com/office/drawing/2014/main" id="{C1842084-31CB-4821-9229-7B82DF0C3277}"/>
              </a:ext>
            </a:extLst>
          </p:cNvPr>
          <p:cNvSpPr/>
          <p:nvPr/>
        </p:nvSpPr>
        <p:spPr>
          <a:xfrm>
            <a:off x="332829" y="5088424"/>
            <a:ext cx="2376000" cy="460006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MIĘDZYDZIEDZINOWE</a:t>
            </a:r>
          </a:p>
        </p:txBody>
      </p:sp>
      <p:sp>
        <p:nvSpPr>
          <p:cNvPr id="75" name="Prostokąt 74">
            <a:extLst>
              <a:ext uri="{FF2B5EF4-FFF2-40B4-BE49-F238E27FC236}">
                <a16:creationId xmlns:a16="http://schemas.microsoft.com/office/drawing/2014/main" id="{89F6AE3E-0951-468D-AE44-E720542ADD6F}"/>
              </a:ext>
            </a:extLst>
          </p:cNvPr>
          <p:cNvSpPr/>
          <p:nvPr/>
        </p:nvSpPr>
        <p:spPr>
          <a:xfrm>
            <a:off x="2178223" y="4042900"/>
            <a:ext cx="742462" cy="1477328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sz="9600" b="1" cap="none" spc="0" dirty="0">
                <a:ln w="3175">
                  <a:solidFill>
                    <a:srgbClr val="EAAC10"/>
                  </a:solidFill>
                  <a:prstDash val="solid"/>
                </a:ln>
                <a:pattFill prst="dkDnDiag">
                  <a:fgClr>
                    <a:srgbClr val="EAAC10"/>
                  </a:fgClr>
                  <a:bgClr>
                    <a:schemeClr val="bg1"/>
                  </a:bgClr>
                </a:pattFill>
                <a:latin typeface="Wingdings 3" panose="05040102010807070707" pitchFamily="18" charset="2"/>
              </a:rPr>
              <a:t>6</a:t>
            </a:r>
          </a:p>
        </p:txBody>
      </p:sp>
      <p:sp>
        <p:nvSpPr>
          <p:cNvPr id="19" name="Prostokąt: zaokrąglone rogi 18">
            <a:extLst>
              <a:ext uri="{FF2B5EF4-FFF2-40B4-BE49-F238E27FC236}">
                <a16:creationId xmlns:a16="http://schemas.microsoft.com/office/drawing/2014/main" id="{5B3DDC3E-CE8A-42EF-9120-FBBD16976490}"/>
              </a:ext>
            </a:extLst>
          </p:cNvPr>
          <p:cNvSpPr/>
          <p:nvPr/>
        </p:nvSpPr>
        <p:spPr>
          <a:xfrm>
            <a:off x="108000" y="3385124"/>
            <a:ext cx="11927560" cy="108000"/>
          </a:xfrm>
          <a:prstGeom prst="roundRect">
            <a:avLst/>
          </a:prstGeom>
          <a:pattFill prst="dkUpDiag">
            <a:fgClr>
              <a:srgbClr val="CCCCC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0" name="Prostokąt 79">
            <a:extLst>
              <a:ext uri="{FF2B5EF4-FFF2-40B4-BE49-F238E27FC236}">
                <a16:creationId xmlns:a16="http://schemas.microsoft.com/office/drawing/2014/main" id="{B49553A1-DED6-45CE-8D00-D1F13C1B1657}"/>
              </a:ext>
            </a:extLst>
          </p:cNvPr>
          <p:cNvSpPr/>
          <p:nvPr/>
        </p:nvSpPr>
        <p:spPr>
          <a:xfrm rot="5400000">
            <a:off x="2747308" y="3402234"/>
            <a:ext cx="6531974" cy="130763"/>
          </a:xfrm>
          <a:prstGeom prst="rect">
            <a:avLst/>
          </a:prstGeom>
          <a:pattFill prst="dkUpDiag">
            <a:fgClr>
              <a:srgbClr val="CCCCC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1" name="Prostokąt 80">
            <a:extLst>
              <a:ext uri="{FF2B5EF4-FFF2-40B4-BE49-F238E27FC236}">
                <a16:creationId xmlns:a16="http://schemas.microsoft.com/office/drawing/2014/main" id="{07A611DD-D463-4070-9242-A1E1705A77AA}"/>
              </a:ext>
            </a:extLst>
          </p:cNvPr>
          <p:cNvSpPr/>
          <p:nvPr/>
        </p:nvSpPr>
        <p:spPr>
          <a:xfrm rot="5400000">
            <a:off x="5713471" y="3375000"/>
            <a:ext cx="6660000" cy="108000"/>
          </a:xfrm>
          <a:prstGeom prst="rect">
            <a:avLst/>
          </a:prstGeom>
          <a:pattFill prst="dkUpDiag">
            <a:fgClr>
              <a:srgbClr val="CCCCC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2" name="Prostokąt: zaokrąglone rogi 81">
            <a:extLst>
              <a:ext uri="{FF2B5EF4-FFF2-40B4-BE49-F238E27FC236}">
                <a16:creationId xmlns:a16="http://schemas.microsoft.com/office/drawing/2014/main" id="{65CEA6A6-B14B-474F-B3D1-B91172B2B8F4}"/>
              </a:ext>
            </a:extLst>
          </p:cNvPr>
          <p:cNvSpPr/>
          <p:nvPr/>
        </p:nvSpPr>
        <p:spPr>
          <a:xfrm>
            <a:off x="3391188" y="4133246"/>
            <a:ext cx="2376000" cy="540148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INTERDYSCYPLINARNE</a:t>
            </a:r>
          </a:p>
        </p:txBody>
      </p:sp>
      <p:sp>
        <p:nvSpPr>
          <p:cNvPr id="83" name="Prostokąt: zaokrąglone rogi 82">
            <a:extLst>
              <a:ext uri="{FF2B5EF4-FFF2-40B4-BE49-F238E27FC236}">
                <a16:creationId xmlns:a16="http://schemas.microsoft.com/office/drawing/2014/main" id="{4BC28F90-F7F0-4D92-9153-6DEA9109F603}"/>
              </a:ext>
            </a:extLst>
          </p:cNvPr>
          <p:cNvSpPr/>
          <p:nvPr/>
        </p:nvSpPr>
        <p:spPr>
          <a:xfrm>
            <a:off x="3431848" y="5093979"/>
            <a:ext cx="2376000" cy="460006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WSPÓLNE</a:t>
            </a:r>
          </a:p>
        </p:txBody>
      </p:sp>
      <p:sp>
        <p:nvSpPr>
          <p:cNvPr id="84" name="Prostokąt 83">
            <a:extLst>
              <a:ext uri="{FF2B5EF4-FFF2-40B4-BE49-F238E27FC236}">
                <a16:creationId xmlns:a16="http://schemas.microsoft.com/office/drawing/2014/main" id="{26BE1A5C-0265-473F-B864-1E7E2EABB0A6}"/>
              </a:ext>
            </a:extLst>
          </p:cNvPr>
          <p:cNvSpPr/>
          <p:nvPr/>
        </p:nvSpPr>
        <p:spPr>
          <a:xfrm>
            <a:off x="5243013" y="4048455"/>
            <a:ext cx="742462" cy="1477328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sz="9600" b="1" cap="none" spc="0" dirty="0">
                <a:ln w="3175">
                  <a:solidFill>
                    <a:srgbClr val="EAAC10"/>
                  </a:solidFill>
                  <a:prstDash val="solid"/>
                </a:ln>
                <a:pattFill prst="dkDnDiag">
                  <a:fgClr>
                    <a:srgbClr val="EAAC10"/>
                  </a:fgClr>
                  <a:bgClr>
                    <a:schemeClr val="bg1"/>
                  </a:bgClr>
                </a:pattFill>
                <a:latin typeface="Wingdings 3" panose="05040102010807070707" pitchFamily="18" charset="2"/>
              </a:rPr>
              <a:t>6</a:t>
            </a:r>
          </a:p>
        </p:txBody>
      </p:sp>
      <p:grpSp>
        <p:nvGrpSpPr>
          <p:cNvPr id="92" name="Grupa 91">
            <a:extLst>
              <a:ext uri="{FF2B5EF4-FFF2-40B4-BE49-F238E27FC236}">
                <a16:creationId xmlns:a16="http://schemas.microsoft.com/office/drawing/2014/main" id="{266B222B-54EB-4F47-B502-16E2C4242B5C}"/>
              </a:ext>
            </a:extLst>
          </p:cNvPr>
          <p:cNvGrpSpPr/>
          <p:nvPr/>
        </p:nvGrpSpPr>
        <p:grpSpPr>
          <a:xfrm>
            <a:off x="3937931" y="5182361"/>
            <a:ext cx="1092306" cy="2379035"/>
            <a:chOff x="5346974" y="3598277"/>
            <a:chExt cx="1092306" cy="2379035"/>
          </a:xfrm>
        </p:grpSpPr>
        <p:pic>
          <p:nvPicPr>
            <p:cNvPr id="93" name="Obraz 92">
              <a:extLst>
                <a:ext uri="{FF2B5EF4-FFF2-40B4-BE49-F238E27FC236}">
                  <a16:creationId xmlns:a16="http://schemas.microsoft.com/office/drawing/2014/main" id="{DB2E7FE4-F05F-4A65-A9EA-296440CDC0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6974" y="3598277"/>
              <a:ext cx="1092306" cy="1092306"/>
            </a:xfrm>
            <a:prstGeom prst="rect">
              <a:avLst/>
            </a:prstGeom>
          </p:spPr>
        </p:pic>
        <p:sp>
          <p:nvSpPr>
            <p:cNvPr id="94" name="Prostokąt 93">
              <a:extLst>
                <a:ext uri="{FF2B5EF4-FFF2-40B4-BE49-F238E27FC236}">
                  <a16:creationId xmlns:a16="http://schemas.microsoft.com/office/drawing/2014/main" id="{F73F0B79-3A45-495D-A0AD-AE5E825B8D03}"/>
                </a:ext>
              </a:extLst>
            </p:cNvPr>
            <p:cNvSpPr/>
            <p:nvPr/>
          </p:nvSpPr>
          <p:spPr>
            <a:xfrm>
              <a:off x="5648201" y="4578668"/>
              <a:ext cx="671547" cy="1398644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95" name="Owal 94">
              <a:extLst>
                <a:ext uri="{FF2B5EF4-FFF2-40B4-BE49-F238E27FC236}">
                  <a16:creationId xmlns:a16="http://schemas.microsoft.com/office/drawing/2014/main" id="{8F669009-8306-4CD9-811B-B64B3C49C59E}"/>
                </a:ext>
              </a:extLst>
            </p:cNvPr>
            <p:cNvSpPr/>
            <p:nvPr/>
          </p:nvSpPr>
          <p:spPr>
            <a:xfrm>
              <a:off x="6122834" y="4606469"/>
              <a:ext cx="142376" cy="142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cxnSp>
          <p:nvCxnSpPr>
            <p:cNvPr id="96" name="Łącznik prosty 95">
              <a:extLst>
                <a:ext uri="{FF2B5EF4-FFF2-40B4-BE49-F238E27FC236}">
                  <a16:creationId xmlns:a16="http://schemas.microsoft.com/office/drawing/2014/main" id="{AFFFBE40-7332-4A73-93B9-2AE3D0489A67}"/>
                </a:ext>
              </a:extLst>
            </p:cNvPr>
            <p:cNvCxnSpPr/>
            <p:nvPr/>
          </p:nvCxnSpPr>
          <p:spPr>
            <a:xfrm>
              <a:off x="5865459" y="4832584"/>
              <a:ext cx="442866" cy="0"/>
            </a:xfrm>
            <a:prstGeom prst="line">
              <a:avLst/>
            </a:prstGeom>
            <a:ln w="28575" cap="rnd">
              <a:solidFill>
                <a:srgbClr val="557EC7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Prostokąt 58">
            <a:extLst>
              <a:ext uri="{FF2B5EF4-FFF2-40B4-BE49-F238E27FC236}">
                <a16:creationId xmlns:a16="http://schemas.microsoft.com/office/drawing/2014/main" id="{5E2B9F10-144E-4FB9-9571-FD57CC759842}"/>
              </a:ext>
            </a:extLst>
          </p:cNvPr>
          <p:cNvSpPr/>
          <p:nvPr/>
        </p:nvSpPr>
        <p:spPr>
          <a:xfrm rot="5400000">
            <a:off x="-165297" y="3349533"/>
            <a:ext cx="6531974" cy="130763"/>
          </a:xfrm>
          <a:prstGeom prst="rect">
            <a:avLst/>
          </a:prstGeom>
          <a:pattFill prst="dkUpDiag">
            <a:fgClr>
              <a:srgbClr val="CCCCC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5" name="Prostokąt: zaokrąglone rogi 104">
            <a:extLst>
              <a:ext uri="{FF2B5EF4-FFF2-40B4-BE49-F238E27FC236}">
                <a16:creationId xmlns:a16="http://schemas.microsoft.com/office/drawing/2014/main" id="{DD2FAD3D-8077-4330-8BC9-2C348428AC6B}"/>
              </a:ext>
            </a:extLst>
          </p:cNvPr>
          <p:cNvSpPr/>
          <p:nvPr/>
        </p:nvSpPr>
        <p:spPr>
          <a:xfrm>
            <a:off x="6315776" y="4133246"/>
            <a:ext cx="2376000" cy="540148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/>
              <a:t>DUALNE</a:t>
            </a:r>
          </a:p>
        </p:txBody>
      </p:sp>
      <p:pic>
        <p:nvPicPr>
          <p:cNvPr id="106" name="Obraz 105">
            <a:extLst>
              <a:ext uri="{FF2B5EF4-FFF2-40B4-BE49-F238E27FC236}">
                <a16:creationId xmlns:a16="http://schemas.microsoft.com/office/drawing/2014/main" id="{C55D8553-7F30-4653-9C39-49E1D3931B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7301" y="4590699"/>
            <a:ext cx="1252040" cy="1252040"/>
          </a:xfrm>
          <a:prstGeom prst="rect">
            <a:avLst/>
          </a:prstGeom>
        </p:spPr>
      </p:pic>
      <p:sp>
        <p:nvSpPr>
          <p:cNvPr id="107" name="Prostokąt 106">
            <a:extLst>
              <a:ext uri="{FF2B5EF4-FFF2-40B4-BE49-F238E27FC236}">
                <a16:creationId xmlns:a16="http://schemas.microsoft.com/office/drawing/2014/main" id="{DD9AB96E-295E-4AC3-9292-E655FEA879F7}"/>
              </a:ext>
            </a:extLst>
          </p:cNvPr>
          <p:cNvSpPr/>
          <p:nvPr/>
        </p:nvSpPr>
        <p:spPr>
          <a:xfrm rot="1275989">
            <a:off x="6270224" y="4976364"/>
            <a:ext cx="1612464" cy="738664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b="1" dirty="0">
                <a:ln w="3175">
                  <a:solidFill>
                    <a:srgbClr val="EAAC10"/>
                  </a:solidFill>
                  <a:prstDash val="solid"/>
                </a:ln>
                <a:pattFill prst="dkDnDiag">
                  <a:fgClr>
                    <a:srgbClr val="EAAC10"/>
                  </a:fgClr>
                  <a:bgClr>
                    <a:schemeClr val="bg1"/>
                  </a:bgClr>
                </a:pattFill>
              </a:rPr>
              <a:t>z udziałem</a:t>
            </a:r>
          </a:p>
          <a:p>
            <a:pPr algn="ctr"/>
            <a:r>
              <a:rPr lang="pl-PL" b="1" dirty="0">
                <a:ln w="3175">
                  <a:solidFill>
                    <a:srgbClr val="EAAC10"/>
                  </a:solidFill>
                  <a:prstDash val="solid"/>
                </a:ln>
                <a:pattFill prst="dkDnDiag">
                  <a:fgClr>
                    <a:srgbClr val="EAAC10"/>
                  </a:fgClr>
                  <a:bgClr>
                    <a:schemeClr val="bg1"/>
                  </a:bgClr>
                </a:pattFill>
              </a:rPr>
              <a:t>pracodawcy</a:t>
            </a:r>
          </a:p>
        </p:txBody>
      </p:sp>
      <p:sp>
        <p:nvSpPr>
          <p:cNvPr id="113" name="Prostokąt: zaokrąglone rogi 112">
            <a:extLst>
              <a:ext uri="{FF2B5EF4-FFF2-40B4-BE49-F238E27FC236}">
                <a16:creationId xmlns:a16="http://schemas.microsoft.com/office/drawing/2014/main" id="{F8A2A023-FCB4-462A-AA6E-CDB5B86DCDC7}"/>
              </a:ext>
            </a:extLst>
          </p:cNvPr>
          <p:cNvSpPr/>
          <p:nvPr/>
        </p:nvSpPr>
        <p:spPr>
          <a:xfrm>
            <a:off x="394149" y="1485148"/>
            <a:ext cx="2376000" cy="540148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/>
              <a:t>UPRAWNIENIE</a:t>
            </a:r>
          </a:p>
        </p:txBody>
      </p:sp>
      <p:sp>
        <p:nvSpPr>
          <p:cNvPr id="114" name="Prostokąt: zaokrąglone rogi 113">
            <a:extLst>
              <a:ext uri="{FF2B5EF4-FFF2-40B4-BE49-F238E27FC236}">
                <a16:creationId xmlns:a16="http://schemas.microsoft.com/office/drawing/2014/main" id="{2CE15362-F1A5-41C2-9FED-2DD2EE332FC2}"/>
              </a:ext>
            </a:extLst>
          </p:cNvPr>
          <p:cNvSpPr/>
          <p:nvPr/>
        </p:nvSpPr>
        <p:spPr>
          <a:xfrm>
            <a:off x="400580" y="2445881"/>
            <a:ext cx="2376000" cy="460006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/>
              <a:t>POZWOLENIE</a:t>
            </a:r>
          </a:p>
        </p:txBody>
      </p:sp>
      <p:sp>
        <p:nvSpPr>
          <p:cNvPr id="118" name="Prostokąt 117">
            <a:extLst>
              <a:ext uri="{FF2B5EF4-FFF2-40B4-BE49-F238E27FC236}">
                <a16:creationId xmlns:a16="http://schemas.microsoft.com/office/drawing/2014/main" id="{078AE542-8C30-419E-BE40-7CB0BB27E86A}"/>
              </a:ext>
            </a:extLst>
          </p:cNvPr>
          <p:cNvSpPr/>
          <p:nvPr/>
        </p:nvSpPr>
        <p:spPr>
          <a:xfrm>
            <a:off x="2096569" y="1420232"/>
            <a:ext cx="742462" cy="1477328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sz="9600" b="1" cap="none" spc="0" dirty="0">
                <a:ln w="3175">
                  <a:solidFill>
                    <a:srgbClr val="EAAC10"/>
                  </a:solidFill>
                  <a:prstDash val="solid"/>
                </a:ln>
                <a:pattFill prst="dkDnDiag">
                  <a:fgClr>
                    <a:srgbClr val="EAAC10"/>
                  </a:fgClr>
                  <a:bgClr>
                    <a:schemeClr val="bg1"/>
                  </a:bgClr>
                </a:pattFill>
                <a:latin typeface="Wingdings 3" panose="05040102010807070707" pitchFamily="18" charset="2"/>
              </a:rPr>
              <a:t>6</a:t>
            </a:r>
          </a:p>
        </p:txBody>
      </p:sp>
      <p:grpSp>
        <p:nvGrpSpPr>
          <p:cNvPr id="119" name="Grupa 118">
            <a:extLst>
              <a:ext uri="{FF2B5EF4-FFF2-40B4-BE49-F238E27FC236}">
                <a16:creationId xmlns:a16="http://schemas.microsoft.com/office/drawing/2014/main" id="{FFEE56FE-557A-4E60-BABF-343893348945}"/>
              </a:ext>
            </a:extLst>
          </p:cNvPr>
          <p:cNvGrpSpPr/>
          <p:nvPr/>
        </p:nvGrpSpPr>
        <p:grpSpPr>
          <a:xfrm rot="5400000">
            <a:off x="-129605" y="1405297"/>
            <a:ext cx="1092306" cy="2379035"/>
            <a:chOff x="5346974" y="3598277"/>
            <a:chExt cx="1092306" cy="2379035"/>
          </a:xfrm>
        </p:grpSpPr>
        <p:pic>
          <p:nvPicPr>
            <p:cNvPr id="120" name="Obraz 119">
              <a:extLst>
                <a:ext uri="{FF2B5EF4-FFF2-40B4-BE49-F238E27FC236}">
                  <a16:creationId xmlns:a16="http://schemas.microsoft.com/office/drawing/2014/main" id="{2977FE5F-7767-4B38-9CC7-ED85DB162D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6974" y="3598277"/>
              <a:ext cx="1092306" cy="1092306"/>
            </a:xfrm>
            <a:prstGeom prst="rect">
              <a:avLst/>
            </a:prstGeom>
          </p:spPr>
        </p:pic>
        <p:sp>
          <p:nvSpPr>
            <p:cNvPr id="121" name="Prostokąt 120">
              <a:extLst>
                <a:ext uri="{FF2B5EF4-FFF2-40B4-BE49-F238E27FC236}">
                  <a16:creationId xmlns:a16="http://schemas.microsoft.com/office/drawing/2014/main" id="{15A20787-7151-4DF9-B378-17B5F96DF7EE}"/>
                </a:ext>
              </a:extLst>
            </p:cNvPr>
            <p:cNvSpPr/>
            <p:nvPr/>
          </p:nvSpPr>
          <p:spPr>
            <a:xfrm>
              <a:off x="5648201" y="4578668"/>
              <a:ext cx="671547" cy="1398644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22" name="Owal 121">
              <a:extLst>
                <a:ext uri="{FF2B5EF4-FFF2-40B4-BE49-F238E27FC236}">
                  <a16:creationId xmlns:a16="http://schemas.microsoft.com/office/drawing/2014/main" id="{727AB37E-1932-4D8F-A325-30B887E506BF}"/>
                </a:ext>
              </a:extLst>
            </p:cNvPr>
            <p:cNvSpPr/>
            <p:nvPr/>
          </p:nvSpPr>
          <p:spPr>
            <a:xfrm>
              <a:off x="6122834" y="4606469"/>
              <a:ext cx="142376" cy="142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cxnSp>
          <p:nvCxnSpPr>
            <p:cNvPr id="123" name="Łącznik prosty 122">
              <a:extLst>
                <a:ext uri="{FF2B5EF4-FFF2-40B4-BE49-F238E27FC236}">
                  <a16:creationId xmlns:a16="http://schemas.microsoft.com/office/drawing/2014/main" id="{79472D06-E059-4F1E-808E-4D6DF25C200B}"/>
                </a:ext>
              </a:extLst>
            </p:cNvPr>
            <p:cNvCxnSpPr/>
            <p:nvPr/>
          </p:nvCxnSpPr>
          <p:spPr>
            <a:xfrm>
              <a:off x="5865459" y="4832584"/>
              <a:ext cx="442866" cy="0"/>
            </a:xfrm>
            <a:prstGeom prst="line">
              <a:avLst/>
            </a:prstGeom>
            <a:ln w="28575" cap="rnd">
              <a:solidFill>
                <a:srgbClr val="557EC7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4" name="Prostokąt: zaokrąglone rogi 123">
            <a:extLst>
              <a:ext uri="{FF2B5EF4-FFF2-40B4-BE49-F238E27FC236}">
                <a16:creationId xmlns:a16="http://schemas.microsoft.com/office/drawing/2014/main" id="{54750A5D-6916-449C-B25C-DDDBBFB953F0}"/>
              </a:ext>
            </a:extLst>
          </p:cNvPr>
          <p:cNvSpPr/>
          <p:nvPr/>
        </p:nvSpPr>
        <p:spPr>
          <a:xfrm>
            <a:off x="3404406" y="990279"/>
            <a:ext cx="2376000" cy="540148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UCZELNIA</a:t>
            </a:r>
          </a:p>
        </p:txBody>
      </p:sp>
      <p:sp>
        <p:nvSpPr>
          <p:cNvPr id="126" name="Prostokąt: zaokrąglone rogi 125">
            <a:extLst>
              <a:ext uri="{FF2B5EF4-FFF2-40B4-BE49-F238E27FC236}">
                <a16:creationId xmlns:a16="http://schemas.microsoft.com/office/drawing/2014/main" id="{8C1298BD-0AD8-49E8-A302-F3DAD9E118A0}"/>
              </a:ext>
            </a:extLst>
          </p:cNvPr>
          <p:cNvSpPr/>
          <p:nvPr/>
        </p:nvSpPr>
        <p:spPr>
          <a:xfrm>
            <a:off x="3320534" y="2745002"/>
            <a:ext cx="2375028" cy="341307"/>
          </a:xfrm>
          <a:prstGeom prst="roundRect">
            <a:avLst>
              <a:gd name="adj" fmla="val 50000"/>
            </a:avLst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ctr"/>
            <a:r>
              <a:rPr lang="pl-PL" sz="1400" b="1" dirty="0"/>
              <a:t>KIERUNEK</a:t>
            </a:r>
          </a:p>
        </p:txBody>
      </p:sp>
      <p:sp>
        <p:nvSpPr>
          <p:cNvPr id="128" name="Prostokąt: zaokrąglone rogi 127">
            <a:extLst>
              <a:ext uri="{FF2B5EF4-FFF2-40B4-BE49-F238E27FC236}">
                <a16:creationId xmlns:a16="http://schemas.microsoft.com/office/drawing/2014/main" id="{E9A489BD-8320-4025-9804-66545D6CEEF7}"/>
              </a:ext>
            </a:extLst>
          </p:cNvPr>
          <p:cNvSpPr/>
          <p:nvPr/>
        </p:nvSpPr>
        <p:spPr>
          <a:xfrm>
            <a:off x="3324883" y="2036596"/>
            <a:ext cx="2376000" cy="540148"/>
          </a:xfrm>
          <a:prstGeom prst="roundRect">
            <a:avLst>
              <a:gd name="adj" fmla="val 50000"/>
            </a:avLst>
          </a:prstGeom>
          <a:solidFill>
            <a:srgbClr val="9498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WYDZIAŁ</a:t>
            </a:r>
          </a:p>
        </p:txBody>
      </p:sp>
      <p:sp>
        <p:nvSpPr>
          <p:cNvPr id="129" name="Prostokąt: zaokrąglone rogi 128">
            <a:extLst>
              <a:ext uri="{FF2B5EF4-FFF2-40B4-BE49-F238E27FC236}">
                <a16:creationId xmlns:a16="http://schemas.microsoft.com/office/drawing/2014/main" id="{0BBB62EB-795E-4F8D-ADA3-87BE9E9C9A64}"/>
              </a:ext>
            </a:extLst>
          </p:cNvPr>
          <p:cNvSpPr/>
          <p:nvPr/>
        </p:nvSpPr>
        <p:spPr>
          <a:xfrm>
            <a:off x="9333104" y="4101637"/>
            <a:ext cx="2375028" cy="540148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/>
              <a:t>DANE</a:t>
            </a:r>
          </a:p>
        </p:txBody>
      </p:sp>
      <p:grpSp>
        <p:nvGrpSpPr>
          <p:cNvPr id="130" name="Grupa 129">
            <a:extLst>
              <a:ext uri="{FF2B5EF4-FFF2-40B4-BE49-F238E27FC236}">
                <a16:creationId xmlns:a16="http://schemas.microsoft.com/office/drawing/2014/main" id="{B4A21635-7275-4A09-94B6-715812778FE2}"/>
              </a:ext>
            </a:extLst>
          </p:cNvPr>
          <p:cNvGrpSpPr/>
          <p:nvPr/>
        </p:nvGrpSpPr>
        <p:grpSpPr>
          <a:xfrm>
            <a:off x="9354267" y="5108409"/>
            <a:ext cx="2375028" cy="430585"/>
            <a:chOff x="3054693" y="3737841"/>
            <a:chExt cx="2592288" cy="430585"/>
          </a:xfrm>
        </p:grpSpPr>
        <p:sp>
          <p:nvSpPr>
            <p:cNvPr id="131" name="Prostokąt: zaokrąglone rogi 130">
              <a:extLst>
                <a:ext uri="{FF2B5EF4-FFF2-40B4-BE49-F238E27FC236}">
                  <a16:creationId xmlns:a16="http://schemas.microsoft.com/office/drawing/2014/main" id="{4E90D912-112A-4ADD-9192-56D22D10DB8D}"/>
                </a:ext>
              </a:extLst>
            </p:cNvPr>
            <p:cNvSpPr/>
            <p:nvPr/>
          </p:nvSpPr>
          <p:spPr>
            <a:xfrm>
              <a:off x="3054693" y="3798872"/>
              <a:ext cx="2592288" cy="350208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/>
            <a:lstStyle/>
            <a:p>
              <a:r>
                <a:rPr lang="pl-PL" sz="1400" b="1" dirty="0"/>
                <a:t>liczba  godzin zajęć</a:t>
              </a:r>
            </a:p>
          </p:txBody>
        </p:sp>
        <p:pic>
          <p:nvPicPr>
            <p:cNvPr id="132" name="Obraz 131">
              <a:extLst>
                <a:ext uri="{FF2B5EF4-FFF2-40B4-BE49-F238E27FC236}">
                  <a16:creationId xmlns:a16="http://schemas.microsoft.com/office/drawing/2014/main" id="{6A567E48-5A1F-4E0D-8BE0-FCC31C3C741C}"/>
                </a:ext>
              </a:extLst>
            </p:cNvPr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650" y="3737841"/>
              <a:ext cx="430585" cy="430585"/>
            </a:xfrm>
            <a:prstGeom prst="rect">
              <a:avLst/>
            </a:prstGeom>
          </p:spPr>
        </p:pic>
      </p:grpSp>
      <p:grpSp>
        <p:nvGrpSpPr>
          <p:cNvPr id="133" name="Grupa 132">
            <a:extLst>
              <a:ext uri="{FF2B5EF4-FFF2-40B4-BE49-F238E27FC236}">
                <a16:creationId xmlns:a16="http://schemas.microsoft.com/office/drawing/2014/main" id="{A423F446-8A68-4B92-8636-BAD2E38829C8}"/>
              </a:ext>
            </a:extLst>
          </p:cNvPr>
          <p:cNvGrpSpPr/>
          <p:nvPr/>
        </p:nvGrpSpPr>
        <p:grpSpPr>
          <a:xfrm>
            <a:off x="9354267" y="5562440"/>
            <a:ext cx="2375028" cy="430585"/>
            <a:chOff x="3054693" y="3737841"/>
            <a:chExt cx="2592288" cy="430585"/>
          </a:xfrm>
        </p:grpSpPr>
        <p:sp>
          <p:nvSpPr>
            <p:cNvPr id="134" name="Prostokąt: zaokrąglone rogi 133">
              <a:extLst>
                <a:ext uri="{FF2B5EF4-FFF2-40B4-BE49-F238E27FC236}">
                  <a16:creationId xmlns:a16="http://schemas.microsoft.com/office/drawing/2014/main" id="{633256AF-63DA-4AB9-9AF3-EDB73439CCF5}"/>
                </a:ext>
              </a:extLst>
            </p:cNvPr>
            <p:cNvSpPr/>
            <p:nvPr/>
          </p:nvSpPr>
          <p:spPr>
            <a:xfrm>
              <a:off x="3054693" y="3798872"/>
              <a:ext cx="2592288" cy="350208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/>
            <a:lstStyle/>
            <a:p>
              <a:r>
                <a:rPr lang="pl-PL" sz="1400" b="1" dirty="0"/>
                <a:t>opłaty</a:t>
              </a:r>
            </a:p>
          </p:txBody>
        </p:sp>
        <p:pic>
          <p:nvPicPr>
            <p:cNvPr id="135" name="Obraz 134">
              <a:extLst>
                <a:ext uri="{FF2B5EF4-FFF2-40B4-BE49-F238E27FC236}">
                  <a16:creationId xmlns:a16="http://schemas.microsoft.com/office/drawing/2014/main" id="{F972FC10-B308-452E-AEDE-541FACF44C77}"/>
                </a:ext>
              </a:extLst>
            </p:cNvPr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650" y="3737841"/>
              <a:ext cx="430585" cy="430585"/>
            </a:xfrm>
            <a:prstGeom prst="rect">
              <a:avLst/>
            </a:prstGeom>
          </p:spPr>
        </p:pic>
      </p:grpSp>
      <p:grpSp>
        <p:nvGrpSpPr>
          <p:cNvPr id="108" name="Grupa 107">
            <a:extLst>
              <a:ext uri="{FF2B5EF4-FFF2-40B4-BE49-F238E27FC236}">
                <a16:creationId xmlns:a16="http://schemas.microsoft.com/office/drawing/2014/main" id="{03A6D43C-FFBE-4302-9E16-4D32AF073B14}"/>
              </a:ext>
            </a:extLst>
          </p:cNvPr>
          <p:cNvGrpSpPr/>
          <p:nvPr/>
        </p:nvGrpSpPr>
        <p:grpSpPr>
          <a:xfrm rot="10800000">
            <a:off x="4049820" y="-214270"/>
            <a:ext cx="1092306" cy="2611451"/>
            <a:chOff x="5346974" y="3598277"/>
            <a:chExt cx="1092306" cy="2611451"/>
          </a:xfrm>
        </p:grpSpPr>
        <p:pic>
          <p:nvPicPr>
            <p:cNvPr id="109" name="Obraz 108">
              <a:extLst>
                <a:ext uri="{FF2B5EF4-FFF2-40B4-BE49-F238E27FC236}">
                  <a16:creationId xmlns:a16="http://schemas.microsoft.com/office/drawing/2014/main" id="{DCE8E5A8-5D59-4454-BBFC-EFE5E38375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6974" y="3598277"/>
              <a:ext cx="1092306" cy="1092306"/>
            </a:xfrm>
            <a:prstGeom prst="rect">
              <a:avLst/>
            </a:prstGeom>
          </p:spPr>
        </p:pic>
        <p:sp>
          <p:nvSpPr>
            <p:cNvPr id="110" name="Prostokąt 109">
              <a:extLst>
                <a:ext uri="{FF2B5EF4-FFF2-40B4-BE49-F238E27FC236}">
                  <a16:creationId xmlns:a16="http://schemas.microsoft.com/office/drawing/2014/main" id="{42A63FC1-7547-4D39-AD67-A0B2D9A3921B}"/>
                </a:ext>
              </a:extLst>
            </p:cNvPr>
            <p:cNvSpPr/>
            <p:nvPr/>
          </p:nvSpPr>
          <p:spPr>
            <a:xfrm>
              <a:off x="5648200" y="4578668"/>
              <a:ext cx="671547" cy="1631060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11" name="Owal 110">
              <a:extLst>
                <a:ext uri="{FF2B5EF4-FFF2-40B4-BE49-F238E27FC236}">
                  <a16:creationId xmlns:a16="http://schemas.microsoft.com/office/drawing/2014/main" id="{C3F133F2-732D-48DA-ADD7-A2025A8BCCE1}"/>
                </a:ext>
              </a:extLst>
            </p:cNvPr>
            <p:cNvSpPr/>
            <p:nvPr/>
          </p:nvSpPr>
          <p:spPr>
            <a:xfrm>
              <a:off x="6122834" y="4606469"/>
              <a:ext cx="142376" cy="142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cxnSp>
          <p:nvCxnSpPr>
            <p:cNvPr id="112" name="Łącznik prosty 111">
              <a:extLst>
                <a:ext uri="{FF2B5EF4-FFF2-40B4-BE49-F238E27FC236}">
                  <a16:creationId xmlns:a16="http://schemas.microsoft.com/office/drawing/2014/main" id="{59DBB91C-EB53-4006-B7F3-4D2BAFCBCCD0}"/>
                </a:ext>
              </a:extLst>
            </p:cNvPr>
            <p:cNvCxnSpPr/>
            <p:nvPr/>
          </p:nvCxnSpPr>
          <p:spPr>
            <a:xfrm>
              <a:off x="5865459" y="4832584"/>
              <a:ext cx="442866" cy="0"/>
            </a:xfrm>
            <a:prstGeom prst="line">
              <a:avLst/>
            </a:prstGeom>
            <a:ln w="28575" cap="rnd">
              <a:solidFill>
                <a:srgbClr val="557EC7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6" name="Grupa 135">
            <a:extLst>
              <a:ext uri="{FF2B5EF4-FFF2-40B4-BE49-F238E27FC236}">
                <a16:creationId xmlns:a16="http://schemas.microsoft.com/office/drawing/2014/main" id="{76E1E055-8FFA-4371-A68B-4035E4E25281}"/>
              </a:ext>
            </a:extLst>
          </p:cNvPr>
          <p:cNvGrpSpPr/>
          <p:nvPr/>
        </p:nvGrpSpPr>
        <p:grpSpPr>
          <a:xfrm>
            <a:off x="897335" y="5177681"/>
            <a:ext cx="1092306" cy="2379035"/>
            <a:chOff x="5346974" y="3598277"/>
            <a:chExt cx="1092306" cy="2379035"/>
          </a:xfrm>
        </p:grpSpPr>
        <p:pic>
          <p:nvPicPr>
            <p:cNvPr id="137" name="Obraz 136">
              <a:extLst>
                <a:ext uri="{FF2B5EF4-FFF2-40B4-BE49-F238E27FC236}">
                  <a16:creationId xmlns:a16="http://schemas.microsoft.com/office/drawing/2014/main" id="{A889FA09-C763-479D-AD88-848E6500C8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6974" y="3598277"/>
              <a:ext cx="1092306" cy="1092306"/>
            </a:xfrm>
            <a:prstGeom prst="rect">
              <a:avLst/>
            </a:prstGeom>
          </p:spPr>
        </p:pic>
        <p:sp>
          <p:nvSpPr>
            <p:cNvPr id="138" name="Prostokąt 137">
              <a:extLst>
                <a:ext uri="{FF2B5EF4-FFF2-40B4-BE49-F238E27FC236}">
                  <a16:creationId xmlns:a16="http://schemas.microsoft.com/office/drawing/2014/main" id="{F9825534-1729-4BD4-B0FE-7237BC24C10F}"/>
                </a:ext>
              </a:extLst>
            </p:cNvPr>
            <p:cNvSpPr/>
            <p:nvPr/>
          </p:nvSpPr>
          <p:spPr>
            <a:xfrm>
              <a:off x="5648201" y="4578668"/>
              <a:ext cx="671547" cy="1398644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39" name="Owal 138">
              <a:extLst>
                <a:ext uri="{FF2B5EF4-FFF2-40B4-BE49-F238E27FC236}">
                  <a16:creationId xmlns:a16="http://schemas.microsoft.com/office/drawing/2014/main" id="{4038F7AD-590C-4108-A5CC-D6A6378835CF}"/>
                </a:ext>
              </a:extLst>
            </p:cNvPr>
            <p:cNvSpPr/>
            <p:nvPr/>
          </p:nvSpPr>
          <p:spPr>
            <a:xfrm>
              <a:off x="6122834" y="4606469"/>
              <a:ext cx="142376" cy="142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cxnSp>
          <p:nvCxnSpPr>
            <p:cNvPr id="140" name="Łącznik prosty 139">
              <a:extLst>
                <a:ext uri="{FF2B5EF4-FFF2-40B4-BE49-F238E27FC236}">
                  <a16:creationId xmlns:a16="http://schemas.microsoft.com/office/drawing/2014/main" id="{10BAD9BF-CBA9-4C92-AC1E-27007ED282B7}"/>
                </a:ext>
              </a:extLst>
            </p:cNvPr>
            <p:cNvCxnSpPr/>
            <p:nvPr/>
          </p:nvCxnSpPr>
          <p:spPr>
            <a:xfrm>
              <a:off x="5865459" y="4832584"/>
              <a:ext cx="442866" cy="0"/>
            </a:xfrm>
            <a:prstGeom prst="line">
              <a:avLst/>
            </a:prstGeom>
            <a:ln w="28575" cap="rnd">
              <a:solidFill>
                <a:srgbClr val="557EC7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2" name="Obraz 61">
            <a:extLst>
              <a:ext uri="{FF2B5EF4-FFF2-40B4-BE49-F238E27FC236}">
                <a16:creationId xmlns:a16="http://schemas.microsoft.com/office/drawing/2014/main" id="{C5604CA2-B278-4F99-A39F-9F507F0D8E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56213" y="5842739"/>
            <a:ext cx="754613" cy="754613"/>
          </a:xfrm>
          <a:prstGeom prst="rect">
            <a:avLst/>
          </a:prstGeom>
        </p:spPr>
      </p:pic>
      <p:pic>
        <p:nvPicPr>
          <p:cNvPr id="64" name="Obraz 63" descr="Obraz zawierający zegar, obiekt, wskaźnik&#10;&#10;Opis wygenerowany automatycznie">
            <a:extLst>
              <a:ext uri="{FF2B5EF4-FFF2-40B4-BE49-F238E27FC236}">
                <a16:creationId xmlns:a16="http://schemas.microsoft.com/office/drawing/2014/main" id="{D3A8E8C6-BCAC-4AA6-989A-6664481028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13774" y="4891261"/>
            <a:ext cx="463219" cy="463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56883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" presetClass="exit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750"/>
                            </p:stCondLst>
                            <p:childTnLst>
                              <p:par>
                                <p:cTn id="70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750"/>
                            </p:stCondLst>
                            <p:childTnLst>
                              <p:par>
                                <p:cTn id="79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5.55112E-17 L 0.00065 -0.11296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13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00"/>
                            </p:stCondLst>
                            <p:childTnLst>
                              <p:par>
                                <p:cTn id="141" presetID="2" presetClass="exit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10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750"/>
                            </p:stCondLst>
                            <p:childTnLst>
                              <p:par>
                                <p:cTn id="1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6" presetID="2" presetClass="exit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000"/>
                            </p:stCondLst>
                            <p:childTnLst>
                              <p:par>
                                <p:cTn id="1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00"/>
                            </p:stCondLst>
                            <p:childTnLst>
                              <p:par>
                                <p:cTn id="200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750"/>
                            </p:stCondLst>
                            <p:childTnLst>
                              <p:par>
                                <p:cTn id="206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750"/>
                            </p:stCondLst>
                            <p:childTnLst>
                              <p:par>
                                <p:cTn id="213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4000"/>
                            </p:stCondLst>
                            <p:childTnLst>
                              <p:par>
                                <p:cTn id="2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1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71" grpId="0" animBg="1"/>
      <p:bldP spid="72" grpId="0"/>
      <p:bldP spid="73" grpId="0" animBg="1"/>
      <p:bldP spid="74" grpId="0" animBg="1"/>
      <p:bldP spid="75" grpId="0"/>
      <p:bldP spid="19" grpId="0" animBg="1"/>
      <p:bldP spid="80" grpId="0" animBg="1"/>
      <p:bldP spid="81" grpId="0" animBg="1"/>
      <p:bldP spid="82" grpId="0" animBg="1"/>
      <p:bldP spid="83" grpId="0" animBg="1"/>
      <p:bldP spid="84" grpId="0"/>
      <p:bldP spid="59" grpId="0" animBg="1"/>
      <p:bldP spid="105" grpId="0" animBg="1"/>
      <p:bldP spid="107" grpId="0"/>
      <p:bldP spid="113" grpId="0" animBg="1"/>
      <p:bldP spid="114" grpId="0" animBg="1"/>
      <p:bldP spid="118" grpId="0"/>
      <p:bldP spid="124" grpId="0" animBg="1"/>
      <p:bldP spid="126" grpId="0" animBg="1"/>
      <p:bldP spid="126" grpId="1" animBg="1"/>
      <p:bldP spid="128" grpId="0" animBg="1"/>
      <p:bldP spid="128" grpId="1" animBg="1"/>
      <p:bldP spid="1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17454" y="170261"/>
            <a:ext cx="11064608" cy="828000"/>
          </a:xfrm>
        </p:spPr>
        <p:txBody>
          <a:bodyPr/>
          <a:lstStyle/>
          <a:p>
            <a:r>
              <a:rPr lang="pl-PL" dirty="0"/>
              <a:t>Kod uruchomienia</a:t>
            </a:r>
          </a:p>
        </p:txBody>
      </p:sp>
      <p:grpSp>
        <p:nvGrpSpPr>
          <p:cNvPr id="3" name="Grupa 2"/>
          <p:cNvGrpSpPr/>
          <p:nvPr/>
        </p:nvGrpSpPr>
        <p:grpSpPr>
          <a:xfrm>
            <a:off x="7778679" y="1535682"/>
            <a:ext cx="2880000" cy="540147"/>
            <a:chOff x="8328248" y="1578182"/>
            <a:chExt cx="2880000" cy="540147"/>
          </a:xfrm>
        </p:grpSpPr>
        <p:sp>
          <p:nvSpPr>
            <p:cNvPr id="4" name="Prostokąt zaokrąglony 3"/>
            <p:cNvSpPr/>
            <p:nvPr/>
          </p:nvSpPr>
          <p:spPr>
            <a:xfrm>
              <a:off x="8328248" y="1578182"/>
              <a:ext cx="2880000" cy="540147"/>
            </a:xfrm>
            <a:prstGeom prst="roundRect">
              <a:avLst>
                <a:gd name="adj" fmla="val 50000"/>
              </a:avLst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2" algn="ctr"/>
              <a:r>
                <a:rPr lang="pl-PL" sz="30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5" name="Obraz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4408" y="1708074"/>
              <a:ext cx="1080462" cy="262601"/>
            </a:xfrm>
            <a:prstGeom prst="rect">
              <a:avLst/>
            </a:prstGeom>
            <a:solidFill>
              <a:srgbClr val="CC6699">
                <a:alpha val="0"/>
              </a:srgbClr>
            </a:solidFill>
          </p:spPr>
        </p:pic>
      </p:grpSp>
      <p:sp>
        <p:nvSpPr>
          <p:cNvPr id="6" name="Prostokąt zaokrąglony 5"/>
          <p:cNvSpPr/>
          <p:nvPr/>
        </p:nvSpPr>
        <p:spPr>
          <a:xfrm>
            <a:off x="1629854" y="1526117"/>
            <a:ext cx="2880000" cy="5401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lum bright="-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084" y="1683374"/>
            <a:ext cx="1080462" cy="262601"/>
          </a:xfrm>
          <a:prstGeom prst="rect">
            <a:avLst/>
          </a:prstGeom>
          <a:solidFill>
            <a:srgbClr val="CC6699">
              <a:alpha val="0"/>
            </a:srgbClr>
          </a:solidFill>
        </p:spPr>
      </p:pic>
      <p:sp>
        <p:nvSpPr>
          <p:cNvPr id="24" name="Prostokąt zaokrąglony 11">
            <a:extLst>
              <a:ext uri="{FF2B5EF4-FFF2-40B4-BE49-F238E27FC236}">
                <a16:creationId xmlns:a16="http://schemas.microsoft.com/office/drawing/2014/main" id="{53270EBC-15DC-4D28-8472-1B8DCCDB0CDC}"/>
              </a:ext>
            </a:extLst>
          </p:cNvPr>
          <p:cNvSpPr/>
          <p:nvPr/>
        </p:nvSpPr>
        <p:spPr>
          <a:xfrm>
            <a:off x="1629854" y="2617559"/>
            <a:ext cx="2880000" cy="523811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190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>
                <a:solidFill>
                  <a:schemeClr val="bg1"/>
                </a:solidFill>
              </a:rPr>
              <a:t>KOD UPRAWNIENIA</a:t>
            </a:r>
          </a:p>
        </p:txBody>
      </p:sp>
      <p:sp>
        <p:nvSpPr>
          <p:cNvPr id="26" name="Prostokąt zaokrąglony 11">
            <a:extLst>
              <a:ext uri="{FF2B5EF4-FFF2-40B4-BE49-F238E27FC236}">
                <a16:creationId xmlns:a16="http://schemas.microsoft.com/office/drawing/2014/main" id="{743AA68E-A2E6-40EE-9B56-6E487FFAB679}"/>
              </a:ext>
            </a:extLst>
          </p:cNvPr>
          <p:cNvSpPr/>
          <p:nvPr/>
        </p:nvSpPr>
        <p:spPr>
          <a:xfrm>
            <a:off x="1629854" y="3454779"/>
            <a:ext cx="2880000" cy="523811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190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>
                <a:solidFill>
                  <a:schemeClr val="bg1"/>
                </a:solidFill>
              </a:rPr>
              <a:t>KOD KIERUNKU</a:t>
            </a:r>
          </a:p>
        </p:txBody>
      </p:sp>
      <p:sp>
        <p:nvSpPr>
          <p:cNvPr id="40" name="Prostokąt zaokrąglony 47">
            <a:extLst>
              <a:ext uri="{FF2B5EF4-FFF2-40B4-BE49-F238E27FC236}">
                <a16:creationId xmlns:a16="http://schemas.microsoft.com/office/drawing/2014/main" id="{A8E32563-6F34-4CA2-9247-958188FBA272}"/>
              </a:ext>
            </a:extLst>
          </p:cNvPr>
          <p:cNvSpPr/>
          <p:nvPr/>
        </p:nvSpPr>
        <p:spPr>
          <a:xfrm>
            <a:off x="7682147" y="2668736"/>
            <a:ext cx="2879999" cy="562382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>
                <a:solidFill>
                  <a:srgbClr val="4D4D4D"/>
                </a:solidFill>
              </a:rPr>
              <a:t>KOD POZWOLENIA</a:t>
            </a:r>
          </a:p>
        </p:txBody>
      </p:sp>
      <p:sp>
        <p:nvSpPr>
          <p:cNvPr id="49" name="Prostokąt zaokrąglony 47">
            <a:extLst>
              <a:ext uri="{FF2B5EF4-FFF2-40B4-BE49-F238E27FC236}">
                <a16:creationId xmlns:a16="http://schemas.microsoft.com/office/drawing/2014/main" id="{E5E7A332-E148-412E-9AF7-9E12155C6B22}"/>
              </a:ext>
            </a:extLst>
          </p:cNvPr>
          <p:cNvSpPr/>
          <p:nvPr/>
        </p:nvSpPr>
        <p:spPr>
          <a:xfrm>
            <a:off x="7673248" y="3476175"/>
            <a:ext cx="2888898" cy="576064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pl-PL" sz="1600" b="1" dirty="0">
                <a:solidFill>
                  <a:schemeClr val="bg1"/>
                </a:solidFill>
              </a:rPr>
              <a:t>KOD URUCHOMIENIA</a:t>
            </a:r>
          </a:p>
        </p:txBody>
      </p:sp>
      <p:sp>
        <p:nvSpPr>
          <p:cNvPr id="25" name="Prostokąt 24">
            <a:extLst>
              <a:ext uri="{FF2B5EF4-FFF2-40B4-BE49-F238E27FC236}">
                <a16:creationId xmlns:a16="http://schemas.microsoft.com/office/drawing/2014/main" id="{988D8576-BC2D-4429-A209-2026F2C21F12}"/>
              </a:ext>
            </a:extLst>
          </p:cNvPr>
          <p:cNvSpPr/>
          <p:nvPr/>
        </p:nvSpPr>
        <p:spPr>
          <a:xfrm rot="16200000">
            <a:off x="4356433" y="2160365"/>
            <a:ext cx="742462" cy="1477328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sz="9600" b="1" cap="none" spc="0" dirty="0">
                <a:ln w="3175">
                  <a:solidFill>
                    <a:srgbClr val="EAAC10"/>
                  </a:solidFill>
                  <a:prstDash val="solid"/>
                </a:ln>
                <a:pattFill prst="dkDnDiag">
                  <a:fgClr>
                    <a:srgbClr val="EAAC10"/>
                  </a:fgClr>
                  <a:bgClr>
                    <a:schemeClr val="bg1"/>
                  </a:bgClr>
                </a:pattFill>
                <a:latin typeface="Wingdings 3" panose="05040102010807070707" pitchFamily="18" charset="2"/>
              </a:rPr>
              <a:t>6</a:t>
            </a:r>
          </a:p>
        </p:txBody>
      </p:sp>
      <p:sp>
        <p:nvSpPr>
          <p:cNvPr id="28" name="Prostokąt 27">
            <a:extLst>
              <a:ext uri="{FF2B5EF4-FFF2-40B4-BE49-F238E27FC236}">
                <a16:creationId xmlns:a16="http://schemas.microsoft.com/office/drawing/2014/main" id="{58B981A7-DEFB-4F06-BD7C-C3D1B2C519DE}"/>
              </a:ext>
            </a:extLst>
          </p:cNvPr>
          <p:cNvSpPr/>
          <p:nvPr/>
        </p:nvSpPr>
        <p:spPr>
          <a:xfrm rot="16200000">
            <a:off x="4316803" y="3001841"/>
            <a:ext cx="742462" cy="1477328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sz="9600" b="1" cap="none" spc="0" dirty="0">
                <a:ln w="3175">
                  <a:solidFill>
                    <a:srgbClr val="EAAC10"/>
                  </a:solidFill>
                  <a:prstDash val="solid"/>
                </a:ln>
                <a:pattFill prst="dkDnDiag">
                  <a:fgClr>
                    <a:srgbClr val="EAAC10"/>
                  </a:fgClr>
                  <a:bgClr>
                    <a:schemeClr val="bg1"/>
                  </a:bgClr>
                </a:pattFill>
                <a:latin typeface="Wingdings 3" panose="05040102010807070707" pitchFamily="18" charset="2"/>
              </a:rPr>
              <a:t>6</a:t>
            </a:r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8711B610-DE56-4D69-BAAB-0A981C924BAB}"/>
              </a:ext>
            </a:extLst>
          </p:cNvPr>
          <p:cNvSpPr/>
          <p:nvPr/>
        </p:nvSpPr>
        <p:spPr>
          <a:xfrm rot="1146177">
            <a:off x="10304580" y="2844414"/>
            <a:ext cx="1074965" cy="952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000" b="1" dirty="0">
                <a:ln w="3175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pattFill prst="dkDnDiag">
                  <a:fgClr>
                    <a:schemeClr val="bg1">
                      <a:lumMod val="50000"/>
                    </a:schemeClr>
                  </a:fgClr>
                  <a:bgClr>
                    <a:schemeClr val="bg1"/>
                  </a:bgClr>
                </a:pattFill>
              </a:rPr>
              <a:t>X</a:t>
            </a:r>
            <a:r>
              <a:rPr lang="pl-PL" sz="5400" b="1" dirty="0">
                <a:ln w="3175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pattFill prst="dkDnDiag">
                  <a:fgClr>
                    <a:schemeClr val="bg1">
                      <a:lumMod val="5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  <a:r>
              <a:rPr lang="pl-PL" sz="4000" b="1" dirty="0">
                <a:ln w="3175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pattFill prst="dkDnDiag">
                  <a:fgClr>
                    <a:schemeClr val="bg1">
                      <a:lumMod val="50000"/>
                    </a:schemeClr>
                  </a:fgClr>
                  <a:bgClr>
                    <a:schemeClr val="bg1"/>
                  </a:bgClr>
                </a:pattFill>
              </a:rPr>
              <a:t>n</a:t>
            </a:r>
          </a:p>
        </p:txBody>
      </p:sp>
      <p:grpSp>
        <p:nvGrpSpPr>
          <p:cNvPr id="11" name="Grupa 10">
            <a:extLst>
              <a:ext uri="{FF2B5EF4-FFF2-40B4-BE49-F238E27FC236}">
                <a16:creationId xmlns:a16="http://schemas.microsoft.com/office/drawing/2014/main" id="{46AE2FA2-A2AB-4F40-A7A3-277FA7CA8EDE}"/>
              </a:ext>
            </a:extLst>
          </p:cNvPr>
          <p:cNvGrpSpPr/>
          <p:nvPr/>
        </p:nvGrpSpPr>
        <p:grpSpPr>
          <a:xfrm>
            <a:off x="7360083" y="4436075"/>
            <a:ext cx="3705831" cy="2077785"/>
            <a:chOff x="7313048" y="4144342"/>
            <a:chExt cx="3705831" cy="2077785"/>
          </a:xfrm>
        </p:grpSpPr>
        <p:sp>
          <p:nvSpPr>
            <p:cNvPr id="32" name="Prostokąt: zaokrąglone rogi 31">
              <a:extLst>
                <a:ext uri="{FF2B5EF4-FFF2-40B4-BE49-F238E27FC236}">
                  <a16:creationId xmlns:a16="http://schemas.microsoft.com/office/drawing/2014/main" id="{42780F58-0E59-413B-BD68-9CAC6A486BCE}"/>
                </a:ext>
              </a:extLst>
            </p:cNvPr>
            <p:cNvSpPr/>
            <p:nvPr/>
          </p:nvSpPr>
          <p:spPr>
            <a:xfrm>
              <a:off x="7330846" y="4148932"/>
              <a:ext cx="1800200" cy="350208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0" rIns="72000" bIns="36000" rtlCol="0" anchor="ctr"/>
            <a:lstStyle/>
            <a:p>
              <a:pPr algn="r"/>
              <a:r>
                <a:rPr lang="pl-PL" sz="1200" b="1" dirty="0"/>
                <a:t>NAZWA KIERUNKU</a:t>
              </a:r>
            </a:p>
          </p:txBody>
        </p:sp>
        <p:sp>
          <p:nvSpPr>
            <p:cNvPr id="41" name="Prostokąt: zaokrąglone rogi 40">
              <a:extLst>
                <a:ext uri="{FF2B5EF4-FFF2-40B4-BE49-F238E27FC236}">
                  <a16:creationId xmlns:a16="http://schemas.microsoft.com/office/drawing/2014/main" id="{4FC458BD-51CD-47A1-8F33-11BD0693BB5B}"/>
                </a:ext>
              </a:extLst>
            </p:cNvPr>
            <p:cNvSpPr/>
            <p:nvPr/>
          </p:nvSpPr>
          <p:spPr>
            <a:xfrm>
              <a:off x="7321947" y="4567388"/>
              <a:ext cx="1800200" cy="350208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0" rIns="72000" bIns="36000" rtlCol="0" anchor="ctr"/>
            <a:lstStyle/>
            <a:p>
              <a:pPr algn="r"/>
              <a:r>
                <a:rPr lang="pl-PL" sz="1200" b="1" dirty="0"/>
                <a:t>PROFIL</a:t>
              </a:r>
            </a:p>
          </p:txBody>
        </p:sp>
        <p:sp>
          <p:nvSpPr>
            <p:cNvPr id="42" name="Prostokąt: zaokrąglone rogi 41">
              <a:extLst>
                <a:ext uri="{FF2B5EF4-FFF2-40B4-BE49-F238E27FC236}">
                  <a16:creationId xmlns:a16="http://schemas.microsoft.com/office/drawing/2014/main" id="{D81B12EC-6D56-450F-887B-9A5B02AEBCDB}"/>
                </a:ext>
              </a:extLst>
            </p:cNvPr>
            <p:cNvSpPr/>
            <p:nvPr/>
          </p:nvSpPr>
          <p:spPr>
            <a:xfrm>
              <a:off x="7313048" y="4995030"/>
              <a:ext cx="1800200" cy="350208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0" rIns="72000" bIns="36000" rtlCol="0" anchor="ctr"/>
            <a:lstStyle/>
            <a:p>
              <a:pPr algn="r"/>
              <a:r>
                <a:rPr lang="pl-PL" sz="1200" b="1" dirty="0"/>
                <a:t>POZIOM</a:t>
              </a:r>
            </a:p>
          </p:txBody>
        </p:sp>
        <p:sp>
          <p:nvSpPr>
            <p:cNvPr id="43" name="Prostokąt: zaokrąglone rogi 42">
              <a:extLst>
                <a:ext uri="{FF2B5EF4-FFF2-40B4-BE49-F238E27FC236}">
                  <a16:creationId xmlns:a16="http://schemas.microsoft.com/office/drawing/2014/main" id="{23BA8FE8-620E-4CA0-9C18-547707E96BB7}"/>
                </a:ext>
              </a:extLst>
            </p:cNvPr>
            <p:cNvSpPr/>
            <p:nvPr/>
          </p:nvSpPr>
          <p:spPr>
            <a:xfrm>
              <a:off x="7334415" y="5444277"/>
              <a:ext cx="1800200" cy="350208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0" rIns="72000" bIns="36000" rtlCol="0" anchor="ctr"/>
            <a:lstStyle/>
            <a:p>
              <a:pPr algn="r"/>
              <a:r>
                <a:rPr lang="pl-PL" sz="1200" b="1" dirty="0"/>
                <a:t>FORMA</a:t>
              </a:r>
            </a:p>
          </p:txBody>
        </p:sp>
        <p:sp>
          <p:nvSpPr>
            <p:cNvPr id="44" name="Prostokąt: zaokrąglone rogi 43">
              <a:extLst>
                <a:ext uri="{FF2B5EF4-FFF2-40B4-BE49-F238E27FC236}">
                  <a16:creationId xmlns:a16="http://schemas.microsoft.com/office/drawing/2014/main" id="{2E804C2B-A693-4AD2-824D-400BE24461EF}"/>
                </a:ext>
              </a:extLst>
            </p:cNvPr>
            <p:cNvSpPr/>
            <p:nvPr/>
          </p:nvSpPr>
          <p:spPr>
            <a:xfrm>
              <a:off x="7360083" y="5871919"/>
              <a:ext cx="1800200" cy="350208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0" rIns="72000" bIns="36000" rtlCol="0" anchor="ctr"/>
            <a:lstStyle/>
            <a:p>
              <a:pPr algn="r"/>
              <a:r>
                <a:rPr lang="pl-PL" sz="1200" b="1" dirty="0"/>
                <a:t>LICZBA PUNKTÓW ECTS</a:t>
              </a:r>
            </a:p>
          </p:txBody>
        </p:sp>
        <p:sp>
          <p:nvSpPr>
            <p:cNvPr id="45" name="Prostokąt: zaokrąglone rogi 44">
              <a:extLst>
                <a:ext uri="{FF2B5EF4-FFF2-40B4-BE49-F238E27FC236}">
                  <a16:creationId xmlns:a16="http://schemas.microsoft.com/office/drawing/2014/main" id="{BAC93E56-6132-4785-8A49-F0BDE8694F55}"/>
                </a:ext>
              </a:extLst>
            </p:cNvPr>
            <p:cNvSpPr/>
            <p:nvPr/>
          </p:nvSpPr>
          <p:spPr>
            <a:xfrm>
              <a:off x="9190894" y="4144342"/>
              <a:ext cx="1800200" cy="350208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0" rIns="72000" bIns="36000" rtlCol="0" anchor="ctr"/>
            <a:lstStyle/>
            <a:p>
              <a:pPr algn="r"/>
              <a:r>
                <a:rPr lang="pl-PL" sz="1200" b="1" dirty="0"/>
                <a:t>TYTUŁ ZAWODOWY</a:t>
              </a:r>
            </a:p>
          </p:txBody>
        </p:sp>
        <p:sp>
          <p:nvSpPr>
            <p:cNvPr id="46" name="Prostokąt: zaokrąglone rogi 45">
              <a:extLst>
                <a:ext uri="{FF2B5EF4-FFF2-40B4-BE49-F238E27FC236}">
                  <a16:creationId xmlns:a16="http://schemas.microsoft.com/office/drawing/2014/main" id="{1DE788A7-1B5D-4F53-ADE9-076EE2382A4E}"/>
                </a:ext>
              </a:extLst>
            </p:cNvPr>
            <p:cNvSpPr/>
            <p:nvPr/>
          </p:nvSpPr>
          <p:spPr>
            <a:xfrm>
              <a:off x="9206541" y="4567388"/>
              <a:ext cx="1800200" cy="350208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0" rIns="72000" bIns="36000" rtlCol="0" anchor="ctr"/>
            <a:lstStyle/>
            <a:p>
              <a:pPr algn="r"/>
              <a:r>
                <a:rPr lang="pl-PL" sz="1200" b="1" dirty="0"/>
                <a:t>JĘZYK KSZTAŁCENIA</a:t>
              </a:r>
            </a:p>
          </p:txBody>
        </p:sp>
        <p:sp>
          <p:nvSpPr>
            <p:cNvPr id="47" name="Prostokąt: zaokrąglone rogi 46">
              <a:extLst>
                <a:ext uri="{FF2B5EF4-FFF2-40B4-BE49-F238E27FC236}">
                  <a16:creationId xmlns:a16="http://schemas.microsoft.com/office/drawing/2014/main" id="{D5C37EF0-BA37-4A35-97BA-A4547268FD44}"/>
                </a:ext>
              </a:extLst>
            </p:cNvPr>
            <p:cNvSpPr/>
            <p:nvPr/>
          </p:nvSpPr>
          <p:spPr>
            <a:xfrm>
              <a:off x="9206541" y="5000750"/>
              <a:ext cx="1800200" cy="350208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0" rIns="72000" bIns="36000" rtlCol="0" anchor="ctr"/>
            <a:lstStyle/>
            <a:p>
              <a:pPr algn="r"/>
              <a:r>
                <a:rPr lang="pl-PL" sz="1200" b="1" dirty="0"/>
                <a:t>LICZBA SEMESTRÓW</a:t>
              </a:r>
            </a:p>
          </p:txBody>
        </p:sp>
        <p:sp>
          <p:nvSpPr>
            <p:cNvPr id="48" name="Prostokąt: zaokrąglone rogi 47">
              <a:extLst>
                <a:ext uri="{FF2B5EF4-FFF2-40B4-BE49-F238E27FC236}">
                  <a16:creationId xmlns:a16="http://schemas.microsoft.com/office/drawing/2014/main" id="{DB560C8F-43DF-45CF-A1D1-2E4146E44EF0}"/>
                </a:ext>
              </a:extLst>
            </p:cNvPr>
            <p:cNvSpPr/>
            <p:nvPr/>
          </p:nvSpPr>
          <p:spPr>
            <a:xfrm>
              <a:off x="9206541" y="5432580"/>
              <a:ext cx="1800200" cy="350208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0" rIns="36000" bIns="36000" rtlCol="0" anchor="ctr"/>
            <a:lstStyle/>
            <a:p>
              <a:pPr algn="r"/>
              <a:r>
                <a:rPr lang="pl-PL" sz="1200" b="1" dirty="0"/>
                <a:t>STUDIA NAUCZYCIELSKIE</a:t>
              </a:r>
            </a:p>
          </p:txBody>
        </p:sp>
        <p:sp>
          <p:nvSpPr>
            <p:cNvPr id="50" name="Prostokąt: zaokrąglone rogi 49">
              <a:extLst>
                <a:ext uri="{FF2B5EF4-FFF2-40B4-BE49-F238E27FC236}">
                  <a16:creationId xmlns:a16="http://schemas.microsoft.com/office/drawing/2014/main" id="{BFD44B88-4F74-44D0-9CBC-FED10EC16E27}"/>
                </a:ext>
              </a:extLst>
            </p:cNvPr>
            <p:cNvSpPr/>
            <p:nvPr/>
          </p:nvSpPr>
          <p:spPr>
            <a:xfrm>
              <a:off x="9218679" y="5855626"/>
              <a:ext cx="1800200" cy="350208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0" rIns="72000" bIns="36000" rtlCol="0" anchor="ctr"/>
            <a:lstStyle/>
            <a:p>
              <a:pPr algn="r"/>
              <a:r>
                <a:rPr lang="pl-PL" sz="1200" b="1" dirty="0"/>
                <a:t>JĘZYK FILOLOGII</a:t>
              </a:r>
            </a:p>
          </p:txBody>
        </p:sp>
      </p:grpSp>
      <p:cxnSp>
        <p:nvCxnSpPr>
          <p:cNvPr id="27" name="Łącznik prosty 26">
            <a:extLst>
              <a:ext uri="{FF2B5EF4-FFF2-40B4-BE49-F238E27FC236}">
                <a16:creationId xmlns:a16="http://schemas.microsoft.com/office/drawing/2014/main" id="{2BC4E60F-D96A-4C91-A1E9-B347FA0E6510}"/>
              </a:ext>
            </a:extLst>
          </p:cNvPr>
          <p:cNvCxnSpPr>
            <a:cxnSpLocks/>
          </p:cNvCxnSpPr>
          <p:nvPr/>
        </p:nvCxnSpPr>
        <p:spPr>
          <a:xfrm flipV="1">
            <a:off x="9153443" y="3081240"/>
            <a:ext cx="0" cy="576065"/>
          </a:xfrm>
          <a:prstGeom prst="line">
            <a:avLst/>
          </a:prstGeom>
          <a:ln w="57150" cap="rnd">
            <a:solidFill>
              <a:srgbClr val="EAAC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018192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6" grpId="0" animBg="1"/>
      <p:bldP spid="40" grpId="0" animBg="1"/>
      <p:bldP spid="49" grpId="0" animBg="1"/>
      <p:bldP spid="25" grpId="0"/>
      <p:bldP spid="2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17454" y="170261"/>
            <a:ext cx="11064608" cy="828000"/>
          </a:xfrm>
        </p:spPr>
        <p:txBody>
          <a:bodyPr/>
          <a:lstStyle/>
          <a:p>
            <a:r>
              <a:rPr lang="pl-PL" dirty="0"/>
              <a:t>Kod uruchomienia</a:t>
            </a:r>
          </a:p>
        </p:txBody>
      </p:sp>
      <p:sp>
        <p:nvSpPr>
          <p:cNvPr id="49" name="Prostokąt zaokrąglony 47">
            <a:extLst>
              <a:ext uri="{FF2B5EF4-FFF2-40B4-BE49-F238E27FC236}">
                <a16:creationId xmlns:a16="http://schemas.microsoft.com/office/drawing/2014/main" id="{E5E7A332-E148-412E-9AF7-9E12155C6B22}"/>
              </a:ext>
            </a:extLst>
          </p:cNvPr>
          <p:cNvSpPr/>
          <p:nvPr/>
        </p:nvSpPr>
        <p:spPr>
          <a:xfrm>
            <a:off x="6058288" y="2489618"/>
            <a:ext cx="2888898" cy="576064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pl-PL" sz="1600" b="1" dirty="0">
                <a:solidFill>
                  <a:schemeClr val="bg1"/>
                </a:solidFill>
              </a:rPr>
              <a:t>KOD URUCHOMIENIA</a:t>
            </a:r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31" name="Model 3D 30" descr="Early Skyscraper">
                <a:extLst>
                  <a:ext uri="{FF2B5EF4-FFF2-40B4-BE49-F238E27FC236}">
                    <a16:creationId xmlns:a16="http://schemas.microsoft.com/office/drawing/2014/main" id="{83BB50F9-E8C6-4687-9FD1-6C703B0940C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8986366"/>
                  </p:ext>
                </p:extLst>
              </p:nvPr>
            </p:nvGraphicFramePr>
            <p:xfrm>
              <a:off x="9264352" y="3478497"/>
              <a:ext cx="843853" cy="2165634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843853" cy="2165634"/>
                    </a:xfrm>
                    <a:prstGeom prst="rect">
                      <a:avLst/>
                    </a:prstGeom>
                  </am3d:spPr>
                  <am3d:camera>
                    <am3d:pos x="0" y="0" z="5106324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659" d="1000000"/>
                    <am3d:preTrans dx="0" dy="-18000008" dz="-2045814"/>
                    <am3d:scale>
                      <am3d:sx n="1000000" d="1000000"/>
                      <am3d:sy n="1000000" d="1000000"/>
                      <am3d:sz n="1000000" d="1000000"/>
                    </am3d:scale>
                    <am3d:rot ax="398829" ay="-4232948" az="-376254"/>
                    <am3d:postTrans dx="0" dy="0" dz="0"/>
                  </am3d:trans>
                  <am3d:attrSrcUrl r:id="rId4"/>
                  <am3d:raster rName="Office3DRenderer" rVer="16.0.8326">
                    <am3d:blip r:embed="rId5"/>
                  </am3d:raster>
                  <am3d:objViewport viewportSz="229242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31" name="Model 3D 30" descr="Early Skyscraper">
                <a:extLst>
                  <a:ext uri="{FF2B5EF4-FFF2-40B4-BE49-F238E27FC236}">
                    <a16:creationId xmlns:am3d="http://schemas.microsoft.com/office/drawing/2017/model3d" xmlns="" xmlns:a16="http://schemas.microsoft.com/office/drawing/2014/main" id="{83BB50F9-E8C6-4687-9FD1-6C703B0940C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264352" y="3478497"/>
                <a:ext cx="843853" cy="2165634"/>
              </a:xfrm>
              <a:prstGeom prst="rect">
                <a:avLst/>
              </a:prstGeom>
            </p:spPr>
          </p:pic>
        </mc:Fallback>
      </mc:AlternateContent>
      <p:sp>
        <p:nvSpPr>
          <p:cNvPr id="36" name="Prostokąt zaokrąglony 47">
            <a:extLst>
              <a:ext uri="{FF2B5EF4-FFF2-40B4-BE49-F238E27FC236}">
                <a16:creationId xmlns:a16="http://schemas.microsoft.com/office/drawing/2014/main" id="{15F0D8A6-CAC1-42FE-98D0-A75383412E29}"/>
              </a:ext>
            </a:extLst>
          </p:cNvPr>
          <p:cNvSpPr/>
          <p:nvPr/>
        </p:nvSpPr>
        <p:spPr>
          <a:xfrm>
            <a:off x="6096000" y="4409645"/>
            <a:ext cx="2888898" cy="57606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EAAC10"/>
            </a:solidFill>
            <a:prstDash val="dash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pl-PL" sz="1400" b="1" dirty="0">
                <a:solidFill>
                  <a:schemeClr val="bg1">
                    <a:lumMod val="50000"/>
                  </a:schemeClr>
                </a:solidFill>
              </a:rPr>
              <a:t>ZEWNĘTRZNY KOD URUCHOMIENIA</a:t>
            </a:r>
          </a:p>
        </p:txBody>
      </p:sp>
      <p:grpSp>
        <p:nvGrpSpPr>
          <p:cNvPr id="11" name="Grupa 10">
            <a:extLst>
              <a:ext uri="{FF2B5EF4-FFF2-40B4-BE49-F238E27FC236}">
                <a16:creationId xmlns:a16="http://schemas.microsoft.com/office/drawing/2014/main" id="{310E2D30-0A40-4B66-8C23-CBDD9B35AF33}"/>
              </a:ext>
            </a:extLst>
          </p:cNvPr>
          <p:cNvGrpSpPr/>
          <p:nvPr/>
        </p:nvGrpSpPr>
        <p:grpSpPr>
          <a:xfrm>
            <a:off x="7894180" y="5133447"/>
            <a:ext cx="1020412" cy="1021367"/>
            <a:chOff x="750483" y="4035795"/>
            <a:chExt cx="1020412" cy="1021367"/>
          </a:xfrm>
        </p:grpSpPr>
        <p:sp>
          <p:nvSpPr>
            <p:cNvPr id="17" name="Elipsa 23">
              <a:extLst>
                <a:ext uri="{FF2B5EF4-FFF2-40B4-BE49-F238E27FC236}">
                  <a16:creationId xmlns:a16="http://schemas.microsoft.com/office/drawing/2014/main" id="{C6B2E7F4-50BC-44A3-9C31-2A77DCA26996}"/>
                </a:ext>
              </a:extLst>
            </p:cNvPr>
            <p:cNvSpPr/>
            <p:nvPr/>
          </p:nvSpPr>
          <p:spPr>
            <a:xfrm>
              <a:off x="750483" y="4035795"/>
              <a:ext cx="1020412" cy="1021367"/>
            </a:xfrm>
            <a:prstGeom prst="ellipse">
              <a:avLst/>
            </a:prstGeom>
            <a:noFill/>
            <a:ln>
              <a:solidFill>
                <a:srgbClr val="4D4D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endParaRPr lang="pl-PL" sz="1600" b="1" dirty="0">
                <a:solidFill>
                  <a:srgbClr val="4D4D4D"/>
                </a:solidFill>
              </a:endParaRPr>
            </a:p>
          </p:txBody>
        </p:sp>
        <p:pic>
          <p:nvPicPr>
            <p:cNvPr id="18" name="Obraz 17">
              <a:extLst>
                <a:ext uri="{FF2B5EF4-FFF2-40B4-BE49-F238E27FC236}">
                  <a16:creationId xmlns:a16="http://schemas.microsoft.com/office/drawing/2014/main" id="{9EF54661-3335-4A2C-A21D-16612536060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585723">
              <a:off x="968208" y="4268834"/>
              <a:ext cx="584961" cy="584961"/>
            </a:xfrm>
            <a:prstGeom prst="rect">
              <a:avLst/>
            </a:prstGeom>
            <a:noFill/>
          </p:spPr>
        </p:pic>
      </p:grpSp>
      <p:sp>
        <p:nvSpPr>
          <p:cNvPr id="3" name="Prostokąt 2">
            <a:extLst>
              <a:ext uri="{FF2B5EF4-FFF2-40B4-BE49-F238E27FC236}">
                <a16:creationId xmlns:a16="http://schemas.microsoft.com/office/drawing/2014/main" id="{CAA2EBE4-A8FC-46BA-9B22-A79A2015B6C3}"/>
              </a:ext>
            </a:extLst>
          </p:cNvPr>
          <p:cNvSpPr/>
          <p:nvPr/>
        </p:nvSpPr>
        <p:spPr>
          <a:xfrm>
            <a:off x="6240016" y="5198222"/>
            <a:ext cx="21150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400" b="1" dirty="0">
                <a:solidFill>
                  <a:srgbClr val="4D4D4D"/>
                </a:solidFill>
              </a:rPr>
              <a:t>POLE TECHNICZNE</a:t>
            </a:r>
          </a:p>
          <a:p>
            <a:r>
              <a:rPr lang="pl-PL" sz="1400" b="1" dirty="0">
                <a:solidFill>
                  <a:srgbClr val="4D4D4D"/>
                </a:solidFill>
              </a:rPr>
              <a:t>UWIERZYTELNIAJĄCE</a:t>
            </a:r>
          </a:p>
        </p:txBody>
      </p:sp>
      <p:grpSp>
        <p:nvGrpSpPr>
          <p:cNvPr id="8" name="Grupa 7">
            <a:extLst>
              <a:ext uri="{FF2B5EF4-FFF2-40B4-BE49-F238E27FC236}">
                <a16:creationId xmlns:a16="http://schemas.microsoft.com/office/drawing/2014/main" id="{28279EC2-459C-4D2E-AB2A-E2142391C51D}"/>
              </a:ext>
            </a:extLst>
          </p:cNvPr>
          <p:cNvGrpSpPr/>
          <p:nvPr/>
        </p:nvGrpSpPr>
        <p:grpSpPr>
          <a:xfrm>
            <a:off x="8400256" y="931593"/>
            <a:ext cx="2880000" cy="540147"/>
            <a:chOff x="7778679" y="1535682"/>
            <a:chExt cx="2880000" cy="540147"/>
          </a:xfrm>
        </p:grpSpPr>
        <p:sp>
          <p:nvSpPr>
            <p:cNvPr id="4" name="Prostokąt zaokrąglony 3"/>
            <p:cNvSpPr/>
            <p:nvPr/>
          </p:nvSpPr>
          <p:spPr>
            <a:xfrm>
              <a:off x="7778679" y="1535682"/>
              <a:ext cx="2880000" cy="540147"/>
            </a:xfrm>
            <a:prstGeom prst="roundRect">
              <a:avLst>
                <a:gd name="adj" fmla="val 50000"/>
              </a:avLst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2" algn="ctr"/>
              <a:r>
                <a:rPr lang="pl-PL" sz="30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5" name="Obraz 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74839" y="1665574"/>
              <a:ext cx="1080462" cy="262601"/>
            </a:xfrm>
            <a:prstGeom prst="rect">
              <a:avLst/>
            </a:prstGeom>
            <a:solidFill>
              <a:srgbClr val="CC6699">
                <a:alpha val="0"/>
              </a:srgbClr>
            </a:solidFill>
          </p:spPr>
        </p:pic>
      </p:grpSp>
      <p:sp>
        <p:nvSpPr>
          <p:cNvPr id="27" name="Prostokąt zaokrąglony 31">
            <a:extLst>
              <a:ext uri="{FF2B5EF4-FFF2-40B4-BE49-F238E27FC236}">
                <a16:creationId xmlns:a16="http://schemas.microsoft.com/office/drawing/2014/main" id="{DB11EE06-8696-43A1-91C4-24ECB713D6C7}"/>
              </a:ext>
            </a:extLst>
          </p:cNvPr>
          <p:cNvSpPr/>
          <p:nvPr/>
        </p:nvSpPr>
        <p:spPr>
          <a:xfrm>
            <a:off x="1587256" y="3412113"/>
            <a:ext cx="2585991" cy="540147"/>
          </a:xfrm>
          <a:prstGeom prst="roundRect">
            <a:avLst>
              <a:gd name="adj" fmla="val 46771"/>
            </a:avLst>
          </a:prstGeom>
          <a:solidFill>
            <a:srgbClr val="EAAC1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72000" rIns="72000" bIns="72000"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KIERUNEK A</a:t>
            </a:r>
          </a:p>
        </p:txBody>
      </p:sp>
      <p:cxnSp>
        <p:nvCxnSpPr>
          <p:cNvPr id="15" name="Łącznik prosty 14">
            <a:extLst>
              <a:ext uri="{FF2B5EF4-FFF2-40B4-BE49-F238E27FC236}">
                <a16:creationId xmlns:a16="http://schemas.microsoft.com/office/drawing/2014/main" id="{1015AEE8-6CD8-442F-9E34-0B278F864220}"/>
              </a:ext>
            </a:extLst>
          </p:cNvPr>
          <p:cNvCxnSpPr>
            <a:cxnSpLocks/>
          </p:cNvCxnSpPr>
          <p:nvPr/>
        </p:nvCxnSpPr>
        <p:spPr>
          <a:xfrm>
            <a:off x="4153063" y="3712907"/>
            <a:ext cx="1942937" cy="976539"/>
          </a:xfrm>
          <a:prstGeom prst="line">
            <a:avLst/>
          </a:prstGeom>
          <a:ln w="57150" cap="rnd">
            <a:solidFill>
              <a:srgbClr val="EAAC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Łącznik prosty 15">
            <a:extLst>
              <a:ext uri="{FF2B5EF4-FFF2-40B4-BE49-F238E27FC236}">
                <a16:creationId xmlns:a16="http://schemas.microsoft.com/office/drawing/2014/main" id="{26B4BFA7-AA01-4A51-A350-BC73B9008E5D}"/>
              </a:ext>
            </a:extLst>
          </p:cNvPr>
          <p:cNvCxnSpPr>
            <a:cxnSpLocks/>
          </p:cNvCxnSpPr>
          <p:nvPr/>
        </p:nvCxnSpPr>
        <p:spPr>
          <a:xfrm flipV="1">
            <a:off x="4153063" y="2799798"/>
            <a:ext cx="1942937" cy="913110"/>
          </a:xfrm>
          <a:prstGeom prst="line">
            <a:avLst/>
          </a:prstGeom>
          <a:ln w="57150" cap="rnd">
            <a:solidFill>
              <a:srgbClr val="EAAC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97832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0" presetClass="entr" presetSubtype="1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36" grpId="0" animBg="1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Łącznik prosty 52">
            <a:extLst>
              <a:ext uri="{FF2B5EF4-FFF2-40B4-BE49-F238E27FC236}">
                <a16:creationId xmlns:a16="http://schemas.microsoft.com/office/drawing/2014/main" id="{F3D0EBDF-61E1-4888-80CC-FEB5C91A0D49}"/>
              </a:ext>
            </a:extLst>
          </p:cNvPr>
          <p:cNvCxnSpPr>
            <a:cxnSpLocks/>
          </p:cNvCxnSpPr>
          <p:nvPr/>
        </p:nvCxnSpPr>
        <p:spPr>
          <a:xfrm>
            <a:off x="2135560" y="6161489"/>
            <a:ext cx="1100081" cy="0"/>
          </a:xfrm>
          <a:prstGeom prst="line">
            <a:avLst/>
          </a:prstGeom>
          <a:ln w="57150" cap="rnd">
            <a:solidFill>
              <a:srgbClr val="EAAC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Łącznik prosty 50">
            <a:extLst>
              <a:ext uri="{FF2B5EF4-FFF2-40B4-BE49-F238E27FC236}">
                <a16:creationId xmlns:a16="http://schemas.microsoft.com/office/drawing/2014/main" id="{5EBCD59E-EB5B-4473-87E2-F64C67ABF30E}"/>
              </a:ext>
            </a:extLst>
          </p:cNvPr>
          <p:cNvCxnSpPr/>
          <p:nvPr/>
        </p:nvCxnSpPr>
        <p:spPr>
          <a:xfrm>
            <a:off x="2126304" y="5668365"/>
            <a:ext cx="1069295" cy="0"/>
          </a:xfrm>
          <a:prstGeom prst="line">
            <a:avLst/>
          </a:prstGeom>
          <a:ln w="50800" cap="rnd">
            <a:solidFill>
              <a:srgbClr val="949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ytuł 1"/>
          <p:cNvSpPr>
            <a:spLocks noGrp="1"/>
          </p:cNvSpPr>
          <p:nvPr>
            <p:ph type="title"/>
          </p:nvPr>
        </p:nvSpPr>
        <p:spPr>
          <a:xfrm>
            <a:off x="407368" y="205675"/>
            <a:ext cx="11064608" cy="828000"/>
          </a:xfrm>
        </p:spPr>
        <p:txBody>
          <a:bodyPr/>
          <a:lstStyle/>
          <a:p>
            <a:r>
              <a:rPr lang="pl-PL" dirty="0"/>
              <a:t>Kierunki przypisane do uczelni lub filii</a:t>
            </a:r>
          </a:p>
        </p:txBody>
      </p:sp>
      <p:grpSp>
        <p:nvGrpSpPr>
          <p:cNvPr id="6" name="Grupa 5"/>
          <p:cNvGrpSpPr/>
          <p:nvPr/>
        </p:nvGrpSpPr>
        <p:grpSpPr>
          <a:xfrm>
            <a:off x="7751625" y="1448991"/>
            <a:ext cx="2880000" cy="540147"/>
            <a:chOff x="8328248" y="1578182"/>
            <a:chExt cx="2880000" cy="540147"/>
          </a:xfrm>
        </p:grpSpPr>
        <p:sp>
          <p:nvSpPr>
            <p:cNvPr id="7" name="Prostokąt zaokrąglony 6"/>
            <p:cNvSpPr/>
            <p:nvPr/>
          </p:nvSpPr>
          <p:spPr>
            <a:xfrm>
              <a:off x="8328248" y="1578182"/>
              <a:ext cx="2880000" cy="540147"/>
            </a:xfrm>
            <a:prstGeom prst="roundRect">
              <a:avLst>
                <a:gd name="adj" fmla="val 50000"/>
              </a:avLst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2" algn="ctr"/>
              <a:r>
                <a:rPr lang="pl-PL" sz="30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8" name="Obraz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4408" y="1708074"/>
              <a:ext cx="1080462" cy="262601"/>
            </a:xfrm>
            <a:prstGeom prst="rect">
              <a:avLst/>
            </a:prstGeom>
            <a:solidFill>
              <a:srgbClr val="CC6699">
                <a:alpha val="0"/>
              </a:srgbClr>
            </a:solidFill>
          </p:spPr>
        </p:pic>
      </p:grpSp>
      <p:sp>
        <p:nvSpPr>
          <p:cNvPr id="30" name="Prostokąt zaokrąglony 29"/>
          <p:cNvSpPr/>
          <p:nvPr/>
        </p:nvSpPr>
        <p:spPr>
          <a:xfrm>
            <a:off x="3180256" y="2810313"/>
            <a:ext cx="2051648" cy="430107"/>
          </a:xfrm>
          <a:prstGeom prst="roundRect">
            <a:avLst>
              <a:gd name="adj" fmla="val 50000"/>
            </a:avLst>
          </a:prstGeom>
          <a:solidFill>
            <a:srgbClr val="94989E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>
                <a:solidFill>
                  <a:schemeClr val="bg1"/>
                </a:solidFill>
              </a:rPr>
              <a:t>WYDZIAŁ</a:t>
            </a:r>
            <a:r>
              <a:rPr lang="pl-PL" sz="2200" dirty="0">
                <a:solidFill>
                  <a:schemeClr val="bg1"/>
                </a:solidFill>
              </a:rPr>
              <a:t> </a:t>
            </a:r>
          </a:p>
        </p:txBody>
      </p:sp>
      <p:grpSp>
        <p:nvGrpSpPr>
          <p:cNvPr id="18" name="Grupa 17"/>
          <p:cNvGrpSpPr/>
          <p:nvPr/>
        </p:nvGrpSpPr>
        <p:grpSpPr>
          <a:xfrm>
            <a:off x="9336360" y="5544627"/>
            <a:ext cx="3232152" cy="1077218"/>
            <a:chOff x="8927780" y="5660389"/>
            <a:chExt cx="3232152" cy="1077218"/>
          </a:xfrm>
        </p:grpSpPr>
        <p:sp>
          <p:nvSpPr>
            <p:cNvPr id="32" name="Elipsa 23"/>
            <p:cNvSpPr/>
            <p:nvPr/>
          </p:nvSpPr>
          <p:spPr>
            <a:xfrm>
              <a:off x="8927780" y="5716240"/>
              <a:ext cx="1020412" cy="1021367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endParaRPr lang="pl-PL" sz="1600" b="1" dirty="0"/>
            </a:p>
          </p:txBody>
        </p:sp>
        <p:sp>
          <p:nvSpPr>
            <p:cNvPr id="2" name="Prostokąt 1"/>
            <p:cNvSpPr/>
            <p:nvPr/>
          </p:nvSpPr>
          <p:spPr>
            <a:xfrm>
              <a:off x="10012833" y="5660389"/>
              <a:ext cx="2147099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l-PL" sz="1600" b="1" dirty="0">
                  <a:solidFill>
                    <a:srgbClr val="CCCCCC"/>
                  </a:solidFill>
                </a:rPr>
                <a:t>WYDZIAŁ JAKO TECHNICZNA JEDNOSTKA ORGANIZACYJNA!</a:t>
              </a:r>
            </a:p>
          </p:txBody>
        </p:sp>
        <p:pic>
          <p:nvPicPr>
            <p:cNvPr id="17" name="Obraz 16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585723">
              <a:off x="9145506" y="5934443"/>
              <a:ext cx="584961" cy="584961"/>
            </a:xfrm>
            <a:prstGeom prst="rect">
              <a:avLst/>
            </a:prstGeom>
          </p:spPr>
        </p:pic>
      </p:grpSp>
      <p:grpSp>
        <p:nvGrpSpPr>
          <p:cNvPr id="31" name="Grupa 30">
            <a:extLst>
              <a:ext uri="{FF2B5EF4-FFF2-40B4-BE49-F238E27FC236}">
                <a16:creationId xmlns:a16="http://schemas.microsoft.com/office/drawing/2014/main" id="{824E13AC-430A-4583-B086-E6339948E14E}"/>
              </a:ext>
            </a:extLst>
          </p:cNvPr>
          <p:cNvGrpSpPr/>
          <p:nvPr/>
        </p:nvGrpSpPr>
        <p:grpSpPr>
          <a:xfrm>
            <a:off x="623392" y="1989138"/>
            <a:ext cx="1379126" cy="3547486"/>
            <a:chOff x="167303" y="1955808"/>
            <a:chExt cx="1379126" cy="3547486"/>
          </a:xfrm>
        </p:grpSpPr>
        <mc:AlternateContent xmlns:mc="http://schemas.openxmlformats.org/markup-compatibility/2006" xmlns:am3d="http://schemas.microsoft.com/office/drawing/2017/model3d">
          <mc:Choice Requires="am3d">
            <p:graphicFrame>
              <p:nvGraphicFramePr>
                <p:cNvPr id="33" name="Model 3D 32" descr="Early Skyscraper">
                  <a:extLst>
                    <a:ext uri="{FF2B5EF4-FFF2-40B4-BE49-F238E27FC236}">
                      <a16:creationId xmlns:a16="http://schemas.microsoft.com/office/drawing/2014/main" id="{EFC48443-0ACC-4E9D-8B35-47B1555A0BF8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167303" y="1955808"/>
                <a:ext cx="1379126" cy="3547486"/>
              </p:xfrm>
              <a:graphic>
                <a:graphicData uri="http://schemas.microsoft.com/office/drawing/2017/model3d">
                  <am3d:model3d r:embed="rId6">
                    <am3d:spPr>
                      <a:xfrm>
                        <a:off x="0" y="0"/>
                        <a:ext cx="1379126" cy="3547486"/>
                      </a:xfrm>
                      <a:prstGeom prst="rect">
                        <a:avLst/>
                      </a:prstGeom>
                    </am3d:spPr>
                    <am3d:camera>
                      <am3d:pos x="0" y="0" z="51063247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19659" d="1000000"/>
                      <am3d:preTrans dx="0" dy="-18000008" dz="-2045814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5432142" ay="5331126" az="5432183"/>
                      <am3d:postTrans dx="0" dy="0" dz="0"/>
                    </am3d:trans>
                    <am3d:attrSrcUrl r:id="rId7"/>
                    <am3d:raster rName="Office3DRenderer" rVer="16.0.8326">
                      <am3d:blip r:embed="rId8"/>
                    </am3d:raster>
                    <am3d:objViewport viewportSz="3926490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 xmlns="">
            <p:pic>
              <p:nvPicPr>
                <p:cNvPr id="33" name="Model 3D 32" descr="Early Skyscraper">
                  <a:extLst>
                    <a:ext uri="{FF2B5EF4-FFF2-40B4-BE49-F238E27FC236}">
                      <a16:creationId xmlns:am3d="http://schemas.microsoft.com/office/drawing/2017/model3d" xmlns="" xmlns:a16="http://schemas.microsoft.com/office/drawing/2014/main" id="{EFC48443-0ACC-4E9D-8B35-47B1555A0BF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623392" y="1989138"/>
                  <a:ext cx="1379126" cy="3547486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34" name="Prostokąt 33">
              <a:extLst>
                <a:ext uri="{FF2B5EF4-FFF2-40B4-BE49-F238E27FC236}">
                  <a16:creationId xmlns:a16="http://schemas.microsoft.com/office/drawing/2014/main" id="{03919822-14ED-410E-A27E-9D987547A536}"/>
                </a:ext>
              </a:extLst>
            </p:cNvPr>
            <p:cNvSpPr/>
            <p:nvPr/>
          </p:nvSpPr>
          <p:spPr>
            <a:xfrm>
              <a:off x="227925" y="3287327"/>
              <a:ext cx="1257881" cy="242973"/>
            </a:xfrm>
            <a:prstGeom prst="rect">
              <a:avLst/>
            </a:prstGeom>
            <a:solidFill>
              <a:srgbClr val="9498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1600" b="1" spc="120" dirty="0">
                  <a:solidFill>
                    <a:schemeClr val="bg1"/>
                  </a:solidFill>
                </a:rPr>
                <a:t>UCZELNIA</a:t>
              </a:r>
            </a:p>
          </p:txBody>
        </p:sp>
      </p:grpSp>
      <p:sp>
        <p:nvSpPr>
          <p:cNvPr id="35" name="Prostokąt zaokrąglony 29">
            <a:extLst>
              <a:ext uri="{FF2B5EF4-FFF2-40B4-BE49-F238E27FC236}">
                <a16:creationId xmlns:a16="http://schemas.microsoft.com/office/drawing/2014/main" id="{A16699EB-BDDB-45FB-9545-D2090DCC120E}"/>
              </a:ext>
            </a:extLst>
          </p:cNvPr>
          <p:cNvSpPr/>
          <p:nvPr/>
        </p:nvSpPr>
        <p:spPr>
          <a:xfrm>
            <a:off x="3180256" y="4130896"/>
            <a:ext cx="2051648" cy="430107"/>
          </a:xfrm>
          <a:prstGeom prst="roundRect">
            <a:avLst>
              <a:gd name="adj" fmla="val 50000"/>
            </a:avLst>
          </a:prstGeom>
          <a:solidFill>
            <a:srgbClr val="94989E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>
                <a:solidFill>
                  <a:schemeClr val="bg1"/>
                </a:solidFill>
              </a:rPr>
              <a:t>WYDZIAŁ</a:t>
            </a:r>
            <a:r>
              <a:rPr lang="pl-PL" sz="2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6" name="Prostokąt zaokrąglony 31">
            <a:extLst>
              <a:ext uri="{FF2B5EF4-FFF2-40B4-BE49-F238E27FC236}">
                <a16:creationId xmlns:a16="http://schemas.microsoft.com/office/drawing/2014/main" id="{52B092ED-B198-46F9-8F5A-7E4E1CC7733F}"/>
              </a:ext>
            </a:extLst>
          </p:cNvPr>
          <p:cNvSpPr/>
          <p:nvPr/>
        </p:nvSpPr>
        <p:spPr>
          <a:xfrm>
            <a:off x="3300282" y="3366818"/>
            <a:ext cx="1715598" cy="318840"/>
          </a:xfrm>
          <a:prstGeom prst="roundRect">
            <a:avLst>
              <a:gd name="adj" fmla="val 46771"/>
            </a:avLst>
          </a:prstGeom>
          <a:solidFill>
            <a:srgbClr val="EAAC1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72000" rIns="72000" bIns="72000"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KIERUNEK I</a:t>
            </a:r>
          </a:p>
        </p:txBody>
      </p:sp>
      <p:sp>
        <p:nvSpPr>
          <p:cNvPr id="37" name="Prostokąt zaokrąglony 31">
            <a:extLst>
              <a:ext uri="{FF2B5EF4-FFF2-40B4-BE49-F238E27FC236}">
                <a16:creationId xmlns:a16="http://schemas.microsoft.com/office/drawing/2014/main" id="{D41C524C-9727-4062-89BA-470FA2A8BAA4}"/>
              </a:ext>
            </a:extLst>
          </p:cNvPr>
          <p:cNvSpPr/>
          <p:nvPr/>
        </p:nvSpPr>
        <p:spPr>
          <a:xfrm>
            <a:off x="3300282" y="4686002"/>
            <a:ext cx="1715598" cy="318840"/>
          </a:xfrm>
          <a:prstGeom prst="roundRect">
            <a:avLst>
              <a:gd name="adj" fmla="val 46771"/>
            </a:avLst>
          </a:prstGeom>
          <a:solidFill>
            <a:srgbClr val="EAAC1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72000" rIns="72000" bIns="72000"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KIERUNEK II</a:t>
            </a:r>
          </a:p>
        </p:txBody>
      </p:sp>
      <p:sp>
        <p:nvSpPr>
          <p:cNvPr id="38" name="Prostokąt zaokrąglony 31">
            <a:extLst>
              <a:ext uri="{FF2B5EF4-FFF2-40B4-BE49-F238E27FC236}">
                <a16:creationId xmlns:a16="http://schemas.microsoft.com/office/drawing/2014/main" id="{B02D5B9A-E76A-4AC4-8FBE-07F39DBCB4C2}"/>
              </a:ext>
            </a:extLst>
          </p:cNvPr>
          <p:cNvSpPr/>
          <p:nvPr/>
        </p:nvSpPr>
        <p:spPr>
          <a:xfrm>
            <a:off x="3300282" y="6002069"/>
            <a:ext cx="1715598" cy="318840"/>
          </a:xfrm>
          <a:prstGeom prst="roundRect">
            <a:avLst>
              <a:gd name="adj" fmla="val 46771"/>
            </a:avLst>
          </a:prstGeom>
          <a:solidFill>
            <a:srgbClr val="EAAC1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72000" rIns="72000" bIns="72000"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KIERUNEK III</a:t>
            </a:r>
          </a:p>
        </p:txBody>
      </p:sp>
      <p:cxnSp>
        <p:nvCxnSpPr>
          <p:cNvPr id="5" name="Łącznik prosty 4">
            <a:extLst>
              <a:ext uri="{FF2B5EF4-FFF2-40B4-BE49-F238E27FC236}">
                <a16:creationId xmlns:a16="http://schemas.microsoft.com/office/drawing/2014/main" id="{5F27AF14-2904-48A4-8296-52B71199A676}"/>
              </a:ext>
            </a:extLst>
          </p:cNvPr>
          <p:cNvCxnSpPr>
            <a:cxnSpLocks/>
            <a:endCxn id="30" idx="1"/>
          </p:cNvCxnSpPr>
          <p:nvPr/>
        </p:nvCxnSpPr>
        <p:spPr>
          <a:xfrm>
            <a:off x="2002518" y="3025366"/>
            <a:ext cx="1177738" cy="1"/>
          </a:xfrm>
          <a:prstGeom prst="line">
            <a:avLst/>
          </a:prstGeom>
          <a:ln w="50800" cap="rnd">
            <a:solidFill>
              <a:srgbClr val="949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Łącznik prosty 38">
            <a:extLst>
              <a:ext uri="{FF2B5EF4-FFF2-40B4-BE49-F238E27FC236}">
                <a16:creationId xmlns:a16="http://schemas.microsoft.com/office/drawing/2014/main" id="{59EA61E2-6E36-425A-BCA4-265256FF5525}"/>
              </a:ext>
            </a:extLst>
          </p:cNvPr>
          <p:cNvCxnSpPr>
            <a:cxnSpLocks/>
            <a:endCxn id="35" idx="1"/>
          </p:cNvCxnSpPr>
          <p:nvPr/>
        </p:nvCxnSpPr>
        <p:spPr>
          <a:xfrm>
            <a:off x="2002518" y="4338555"/>
            <a:ext cx="1177738" cy="7395"/>
          </a:xfrm>
          <a:prstGeom prst="line">
            <a:avLst/>
          </a:prstGeom>
          <a:ln w="50800" cap="rnd">
            <a:solidFill>
              <a:srgbClr val="949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Łącznik prosty 10">
            <a:extLst>
              <a:ext uri="{FF2B5EF4-FFF2-40B4-BE49-F238E27FC236}">
                <a16:creationId xmlns:a16="http://schemas.microsoft.com/office/drawing/2014/main" id="{54515595-FA17-4C6A-A695-564BCF2A9CDA}"/>
              </a:ext>
            </a:extLst>
          </p:cNvPr>
          <p:cNvCxnSpPr>
            <a:cxnSpLocks/>
          </p:cNvCxnSpPr>
          <p:nvPr/>
        </p:nvCxnSpPr>
        <p:spPr>
          <a:xfrm>
            <a:off x="2090161" y="3563630"/>
            <a:ext cx="1145480" cy="0"/>
          </a:xfrm>
          <a:prstGeom prst="line">
            <a:avLst/>
          </a:prstGeom>
          <a:ln w="57150" cap="rnd">
            <a:solidFill>
              <a:srgbClr val="EAAC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Prostokąt zaokrąglony 29">
            <a:extLst>
              <a:ext uri="{FF2B5EF4-FFF2-40B4-BE49-F238E27FC236}">
                <a16:creationId xmlns:a16="http://schemas.microsoft.com/office/drawing/2014/main" id="{61635C99-367D-41EF-A33D-15A4DB1C2B2B}"/>
              </a:ext>
            </a:extLst>
          </p:cNvPr>
          <p:cNvSpPr/>
          <p:nvPr/>
        </p:nvSpPr>
        <p:spPr>
          <a:xfrm>
            <a:off x="7176120" y="2810313"/>
            <a:ext cx="2051648" cy="430107"/>
          </a:xfrm>
          <a:prstGeom prst="roundRect">
            <a:avLst>
              <a:gd name="adj" fmla="val 50000"/>
            </a:avLst>
          </a:prstGeom>
          <a:solidFill>
            <a:srgbClr val="CCCCCC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>
                <a:solidFill>
                  <a:schemeClr val="bg1"/>
                </a:solidFill>
              </a:rPr>
              <a:t>WYDZIAŁ</a:t>
            </a:r>
            <a:r>
              <a:rPr lang="pl-PL" sz="2200" dirty="0">
                <a:solidFill>
                  <a:schemeClr val="bg1"/>
                </a:solidFill>
              </a:rPr>
              <a:t> </a:t>
            </a:r>
          </a:p>
        </p:txBody>
      </p:sp>
      <p:cxnSp>
        <p:nvCxnSpPr>
          <p:cNvPr id="41" name="Łącznik prosty 40">
            <a:extLst>
              <a:ext uri="{FF2B5EF4-FFF2-40B4-BE49-F238E27FC236}">
                <a16:creationId xmlns:a16="http://schemas.microsoft.com/office/drawing/2014/main" id="{3718B49E-F56F-43BD-9562-5576523B2775}"/>
              </a:ext>
            </a:extLst>
          </p:cNvPr>
          <p:cNvCxnSpPr/>
          <p:nvPr/>
        </p:nvCxnSpPr>
        <p:spPr>
          <a:xfrm>
            <a:off x="6106825" y="3025366"/>
            <a:ext cx="1069295" cy="0"/>
          </a:xfrm>
          <a:prstGeom prst="line">
            <a:avLst/>
          </a:prstGeom>
          <a:ln w="50800" cap="rnd">
            <a:solidFill>
              <a:srgbClr val="CCCCC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Łącznik prosty 41">
            <a:extLst>
              <a:ext uri="{FF2B5EF4-FFF2-40B4-BE49-F238E27FC236}">
                <a16:creationId xmlns:a16="http://schemas.microsoft.com/office/drawing/2014/main" id="{3C9BA3F7-744D-49CF-8F65-F1CE405F3688}"/>
              </a:ext>
            </a:extLst>
          </p:cNvPr>
          <p:cNvCxnSpPr>
            <a:cxnSpLocks/>
          </p:cNvCxnSpPr>
          <p:nvPr/>
        </p:nvCxnSpPr>
        <p:spPr>
          <a:xfrm>
            <a:off x="2063552" y="3025367"/>
            <a:ext cx="3960440" cy="0"/>
          </a:xfrm>
          <a:prstGeom prst="line">
            <a:avLst/>
          </a:prstGeom>
          <a:ln w="50800" cap="rnd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rostokąt zaokrąglony 29">
            <a:extLst>
              <a:ext uri="{FF2B5EF4-FFF2-40B4-BE49-F238E27FC236}">
                <a16:creationId xmlns:a16="http://schemas.microsoft.com/office/drawing/2014/main" id="{C10B4123-A9A5-4261-A985-1FAFD104A0FF}"/>
              </a:ext>
            </a:extLst>
          </p:cNvPr>
          <p:cNvSpPr/>
          <p:nvPr/>
        </p:nvSpPr>
        <p:spPr>
          <a:xfrm>
            <a:off x="7176120" y="4140598"/>
            <a:ext cx="2051648" cy="430107"/>
          </a:xfrm>
          <a:prstGeom prst="roundRect">
            <a:avLst>
              <a:gd name="adj" fmla="val 50000"/>
            </a:avLst>
          </a:prstGeom>
          <a:solidFill>
            <a:srgbClr val="CCCCCC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>
                <a:solidFill>
                  <a:schemeClr val="bg1"/>
                </a:solidFill>
              </a:rPr>
              <a:t>WYDZIAŁ</a:t>
            </a:r>
            <a:r>
              <a:rPr lang="pl-PL" sz="2200" dirty="0">
                <a:solidFill>
                  <a:schemeClr val="bg1"/>
                </a:solidFill>
              </a:rPr>
              <a:t> </a:t>
            </a:r>
          </a:p>
        </p:txBody>
      </p:sp>
      <p:cxnSp>
        <p:nvCxnSpPr>
          <p:cNvPr id="44" name="Łącznik prosty 43">
            <a:extLst>
              <a:ext uri="{FF2B5EF4-FFF2-40B4-BE49-F238E27FC236}">
                <a16:creationId xmlns:a16="http://schemas.microsoft.com/office/drawing/2014/main" id="{E5E9FAA9-62E6-4B1A-BA04-747BD33E1565}"/>
              </a:ext>
            </a:extLst>
          </p:cNvPr>
          <p:cNvCxnSpPr/>
          <p:nvPr/>
        </p:nvCxnSpPr>
        <p:spPr>
          <a:xfrm>
            <a:off x="6106825" y="4355651"/>
            <a:ext cx="1069295" cy="0"/>
          </a:xfrm>
          <a:prstGeom prst="line">
            <a:avLst/>
          </a:prstGeom>
          <a:ln w="50800" cap="rnd">
            <a:solidFill>
              <a:srgbClr val="CCCCC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Łącznik prosty 44">
            <a:extLst>
              <a:ext uri="{FF2B5EF4-FFF2-40B4-BE49-F238E27FC236}">
                <a16:creationId xmlns:a16="http://schemas.microsoft.com/office/drawing/2014/main" id="{26C90B30-C48C-49E5-8433-9192C9B0A96A}"/>
              </a:ext>
            </a:extLst>
          </p:cNvPr>
          <p:cNvCxnSpPr>
            <a:cxnSpLocks/>
          </p:cNvCxnSpPr>
          <p:nvPr/>
        </p:nvCxnSpPr>
        <p:spPr>
          <a:xfrm>
            <a:off x="2063552" y="4355651"/>
            <a:ext cx="3960440" cy="0"/>
          </a:xfrm>
          <a:prstGeom prst="line">
            <a:avLst/>
          </a:prstGeom>
          <a:ln w="50800" cap="rnd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Prostokąt zaokrąglony 31">
            <a:extLst>
              <a:ext uri="{FF2B5EF4-FFF2-40B4-BE49-F238E27FC236}">
                <a16:creationId xmlns:a16="http://schemas.microsoft.com/office/drawing/2014/main" id="{9B988618-D915-4C22-8DEF-D85166D41035}"/>
              </a:ext>
            </a:extLst>
          </p:cNvPr>
          <p:cNvSpPr/>
          <p:nvPr/>
        </p:nvSpPr>
        <p:spPr>
          <a:xfrm>
            <a:off x="7344145" y="3366818"/>
            <a:ext cx="1715598" cy="318840"/>
          </a:xfrm>
          <a:prstGeom prst="roundRect">
            <a:avLst>
              <a:gd name="adj" fmla="val 46771"/>
            </a:avLst>
          </a:prstGeom>
          <a:solidFill>
            <a:srgbClr val="F6D58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72000" rIns="72000" bIns="72000"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KIERUNEK I</a:t>
            </a:r>
          </a:p>
        </p:txBody>
      </p:sp>
      <p:sp>
        <p:nvSpPr>
          <p:cNvPr id="47" name="Prostokąt zaokrąglony 31">
            <a:extLst>
              <a:ext uri="{FF2B5EF4-FFF2-40B4-BE49-F238E27FC236}">
                <a16:creationId xmlns:a16="http://schemas.microsoft.com/office/drawing/2014/main" id="{C2C0406D-AE66-4B13-A09C-D3C9F8120567}"/>
              </a:ext>
            </a:extLst>
          </p:cNvPr>
          <p:cNvSpPr/>
          <p:nvPr/>
        </p:nvSpPr>
        <p:spPr>
          <a:xfrm>
            <a:off x="7320136" y="5990480"/>
            <a:ext cx="1715598" cy="318840"/>
          </a:xfrm>
          <a:prstGeom prst="roundRect">
            <a:avLst>
              <a:gd name="adj" fmla="val 46771"/>
            </a:avLst>
          </a:prstGeom>
          <a:solidFill>
            <a:srgbClr val="F6D58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72000" rIns="72000" bIns="72000"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KIERUNEK III</a:t>
            </a:r>
          </a:p>
        </p:txBody>
      </p:sp>
      <p:sp>
        <p:nvSpPr>
          <p:cNvPr id="48" name="Prostokąt zaokrąglony 31">
            <a:extLst>
              <a:ext uri="{FF2B5EF4-FFF2-40B4-BE49-F238E27FC236}">
                <a16:creationId xmlns:a16="http://schemas.microsoft.com/office/drawing/2014/main" id="{1C222733-B6DB-41A5-A28A-778F4243C3A1}"/>
              </a:ext>
            </a:extLst>
          </p:cNvPr>
          <p:cNvSpPr/>
          <p:nvPr/>
        </p:nvSpPr>
        <p:spPr>
          <a:xfrm>
            <a:off x="7344145" y="4694336"/>
            <a:ext cx="1715598" cy="318840"/>
          </a:xfrm>
          <a:prstGeom prst="roundRect">
            <a:avLst>
              <a:gd name="adj" fmla="val 46771"/>
            </a:avLst>
          </a:prstGeom>
          <a:solidFill>
            <a:srgbClr val="F6D58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72000" rIns="72000" bIns="72000"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KIERUNEK II</a:t>
            </a:r>
          </a:p>
        </p:txBody>
      </p:sp>
      <p:grpSp>
        <p:nvGrpSpPr>
          <p:cNvPr id="4" name="Grupa 3">
            <a:extLst>
              <a:ext uri="{FF2B5EF4-FFF2-40B4-BE49-F238E27FC236}">
                <a16:creationId xmlns:a16="http://schemas.microsoft.com/office/drawing/2014/main" id="{6DB0B040-EBB1-43C2-83E3-8FD75982F9EB}"/>
              </a:ext>
            </a:extLst>
          </p:cNvPr>
          <p:cNvGrpSpPr/>
          <p:nvPr/>
        </p:nvGrpSpPr>
        <p:grpSpPr>
          <a:xfrm>
            <a:off x="1362327" y="4063119"/>
            <a:ext cx="845241" cy="2174193"/>
            <a:chOff x="1290319" y="3703079"/>
            <a:chExt cx="845241" cy="2174193"/>
          </a:xfrm>
        </p:grpSpPr>
        <mc:AlternateContent xmlns:mc="http://schemas.openxmlformats.org/markup-compatibility/2006" xmlns:am3d="http://schemas.microsoft.com/office/drawing/2017/model3d">
          <mc:Choice Requires="am3d">
            <p:graphicFrame>
              <p:nvGraphicFramePr>
                <p:cNvPr id="49" name="Model 3D 48" descr="Early Skyscraper">
                  <a:extLst>
                    <a:ext uri="{FF2B5EF4-FFF2-40B4-BE49-F238E27FC236}">
                      <a16:creationId xmlns:a16="http://schemas.microsoft.com/office/drawing/2014/main" id="{905194A0-1E34-4626-8C32-A2CFE9ED0DB1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1290319" y="3703079"/>
                <a:ext cx="845241" cy="2174193"/>
              </p:xfrm>
              <a:graphic>
                <a:graphicData uri="http://schemas.microsoft.com/office/drawing/2017/model3d">
                  <am3d:model3d r:embed="rId6">
                    <am3d:spPr>
                      <a:xfrm>
                        <a:off x="0" y="0"/>
                        <a:ext cx="845241" cy="2174193"/>
                      </a:xfrm>
                      <a:prstGeom prst="rect">
                        <a:avLst/>
                      </a:prstGeom>
                    </am3d:spPr>
                    <am3d:camera>
                      <am3d:pos x="0" y="0" z="51063247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19659" d="1000000"/>
                      <am3d:preTrans dx="0" dy="-18000008" dz="-2045814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5432158" ay="5331126" az="5432199"/>
                      <am3d:postTrans dx="0" dy="0" dz="0"/>
                    </am3d:trans>
                    <am3d:attrSrcUrl r:id="rId7"/>
                    <am3d:raster rName="Office3DRenderer" rVer="16.0.8326">
                      <am3d:blip r:embed="rId10"/>
                    </am3d:raster>
                    <am3d:objViewport viewportSz="2406474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 xmlns="">
            <p:pic>
              <p:nvPicPr>
                <p:cNvPr id="49" name="Model 3D 48" descr="Early Skyscraper">
                  <a:extLst>
                    <a:ext uri="{FF2B5EF4-FFF2-40B4-BE49-F238E27FC236}">
                      <a16:creationId xmlns:am3d="http://schemas.microsoft.com/office/drawing/2017/model3d" xmlns="" xmlns:a16="http://schemas.microsoft.com/office/drawing/2014/main" id="{905194A0-1E34-4626-8C32-A2CFE9ED0DB1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362327" y="4063119"/>
                  <a:ext cx="845241" cy="2174193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50" name="Prostokąt 49">
              <a:extLst>
                <a:ext uri="{FF2B5EF4-FFF2-40B4-BE49-F238E27FC236}">
                  <a16:creationId xmlns:a16="http://schemas.microsoft.com/office/drawing/2014/main" id="{C40CFBF9-1325-4343-9420-6A20C5CAB867}"/>
                </a:ext>
              </a:extLst>
            </p:cNvPr>
            <p:cNvSpPr/>
            <p:nvPr/>
          </p:nvSpPr>
          <p:spPr>
            <a:xfrm>
              <a:off x="1329194" y="4501306"/>
              <a:ext cx="760967" cy="216024"/>
            </a:xfrm>
            <a:prstGeom prst="rect">
              <a:avLst/>
            </a:prstGeom>
            <a:solidFill>
              <a:srgbClr val="9498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1600" b="1" spc="120" dirty="0">
                  <a:solidFill>
                    <a:schemeClr val="bg1"/>
                  </a:solidFill>
                </a:rPr>
                <a:t>FILIA</a:t>
              </a:r>
            </a:p>
          </p:txBody>
        </p:sp>
      </p:grpSp>
      <p:sp>
        <p:nvSpPr>
          <p:cNvPr id="52" name="Prostokąt zaokrąglony 29">
            <a:extLst>
              <a:ext uri="{FF2B5EF4-FFF2-40B4-BE49-F238E27FC236}">
                <a16:creationId xmlns:a16="http://schemas.microsoft.com/office/drawing/2014/main" id="{B58215FA-4398-4F64-8F91-632BBAE1A842}"/>
              </a:ext>
            </a:extLst>
          </p:cNvPr>
          <p:cNvSpPr/>
          <p:nvPr/>
        </p:nvSpPr>
        <p:spPr>
          <a:xfrm>
            <a:off x="3180256" y="5453312"/>
            <a:ext cx="2051648" cy="430107"/>
          </a:xfrm>
          <a:prstGeom prst="roundRect">
            <a:avLst>
              <a:gd name="adj" fmla="val 50000"/>
            </a:avLst>
          </a:prstGeom>
          <a:solidFill>
            <a:srgbClr val="94989E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>
                <a:solidFill>
                  <a:schemeClr val="bg1"/>
                </a:solidFill>
              </a:rPr>
              <a:t>WYDZIAŁ</a:t>
            </a:r>
            <a:r>
              <a:rPr lang="pl-PL" sz="2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54" name="Prostokąt zaokrąglony 29">
            <a:extLst>
              <a:ext uri="{FF2B5EF4-FFF2-40B4-BE49-F238E27FC236}">
                <a16:creationId xmlns:a16="http://schemas.microsoft.com/office/drawing/2014/main" id="{DB000FD0-0E67-4CF9-BA31-565C6B24A94B}"/>
              </a:ext>
            </a:extLst>
          </p:cNvPr>
          <p:cNvSpPr/>
          <p:nvPr/>
        </p:nvSpPr>
        <p:spPr>
          <a:xfrm>
            <a:off x="7176120" y="5447165"/>
            <a:ext cx="2051648" cy="430107"/>
          </a:xfrm>
          <a:prstGeom prst="roundRect">
            <a:avLst>
              <a:gd name="adj" fmla="val 50000"/>
            </a:avLst>
          </a:prstGeom>
          <a:solidFill>
            <a:srgbClr val="CCCCCC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>
                <a:solidFill>
                  <a:schemeClr val="bg1"/>
                </a:solidFill>
              </a:rPr>
              <a:t>WYDZIAŁ</a:t>
            </a:r>
            <a:r>
              <a:rPr lang="pl-PL" sz="2200" dirty="0">
                <a:solidFill>
                  <a:schemeClr val="bg1"/>
                </a:solidFill>
              </a:rPr>
              <a:t> </a:t>
            </a:r>
          </a:p>
        </p:txBody>
      </p:sp>
      <p:cxnSp>
        <p:nvCxnSpPr>
          <p:cNvPr id="55" name="Łącznik prosty 54">
            <a:extLst>
              <a:ext uri="{FF2B5EF4-FFF2-40B4-BE49-F238E27FC236}">
                <a16:creationId xmlns:a16="http://schemas.microsoft.com/office/drawing/2014/main" id="{4150297F-FB7D-4912-AABC-6426C54D5CEE}"/>
              </a:ext>
            </a:extLst>
          </p:cNvPr>
          <p:cNvCxnSpPr/>
          <p:nvPr/>
        </p:nvCxnSpPr>
        <p:spPr>
          <a:xfrm>
            <a:off x="6168008" y="5662218"/>
            <a:ext cx="1069295" cy="0"/>
          </a:xfrm>
          <a:prstGeom prst="line">
            <a:avLst/>
          </a:prstGeom>
          <a:ln w="50800" cap="rnd">
            <a:solidFill>
              <a:srgbClr val="CCCCC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Łącznik prosty 55">
            <a:extLst>
              <a:ext uri="{FF2B5EF4-FFF2-40B4-BE49-F238E27FC236}">
                <a16:creationId xmlns:a16="http://schemas.microsoft.com/office/drawing/2014/main" id="{B504A1E4-A442-48E1-8405-9A0BAC3E5F26}"/>
              </a:ext>
            </a:extLst>
          </p:cNvPr>
          <p:cNvCxnSpPr>
            <a:cxnSpLocks/>
          </p:cNvCxnSpPr>
          <p:nvPr/>
        </p:nvCxnSpPr>
        <p:spPr>
          <a:xfrm>
            <a:off x="2135560" y="5662218"/>
            <a:ext cx="3960440" cy="0"/>
          </a:xfrm>
          <a:prstGeom prst="line">
            <a:avLst/>
          </a:prstGeom>
          <a:ln w="50800" cap="rnd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36274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48148E-6 L -0.00053 -0.1351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5" grpId="0" animBg="1"/>
      <p:bldP spid="37" grpId="0" animBg="1"/>
      <p:bldP spid="40" grpId="0" animBg="1"/>
      <p:bldP spid="43" grpId="0" animBg="1"/>
      <p:bldP spid="46" grpId="0" animBg="1"/>
      <p:bldP spid="47" grpId="0" animBg="1"/>
      <p:bldP spid="48" grpId="0" animBg="1"/>
      <p:bldP spid="52" grpId="0" animBg="1"/>
      <p:bldP spid="5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Łącznik prosty 52">
            <a:extLst>
              <a:ext uri="{FF2B5EF4-FFF2-40B4-BE49-F238E27FC236}">
                <a16:creationId xmlns:a16="http://schemas.microsoft.com/office/drawing/2014/main" id="{83C23878-FFA9-4AC4-AF9B-F46FCB0789FC}"/>
              </a:ext>
            </a:extLst>
          </p:cNvPr>
          <p:cNvCxnSpPr>
            <a:cxnSpLocks/>
            <a:stCxn id="32" idx="3"/>
            <a:endCxn id="12" idx="1"/>
          </p:cNvCxnSpPr>
          <p:nvPr/>
        </p:nvCxnSpPr>
        <p:spPr>
          <a:xfrm>
            <a:off x="5183489" y="3869836"/>
            <a:ext cx="912511" cy="291139"/>
          </a:xfrm>
          <a:prstGeom prst="line">
            <a:avLst/>
          </a:prstGeom>
          <a:ln w="57150" cap="rnd">
            <a:solidFill>
              <a:srgbClr val="EAAC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Łącznik prosty 55">
            <a:extLst>
              <a:ext uri="{FF2B5EF4-FFF2-40B4-BE49-F238E27FC236}">
                <a16:creationId xmlns:a16="http://schemas.microsoft.com/office/drawing/2014/main" id="{BE97272E-461B-4205-B469-483E260B93B5}"/>
              </a:ext>
            </a:extLst>
          </p:cNvPr>
          <p:cNvCxnSpPr>
            <a:cxnSpLocks/>
            <a:stCxn id="33" idx="3"/>
            <a:endCxn id="45" idx="1"/>
          </p:cNvCxnSpPr>
          <p:nvPr/>
        </p:nvCxnSpPr>
        <p:spPr>
          <a:xfrm flipV="1">
            <a:off x="5183489" y="5272030"/>
            <a:ext cx="912511" cy="287089"/>
          </a:xfrm>
          <a:prstGeom prst="line">
            <a:avLst/>
          </a:prstGeom>
          <a:ln w="57150" cap="rnd">
            <a:solidFill>
              <a:srgbClr val="EAAC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Łącznik prosty 58">
            <a:extLst>
              <a:ext uri="{FF2B5EF4-FFF2-40B4-BE49-F238E27FC236}">
                <a16:creationId xmlns:a16="http://schemas.microsoft.com/office/drawing/2014/main" id="{4FD55E82-AE64-4888-9B6A-E15FE967EB45}"/>
              </a:ext>
            </a:extLst>
          </p:cNvPr>
          <p:cNvCxnSpPr>
            <a:cxnSpLocks/>
            <a:stCxn id="33" idx="3"/>
            <a:endCxn id="44" idx="1"/>
          </p:cNvCxnSpPr>
          <p:nvPr/>
        </p:nvCxnSpPr>
        <p:spPr>
          <a:xfrm>
            <a:off x="5183489" y="5559119"/>
            <a:ext cx="891023" cy="292406"/>
          </a:xfrm>
          <a:prstGeom prst="line">
            <a:avLst/>
          </a:prstGeom>
          <a:ln w="57150" cap="rnd">
            <a:solidFill>
              <a:srgbClr val="EAAC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Łącznik prosty 81">
            <a:extLst>
              <a:ext uri="{FF2B5EF4-FFF2-40B4-BE49-F238E27FC236}">
                <a16:creationId xmlns:a16="http://schemas.microsoft.com/office/drawing/2014/main" id="{E120B42F-0E60-42EC-A98F-40E2B8573CC6}"/>
              </a:ext>
            </a:extLst>
          </p:cNvPr>
          <p:cNvCxnSpPr>
            <a:cxnSpLocks/>
            <a:stCxn id="13" idx="3"/>
            <a:endCxn id="16" idx="1"/>
          </p:cNvCxnSpPr>
          <p:nvPr/>
        </p:nvCxnSpPr>
        <p:spPr>
          <a:xfrm flipV="1">
            <a:off x="8666512" y="3597763"/>
            <a:ext cx="598273" cy="971"/>
          </a:xfrm>
          <a:prstGeom prst="line">
            <a:avLst/>
          </a:prstGeom>
          <a:ln w="57150" cap="rnd">
            <a:solidFill>
              <a:srgbClr val="EAAC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Łącznik prosty 84">
            <a:extLst>
              <a:ext uri="{FF2B5EF4-FFF2-40B4-BE49-F238E27FC236}">
                <a16:creationId xmlns:a16="http://schemas.microsoft.com/office/drawing/2014/main" id="{8401DC47-85AC-447B-91DE-E90BC3393BB2}"/>
              </a:ext>
            </a:extLst>
          </p:cNvPr>
          <p:cNvCxnSpPr>
            <a:cxnSpLocks/>
            <a:stCxn id="12" idx="3"/>
            <a:endCxn id="46" idx="1"/>
          </p:cNvCxnSpPr>
          <p:nvPr/>
        </p:nvCxnSpPr>
        <p:spPr>
          <a:xfrm>
            <a:off x="8688000" y="4160975"/>
            <a:ext cx="576784" cy="16283"/>
          </a:xfrm>
          <a:prstGeom prst="line">
            <a:avLst/>
          </a:prstGeom>
          <a:ln w="57150" cap="rnd">
            <a:solidFill>
              <a:srgbClr val="EAAC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Łącznik prosty 85">
            <a:extLst>
              <a:ext uri="{FF2B5EF4-FFF2-40B4-BE49-F238E27FC236}">
                <a16:creationId xmlns:a16="http://schemas.microsoft.com/office/drawing/2014/main" id="{99ECD24E-0098-4CA5-9771-229852C41FC5}"/>
              </a:ext>
            </a:extLst>
          </p:cNvPr>
          <p:cNvCxnSpPr>
            <a:cxnSpLocks/>
            <a:endCxn id="47" idx="1"/>
          </p:cNvCxnSpPr>
          <p:nvPr/>
        </p:nvCxnSpPr>
        <p:spPr>
          <a:xfrm>
            <a:off x="8653135" y="5246724"/>
            <a:ext cx="623447" cy="13114"/>
          </a:xfrm>
          <a:prstGeom prst="line">
            <a:avLst/>
          </a:prstGeom>
          <a:ln w="57150" cap="rnd">
            <a:solidFill>
              <a:srgbClr val="EAAC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Łącznik prosty 86">
            <a:extLst>
              <a:ext uri="{FF2B5EF4-FFF2-40B4-BE49-F238E27FC236}">
                <a16:creationId xmlns:a16="http://schemas.microsoft.com/office/drawing/2014/main" id="{5D0530BF-5EDB-452B-BB1A-A20F3B31B1D1}"/>
              </a:ext>
            </a:extLst>
          </p:cNvPr>
          <p:cNvCxnSpPr>
            <a:cxnSpLocks/>
            <a:endCxn id="48" idx="1"/>
          </p:cNvCxnSpPr>
          <p:nvPr/>
        </p:nvCxnSpPr>
        <p:spPr>
          <a:xfrm>
            <a:off x="8666512" y="5850554"/>
            <a:ext cx="610069" cy="1941"/>
          </a:xfrm>
          <a:prstGeom prst="line">
            <a:avLst/>
          </a:prstGeom>
          <a:ln w="57150" cap="rnd">
            <a:solidFill>
              <a:srgbClr val="EAAC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Łącznik prosty 50">
            <a:extLst>
              <a:ext uri="{FF2B5EF4-FFF2-40B4-BE49-F238E27FC236}">
                <a16:creationId xmlns:a16="http://schemas.microsoft.com/office/drawing/2014/main" id="{AE81028D-2494-48CC-84E9-9884EB49CCA5}"/>
              </a:ext>
            </a:extLst>
          </p:cNvPr>
          <p:cNvCxnSpPr>
            <a:cxnSpLocks/>
            <a:stCxn id="32" idx="3"/>
            <a:endCxn id="13" idx="1"/>
          </p:cNvCxnSpPr>
          <p:nvPr/>
        </p:nvCxnSpPr>
        <p:spPr>
          <a:xfrm flipV="1">
            <a:off x="5183489" y="3598734"/>
            <a:ext cx="891023" cy="271102"/>
          </a:xfrm>
          <a:prstGeom prst="line">
            <a:avLst/>
          </a:prstGeom>
          <a:ln w="57150" cap="rnd">
            <a:solidFill>
              <a:srgbClr val="EAAC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ytuł 1"/>
          <p:cNvSpPr txBox="1">
            <a:spLocks/>
          </p:cNvSpPr>
          <p:nvPr/>
        </p:nvSpPr>
        <p:spPr>
          <a:xfrm>
            <a:off x="504000" y="205675"/>
            <a:ext cx="11064608" cy="828000"/>
          </a:xfrm>
          <a:prstGeom prst="rect">
            <a:avLst/>
          </a:prstGeom>
        </p:spPr>
        <p:txBody>
          <a:bodyPr vert="horz" lIns="0" tIns="36000" rIns="0" bIns="3600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080808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/>
              <a:t>Unikalność kierunków</a:t>
            </a:r>
          </a:p>
        </p:txBody>
      </p:sp>
      <p:sp>
        <p:nvSpPr>
          <p:cNvPr id="16" name="Prostokąt zaokrąglony 15"/>
          <p:cNvSpPr/>
          <p:nvPr/>
        </p:nvSpPr>
        <p:spPr>
          <a:xfrm>
            <a:off x="9264785" y="3381739"/>
            <a:ext cx="1837681" cy="432048"/>
          </a:xfrm>
          <a:prstGeom prst="roundRect">
            <a:avLst>
              <a:gd name="adj" fmla="val 46771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KIERUNEK A</a:t>
            </a:r>
          </a:p>
        </p:txBody>
      </p:sp>
      <p:grpSp>
        <p:nvGrpSpPr>
          <p:cNvPr id="31" name="Grupa 30">
            <a:extLst>
              <a:ext uri="{FF2B5EF4-FFF2-40B4-BE49-F238E27FC236}">
                <a16:creationId xmlns:a16="http://schemas.microsoft.com/office/drawing/2014/main" id="{EAA1B2BF-DCE3-4889-8B12-5EB0E096D7A1}"/>
              </a:ext>
            </a:extLst>
          </p:cNvPr>
          <p:cNvGrpSpPr/>
          <p:nvPr/>
        </p:nvGrpSpPr>
        <p:grpSpPr>
          <a:xfrm>
            <a:off x="793703" y="1988840"/>
            <a:ext cx="1850424" cy="4414394"/>
            <a:chOff x="793703" y="2273025"/>
            <a:chExt cx="1850424" cy="4414394"/>
          </a:xfrm>
        </p:grpSpPr>
        <mc:AlternateContent xmlns:mc="http://schemas.openxmlformats.org/markup-compatibility/2006" xmlns:am3d="http://schemas.microsoft.com/office/drawing/2017/model3d">
          <mc:Choice Requires="am3d">
            <p:graphicFrame>
              <p:nvGraphicFramePr>
                <p:cNvPr id="38" name="Model 3D 37" descr="Early Skyscraper">
                  <a:extLst>
                    <a:ext uri="{FF2B5EF4-FFF2-40B4-BE49-F238E27FC236}">
                      <a16:creationId xmlns:a16="http://schemas.microsoft.com/office/drawing/2014/main" id="{E25722E9-4BCD-4DB2-A38F-9953B6CF08AA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793703" y="2273025"/>
                <a:ext cx="1850424" cy="4414394"/>
              </p:xfrm>
              <a:graphic>
                <a:graphicData uri="http://schemas.microsoft.com/office/drawing/2017/model3d">
                  <am3d:model3d r:embed="rId3">
                    <am3d:spPr>
                      <a:xfrm>
                        <a:off x="0" y="0"/>
                        <a:ext cx="1850424" cy="4414394"/>
                      </a:xfrm>
                      <a:prstGeom prst="rect">
                        <a:avLst/>
                      </a:prstGeom>
                    </am3d:spPr>
                    <am3d:camera>
                      <am3d:pos x="0" y="0" z="51063247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19659" d="1000000"/>
                      <am3d:preTrans dx="0" dy="-18000008" dz="-2045814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5432142" ay="5331126" az="5432183"/>
                      <am3d:postTrans dx="0" dy="0" dz="0"/>
                    </am3d:trans>
                    <am3d:attrSrcUrl r:id="rId4"/>
                    <am3d:raster rName="Office3DRenderer" rVer="16.0.8326">
                      <am3d:blip r:embed="rId5"/>
                    </am3d:raster>
                    <am3d:objViewport viewportSz="4886016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 xmlns="">
            <p:pic>
              <p:nvPicPr>
                <p:cNvPr id="38" name="Model 3D 37" descr="Early Skyscraper">
                  <a:extLst>
                    <a:ext uri="{FF2B5EF4-FFF2-40B4-BE49-F238E27FC236}">
                      <a16:creationId xmlns:am3d="http://schemas.microsoft.com/office/drawing/2017/model3d" xmlns="" xmlns:a16="http://schemas.microsoft.com/office/drawing/2014/main" id="{E25722E9-4BCD-4DB2-A38F-9953B6CF08AA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93703" y="1988840"/>
                  <a:ext cx="1850424" cy="4414394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39" name="Prostokąt 38">
              <a:extLst>
                <a:ext uri="{FF2B5EF4-FFF2-40B4-BE49-F238E27FC236}">
                  <a16:creationId xmlns:a16="http://schemas.microsoft.com/office/drawing/2014/main" id="{9CFD5CDB-A166-44AE-9B86-A715CB818E5E}"/>
                </a:ext>
              </a:extLst>
            </p:cNvPr>
            <p:cNvSpPr/>
            <p:nvPr/>
          </p:nvSpPr>
          <p:spPr>
            <a:xfrm>
              <a:off x="983432" y="3916764"/>
              <a:ext cx="1495093" cy="313341"/>
            </a:xfrm>
            <a:prstGeom prst="rect">
              <a:avLst/>
            </a:prstGeom>
            <a:solidFill>
              <a:srgbClr val="9498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1600" b="1" spc="120" dirty="0">
                  <a:solidFill>
                    <a:schemeClr val="bg1"/>
                  </a:solidFill>
                </a:rPr>
                <a:t>UCZELNIA</a:t>
              </a:r>
            </a:p>
          </p:txBody>
        </p:sp>
      </p:grpSp>
      <p:grpSp>
        <p:nvGrpSpPr>
          <p:cNvPr id="30" name="Grupa 29">
            <a:extLst>
              <a:ext uri="{FF2B5EF4-FFF2-40B4-BE49-F238E27FC236}">
                <a16:creationId xmlns:a16="http://schemas.microsoft.com/office/drawing/2014/main" id="{B5A7745C-E459-4CC7-ABD1-C61B4096B743}"/>
              </a:ext>
            </a:extLst>
          </p:cNvPr>
          <p:cNvGrpSpPr/>
          <p:nvPr/>
        </p:nvGrpSpPr>
        <p:grpSpPr>
          <a:xfrm>
            <a:off x="400965" y="3939806"/>
            <a:ext cx="1080809" cy="2780134"/>
            <a:chOff x="1234514" y="3961234"/>
            <a:chExt cx="1080809" cy="2780134"/>
          </a:xfrm>
        </p:grpSpPr>
        <mc:AlternateContent xmlns:mc="http://schemas.openxmlformats.org/markup-compatibility/2006" xmlns:am3d="http://schemas.microsoft.com/office/drawing/2017/model3d">
          <mc:Choice Requires="am3d">
            <p:graphicFrame>
              <p:nvGraphicFramePr>
                <p:cNvPr id="41" name="Model 3D 40" descr="Early Skyscraper">
                  <a:extLst>
                    <a:ext uri="{FF2B5EF4-FFF2-40B4-BE49-F238E27FC236}">
                      <a16:creationId xmlns:a16="http://schemas.microsoft.com/office/drawing/2014/main" id="{0C8AD27C-92F5-4519-A539-2B2AA5EB38BE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1234514" y="3961234"/>
                <a:ext cx="1080809" cy="2780134"/>
              </p:xfrm>
              <a:graphic>
                <a:graphicData uri="http://schemas.microsoft.com/office/drawing/2017/model3d">
                  <am3d:model3d r:embed="rId3">
                    <am3d:spPr>
                      <a:xfrm>
                        <a:off x="0" y="0"/>
                        <a:ext cx="1080809" cy="2780134"/>
                      </a:xfrm>
                      <a:prstGeom prst="rect">
                        <a:avLst/>
                      </a:prstGeom>
                    </am3d:spPr>
                    <am3d:camera>
                      <am3d:pos x="0" y="0" z="51063247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19659" d="1000000"/>
                      <am3d:preTrans dx="0" dy="-18000008" dz="-2045814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5432142" ay="5331126" az="5432183"/>
                      <am3d:postTrans dx="0" dy="0" dz="0"/>
                    </am3d:trans>
                    <am3d:attrSrcUrl r:id="rId4"/>
                    <am3d:raster rName="Office3DRenderer" rVer="16.0.8326">
                      <am3d:blip r:embed="rId7"/>
                    </am3d:raster>
                    <am3d:objViewport viewportSz="3077156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 xmlns="">
            <p:pic>
              <p:nvPicPr>
                <p:cNvPr id="41" name="Model 3D 40" descr="Early Skyscraper">
                  <a:extLst>
                    <a:ext uri="{FF2B5EF4-FFF2-40B4-BE49-F238E27FC236}">
                      <a16:creationId xmlns:am3d="http://schemas.microsoft.com/office/drawing/2017/model3d" xmlns="" xmlns:a16="http://schemas.microsoft.com/office/drawing/2014/main" id="{0C8AD27C-92F5-4519-A539-2B2AA5EB38BE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00965" y="3939806"/>
                  <a:ext cx="1080809" cy="2780134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42" name="Prostokąt 41">
              <a:extLst>
                <a:ext uri="{FF2B5EF4-FFF2-40B4-BE49-F238E27FC236}">
                  <a16:creationId xmlns:a16="http://schemas.microsoft.com/office/drawing/2014/main" id="{1234FF7D-87A5-46BA-AE4E-36737AE34CAA}"/>
                </a:ext>
              </a:extLst>
            </p:cNvPr>
            <p:cNvSpPr/>
            <p:nvPr/>
          </p:nvSpPr>
          <p:spPr>
            <a:xfrm>
              <a:off x="1291514" y="4986096"/>
              <a:ext cx="973047" cy="219622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1600" b="1" spc="120" dirty="0">
                  <a:solidFill>
                    <a:schemeClr val="bg1"/>
                  </a:solidFill>
                </a:rPr>
                <a:t>FILIA</a:t>
              </a:r>
            </a:p>
          </p:txBody>
        </p:sp>
      </p:grpSp>
      <p:sp>
        <p:nvSpPr>
          <p:cNvPr id="46" name="Prostokąt zaokrąglony 15">
            <a:extLst>
              <a:ext uri="{FF2B5EF4-FFF2-40B4-BE49-F238E27FC236}">
                <a16:creationId xmlns:a16="http://schemas.microsoft.com/office/drawing/2014/main" id="{1E7CAD09-DF25-4127-BD64-1531AD556B6E}"/>
              </a:ext>
            </a:extLst>
          </p:cNvPr>
          <p:cNvSpPr/>
          <p:nvPr/>
        </p:nvSpPr>
        <p:spPr>
          <a:xfrm>
            <a:off x="9264784" y="3961234"/>
            <a:ext cx="1837681" cy="432048"/>
          </a:xfrm>
          <a:prstGeom prst="roundRect">
            <a:avLst>
              <a:gd name="adj" fmla="val 46771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KIERUNEK A</a:t>
            </a:r>
          </a:p>
        </p:txBody>
      </p:sp>
      <p:sp>
        <p:nvSpPr>
          <p:cNvPr id="47" name="Prostokąt zaokrąglony 15">
            <a:extLst>
              <a:ext uri="{FF2B5EF4-FFF2-40B4-BE49-F238E27FC236}">
                <a16:creationId xmlns:a16="http://schemas.microsoft.com/office/drawing/2014/main" id="{39ABC529-CF48-43A3-9BCB-68782D1FF6AF}"/>
              </a:ext>
            </a:extLst>
          </p:cNvPr>
          <p:cNvSpPr/>
          <p:nvPr/>
        </p:nvSpPr>
        <p:spPr>
          <a:xfrm>
            <a:off x="9276582" y="5043814"/>
            <a:ext cx="1837681" cy="432048"/>
          </a:xfrm>
          <a:prstGeom prst="roundRect">
            <a:avLst>
              <a:gd name="adj" fmla="val 46771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KIERUNEK A</a:t>
            </a:r>
          </a:p>
        </p:txBody>
      </p:sp>
      <p:sp>
        <p:nvSpPr>
          <p:cNvPr id="48" name="Prostokąt zaokrąglony 15">
            <a:extLst>
              <a:ext uri="{FF2B5EF4-FFF2-40B4-BE49-F238E27FC236}">
                <a16:creationId xmlns:a16="http://schemas.microsoft.com/office/drawing/2014/main" id="{CD2A3F6C-655E-49BF-B06A-365B2E59201E}"/>
              </a:ext>
            </a:extLst>
          </p:cNvPr>
          <p:cNvSpPr/>
          <p:nvPr/>
        </p:nvSpPr>
        <p:spPr>
          <a:xfrm>
            <a:off x="9276581" y="5636471"/>
            <a:ext cx="1837681" cy="432048"/>
          </a:xfrm>
          <a:prstGeom prst="roundRect">
            <a:avLst>
              <a:gd name="adj" fmla="val 46771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KIERUNEK A</a:t>
            </a:r>
          </a:p>
        </p:txBody>
      </p:sp>
      <p:sp>
        <p:nvSpPr>
          <p:cNvPr id="50" name="Prostokąt 49">
            <a:extLst>
              <a:ext uri="{FF2B5EF4-FFF2-40B4-BE49-F238E27FC236}">
                <a16:creationId xmlns:a16="http://schemas.microsoft.com/office/drawing/2014/main" id="{29858BFB-1A30-4B81-AF23-FAADFDE51341}"/>
              </a:ext>
            </a:extLst>
          </p:cNvPr>
          <p:cNvSpPr/>
          <p:nvPr/>
        </p:nvSpPr>
        <p:spPr>
          <a:xfrm>
            <a:off x="10040445" y="227037"/>
            <a:ext cx="1221480" cy="1785104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sz="9600" b="1" cap="none" spc="0" dirty="0">
                <a:ln w="3175">
                  <a:solidFill>
                    <a:srgbClr val="EAAC10"/>
                  </a:solidFill>
                  <a:prstDash val="solid"/>
                </a:ln>
                <a:pattFill prst="dkDnDiag">
                  <a:fgClr>
                    <a:srgbClr val="EAAC10"/>
                  </a:fgClr>
                  <a:bgClr>
                    <a:srgbClr val="CCCCCC"/>
                  </a:bgClr>
                </a:pattFill>
              </a:rPr>
              <a:t>1</a:t>
            </a:r>
            <a:br>
              <a:rPr lang="pl-PL" sz="9600" b="1" cap="none" spc="0" dirty="0">
                <a:ln w="3175">
                  <a:solidFill>
                    <a:srgbClr val="EAAC10"/>
                  </a:solidFill>
                  <a:prstDash val="solid"/>
                </a:ln>
                <a:pattFill prst="dkDnDiag">
                  <a:fgClr>
                    <a:srgbClr val="EAAC10"/>
                  </a:fgClr>
                  <a:bgClr>
                    <a:srgbClr val="CCCCCC"/>
                  </a:bgClr>
                </a:pattFill>
              </a:rPr>
            </a:br>
            <a:r>
              <a:rPr lang="pl-PL" sz="2000" b="1" cap="none" spc="0" dirty="0">
                <a:ln w="3175">
                  <a:solidFill>
                    <a:srgbClr val="EAAC10"/>
                  </a:solidFill>
                  <a:prstDash val="solid"/>
                </a:ln>
                <a:pattFill prst="dkDnDiag">
                  <a:fgClr>
                    <a:srgbClr val="EAAC10"/>
                  </a:fgClr>
                  <a:bgClr>
                    <a:srgbClr val="CCCCCC"/>
                  </a:bgClr>
                </a:pattFill>
              </a:rPr>
              <a:t>KIERUNEK</a:t>
            </a:r>
            <a:endParaRPr lang="pl-PL" sz="9600" b="1" cap="none" spc="0" dirty="0">
              <a:ln w="3175">
                <a:solidFill>
                  <a:srgbClr val="EAAC10"/>
                </a:solidFill>
                <a:prstDash val="solid"/>
              </a:ln>
              <a:pattFill prst="dkDnDiag">
                <a:fgClr>
                  <a:srgbClr val="EAAC10"/>
                </a:fgClr>
                <a:bgClr>
                  <a:srgbClr val="CCCCCC"/>
                </a:bgClr>
              </a:pattFill>
            </a:endParaRPr>
          </a:p>
        </p:txBody>
      </p:sp>
      <p:sp>
        <p:nvSpPr>
          <p:cNvPr id="13" name="Prostokąt zaokrąglony 12"/>
          <p:cNvSpPr/>
          <p:nvPr/>
        </p:nvSpPr>
        <p:spPr>
          <a:xfrm>
            <a:off x="6074512" y="3383680"/>
            <a:ext cx="2592000" cy="430107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/>
              <a:t>STUDIA I STOPNIA </a:t>
            </a:r>
          </a:p>
        </p:txBody>
      </p:sp>
      <p:sp>
        <p:nvSpPr>
          <p:cNvPr id="12" name="Prostokąt zaokrąglony 11"/>
          <p:cNvSpPr/>
          <p:nvPr/>
        </p:nvSpPr>
        <p:spPr>
          <a:xfrm>
            <a:off x="6096000" y="3945921"/>
            <a:ext cx="2592000" cy="430107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/>
              <a:t>STUDIA II STOPNIA</a:t>
            </a:r>
          </a:p>
        </p:txBody>
      </p:sp>
      <p:sp>
        <p:nvSpPr>
          <p:cNvPr id="45" name="Prostokąt zaokrąglony 12">
            <a:extLst>
              <a:ext uri="{FF2B5EF4-FFF2-40B4-BE49-F238E27FC236}">
                <a16:creationId xmlns:a16="http://schemas.microsoft.com/office/drawing/2014/main" id="{02CE1CC3-2892-4962-824C-29E62BA4744F}"/>
              </a:ext>
            </a:extLst>
          </p:cNvPr>
          <p:cNvSpPr/>
          <p:nvPr/>
        </p:nvSpPr>
        <p:spPr>
          <a:xfrm>
            <a:off x="6096000" y="5056976"/>
            <a:ext cx="2592000" cy="430107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/>
              <a:t>STUDIA I STOPNIA </a:t>
            </a:r>
          </a:p>
        </p:txBody>
      </p:sp>
      <p:sp>
        <p:nvSpPr>
          <p:cNvPr id="44" name="Prostokąt zaokrąglony 11">
            <a:extLst>
              <a:ext uri="{FF2B5EF4-FFF2-40B4-BE49-F238E27FC236}">
                <a16:creationId xmlns:a16="http://schemas.microsoft.com/office/drawing/2014/main" id="{57CEFD23-24F9-42B9-AEB6-943A353553EB}"/>
              </a:ext>
            </a:extLst>
          </p:cNvPr>
          <p:cNvSpPr/>
          <p:nvPr/>
        </p:nvSpPr>
        <p:spPr>
          <a:xfrm>
            <a:off x="6074512" y="5636471"/>
            <a:ext cx="2592000" cy="430107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/>
              <a:t>STUDIA II STOPNIA</a:t>
            </a:r>
          </a:p>
        </p:txBody>
      </p:sp>
      <p:sp>
        <p:nvSpPr>
          <p:cNvPr id="32" name="Prostokąt zaokrąglony 47">
            <a:extLst>
              <a:ext uri="{FF2B5EF4-FFF2-40B4-BE49-F238E27FC236}">
                <a16:creationId xmlns:a16="http://schemas.microsoft.com/office/drawing/2014/main" id="{C3CEFD32-A223-41E6-8BE7-F37BC21BC419}"/>
              </a:ext>
            </a:extLst>
          </p:cNvPr>
          <p:cNvSpPr/>
          <p:nvPr/>
        </p:nvSpPr>
        <p:spPr>
          <a:xfrm>
            <a:off x="2644127" y="3570555"/>
            <a:ext cx="2539362" cy="598561"/>
          </a:xfrm>
          <a:prstGeom prst="roundRect">
            <a:avLst>
              <a:gd name="adj" fmla="val 4677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72000" rIns="72000" bIns="72000" rtlCol="0" anchor="ctr"/>
          <a:lstStyle/>
          <a:p>
            <a:pPr algn="ctr"/>
            <a:r>
              <a:rPr lang="pl-PL" sz="1800" b="1" dirty="0">
                <a:solidFill>
                  <a:srgbClr val="4D4D4D"/>
                </a:solidFill>
              </a:rPr>
              <a:t>PROFIL </a:t>
            </a:r>
          </a:p>
          <a:p>
            <a:pPr algn="ctr"/>
            <a:r>
              <a:rPr lang="pl-PL" sz="1800" b="1" dirty="0">
                <a:solidFill>
                  <a:srgbClr val="4D4D4D"/>
                </a:solidFill>
              </a:rPr>
              <a:t>OGÓLNOAKADEMICKI</a:t>
            </a:r>
          </a:p>
        </p:txBody>
      </p:sp>
      <p:sp>
        <p:nvSpPr>
          <p:cNvPr id="33" name="Prostokąt zaokrąglony 47">
            <a:extLst>
              <a:ext uri="{FF2B5EF4-FFF2-40B4-BE49-F238E27FC236}">
                <a16:creationId xmlns:a16="http://schemas.microsoft.com/office/drawing/2014/main" id="{6448682D-4A1D-4A38-878E-8E192890326B}"/>
              </a:ext>
            </a:extLst>
          </p:cNvPr>
          <p:cNvSpPr/>
          <p:nvPr/>
        </p:nvSpPr>
        <p:spPr>
          <a:xfrm>
            <a:off x="2644127" y="5259838"/>
            <a:ext cx="2539362" cy="598561"/>
          </a:xfrm>
          <a:prstGeom prst="roundRect">
            <a:avLst>
              <a:gd name="adj" fmla="val 4677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72000" rIns="72000" bIns="72000" rtlCol="0" anchor="ctr"/>
          <a:lstStyle/>
          <a:p>
            <a:pPr algn="ctr"/>
            <a:r>
              <a:rPr lang="pl-PL" sz="1800" b="1" dirty="0">
                <a:solidFill>
                  <a:srgbClr val="4D4D4D"/>
                </a:solidFill>
              </a:rPr>
              <a:t>PROFIL PRAKTYCZNY</a:t>
            </a:r>
          </a:p>
        </p:txBody>
      </p:sp>
      <p:grpSp>
        <p:nvGrpSpPr>
          <p:cNvPr id="57" name="Grupa 56">
            <a:extLst>
              <a:ext uri="{FF2B5EF4-FFF2-40B4-BE49-F238E27FC236}">
                <a16:creationId xmlns:a16="http://schemas.microsoft.com/office/drawing/2014/main" id="{4736E454-938C-4C86-BB96-4ED62BD6DD29}"/>
              </a:ext>
            </a:extLst>
          </p:cNvPr>
          <p:cNvGrpSpPr/>
          <p:nvPr/>
        </p:nvGrpSpPr>
        <p:grpSpPr>
          <a:xfrm>
            <a:off x="5506934" y="840579"/>
            <a:ext cx="2865178" cy="430585"/>
            <a:chOff x="3054693" y="3737841"/>
            <a:chExt cx="2592288" cy="430585"/>
          </a:xfrm>
        </p:grpSpPr>
        <p:sp>
          <p:nvSpPr>
            <p:cNvPr id="58" name="Prostokąt: zaokrąglone rogi 57">
              <a:extLst>
                <a:ext uri="{FF2B5EF4-FFF2-40B4-BE49-F238E27FC236}">
                  <a16:creationId xmlns:a16="http://schemas.microsoft.com/office/drawing/2014/main" id="{F23EFF9A-793F-4F4B-ABC7-6176AA61DF21}"/>
                </a:ext>
              </a:extLst>
            </p:cNvPr>
            <p:cNvSpPr/>
            <p:nvPr/>
          </p:nvSpPr>
          <p:spPr>
            <a:xfrm>
              <a:off x="3054693" y="3798872"/>
              <a:ext cx="2592288" cy="350208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/>
            <a:lstStyle/>
            <a:p>
              <a:r>
                <a:rPr lang="pl-PL" sz="2000" b="1" dirty="0"/>
                <a:t>o danej nazwie</a:t>
              </a:r>
            </a:p>
          </p:txBody>
        </p:sp>
        <p:pic>
          <p:nvPicPr>
            <p:cNvPr id="60" name="Obraz 59">
              <a:extLst>
                <a:ext uri="{FF2B5EF4-FFF2-40B4-BE49-F238E27FC236}">
                  <a16:creationId xmlns:a16="http://schemas.microsoft.com/office/drawing/2014/main" id="{96352D12-2571-46B7-81F8-7C515A32D2C9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143650" y="3737841"/>
              <a:ext cx="430585" cy="430585"/>
            </a:xfrm>
            <a:prstGeom prst="rect">
              <a:avLst/>
            </a:prstGeom>
          </p:spPr>
        </p:pic>
      </p:grpSp>
      <p:grpSp>
        <p:nvGrpSpPr>
          <p:cNvPr id="61" name="Grupa 60">
            <a:extLst>
              <a:ext uri="{FF2B5EF4-FFF2-40B4-BE49-F238E27FC236}">
                <a16:creationId xmlns:a16="http://schemas.microsoft.com/office/drawing/2014/main" id="{57C996BF-E601-4E9F-BA58-0FAAB6A04100}"/>
              </a:ext>
            </a:extLst>
          </p:cNvPr>
          <p:cNvGrpSpPr/>
          <p:nvPr/>
        </p:nvGrpSpPr>
        <p:grpSpPr>
          <a:xfrm>
            <a:off x="6216111" y="1281038"/>
            <a:ext cx="2865178" cy="430585"/>
            <a:chOff x="9784314" y="3066802"/>
            <a:chExt cx="2375028" cy="430585"/>
          </a:xfrm>
        </p:grpSpPr>
        <p:sp>
          <p:nvSpPr>
            <p:cNvPr id="64" name="Prostokąt: zaokrąglone rogi 63">
              <a:extLst>
                <a:ext uri="{FF2B5EF4-FFF2-40B4-BE49-F238E27FC236}">
                  <a16:creationId xmlns:a16="http://schemas.microsoft.com/office/drawing/2014/main" id="{6A05FC8B-700A-4640-BEF1-F3CDE515061A}"/>
                </a:ext>
              </a:extLst>
            </p:cNvPr>
            <p:cNvSpPr/>
            <p:nvPr/>
          </p:nvSpPr>
          <p:spPr>
            <a:xfrm>
              <a:off x="9784314" y="3127833"/>
              <a:ext cx="2375028" cy="350208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/>
            <a:lstStyle/>
            <a:p>
              <a:r>
                <a:rPr lang="pl-PL" sz="2000" b="1" dirty="0"/>
                <a:t>na danym poziomie</a:t>
              </a:r>
            </a:p>
          </p:txBody>
        </p:sp>
        <p:pic>
          <p:nvPicPr>
            <p:cNvPr id="65" name="Obraz 64">
              <a:extLst>
                <a:ext uri="{FF2B5EF4-FFF2-40B4-BE49-F238E27FC236}">
                  <a16:creationId xmlns:a16="http://schemas.microsoft.com/office/drawing/2014/main" id="{9F96671E-7B2B-4070-8778-CF6F96210883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865816" y="3066802"/>
              <a:ext cx="394498" cy="430585"/>
            </a:xfrm>
            <a:prstGeom prst="rect">
              <a:avLst/>
            </a:prstGeom>
          </p:spPr>
        </p:pic>
      </p:grpSp>
      <p:grpSp>
        <p:nvGrpSpPr>
          <p:cNvPr id="66" name="Grupa 65">
            <a:extLst>
              <a:ext uri="{FF2B5EF4-FFF2-40B4-BE49-F238E27FC236}">
                <a16:creationId xmlns:a16="http://schemas.microsoft.com/office/drawing/2014/main" id="{3E0A01A2-2C14-466E-ACA7-F2F11031211C}"/>
              </a:ext>
            </a:extLst>
          </p:cNvPr>
          <p:cNvGrpSpPr/>
          <p:nvPr/>
        </p:nvGrpSpPr>
        <p:grpSpPr>
          <a:xfrm>
            <a:off x="6939523" y="1768362"/>
            <a:ext cx="2865178" cy="430585"/>
            <a:chOff x="9784314" y="3509189"/>
            <a:chExt cx="2375028" cy="430585"/>
          </a:xfrm>
        </p:grpSpPr>
        <p:sp>
          <p:nvSpPr>
            <p:cNvPr id="67" name="Prostokąt: zaokrąglone rogi 66">
              <a:extLst>
                <a:ext uri="{FF2B5EF4-FFF2-40B4-BE49-F238E27FC236}">
                  <a16:creationId xmlns:a16="http://schemas.microsoft.com/office/drawing/2014/main" id="{49DBB304-A989-4695-9DF9-C2AA23A77E2F}"/>
                </a:ext>
              </a:extLst>
            </p:cNvPr>
            <p:cNvSpPr/>
            <p:nvPr/>
          </p:nvSpPr>
          <p:spPr>
            <a:xfrm>
              <a:off x="9784314" y="3557123"/>
              <a:ext cx="2375028" cy="350208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/>
            <a:lstStyle/>
            <a:p>
              <a:r>
                <a:rPr lang="pl-PL" sz="2000" b="1" dirty="0"/>
                <a:t>na danym profilu</a:t>
              </a:r>
            </a:p>
          </p:txBody>
        </p:sp>
        <p:pic>
          <p:nvPicPr>
            <p:cNvPr id="68" name="Obraz 67">
              <a:extLst>
                <a:ext uri="{FF2B5EF4-FFF2-40B4-BE49-F238E27FC236}">
                  <a16:creationId xmlns:a16="http://schemas.microsoft.com/office/drawing/2014/main" id="{6A52F927-9C06-442F-8904-F2A691551C79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873381" y="3509189"/>
              <a:ext cx="394498" cy="4305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703820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6" grpId="0" animBg="1"/>
      <p:bldP spid="47" grpId="0" animBg="1"/>
      <p:bldP spid="48" grpId="0" animBg="1"/>
      <p:bldP spid="13" grpId="0" animBg="1"/>
      <p:bldP spid="12" grpId="0" animBg="1"/>
      <p:bldP spid="45" grpId="0" animBg="1"/>
      <p:bldP spid="44" grpId="0" animBg="1"/>
      <p:bldP spid="32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75D915D-E655-4709-BDA1-088211030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Wsparcie użytkowników POL-on</a:t>
            </a:r>
          </a:p>
        </p:txBody>
      </p:sp>
    </p:spTree>
    <p:extLst>
      <p:ext uri="{BB962C8B-B14F-4D97-AF65-F5344CB8AC3E}">
        <p14:creationId xmlns:p14="http://schemas.microsoft.com/office/powerpoint/2010/main" val="1654288031"/>
      </p:ext>
    </p:extLst>
  </p:cSld>
  <p:clrMapOvr>
    <a:masterClrMapping/>
  </p:clrMapOvr>
  <p:transition spd="slow">
    <p:pu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Owal 48">
            <a:extLst>
              <a:ext uri="{FF2B5EF4-FFF2-40B4-BE49-F238E27FC236}">
                <a16:creationId xmlns:a16="http://schemas.microsoft.com/office/drawing/2014/main" id="{E4EC5B4F-FB05-49F7-B7A6-5BE1CC5C55B7}"/>
              </a:ext>
            </a:extLst>
          </p:cNvPr>
          <p:cNvSpPr/>
          <p:nvPr/>
        </p:nvSpPr>
        <p:spPr>
          <a:xfrm>
            <a:off x="191344" y="2650524"/>
            <a:ext cx="2766735" cy="2766735"/>
          </a:xfrm>
          <a:prstGeom prst="ellipse">
            <a:avLst/>
          </a:prstGeom>
          <a:noFill/>
          <a:ln w="152400">
            <a:solidFill>
              <a:srgbClr val="EAAC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Tytuł 1"/>
          <p:cNvSpPr txBox="1">
            <a:spLocks/>
          </p:cNvSpPr>
          <p:nvPr/>
        </p:nvSpPr>
        <p:spPr>
          <a:xfrm>
            <a:off x="504000" y="205675"/>
            <a:ext cx="11064608" cy="828000"/>
          </a:xfrm>
          <a:prstGeom prst="rect">
            <a:avLst/>
          </a:prstGeom>
        </p:spPr>
        <p:txBody>
          <a:bodyPr vert="horz" lIns="0" tIns="36000" rIns="0" bIns="3600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080808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/>
              <a:t>Unikalność kierunków</a:t>
            </a:r>
          </a:p>
        </p:txBody>
      </p:sp>
      <p:grpSp>
        <p:nvGrpSpPr>
          <p:cNvPr id="18" name="Grupa 17">
            <a:extLst>
              <a:ext uri="{FF2B5EF4-FFF2-40B4-BE49-F238E27FC236}">
                <a16:creationId xmlns:a16="http://schemas.microsoft.com/office/drawing/2014/main" id="{8B2203B0-ED6D-4CDB-80C0-8A7B60A1D517}"/>
              </a:ext>
            </a:extLst>
          </p:cNvPr>
          <p:cNvGrpSpPr/>
          <p:nvPr/>
        </p:nvGrpSpPr>
        <p:grpSpPr>
          <a:xfrm>
            <a:off x="731689" y="1604547"/>
            <a:ext cx="1834824" cy="4385917"/>
            <a:chOff x="916560" y="866111"/>
            <a:chExt cx="1581301" cy="3779902"/>
          </a:xfrm>
        </p:grpSpPr>
        <p:grpSp>
          <p:nvGrpSpPr>
            <p:cNvPr id="37" name="Grupa 36">
              <a:extLst>
                <a:ext uri="{FF2B5EF4-FFF2-40B4-BE49-F238E27FC236}">
                  <a16:creationId xmlns:a16="http://schemas.microsoft.com/office/drawing/2014/main" id="{BECF2382-8D67-4F5B-B724-DC5562021B08}"/>
                </a:ext>
              </a:extLst>
            </p:cNvPr>
            <p:cNvGrpSpPr/>
            <p:nvPr/>
          </p:nvGrpSpPr>
          <p:grpSpPr>
            <a:xfrm>
              <a:off x="916560" y="866111"/>
              <a:ext cx="1379127" cy="3547486"/>
              <a:chOff x="-2611572" y="878000"/>
              <a:chExt cx="1736873" cy="4467706"/>
            </a:xfrm>
          </p:grpSpPr>
          <mc:AlternateContent xmlns:mc="http://schemas.openxmlformats.org/markup-compatibility/2006" xmlns:am3d="http://schemas.microsoft.com/office/drawing/2017/model3d">
            <mc:Choice Requires="am3d">
              <p:graphicFrame>
                <p:nvGraphicFramePr>
                  <p:cNvPr id="38" name="Model 3D 37" descr="Early Skyscraper">
                    <a:extLst>
                      <a:ext uri="{FF2B5EF4-FFF2-40B4-BE49-F238E27FC236}">
                        <a16:creationId xmlns:a16="http://schemas.microsoft.com/office/drawing/2014/main" id="{E25722E9-4BCD-4DB2-A38F-9953B6CF08AA}"/>
                      </a:ext>
                    </a:extLst>
                  </p:cNvPr>
                  <p:cNvGraphicFramePr>
                    <a:graphicFrameLocks noChangeAspect="1"/>
                  </p:cNvGraphicFramePr>
                  <p:nvPr/>
                </p:nvGraphicFramePr>
                <p:xfrm>
                  <a:off x="-2611572" y="878000"/>
                  <a:ext cx="1736873" cy="4467706"/>
                </p:xfrm>
                <a:graphic>
                  <a:graphicData uri="http://schemas.microsoft.com/office/drawing/2017/model3d">
                    <am3d:model3d r:embed="rId3">
                      <am3d:spPr>
                        <a:xfrm>
                          <a:off x="0" y="0"/>
                          <a:ext cx="1736873" cy="4467706"/>
                        </a:xfrm>
                        <a:prstGeom prst="rect">
                          <a:avLst/>
                        </a:prstGeom>
                      </am3d:spPr>
                      <am3d:camera>
                        <am3d:pos x="0" y="0" z="51063247"/>
                        <am3d:up dx="0" dy="36000000" dz="0"/>
                        <am3d:lookAt x="0" y="0" z="0"/>
                        <am3d:perspective fov="2700000"/>
                      </am3d:camera>
                      <am3d:trans>
                        <am3d:meterPerModelUnit n="19659" d="1000000"/>
                        <am3d:preTrans dx="0" dy="-18000008" dz="-2045814"/>
                        <am3d:scale>
                          <am3d:sx n="1000000" d="1000000"/>
                          <am3d:sy n="1000000" d="1000000"/>
                          <am3d:sz n="1000000" d="1000000"/>
                        </am3d:scale>
                        <am3d:rot ax="5432142" ay="5331126" az="5432183"/>
                        <am3d:postTrans dx="0" dy="0" dz="0"/>
                      </am3d:trans>
                      <am3d:attrSrcUrl r:id="rId4"/>
                      <am3d:raster rName="Office3DRenderer" rVer="16.0.8326">
                        <am3d:blip r:embed="rId5"/>
                      </am3d:raster>
                      <am3d:objViewport viewportSz="4556007"/>
                      <am3d:ambientLight>
                        <am3d:clr>
                          <a:scrgbClr r="50000" g="50000" b="50000"/>
                        </am3d:clr>
                        <am3d:illuminance n="500000" d="1000000"/>
                      </am3d:ambientLight>
                      <am3d:ptLight rad="0">
                        <am3d:clr>
                          <a:scrgbClr r="100000" g="75000" b="50000"/>
                        </am3d:clr>
                        <am3d:intensity n="9765625" d="1000000"/>
                        <am3d:pos x="21959998" y="70920001" z="16344003"/>
                      </am3d:ptLight>
                      <am3d:ptLight rad="0">
                        <am3d:clr>
                          <a:scrgbClr r="40000" g="60000" b="95000"/>
                        </am3d:clr>
                        <am3d:intensity n="12250000" d="1000000"/>
                        <am3d:pos x="-37964106" y="51130435" z="57631972"/>
                      </am3d:ptLight>
                      <am3d:ptLight rad="0">
                        <am3d:clr>
                          <a:scrgbClr r="86837" g="72700" b="100000"/>
                        </am3d:clr>
                        <am3d:intensity n="3125000" d="1000000"/>
                        <am3d:pos x="-37739122" y="58056624" z="-34769649"/>
                      </am3d:ptLight>
                    </am3d:model3d>
                  </a:graphicData>
                </a:graphic>
              </p:graphicFrame>
            </mc:Choice>
            <mc:Fallback xmlns="">
              <p:pic>
                <p:nvPicPr>
                  <p:cNvPr id="38" name="Model 3D 37" descr="Early Skyscraper">
                    <a:extLst>
                      <a:ext uri="{FF2B5EF4-FFF2-40B4-BE49-F238E27FC236}">
                        <a16:creationId xmlns:am3d="http://schemas.microsoft.com/office/drawing/2017/model3d" xmlns="" xmlns:a16="http://schemas.microsoft.com/office/drawing/2014/main" id="{E25722E9-4BCD-4DB2-A38F-9953B6CF08AA}"/>
                      </a:ext>
                    </a:extLst>
                  </p:cNvPr>
                  <p:cNvPicPr>
                    <a:picLocks noGrp="1" noRot="1" noChangeAspect="1" noMove="1" noResize="1" noEditPoints="1" noAdjustHandles="1" noChangeArrowheads="1" noChangeShapeType="1" noCrop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731689" y="1604547"/>
                    <a:ext cx="1600236" cy="4116239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39" name="Prostokąt 38">
                <a:extLst>
                  <a:ext uri="{FF2B5EF4-FFF2-40B4-BE49-F238E27FC236}">
                    <a16:creationId xmlns:a16="http://schemas.microsoft.com/office/drawing/2014/main" id="{9CFD5CDB-A166-44AE-9B86-A715CB818E5E}"/>
                  </a:ext>
                </a:extLst>
              </p:cNvPr>
              <p:cNvSpPr/>
              <p:nvPr/>
            </p:nvSpPr>
            <p:spPr>
              <a:xfrm>
                <a:off x="-2524781" y="2554393"/>
                <a:ext cx="1549548" cy="305999"/>
              </a:xfrm>
              <a:prstGeom prst="rect">
                <a:avLst/>
              </a:prstGeom>
              <a:solidFill>
                <a:srgbClr val="949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l-PL" sz="1600" b="1" spc="120" dirty="0">
                    <a:solidFill>
                      <a:schemeClr val="bg1"/>
                    </a:solidFill>
                  </a:rPr>
                  <a:t>UCZELNIA</a:t>
                </a:r>
              </a:p>
            </p:txBody>
          </p:sp>
        </p:grpSp>
        <p:grpSp>
          <p:nvGrpSpPr>
            <p:cNvPr id="40" name="Grupa 39">
              <a:extLst>
                <a:ext uri="{FF2B5EF4-FFF2-40B4-BE49-F238E27FC236}">
                  <a16:creationId xmlns:a16="http://schemas.microsoft.com/office/drawing/2014/main" id="{622CD237-751C-493C-8E31-739180EE868E}"/>
                </a:ext>
              </a:extLst>
            </p:cNvPr>
            <p:cNvGrpSpPr/>
            <p:nvPr/>
          </p:nvGrpSpPr>
          <p:grpSpPr>
            <a:xfrm>
              <a:off x="1652619" y="2471821"/>
              <a:ext cx="845242" cy="2174192"/>
              <a:chOff x="-1515871" y="1656934"/>
              <a:chExt cx="1064498" cy="2738178"/>
            </a:xfrm>
          </p:grpSpPr>
          <mc:AlternateContent xmlns:mc="http://schemas.openxmlformats.org/markup-compatibility/2006" xmlns:am3d="http://schemas.microsoft.com/office/drawing/2017/model3d">
            <mc:Choice Requires="am3d">
              <p:graphicFrame>
                <p:nvGraphicFramePr>
                  <p:cNvPr id="41" name="Model 3D 40" descr="Early Skyscraper">
                    <a:extLst>
                      <a:ext uri="{FF2B5EF4-FFF2-40B4-BE49-F238E27FC236}">
                        <a16:creationId xmlns:a16="http://schemas.microsoft.com/office/drawing/2014/main" id="{0C8AD27C-92F5-4519-A539-2B2AA5EB38BE}"/>
                      </a:ext>
                    </a:extLst>
                  </p:cNvPr>
                  <p:cNvGraphicFramePr>
                    <a:graphicFrameLocks noChangeAspect="1"/>
                  </p:cNvGraphicFramePr>
                  <p:nvPr/>
                </p:nvGraphicFramePr>
                <p:xfrm>
                  <a:off x="-1515871" y="1656934"/>
                  <a:ext cx="1064498" cy="2738178"/>
                </p:xfrm>
                <a:graphic>
                  <a:graphicData uri="http://schemas.microsoft.com/office/drawing/2017/model3d">
                    <am3d:model3d r:embed="rId3">
                      <am3d:spPr>
                        <a:xfrm>
                          <a:off x="0" y="0"/>
                          <a:ext cx="1064498" cy="2738178"/>
                        </a:xfrm>
                        <a:prstGeom prst="rect">
                          <a:avLst/>
                        </a:prstGeom>
                      </am3d:spPr>
                      <am3d:camera>
                        <am3d:pos x="0" y="0" z="51063247"/>
                        <am3d:up dx="0" dy="36000000" dz="0"/>
                        <am3d:lookAt x="0" y="0" z="0"/>
                        <am3d:perspective fov="2700000"/>
                      </am3d:camera>
                      <am3d:trans>
                        <am3d:meterPerModelUnit n="19659" d="1000000"/>
                        <am3d:preTrans dx="0" dy="-18000008" dz="-2045814"/>
                        <am3d:scale>
                          <am3d:sx n="1000000" d="1000000"/>
                          <am3d:sy n="1000000" d="1000000"/>
                          <am3d:sz n="1000000" d="1000000"/>
                        </am3d:scale>
                        <am3d:rot ax="5432142" ay="5331126" az="5432183"/>
                        <am3d:postTrans dx="0" dy="0" dz="0"/>
                      </am3d:trans>
                      <am3d:attrSrcUrl r:id="rId4"/>
                      <am3d:raster rName="Office3DRenderer" rVer="16.0.8326">
                        <am3d:blip r:embed="rId7"/>
                      </am3d:raster>
                      <am3d:objViewport viewportSz="2792297"/>
                      <am3d:ambientLight>
                        <am3d:clr>
                          <a:scrgbClr r="50000" g="50000" b="50000"/>
                        </am3d:clr>
                        <am3d:illuminance n="500000" d="1000000"/>
                      </am3d:ambientLight>
                      <am3d:ptLight rad="0">
                        <am3d:clr>
                          <a:scrgbClr r="100000" g="75000" b="50000"/>
                        </am3d:clr>
                        <am3d:intensity n="9765625" d="1000000"/>
                        <am3d:pos x="21959998" y="70920001" z="16344003"/>
                      </am3d:ptLight>
                      <am3d:ptLight rad="0">
                        <am3d:clr>
                          <a:scrgbClr r="40000" g="60000" b="95000"/>
                        </am3d:clr>
                        <am3d:intensity n="12250000" d="1000000"/>
                        <am3d:pos x="-37964106" y="51130435" z="57631972"/>
                      </am3d:ptLight>
                      <am3d:ptLight rad="0">
                        <am3d:clr>
                          <a:scrgbClr r="86837" g="72700" b="100000"/>
                        </am3d:clr>
                        <am3d:intensity n="3125000" d="1000000"/>
                        <am3d:pos x="-37739122" y="58056624" z="-34769649"/>
                      </am3d:ptLight>
                    </am3d:model3d>
                  </a:graphicData>
                </a:graphic>
              </p:graphicFrame>
            </mc:Choice>
            <mc:Fallback xmlns="">
              <p:pic>
                <p:nvPicPr>
                  <p:cNvPr id="41" name="Model 3D 40" descr="Early Skyscraper">
                    <a:extLst>
                      <a:ext uri="{FF2B5EF4-FFF2-40B4-BE49-F238E27FC236}">
                        <a16:creationId xmlns:am3d="http://schemas.microsoft.com/office/drawing/2017/model3d" xmlns="" xmlns:a16="http://schemas.microsoft.com/office/drawing/2014/main" id="{0C8AD27C-92F5-4519-A539-2B2AA5EB38BE}"/>
                      </a:ext>
                    </a:extLst>
                  </p:cNvPr>
                  <p:cNvPicPr>
                    <a:picLocks noGrp="1" noRot="1" noChangeAspect="1" noMove="1" noResize="1" noEditPoints="1" noAdjustHandles="1" noChangeArrowheads="1" noChangeShapeType="1" noCrop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271642" y="2400225"/>
                    <a:ext cx="845242" cy="2174192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42" name="Prostokąt 41">
                <a:extLst>
                  <a:ext uri="{FF2B5EF4-FFF2-40B4-BE49-F238E27FC236}">
                    <a16:creationId xmlns:a16="http://schemas.microsoft.com/office/drawing/2014/main" id="{1234FF7D-87A5-46BA-AE4E-36737AE34CAA}"/>
                  </a:ext>
                </a:extLst>
              </p:cNvPr>
              <p:cNvSpPr/>
              <p:nvPr/>
            </p:nvSpPr>
            <p:spPr>
              <a:xfrm>
                <a:off x="-1486703" y="2923124"/>
                <a:ext cx="958363" cy="272062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l-PL" sz="1600" b="1" spc="120" dirty="0">
                    <a:solidFill>
                      <a:schemeClr val="bg1"/>
                    </a:solidFill>
                  </a:rPr>
                  <a:t>FILIA</a:t>
                </a:r>
              </a:p>
            </p:txBody>
          </p:sp>
        </p:grpSp>
      </p:grpSp>
      <p:sp>
        <p:nvSpPr>
          <p:cNvPr id="29" name="Prostokąt zaokrąglony 27">
            <a:extLst>
              <a:ext uri="{FF2B5EF4-FFF2-40B4-BE49-F238E27FC236}">
                <a16:creationId xmlns:a16="http://schemas.microsoft.com/office/drawing/2014/main" id="{F2841861-7BFE-47BC-9896-199134AD4DE6}"/>
              </a:ext>
            </a:extLst>
          </p:cNvPr>
          <p:cNvSpPr/>
          <p:nvPr/>
        </p:nvSpPr>
        <p:spPr>
          <a:xfrm>
            <a:off x="3431704" y="1604547"/>
            <a:ext cx="2506273" cy="877752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l-PL" sz="1800" b="1" dirty="0">
                <a:solidFill>
                  <a:srgbClr val="4D4D4D"/>
                </a:solidFill>
              </a:rPr>
              <a:t>WYDZIAŁ 1</a:t>
            </a:r>
          </a:p>
        </p:txBody>
      </p:sp>
      <p:sp>
        <p:nvSpPr>
          <p:cNvPr id="13" name="Prostokąt zaokrąglony 12"/>
          <p:cNvSpPr/>
          <p:nvPr/>
        </p:nvSpPr>
        <p:spPr>
          <a:xfrm>
            <a:off x="3514595" y="1967748"/>
            <a:ext cx="2340490" cy="430107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KIERUNEK A</a:t>
            </a:r>
            <a:endParaRPr lang="pl-PL" sz="1800" b="1" dirty="0"/>
          </a:p>
        </p:txBody>
      </p:sp>
      <p:sp>
        <p:nvSpPr>
          <p:cNvPr id="58" name="Prostokąt zaokrąglony 27">
            <a:extLst>
              <a:ext uri="{FF2B5EF4-FFF2-40B4-BE49-F238E27FC236}">
                <a16:creationId xmlns:a16="http://schemas.microsoft.com/office/drawing/2014/main" id="{0056E4F2-A628-4910-812B-D1E3B937D4F4}"/>
              </a:ext>
            </a:extLst>
          </p:cNvPr>
          <p:cNvSpPr/>
          <p:nvPr/>
        </p:nvSpPr>
        <p:spPr>
          <a:xfrm>
            <a:off x="3431704" y="2663899"/>
            <a:ext cx="2519275" cy="877752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l-PL" sz="1800" b="1" dirty="0">
                <a:solidFill>
                  <a:srgbClr val="4D4D4D"/>
                </a:solidFill>
              </a:rPr>
              <a:t>WYDZIAŁ 2</a:t>
            </a:r>
          </a:p>
        </p:txBody>
      </p:sp>
      <p:sp>
        <p:nvSpPr>
          <p:cNvPr id="60" name="Prostokąt zaokrąglony 12">
            <a:extLst>
              <a:ext uri="{FF2B5EF4-FFF2-40B4-BE49-F238E27FC236}">
                <a16:creationId xmlns:a16="http://schemas.microsoft.com/office/drawing/2014/main" id="{18F6A71F-874E-4585-8AF4-D08CFEB37D69}"/>
              </a:ext>
            </a:extLst>
          </p:cNvPr>
          <p:cNvSpPr/>
          <p:nvPr/>
        </p:nvSpPr>
        <p:spPr>
          <a:xfrm>
            <a:off x="3515025" y="3034958"/>
            <a:ext cx="2352632" cy="430107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KIERUNEK A</a:t>
            </a:r>
            <a:endParaRPr lang="pl-PL" sz="1800" b="1" dirty="0"/>
          </a:p>
        </p:txBody>
      </p:sp>
      <p:sp>
        <p:nvSpPr>
          <p:cNvPr id="66" name="Prostokąt zaokrąglony 27">
            <a:extLst>
              <a:ext uri="{FF2B5EF4-FFF2-40B4-BE49-F238E27FC236}">
                <a16:creationId xmlns:a16="http://schemas.microsoft.com/office/drawing/2014/main" id="{5BDF05F3-ACCB-4DC4-9735-B95DB3B1639E}"/>
              </a:ext>
            </a:extLst>
          </p:cNvPr>
          <p:cNvSpPr/>
          <p:nvPr/>
        </p:nvSpPr>
        <p:spPr>
          <a:xfrm>
            <a:off x="3431704" y="4470889"/>
            <a:ext cx="2500561" cy="877752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l-PL" sz="1800" b="1" dirty="0">
                <a:solidFill>
                  <a:srgbClr val="4D4D4D"/>
                </a:solidFill>
              </a:rPr>
              <a:t>WYDZIAŁ 3</a:t>
            </a:r>
          </a:p>
        </p:txBody>
      </p:sp>
      <p:sp>
        <p:nvSpPr>
          <p:cNvPr id="67" name="Prostokąt zaokrąglony 12">
            <a:extLst>
              <a:ext uri="{FF2B5EF4-FFF2-40B4-BE49-F238E27FC236}">
                <a16:creationId xmlns:a16="http://schemas.microsoft.com/office/drawing/2014/main" id="{B73596FE-97CF-460A-B895-40D5993237C7}"/>
              </a:ext>
            </a:extLst>
          </p:cNvPr>
          <p:cNvSpPr/>
          <p:nvPr/>
        </p:nvSpPr>
        <p:spPr>
          <a:xfrm>
            <a:off x="3511217" y="4816303"/>
            <a:ext cx="2335156" cy="438127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KIERUNEK B</a:t>
            </a:r>
            <a:endParaRPr lang="pl-PL" sz="1800" b="1" dirty="0"/>
          </a:p>
        </p:txBody>
      </p:sp>
      <p:sp>
        <p:nvSpPr>
          <p:cNvPr id="69" name="Prostokąt zaokrąglony 27">
            <a:extLst>
              <a:ext uri="{FF2B5EF4-FFF2-40B4-BE49-F238E27FC236}">
                <a16:creationId xmlns:a16="http://schemas.microsoft.com/office/drawing/2014/main" id="{D757AD62-97A3-431D-9C3E-B7B694CED893}"/>
              </a:ext>
            </a:extLst>
          </p:cNvPr>
          <p:cNvSpPr/>
          <p:nvPr/>
        </p:nvSpPr>
        <p:spPr>
          <a:xfrm>
            <a:off x="3431704" y="5530241"/>
            <a:ext cx="2516731" cy="877752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l-PL" sz="1800" b="1" dirty="0">
                <a:solidFill>
                  <a:srgbClr val="4D4D4D"/>
                </a:solidFill>
              </a:rPr>
              <a:t>WYDZIAŁ 4</a:t>
            </a:r>
          </a:p>
        </p:txBody>
      </p:sp>
      <p:grpSp>
        <p:nvGrpSpPr>
          <p:cNvPr id="71" name="Grupa 70">
            <a:extLst>
              <a:ext uri="{FF2B5EF4-FFF2-40B4-BE49-F238E27FC236}">
                <a16:creationId xmlns:a16="http://schemas.microsoft.com/office/drawing/2014/main" id="{6348B559-36B1-463B-AA39-C9EFD25E5064}"/>
              </a:ext>
            </a:extLst>
          </p:cNvPr>
          <p:cNvGrpSpPr/>
          <p:nvPr/>
        </p:nvGrpSpPr>
        <p:grpSpPr>
          <a:xfrm>
            <a:off x="8040216" y="919217"/>
            <a:ext cx="2880000" cy="540147"/>
            <a:chOff x="8328248" y="1578182"/>
            <a:chExt cx="2880000" cy="540147"/>
          </a:xfrm>
        </p:grpSpPr>
        <p:sp>
          <p:nvSpPr>
            <p:cNvPr id="72" name="Prostokąt zaokrąglony 6">
              <a:extLst>
                <a:ext uri="{FF2B5EF4-FFF2-40B4-BE49-F238E27FC236}">
                  <a16:creationId xmlns:a16="http://schemas.microsoft.com/office/drawing/2014/main" id="{0B1C57D3-4A34-46CD-AD70-6CA046A94CEE}"/>
                </a:ext>
              </a:extLst>
            </p:cNvPr>
            <p:cNvSpPr/>
            <p:nvPr/>
          </p:nvSpPr>
          <p:spPr>
            <a:xfrm>
              <a:off x="8328248" y="1578182"/>
              <a:ext cx="2880000" cy="540147"/>
            </a:xfrm>
            <a:prstGeom prst="roundRect">
              <a:avLst>
                <a:gd name="adj" fmla="val 50000"/>
              </a:avLst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2" algn="ctr"/>
              <a:r>
                <a:rPr lang="pl-PL" sz="30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73" name="Obraz 72">
              <a:extLst>
                <a:ext uri="{FF2B5EF4-FFF2-40B4-BE49-F238E27FC236}">
                  <a16:creationId xmlns:a16="http://schemas.microsoft.com/office/drawing/2014/main" id="{8736AAD7-E9D7-42E0-824A-F6120824A10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4408" y="1708074"/>
              <a:ext cx="1080462" cy="262601"/>
            </a:xfrm>
            <a:prstGeom prst="rect">
              <a:avLst/>
            </a:prstGeom>
            <a:solidFill>
              <a:srgbClr val="CC6699">
                <a:alpha val="0"/>
              </a:srgbClr>
            </a:solidFill>
          </p:spPr>
        </p:pic>
      </p:grpSp>
      <p:sp>
        <p:nvSpPr>
          <p:cNvPr id="91" name="Prostokąt 90">
            <a:extLst>
              <a:ext uri="{FF2B5EF4-FFF2-40B4-BE49-F238E27FC236}">
                <a16:creationId xmlns:a16="http://schemas.microsoft.com/office/drawing/2014/main" id="{2D0684FD-7812-497D-B685-D13856E74190}"/>
              </a:ext>
            </a:extLst>
          </p:cNvPr>
          <p:cNvSpPr/>
          <p:nvPr/>
        </p:nvSpPr>
        <p:spPr>
          <a:xfrm rot="21331449">
            <a:off x="9758473" y="3206449"/>
            <a:ext cx="1696207" cy="1015663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sz="2200" b="1" dirty="0">
                <a:ln w="3175">
                  <a:solidFill>
                    <a:srgbClr val="EAAC10"/>
                  </a:solidFill>
                  <a:prstDash val="solid"/>
                </a:ln>
                <a:pattFill prst="dkDnDiag">
                  <a:fgClr>
                    <a:srgbClr val="EAAC10"/>
                  </a:fgClr>
                  <a:bgClr>
                    <a:srgbClr val="F2E8CE"/>
                  </a:bgClr>
                </a:pattFill>
              </a:rPr>
              <a:t>Ten sam:</a:t>
            </a:r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pl-PL" sz="2200" b="1" dirty="0">
                <a:ln w="3175">
                  <a:solidFill>
                    <a:srgbClr val="7F7F7F"/>
                  </a:solidFill>
                  <a:prstDash val="solid"/>
                </a:ln>
                <a:pattFill prst="dkDnDiag">
                  <a:fgClr>
                    <a:srgbClr val="7F7F7F"/>
                  </a:fgClr>
                  <a:bgClr>
                    <a:srgbClr val="F2E8CE"/>
                  </a:bgClr>
                </a:pattFill>
              </a:rPr>
              <a:t>poziom</a:t>
            </a:r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pl-PL" sz="2200" b="1" dirty="0">
                <a:ln w="3175">
                  <a:solidFill>
                    <a:srgbClr val="7F7F7F"/>
                  </a:solidFill>
                  <a:prstDash val="solid"/>
                </a:ln>
                <a:pattFill prst="dkDnDiag">
                  <a:fgClr>
                    <a:srgbClr val="7F7F7F"/>
                  </a:fgClr>
                  <a:bgClr>
                    <a:srgbClr val="F2E8CE"/>
                  </a:bgClr>
                </a:pattFill>
              </a:rPr>
              <a:t>profil</a:t>
            </a:r>
          </a:p>
        </p:txBody>
      </p:sp>
      <p:sp>
        <p:nvSpPr>
          <p:cNvPr id="125" name="Prostokąt zaokrąglony 12">
            <a:extLst>
              <a:ext uri="{FF2B5EF4-FFF2-40B4-BE49-F238E27FC236}">
                <a16:creationId xmlns:a16="http://schemas.microsoft.com/office/drawing/2014/main" id="{5E997020-9C80-4162-B006-E5C94BBA1382}"/>
              </a:ext>
            </a:extLst>
          </p:cNvPr>
          <p:cNvSpPr/>
          <p:nvPr/>
        </p:nvSpPr>
        <p:spPr>
          <a:xfrm>
            <a:off x="3499307" y="5902529"/>
            <a:ext cx="2350256" cy="430107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KIERUNEK </a:t>
            </a:r>
            <a:r>
              <a:rPr lang="pl-PL" sz="1800" b="1" dirty="0">
                <a:solidFill>
                  <a:srgbClr val="AA3871"/>
                </a:solidFill>
              </a:rPr>
              <a:t>C</a:t>
            </a:r>
          </a:p>
        </p:txBody>
      </p:sp>
      <p:sp>
        <p:nvSpPr>
          <p:cNvPr id="126" name="Prostokąt zaokrąglony 12">
            <a:extLst>
              <a:ext uri="{FF2B5EF4-FFF2-40B4-BE49-F238E27FC236}">
                <a16:creationId xmlns:a16="http://schemas.microsoft.com/office/drawing/2014/main" id="{869E4D80-CF3C-45B9-AA56-8D759248F900}"/>
              </a:ext>
            </a:extLst>
          </p:cNvPr>
          <p:cNvSpPr/>
          <p:nvPr/>
        </p:nvSpPr>
        <p:spPr>
          <a:xfrm>
            <a:off x="3506856" y="5907517"/>
            <a:ext cx="2350256" cy="430107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KIERUNEK B</a:t>
            </a:r>
            <a:endParaRPr lang="pl-PL" sz="1800" b="1" dirty="0">
              <a:solidFill>
                <a:srgbClr val="FF0000"/>
              </a:solidFill>
            </a:endParaRPr>
          </a:p>
        </p:txBody>
      </p:sp>
      <p:sp>
        <p:nvSpPr>
          <p:cNvPr id="24" name="Prostokąt 23">
            <a:extLst>
              <a:ext uri="{FF2B5EF4-FFF2-40B4-BE49-F238E27FC236}">
                <a16:creationId xmlns:a16="http://schemas.microsoft.com/office/drawing/2014/main" id="{E4CCE4E6-3CD7-497F-B78E-357174B60456}"/>
              </a:ext>
            </a:extLst>
          </p:cNvPr>
          <p:cNvSpPr/>
          <p:nvPr/>
        </p:nvSpPr>
        <p:spPr>
          <a:xfrm rot="21331449">
            <a:off x="9717594" y="4558716"/>
            <a:ext cx="1889781" cy="738664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b="1" dirty="0">
                <a:ln w="3175">
                  <a:solidFill>
                    <a:srgbClr val="EAAC10"/>
                  </a:solidFill>
                  <a:prstDash val="solid"/>
                </a:ln>
                <a:pattFill prst="dkDnDiag">
                  <a:fgClr>
                    <a:srgbClr val="EAAC10"/>
                  </a:fgClr>
                  <a:bgClr>
                    <a:srgbClr val="F2E8CE"/>
                  </a:bgClr>
                </a:pattFill>
              </a:rPr>
              <a:t>Konsultacje indywidualne</a:t>
            </a:r>
          </a:p>
        </p:txBody>
      </p:sp>
    </p:spTree>
    <p:extLst>
      <p:ext uri="{BB962C8B-B14F-4D97-AF65-F5344CB8AC3E}">
        <p14:creationId xmlns:p14="http://schemas.microsoft.com/office/powerpoint/2010/main" val="35944779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96296E-6 L 0.31654 -0.0013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20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3.7037E-6 L 0.3168 -0.0004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2" presetClass="path" presetSubtype="0" accel="50000" decel="5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33333E-6 1.85185E-6 L 0.31745 -0.00347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72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29" grpId="0" animBg="1"/>
      <p:bldP spid="13" grpId="0" animBg="1"/>
      <p:bldP spid="58" grpId="0" animBg="1"/>
      <p:bldP spid="60" grpId="0" animBg="1"/>
      <p:bldP spid="66" grpId="0" animBg="1"/>
      <p:bldP spid="67" grpId="0" animBg="1"/>
      <p:bldP spid="69" grpId="0" animBg="1"/>
      <p:bldP spid="91" grpId="0"/>
      <p:bldP spid="125" grpId="0" animBg="1"/>
      <p:bldP spid="125" grpId="1" animBg="1"/>
      <p:bldP spid="126" grpId="0" animBg="1"/>
      <p:bldP spid="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75D915D-E655-4709-BDA1-088211030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Zgłaszane wątpliwości</a:t>
            </a:r>
          </a:p>
        </p:txBody>
      </p:sp>
    </p:spTree>
    <p:extLst>
      <p:ext uri="{BB962C8B-B14F-4D97-AF65-F5344CB8AC3E}">
        <p14:creationId xmlns:p14="http://schemas.microsoft.com/office/powerpoint/2010/main" val="169361549"/>
      </p:ext>
    </p:extLst>
  </p:cSld>
  <p:clrMapOvr>
    <a:masterClrMapping/>
  </p:clrMapOvr>
  <p:transition spd="slow">
    <p:push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id="{4DC8D459-9B39-4980-B11F-477C53A64F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6888" y="2117232"/>
            <a:ext cx="5548143" cy="3104039"/>
          </a:xfrm>
          <a:prstGeom prst="rect">
            <a:avLst/>
          </a:prstGeom>
        </p:spPr>
      </p:pic>
      <p:sp>
        <p:nvSpPr>
          <p:cNvPr id="4" name="Tytuł 3">
            <a:extLst>
              <a:ext uri="{FF2B5EF4-FFF2-40B4-BE49-F238E27FC236}">
                <a16:creationId xmlns:a16="http://schemas.microsoft.com/office/drawing/2014/main" id="{49591772-7518-4351-9478-179C4A558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Proces uzgodnienia kierunków do migracji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75820A5F-B213-41D5-9F71-59EBE9FAF485}"/>
              </a:ext>
            </a:extLst>
          </p:cNvPr>
          <p:cNvSpPr/>
          <p:nvPr/>
        </p:nvSpPr>
        <p:spPr>
          <a:xfrm>
            <a:off x="-587515" y="2262636"/>
            <a:ext cx="3240360" cy="2196244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ACF8180C-0F37-4BE1-9299-1FF4113005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2437804"/>
            <a:ext cx="1038278" cy="10382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Prostokąt: zaokrąglone rogi 4">
            <a:extLst>
              <a:ext uri="{FF2B5EF4-FFF2-40B4-BE49-F238E27FC236}">
                <a16:creationId xmlns:a16="http://schemas.microsoft.com/office/drawing/2014/main" id="{75C5EE41-219B-449A-868D-185787086FCD}"/>
              </a:ext>
            </a:extLst>
          </p:cNvPr>
          <p:cNvSpPr/>
          <p:nvPr/>
        </p:nvSpPr>
        <p:spPr>
          <a:xfrm>
            <a:off x="-99607" y="3575416"/>
            <a:ext cx="2628292" cy="73228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>
                <a:solidFill>
                  <a:schemeClr val="bg1"/>
                </a:solidFill>
              </a:rPr>
              <a:t>Pobranie plików Excel </a:t>
            </a:r>
            <a:br>
              <a:rPr lang="pl-PL" sz="1400" b="1" dirty="0">
                <a:solidFill>
                  <a:schemeClr val="bg1"/>
                </a:solidFill>
              </a:rPr>
            </a:br>
            <a:r>
              <a:rPr lang="pl-PL" sz="1400" b="1" dirty="0">
                <a:solidFill>
                  <a:schemeClr val="bg1"/>
                </a:solidFill>
              </a:rPr>
              <a:t>w POL-on 2.0 </a:t>
            </a:r>
            <a:br>
              <a:rPr lang="pl-PL" sz="1400" b="1" dirty="0">
                <a:solidFill>
                  <a:schemeClr val="bg1"/>
                </a:solidFill>
              </a:rPr>
            </a:br>
            <a:r>
              <a:rPr lang="pl-PL" sz="1400" b="1" dirty="0">
                <a:solidFill>
                  <a:schemeClr val="bg1"/>
                </a:solidFill>
              </a:rPr>
              <a:t>(wersja demo)</a:t>
            </a:r>
          </a:p>
        </p:txBody>
      </p:sp>
      <p:sp>
        <p:nvSpPr>
          <p:cNvPr id="14" name="Prostokąt: zaokrąglone rogi 13">
            <a:extLst>
              <a:ext uri="{FF2B5EF4-FFF2-40B4-BE49-F238E27FC236}">
                <a16:creationId xmlns:a16="http://schemas.microsoft.com/office/drawing/2014/main" id="{F514D560-72E8-4238-8B0D-C453559B8D77}"/>
              </a:ext>
            </a:extLst>
          </p:cNvPr>
          <p:cNvSpPr/>
          <p:nvPr/>
        </p:nvSpPr>
        <p:spPr>
          <a:xfrm>
            <a:off x="3447709" y="2473018"/>
            <a:ext cx="1800000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/>
              <a:t>Nie ma braków </a:t>
            </a:r>
            <a:br>
              <a:rPr lang="pl-PL" sz="1400" b="1" dirty="0"/>
            </a:br>
            <a:r>
              <a:rPr lang="pl-PL" sz="1400" b="1" dirty="0"/>
              <a:t>w kierunkach</a:t>
            </a:r>
          </a:p>
        </p:txBody>
      </p:sp>
      <p:sp>
        <p:nvSpPr>
          <p:cNvPr id="15" name="Prostokąt: zaokrąglone rogi 14">
            <a:extLst>
              <a:ext uri="{FF2B5EF4-FFF2-40B4-BE49-F238E27FC236}">
                <a16:creationId xmlns:a16="http://schemas.microsoft.com/office/drawing/2014/main" id="{741463AA-5CD5-45C5-A881-23FA6F78EE30}"/>
              </a:ext>
            </a:extLst>
          </p:cNvPr>
          <p:cNvSpPr/>
          <p:nvPr/>
        </p:nvSpPr>
        <p:spPr>
          <a:xfrm>
            <a:off x="3401974" y="3669801"/>
            <a:ext cx="1859896" cy="54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>
                <a:solidFill>
                  <a:schemeClr val="bg2">
                    <a:lumMod val="50000"/>
                  </a:schemeClr>
                </a:solidFill>
              </a:rPr>
              <a:t>Są braki</a:t>
            </a:r>
            <a:br>
              <a:rPr lang="pl-PL" sz="1400" b="1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pl-PL" sz="1400" b="1" dirty="0">
                <a:solidFill>
                  <a:schemeClr val="bg2">
                    <a:lumMod val="50000"/>
                  </a:schemeClr>
                </a:solidFill>
              </a:rPr>
              <a:t>w kierunkach</a:t>
            </a:r>
          </a:p>
        </p:txBody>
      </p:sp>
      <p:cxnSp>
        <p:nvCxnSpPr>
          <p:cNvPr id="17" name="Łącznik prosty 16">
            <a:extLst>
              <a:ext uri="{FF2B5EF4-FFF2-40B4-BE49-F238E27FC236}">
                <a16:creationId xmlns:a16="http://schemas.microsoft.com/office/drawing/2014/main" id="{0AF86F48-2BA3-4F91-A01E-C4029AD5D418}"/>
              </a:ext>
            </a:extLst>
          </p:cNvPr>
          <p:cNvCxnSpPr>
            <a:cxnSpLocks/>
            <a:endCxn id="14" idx="1"/>
          </p:cNvCxnSpPr>
          <p:nvPr/>
        </p:nvCxnSpPr>
        <p:spPr>
          <a:xfrm flipV="1">
            <a:off x="2822193" y="2743018"/>
            <a:ext cx="625516" cy="518606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Łącznik prosty 17">
            <a:extLst>
              <a:ext uri="{FF2B5EF4-FFF2-40B4-BE49-F238E27FC236}">
                <a16:creationId xmlns:a16="http://schemas.microsoft.com/office/drawing/2014/main" id="{AF8304FD-5235-4709-BA75-DF24F2888D75}"/>
              </a:ext>
            </a:extLst>
          </p:cNvPr>
          <p:cNvCxnSpPr>
            <a:cxnSpLocks/>
          </p:cNvCxnSpPr>
          <p:nvPr/>
        </p:nvCxnSpPr>
        <p:spPr>
          <a:xfrm>
            <a:off x="2773205" y="3584714"/>
            <a:ext cx="628769" cy="37311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Łącznik prosty 24">
            <a:extLst>
              <a:ext uri="{FF2B5EF4-FFF2-40B4-BE49-F238E27FC236}">
                <a16:creationId xmlns:a16="http://schemas.microsoft.com/office/drawing/2014/main" id="{C62EE84B-A4DE-4E97-84B1-60A4558CAE5D}"/>
              </a:ext>
            </a:extLst>
          </p:cNvPr>
          <p:cNvCxnSpPr>
            <a:cxnSpLocks/>
            <a:stCxn id="14" idx="3"/>
            <a:endCxn id="55" idx="1"/>
          </p:cNvCxnSpPr>
          <p:nvPr/>
        </p:nvCxnSpPr>
        <p:spPr>
          <a:xfrm>
            <a:off x="5247709" y="2743018"/>
            <a:ext cx="365848" cy="0"/>
          </a:xfrm>
          <a:prstGeom prst="line">
            <a:avLst/>
          </a:prstGeom>
          <a:ln w="19050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rostokąt: zaokrąglone rogi 28">
            <a:extLst>
              <a:ext uri="{FF2B5EF4-FFF2-40B4-BE49-F238E27FC236}">
                <a16:creationId xmlns:a16="http://schemas.microsoft.com/office/drawing/2014/main" id="{9F570374-6E02-477C-937E-AE9C228140EC}"/>
              </a:ext>
            </a:extLst>
          </p:cNvPr>
          <p:cNvSpPr/>
          <p:nvPr/>
        </p:nvSpPr>
        <p:spPr>
          <a:xfrm>
            <a:off x="8326795" y="2475048"/>
            <a:ext cx="2246468" cy="54014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>
                <a:solidFill>
                  <a:schemeClr val="bg1"/>
                </a:solidFill>
              </a:rPr>
              <a:t>Wgranie pliku Excel do POL-on 2.0 (wersja demo)</a:t>
            </a:r>
          </a:p>
        </p:txBody>
      </p:sp>
      <p:cxnSp>
        <p:nvCxnSpPr>
          <p:cNvPr id="30" name="Łącznik prosty 29">
            <a:extLst>
              <a:ext uri="{FF2B5EF4-FFF2-40B4-BE49-F238E27FC236}">
                <a16:creationId xmlns:a16="http://schemas.microsoft.com/office/drawing/2014/main" id="{EE6E65BE-C44D-4ED8-BBA8-7E101BBAF6BB}"/>
              </a:ext>
            </a:extLst>
          </p:cNvPr>
          <p:cNvCxnSpPr>
            <a:cxnSpLocks/>
            <a:stCxn id="55" idx="3"/>
            <a:endCxn id="29" idx="1"/>
          </p:cNvCxnSpPr>
          <p:nvPr/>
        </p:nvCxnSpPr>
        <p:spPr>
          <a:xfrm>
            <a:off x="7505753" y="2743018"/>
            <a:ext cx="821042" cy="2104"/>
          </a:xfrm>
          <a:prstGeom prst="line">
            <a:avLst/>
          </a:prstGeom>
          <a:ln w="19050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Łącznik prosty 37">
            <a:extLst>
              <a:ext uri="{FF2B5EF4-FFF2-40B4-BE49-F238E27FC236}">
                <a16:creationId xmlns:a16="http://schemas.microsoft.com/office/drawing/2014/main" id="{D09589B4-70C8-4EF4-8909-11F45FD6F58E}"/>
              </a:ext>
            </a:extLst>
          </p:cNvPr>
          <p:cNvCxnSpPr/>
          <p:nvPr/>
        </p:nvCxnSpPr>
        <p:spPr>
          <a:xfrm>
            <a:off x="3572326" y="4192994"/>
            <a:ext cx="0" cy="1836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rostokąt: zaokrąglone rogi 38">
            <a:extLst>
              <a:ext uri="{FF2B5EF4-FFF2-40B4-BE49-F238E27FC236}">
                <a16:creationId xmlns:a16="http://schemas.microsoft.com/office/drawing/2014/main" id="{781B02BE-B988-4E11-83D9-4AD7769A3B26}"/>
              </a:ext>
            </a:extLst>
          </p:cNvPr>
          <p:cNvSpPr/>
          <p:nvPr/>
        </p:nvSpPr>
        <p:spPr>
          <a:xfrm>
            <a:off x="3831305" y="6097743"/>
            <a:ext cx="4216687" cy="396000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>
                <a:solidFill>
                  <a:schemeClr val="bg1"/>
                </a:solidFill>
              </a:rPr>
              <a:t>Studia z rekrutacją bez podziału na kierunki</a:t>
            </a:r>
          </a:p>
        </p:txBody>
      </p:sp>
      <p:sp>
        <p:nvSpPr>
          <p:cNvPr id="40" name="Prostokąt: zaokrąglone rogi 39">
            <a:extLst>
              <a:ext uri="{FF2B5EF4-FFF2-40B4-BE49-F238E27FC236}">
                <a16:creationId xmlns:a16="http://schemas.microsoft.com/office/drawing/2014/main" id="{20ACB3EF-BDA9-4C6F-BCA5-75AA2868A69F}"/>
              </a:ext>
            </a:extLst>
          </p:cNvPr>
          <p:cNvSpPr/>
          <p:nvPr/>
        </p:nvSpPr>
        <p:spPr>
          <a:xfrm>
            <a:off x="3831306" y="5499367"/>
            <a:ext cx="4360719" cy="396000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>
                <a:solidFill>
                  <a:schemeClr val="bg1"/>
                </a:solidFill>
              </a:rPr>
              <a:t>Studia interdyscyplinarne i </a:t>
            </a:r>
            <a:r>
              <a:rPr lang="pl-PL" sz="1600" b="1" dirty="0" err="1">
                <a:solidFill>
                  <a:schemeClr val="bg1"/>
                </a:solidFill>
              </a:rPr>
              <a:t>międzyobszarowe</a:t>
            </a:r>
            <a:endParaRPr lang="pl-PL" sz="1600" b="1" dirty="0">
              <a:solidFill>
                <a:schemeClr val="bg1"/>
              </a:solidFill>
            </a:endParaRPr>
          </a:p>
        </p:txBody>
      </p:sp>
      <p:sp>
        <p:nvSpPr>
          <p:cNvPr id="41" name="Prostokąt: zaokrąglone rogi 40">
            <a:extLst>
              <a:ext uri="{FF2B5EF4-FFF2-40B4-BE49-F238E27FC236}">
                <a16:creationId xmlns:a16="http://schemas.microsoft.com/office/drawing/2014/main" id="{D0D4510D-52B9-4DD2-81D7-43AF4458BA06}"/>
              </a:ext>
            </a:extLst>
          </p:cNvPr>
          <p:cNvSpPr/>
          <p:nvPr/>
        </p:nvSpPr>
        <p:spPr>
          <a:xfrm>
            <a:off x="3831305" y="4897924"/>
            <a:ext cx="3492000" cy="396000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>
                <a:solidFill>
                  <a:schemeClr val="bg1"/>
                </a:solidFill>
              </a:rPr>
              <a:t>Walidacje kierunków i uprawnień</a:t>
            </a:r>
          </a:p>
        </p:txBody>
      </p:sp>
      <p:sp>
        <p:nvSpPr>
          <p:cNvPr id="42" name="Łuk 41">
            <a:extLst>
              <a:ext uri="{FF2B5EF4-FFF2-40B4-BE49-F238E27FC236}">
                <a16:creationId xmlns:a16="http://schemas.microsoft.com/office/drawing/2014/main" id="{6A099B2C-1BA6-49C0-8AB4-DEC17BE5E3E0}"/>
              </a:ext>
            </a:extLst>
          </p:cNvPr>
          <p:cNvSpPr/>
          <p:nvPr/>
        </p:nvSpPr>
        <p:spPr>
          <a:xfrm rot="10800000">
            <a:off x="3572326" y="5743551"/>
            <a:ext cx="517963" cy="552191"/>
          </a:xfrm>
          <a:prstGeom prst="arc">
            <a:avLst/>
          </a:prstGeom>
          <a:ln w="19050" cap="rnd"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44" name="Łącznik prosty 43">
            <a:extLst>
              <a:ext uri="{FF2B5EF4-FFF2-40B4-BE49-F238E27FC236}">
                <a16:creationId xmlns:a16="http://schemas.microsoft.com/office/drawing/2014/main" id="{DCEFAAD7-9C38-4A6A-BD1F-9E8096406FF4}"/>
              </a:ext>
            </a:extLst>
          </p:cNvPr>
          <p:cNvCxnSpPr>
            <a:endCxn id="41" idx="1"/>
          </p:cNvCxnSpPr>
          <p:nvPr/>
        </p:nvCxnSpPr>
        <p:spPr>
          <a:xfrm>
            <a:off x="3572325" y="5095924"/>
            <a:ext cx="258980" cy="0"/>
          </a:xfrm>
          <a:prstGeom prst="line">
            <a:avLst/>
          </a:prstGeom>
          <a:ln w="190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Łącznik prosty 45">
            <a:extLst>
              <a:ext uri="{FF2B5EF4-FFF2-40B4-BE49-F238E27FC236}">
                <a16:creationId xmlns:a16="http://schemas.microsoft.com/office/drawing/2014/main" id="{CBEB8287-0A9D-4D57-ACD5-F79FA4BA749D}"/>
              </a:ext>
            </a:extLst>
          </p:cNvPr>
          <p:cNvCxnSpPr/>
          <p:nvPr/>
        </p:nvCxnSpPr>
        <p:spPr>
          <a:xfrm>
            <a:off x="3572325" y="5696613"/>
            <a:ext cx="258980" cy="0"/>
          </a:xfrm>
          <a:prstGeom prst="line">
            <a:avLst/>
          </a:prstGeom>
          <a:ln w="190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Prostokąt 46">
            <a:extLst>
              <a:ext uri="{FF2B5EF4-FFF2-40B4-BE49-F238E27FC236}">
                <a16:creationId xmlns:a16="http://schemas.microsoft.com/office/drawing/2014/main" id="{74DD1B02-00F1-4D23-A18C-C9CC3C617C49}"/>
              </a:ext>
            </a:extLst>
          </p:cNvPr>
          <p:cNvSpPr/>
          <p:nvPr/>
        </p:nvSpPr>
        <p:spPr>
          <a:xfrm>
            <a:off x="3830861" y="4392782"/>
            <a:ext cx="1859896" cy="369332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r>
              <a:rPr lang="pl-PL" b="1" dirty="0">
                <a:ln w="3175">
                  <a:solidFill>
                    <a:schemeClr val="bg1"/>
                  </a:solidFill>
                  <a:prstDash val="solid"/>
                </a:ln>
                <a:pattFill prst="dkUpDiag">
                  <a:fgClr>
                    <a:srgbClr val="CCCCCC"/>
                  </a:fgClr>
                  <a:bgClr>
                    <a:schemeClr val="bg1"/>
                  </a:bgClr>
                </a:pattFill>
              </a:rPr>
              <a:t>Przyczyny:</a:t>
            </a:r>
          </a:p>
        </p:txBody>
      </p:sp>
      <p:sp>
        <p:nvSpPr>
          <p:cNvPr id="48" name="Łuk 47">
            <a:extLst>
              <a:ext uri="{FF2B5EF4-FFF2-40B4-BE49-F238E27FC236}">
                <a16:creationId xmlns:a16="http://schemas.microsoft.com/office/drawing/2014/main" id="{D79F7F20-AB6D-45E6-B5F1-0F7D03C6DCFA}"/>
              </a:ext>
            </a:extLst>
          </p:cNvPr>
          <p:cNvSpPr/>
          <p:nvPr/>
        </p:nvSpPr>
        <p:spPr>
          <a:xfrm>
            <a:off x="7882293" y="4655827"/>
            <a:ext cx="517963" cy="552191"/>
          </a:xfrm>
          <a:prstGeom prst="arc">
            <a:avLst/>
          </a:prstGeom>
          <a:ln w="19050" cap="rnd">
            <a:solidFill>
              <a:srgbClr val="CC6699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49" name="Łącznik prosty 48">
            <a:extLst>
              <a:ext uri="{FF2B5EF4-FFF2-40B4-BE49-F238E27FC236}">
                <a16:creationId xmlns:a16="http://schemas.microsoft.com/office/drawing/2014/main" id="{8B92CCFD-FE3A-4325-90AA-798F118F3D06}"/>
              </a:ext>
            </a:extLst>
          </p:cNvPr>
          <p:cNvCxnSpPr/>
          <p:nvPr/>
        </p:nvCxnSpPr>
        <p:spPr>
          <a:xfrm>
            <a:off x="8400256" y="4925571"/>
            <a:ext cx="0" cy="2304000"/>
          </a:xfrm>
          <a:prstGeom prst="line">
            <a:avLst/>
          </a:prstGeom>
          <a:ln w="19050">
            <a:solidFill>
              <a:srgbClr val="CC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upa 62">
            <a:extLst>
              <a:ext uri="{FF2B5EF4-FFF2-40B4-BE49-F238E27FC236}">
                <a16:creationId xmlns:a16="http://schemas.microsoft.com/office/drawing/2014/main" id="{2020E9E9-8F08-479D-91E0-6E263328C711}"/>
              </a:ext>
            </a:extLst>
          </p:cNvPr>
          <p:cNvGrpSpPr/>
          <p:nvPr/>
        </p:nvGrpSpPr>
        <p:grpSpPr>
          <a:xfrm rot="350159">
            <a:off x="10456201" y="2561294"/>
            <a:ext cx="1366939" cy="423416"/>
            <a:chOff x="6706306" y="2722948"/>
            <a:chExt cx="1366939" cy="539838"/>
          </a:xfrm>
        </p:grpSpPr>
        <p:sp>
          <p:nvSpPr>
            <p:cNvPr id="64" name="Prostokąt: zaokrąglone rogi u góry 63">
              <a:extLst>
                <a:ext uri="{FF2B5EF4-FFF2-40B4-BE49-F238E27FC236}">
                  <a16:creationId xmlns:a16="http://schemas.microsoft.com/office/drawing/2014/main" id="{2492566B-9B69-400E-9AAE-734E5138FF9F}"/>
                </a:ext>
              </a:extLst>
            </p:cNvPr>
            <p:cNvSpPr/>
            <p:nvPr/>
          </p:nvSpPr>
          <p:spPr>
            <a:xfrm rot="16200000">
              <a:off x="7119857" y="2309397"/>
              <a:ext cx="539838" cy="1366939"/>
            </a:xfrm>
            <a:prstGeom prst="round2SameRect">
              <a:avLst>
                <a:gd name="adj1" fmla="val 49750"/>
                <a:gd name="adj2" fmla="val 0"/>
              </a:avLst>
            </a:prstGeom>
            <a:solidFill>
              <a:srgbClr val="CC6699"/>
            </a:solidFill>
            <a:ln>
              <a:noFill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pl-PL" sz="1100" dirty="0"/>
                <a:t>do 23.09.2019 r.</a:t>
              </a:r>
            </a:p>
          </p:txBody>
        </p:sp>
        <p:sp>
          <p:nvSpPr>
            <p:cNvPr id="65" name="Owal 64">
              <a:extLst>
                <a:ext uri="{FF2B5EF4-FFF2-40B4-BE49-F238E27FC236}">
                  <a16:creationId xmlns:a16="http://schemas.microsoft.com/office/drawing/2014/main" id="{4601653F-A8D2-4BC7-ACC2-28F9D3E7181C}"/>
                </a:ext>
              </a:extLst>
            </p:cNvPr>
            <p:cNvSpPr/>
            <p:nvPr/>
          </p:nvSpPr>
          <p:spPr>
            <a:xfrm>
              <a:off x="6762718" y="2894325"/>
              <a:ext cx="144785" cy="18359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BC3E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67" name="Prostokąt: zaokrąglone rogi 66">
            <a:extLst>
              <a:ext uri="{FF2B5EF4-FFF2-40B4-BE49-F238E27FC236}">
                <a16:creationId xmlns:a16="http://schemas.microsoft.com/office/drawing/2014/main" id="{C7C71F52-C2BA-4A99-8343-EEAA6C293263}"/>
              </a:ext>
            </a:extLst>
          </p:cNvPr>
          <p:cNvSpPr/>
          <p:nvPr/>
        </p:nvSpPr>
        <p:spPr>
          <a:xfrm>
            <a:off x="5619571" y="3669801"/>
            <a:ext cx="2129314" cy="5401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>
                <a:solidFill>
                  <a:schemeClr val="bg2">
                    <a:lumMod val="50000"/>
                  </a:schemeClr>
                </a:solidFill>
              </a:rPr>
              <a:t>Zgłoszenie braków</a:t>
            </a:r>
          </a:p>
          <a:p>
            <a:pPr algn="ctr"/>
            <a:r>
              <a:rPr lang="pl-PL" sz="1400" b="1" dirty="0">
                <a:solidFill>
                  <a:schemeClr val="bg2">
                    <a:lumMod val="50000"/>
                  </a:schemeClr>
                </a:solidFill>
              </a:rPr>
              <a:t>w systemie zgłoszeń</a:t>
            </a:r>
          </a:p>
        </p:txBody>
      </p:sp>
      <p:sp>
        <p:nvSpPr>
          <p:cNvPr id="68" name="Prostokąt: zaokrąglone rogi 67">
            <a:extLst>
              <a:ext uri="{FF2B5EF4-FFF2-40B4-BE49-F238E27FC236}">
                <a16:creationId xmlns:a16="http://schemas.microsoft.com/office/drawing/2014/main" id="{005A2C1E-CF94-43D0-BC58-E315E516543C}"/>
              </a:ext>
            </a:extLst>
          </p:cNvPr>
          <p:cNvSpPr/>
          <p:nvPr/>
        </p:nvSpPr>
        <p:spPr>
          <a:xfrm>
            <a:off x="8101639" y="3678744"/>
            <a:ext cx="1859889" cy="5401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>
                <a:solidFill>
                  <a:schemeClr val="bg2">
                    <a:lumMod val="50000"/>
                  </a:schemeClr>
                </a:solidFill>
              </a:rPr>
              <a:t>Decyzja </a:t>
            </a:r>
            <a:r>
              <a:rPr lang="pl-PL" sz="1400" b="1" dirty="0" err="1">
                <a:solidFill>
                  <a:schemeClr val="bg2">
                    <a:lumMod val="50000"/>
                  </a:schemeClr>
                </a:solidFill>
              </a:rPr>
              <a:t>MNiSW</a:t>
            </a:r>
            <a:endParaRPr lang="pl-PL" sz="1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69" name="Łącznik prosty 68">
            <a:extLst>
              <a:ext uri="{FF2B5EF4-FFF2-40B4-BE49-F238E27FC236}">
                <a16:creationId xmlns:a16="http://schemas.microsoft.com/office/drawing/2014/main" id="{EDCD45BE-4274-465A-B333-3AC182265F25}"/>
              </a:ext>
            </a:extLst>
          </p:cNvPr>
          <p:cNvCxnSpPr>
            <a:cxnSpLocks/>
            <a:stCxn id="15" idx="3"/>
            <a:endCxn id="67" idx="1"/>
          </p:cNvCxnSpPr>
          <p:nvPr/>
        </p:nvCxnSpPr>
        <p:spPr>
          <a:xfrm>
            <a:off x="5261870" y="3939801"/>
            <a:ext cx="357701" cy="7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Łącznik prosty 74">
            <a:extLst>
              <a:ext uri="{FF2B5EF4-FFF2-40B4-BE49-F238E27FC236}">
                <a16:creationId xmlns:a16="http://schemas.microsoft.com/office/drawing/2014/main" id="{81AC2ECD-AB80-4083-B15A-D35CD3B4A4FF}"/>
              </a:ext>
            </a:extLst>
          </p:cNvPr>
          <p:cNvCxnSpPr>
            <a:cxnSpLocks/>
          </p:cNvCxnSpPr>
          <p:nvPr/>
        </p:nvCxnSpPr>
        <p:spPr>
          <a:xfrm>
            <a:off x="7743938" y="3933056"/>
            <a:ext cx="357701" cy="7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Łącznik prosty 75">
            <a:extLst>
              <a:ext uri="{FF2B5EF4-FFF2-40B4-BE49-F238E27FC236}">
                <a16:creationId xmlns:a16="http://schemas.microsoft.com/office/drawing/2014/main" id="{20EC864C-90FE-46CC-9DFA-591BAF1C3A7B}"/>
              </a:ext>
            </a:extLst>
          </p:cNvPr>
          <p:cNvCxnSpPr>
            <a:cxnSpLocks/>
          </p:cNvCxnSpPr>
          <p:nvPr/>
        </p:nvCxnSpPr>
        <p:spPr>
          <a:xfrm>
            <a:off x="9961528" y="3941055"/>
            <a:ext cx="357701" cy="7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Prostokąt: zaokrąglone rogi 76">
            <a:extLst>
              <a:ext uri="{FF2B5EF4-FFF2-40B4-BE49-F238E27FC236}">
                <a16:creationId xmlns:a16="http://schemas.microsoft.com/office/drawing/2014/main" id="{B23F4855-CB9A-4F71-9CA3-50B41124FD38}"/>
              </a:ext>
            </a:extLst>
          </p:cNvPr>
          <p:cNvSpPr/>
          <p:nvPr/>
        </p:nvSpPr>
        <p:spPr>
          <a:xfrm>
            <a:off x="9847113" y="4211129"/>
            <a:ext cx="2246468" cy="5401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>
                <a:solidFill>
                  <a:schemeClr val="bg2">
                    <a:lumMod val="50000"/>
                  </a:schemeClr>
                </a:solidFill>
              </a:rPr>
              <a:t>Wgranie pliku Excel do POL-on 2.0 (wersja demo)</a:t>
            </a:r>
          </a:p>
        </p:txBody>
      </p:sp>
      <p:sp>
        <p:nvSpPr>
          <p:cNvPr id="78" name="Łuk 77">
            <a:extLst>
              <a:ext uri="{FF2B5EF4-FFF2-40B4-BE49-F238E27FC236}">
                <a16:creationId xmlns:a16="http://schemas.microsoft.com/office/drawing/2014/main" id="{F5E4092D-2754-4A2E-A877-6F66AC6B10A0}"/>
              </a:ext>
            </a:extLst>
          </p:cNvPr>
          <p:cNvSpPr/>
          <p:nvPr/>
        </p:nvSpPr>
        <p:spPr>
          <a:xfrm>
            <a:off x="10055300" y="3948348"/>
            <a:ext cx="517963" cy="552191"/>
          </a:xfrm>
          <a:prstGeom prst="arc">
            <a:avLst/>
          </a:prstGeom>
          <a:ln w="38100" cap="rnd">
            <a:solidFill>
              <a:schemeClr val="bg1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80" name="Łącznik prosty 79">
            <a:extLst>
              <a:ext uri="{FF2B5EF4-FFF2-40B4-BE49-F238E27FC236}">
                <a16:creationId xmlns:a16="http://schemas.microsoft.com/office/drawing/2014/main" id="{9D24043E-DCDE-4F0E-8DA4-E77BF3D1A3C3}"/>
              </a:ext>
            </a:extLst>
          </p:cNvPr>
          <p:cNvCxnSpPr>
            <a:cxnSpLocks/>
          </p:cNvCxnSpPr>
          <p:nvPr/>
        </p:nvCxnSpPr>
        <p:spPr>
          <a:xfrm flipH="1">
            <a:off x="5284054" y="4655827"/>
            <a:ext cx="2880000" cy="0"/>
          </a:xfrm>
          <a:prstGeom prst="line">
            <a:avLst/>
          </a:prstGeom>
          <a:ln w="19050">
            <a:solidFill>
              <a:srgbClr val="CC669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rostokąt: zaokrąglone rogi 42">
            <a:extLst>
              <a:ext uri="{FF2B5EF4-FFF2-40B4-BE49-F238E27FC236}">
                <a16:creationId xmlns:a16="http://schemas.microsoft.com/office/drawing/2014/main" id="{D3DE755E-2869-49A4-B90E-F5A42943FB84}"/>
              </a:ext>
            </a:extLst>
          </p:cNvPr>
          <p:cNvSpPr/>
          <p:nvPr/>
        </p:nvSpPr>
        <p:spPr>
          <a:xfrm>
            <a:off x="5969465" y="968978"/>
            <a:ext cx="3060000" cy="468000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200" dirty="0">
                <a:solidFill>
                  <a:schemeClr val="tx2"/>
                </a:solidFill>
              </a:rPr>
              <a:t>Uzupełnienie dyscyplin i ich udziału w kierunkach (plik Studia na kierunku)</a:t>
            </a:r>
          </a:p>
        </p:txBody>
      </p:sp>
      <p:grpSp>
        <p:nvGrpSpPr>
          <p:cNvPr id="59" name="Grupa 58">
            <a:extLst>
              <a:ext uri="{FF2B5EF4-FFF2-40B4-BE49-F238E27FC236}">
                <a16:creationId xmlns:a16="http://schemas.microsoft.com/office/drawing/2014/main" id="{6C5D7B09-9E11-474B-B747-93456686D181}"/>
              </a:ext>
            </a:extLst>
          </p:cNvPr>
          <p:cNvGrpSpPr/>
          <p:nvPr/>
        </p:nvGrpSpPr>
        <p:grpSpPr>
          <a:xfrm rot="158221">
            <a:off x="8812650" y="1001578"/>
            <a:ext cx="1667106" cy="423416"/>
            <a:chOff x="6552883" y="2555992"/>
            <a:chExt cx="1667106" cy="539838"/>
          </a:xfrm>
        </p:grpSpPr>
        <p:sp>
          <p:nvSpPr>
            <p:cNvPr id="57" name="Prostokąt: zaokrąglone rogi u góry 56">
              <a:extLst>
                <a:ext uri="{FF2B5EF4-FFF2-40B4-BE49-F238E27FC236}">
                  <a16:creationId xmlns:a16="http://schemas.microsoft.com/office/drawing/2014/main" id="{1DBD96AF-0401-444D-AD2D-9A357F2476BE}"/>
                </a:ext>
              </a:extLst>
            </p:cNvPr>
            <p:cNvSpPr/>
            <p:nvPr/>
          </p:nvSpPr>
          <p:spPr>
            <a:xfrm rot="16200000">
              <a:off x="7116517" y="1992358"/>
              <a:ext cx="539838" cy="1667106"/>
            </a:xfrm>
            <a:prstGeom prst="round2SameRect">
              <a:avLst>
                <a:gd name="adj1" fmla="val 49750"/>
                <a:gd name="adj2" fmla="val 0"/>
              </a:avLst>
            </a:prstGeom>
            <a:solidFill>
              <a:srgbClr val="CC6699"/>
            </a:solidFill>
            <a:ln>
              <a:noFill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pl-PL" sz="1100" dirty="0"/>
                <a:t>udział bez miejsc </a:t>
              </a:r>
              <a:br>
                <a:rPr lang="pl-PL" sz="1100" dirty="0"/>
              </a:br>
              <a:r>
                <a:rPr lang="pl-PL" sz="1100" dirty="0"/>
                <a:t>dziesiętnych</a:t>
              </a:r>
            </a:p>
          </p:txBody>
        </p:sp>
        <p:sp>
          <p:nvSpPr>
            <p:cNvPr id="58" name="Owal 57">
              <a:extLst>
                <a:ext uri="{FF2B5EF4-FFF2-40B4-BE49-F238E27FC236}">
                  <a16:creationId xmlns:a16="http://schemas.microsoft.com/office/drawing/2014/main" id="{57742A6C-E0F0-4578-819F-1529E24B5962}"/>
                </a:ext>
              </a:extLst>
            </p:cNvPr>
            <p:cNvSpPr/>
            <p:nvPr/>
          </p:nvSpPr>
          <p:spPr>
            <a:xfrm>
              <a:off x="6615754" y="2717886"/>
              <a:ext cx="144785" cy="18359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BC3E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cxnSp>
        <p:nvCxnSpPr>
          <p:cNvPr id="50" name="Łącznik prosty 49">
            <a:extLst>
              <a:ext uri="{FF2B5EF4-FFF2-40B4-BE49-F238E27FC236}">
                <a16:creationId xmlns:a16="http://schemas.microsoft.com/office/drawing/2014/main" id="{A1DE5E76-4E6E-4504-9531-EF89B1A9C26E}"/>
              </a:ext>
            </a:extLst>
          </p:cNvPr>
          <p:cNvCxnSpPr/>
          <p:nvPr/>
        </p:nvCxnSpPr>
        <p:spPr>
          <a:xfrm>
            <a:off x="5693371" y="1463681"/>
            <a:ext cx="0" cy="111600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Prostokąt: zaokrąglone rogi 50">
            <a:extLst>
              <a:ext uri="{FF2B5EF4-FFF2-40B4-BE49-F238E27FC236}">
                <a16:creationId xmlns:a16="http://schemas.microsoft.com/office/drawing/2014/main" id="{5138311C-C13E-4681-9FD9-0842AA1983CE}"/>
              </a:ext>
            </a:extLst>
          </p:cNvPr>
          <p:cNvSpPr/>
          <p:nvPr/>
        </p:nvSpPr>
        <p:spPr>
          <a:xfrm>
            <a:off x="5951194" y="1672387"/>
            <a:ext cx="3060000" cy="628405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200" dirty="0">
                <a:solidFill>
                  <a:schemeClr val="tx2"/>
                </a:solidFill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Weryfikacja uruchomień - dawnych prowadzonych kierunków - z decyzją czy migrować (plik Uruchomienia studiów)</a:t>
            </a:r>
            <a:endParaRPr lang="pl-PL" sz="1200" b="1" dirty="0">
              <a:solidFill>
                <a:schemeClr val="tx2"/>
              </a:solidFill>
              <a:latin typeface="+mj-lt"/>
            </a:endParaRPr>
          </a:p>
        </p:txBody>
      </p:sp>
      <p:cxnSp>
        <p:nvCxnSpPr>
          <p:cNvPr id="52" name="Łącznik prosty 51">
            <a:extLst>
              <a:ext uri="{FF2B5EF4-FFF2-40B4-BE49-F238E27FC236}">
                <a16:creationId xmlns:a16="http://schemas.microsoft.com/office/drawing/2014/main" id="{29D13E83-2A6C-4C98-A78B-9D4782D5A014}"/>
              </a:ext>
            </a:extLst>
          </p:cNvPr>
          <p:cNvCxnSpPr>
            <a:cxnSpLocks/>
            <a:endCxn id="51" idx="1"/>
          </p:cNvCxnSpPr>
          <p:nvPr/>
        </p:nvCxnSpPr>
        <p:spPr>
          <a:xfrm>
            <a:off x="5693371" y="1986590"/>
            <a:ext cx="257823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Prostokąt: zaokrąglone rogi 54">
            <a:extLst>
              <a:ext uri="{FF2B5EF4-FFF2-40B4-BE49-F238E27FC236}">
                <a16:creationId xmlns:a16="http://schemas.microsoft.com/office/drawing/2014/main" id="{72B4C6BE-5CB7-4721-8186-CDA148926266}"/>
              </a:ext>
            </a:extLst>
          </p:cNvPr>
          <p:cNvSpPr/>
          <p:nvPr/>
        </p:nvSpPr>
        <p:spPr>
          <a:xfrm>
            <a:off x="5613557" y="2473018"/>
            <a:ext cx="189219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>
                <a:solidFill>
                  <a:schemeClr val="bg1"/>
                </a:solidFill>
              </a:rPr>
              <a:t>Weryfikacja </a:t>
            </a:r>
            <a:br>
              <a:rPr lang="pl-PL" sz="1400" b="1" dirty="0">
                <a:solidFill>
                  <a:schemeClr val="bg1"/>
                </a:solidFill>
              </a:rPr>
            </a:br>
            <a:r>
              <a:rPr lang="pl-PL" sz="1400" b="1" dirty="0">
                <a:solidFill>
                  <a:schemeClr val="bg1"/>
                </a:solidFill>
              </a:rPr>
              <a:t>i uzupełnienie</a:t>
            </a:r>
          </a:p>
        </p:txBody>
      </p:sp>
      <p:sp>
        <p:nvSpPr>
          <p:cNvPr id="70" name="Łuk 69">
            <a:extLst>
              <a:ext uri="{FF2B5EF4-FFF2-40B4-BE49-F238E27FC236}">
                <a16:creationId xmlns:a16="http://schemas.microsoft.com/office/drawing/2014/main" id="{3210F779-BBE8-4100-996F-CE8D4A709AE4}"/>
              </a:ext>
            </a:extLst>
          </p:cNvPr>
          <p:cNvSpPr/>
          <p:nvPr/>
        </p:nvSpPr>
        <p:spPr>
          <a:xfrm rot="16200000">
            <a:off x="5710485" y="1193960"/>
            <a:ext cx="517963" cy="552191"/>
          </a:xfrm>
          <a:prstGeom prst="arc">
            <a:avLst/>
          </a:prstGeom>
          <a:ln w="19050" cap="rnd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56683264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8EEA74C-6B99-4B7F-931F-933B5B87B145}"/>
              </a:ext>
            </a:extLst>
          </p:cNvPr>
          <p:cNvSpPr/>
          <p:nvPr/>
        </p:nvSpPr>
        <p:spPr>
          <a:xfrm>
            <a:off x="551985" y="1268760"/>
            <a:ext cx="5400000" cy="39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cap="small" dirty="0">
                <a:solidFill>
                  <a:schemeClr val="tx2"/>
                </a:solidFill>
              </a:rPr>
              <a:t>Walidacje - kierunki</a:t>
            </a:r>
          </a:p>
        </p:txBody>
      </p:sp>
      <p:sp>
        <p:nvSpPr>
          <p:cNvPr id="7" name="Prostokąt: zaokrąglone rogi 6">
            <a:extLst>
              <a:ext uri="{FF2B5EF4-FFF2-40B4-BE49-F238E27FC236}">
                <a16:creationId xmlns:a16="http://schemas.microsoft.com/office/drawing/2014/main" id="{DBACE96C-3194-4CCE-ABC2-ADEE56BC1D3F}"/>
              </a:ext>
            </a:extLst>
          </p:cNvPr>
          <p:cNvSpPr/>
          <p:nvPr/>
        </p:nvSpPr>
        <p:spPr>
          <a:xfrm>
            <a:off x="6300000" y="1268760"/>
            <a:ext cx="5400000" cy="39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cap="small" dirty="0">
                <a:solidFill>
                  <a:schemeClr val="tx2"/>
                </a:solidFill>
              </a:rPr>
              <a:t>Walidacje - uprawnienia</a:t>
            </a:r>
          </a:p>
        </p:txBody>
      </p:sp>
      <p:sp>
        <p:nvSpPr>
          <p:cNvPr id="8" name="Prostokąt: zaokrąglone rogi 7">
            <a:extLst>
              <a:ext uri="{FF2B5EF4-FFF2-40B4-BE49-F238E27FC236}">
                <a16:creationId xmlns:a16="http://schemas.microsoft.com/office/drawing/2014/main" id="{F57D6522-768F-4C83-ADF5-92D341F2E9EF}"/>
              </a:ext>
            </a:extLst>
          </p:cNvPr>
          <p:cNvSpPr/>
          <p:nvPr/>
        </p:nvSpPr>
        <p:spPr>
          <a:xfrm>
            <a:off x="545838" y="1800000"/>
            <a:ext cx="5400000" cy="39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400" dirty="0">
                <a:solidFill>
                  <a:schemeClr val="tx2"/>
                </a:solidFill>
              </a:rPr>
              <a:t>W1: kierunki o innym statusie niż prowadzone</a:t>
            </a:r>
          </a:p>
        </p:txBody>
      </p:sp>
      <p:sp>
        <p:nvSpPr>
          <p:cNvPr id="9" name="Prostokąt: zaokrąglone rogi 8">
            <a:extLst>
              <a:ext uri="{FF2B5EF4-FFF2-40B4-BE49-F238E27FC236}">
                <a16:creationId xmlns:a16="http://schemas.microsoft.com/office/drawing/2014/main" id="{C416A08B-4AA5-4D76-BE9C-C5AA9E782E2F}"/>
              </a:ext>
            </a:extLst>
          </p:cNvPr>
          <p:cNvSpPr/>
          <p:nvPr/>
        </p:nvSpPr>
        <p:spPr>
          <a:xfrm>
            <a:off x="547200" y="2268000"/>
            <a:ext cx="5400000" cy="39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400" dirty="0">
                <a:solidFill>
                  <a:schemeClr val="tx2"/>
                </a:solidFill>
              </a:rPr>
              <a:t>W2: kierunki bez KRK</a:t>
            </a:r>
          </a:p>
        </p:txBody>
      </p:sp>
      <p:sp>
        <p:nvSpPr>
          <p:cNvPr id="10" name="Prostokąt: zaokrąglone rogi 9">
            <a:extLst>
              <a:ext uri="{FF2B5EF4-FFF2-40B4-BE49-F238E27FC236}">
                <a16:creationId xmlns:a16="http://schemas.microsoft.com/office/drawing/2014/main" id="{C41047C7-586B-4582-9054-9FC4FB13526A}"/>
              </a:ext>
            </a:extLst>
          </p:cNvPr>
          <p:cNvSpPr/>
          <p:nvPr/>
        </p:nvSpPr>
        <p:spPr>
          <a:xfrm>
            <a:off x="547200" y="2736000"/>
            <a:ext cx="5400000" cy="828000"/>
          </a:xfrm>
          <a:prstGeom prst="roundRect">
            <a:avLst>
              <a:gd name="adj" fmla="val 278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400" dirty="0">
                <a:solidFill>
                  <a:schemeClr val="tx2"/>
                </a:solidFill>
              </a:rPr>
              <a:t>W3: kierunki, na których nie przyjęto studenta w okresie 2 następujących po sobie lat od roku akademickiego 2014/2015 do roku akademickiego 2018/2019 włącznie</a:t>
            </a:r>
          </a:p>
        </p:txBody>
      </p:sp>
      <p:sp>
        <p:nvSpPr>
          <p:cNvPr id="11" name="Prostokąt: zaokrąglone rogi 10">
            <a:extLst>
              <a:ext uri="{FF2B5EF4-FFF2-40B4-BE49-F238E27FC236}">
                <a16:creationId xmlns:a16="http://schemas.microsoft.com/office/drawing/2014/main" id="{3D0299FD-F413-4C8E-8755-81D18C253502}"/>
              </a:ext>
            </a:extLst>
          </p:cNvPr>
          <p:cNvSpPr/>
          <p:nvPr/>
        </p:nvSpPr>
        <p:spPr>
          <a:xfrm>
            <a:off x="547200" y="3636000"/>
            <a:ext cx="5400000" cy="540000"/>
          </a:xfrm>
          <a:prstGeom prst="roundRect">
            <a:avLst>
              <a:gd name="adj" fmla="val 379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400" dirty="0">
                <a:solidFill>
                  <a:schemeClr val="tx2"/>
                </a:solidFill>
              </a:rPr>
              <a:t>W4: kierunki, dla których w okresie od 01.10.2011 r. do dnia 01.10.2015 r. nie rozpoczęto cyklu kształcenia</a:t>
            </a:r>
          </a:p>
        </p:txBody>
      </p:sp>
      <p:sp>
        <p:nvSpPr>
          <p:cNvPr id="12" name="Prostokąt: zaokrąglone rogi 11">
            <a:extLst>
              <a:ext uri="{FF2B5EF4-FFF2-40B4-BE49-F238E27FC236}">
                <a16:creationId xmlns:a16="http://schemas.microsoft.com/office/drawing/2014/main" id="{FD4BDA7D-395C-4B0E-AE9F-D68C53BD53F3}"/>
              </a:ext>
            </a:extLst>
          </p:cNvPr>
          <p:cNvSpPr/>
          <p:nvPr/>
        </p:nvSpPr>
        <p:spPr>
          <a:xfrm>
            <a:off x="6300000" y="2880000"/>
            <a:ext cx="5400000" cy="540000"/>
          </a:xfrm>
          <a:prstGeom prst="roundRect">
            <a:avLst>
              <a:gd name="adj" fmla="val 429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400" dirty="0">
                <a:solidFill>
                  <a:schemeClr val="tx2"/>
                </a:solidFill>
              </a:rPr>
              <a:t>W3: uprawnienia nadane przed dniem 01.10.2016 r, ale dla których nigdy nie uruchomiono kierunku</a:t>
            </a:r>
          </a:p>
        </p:txBody>
      </p:sp>
      <p:sp>
        <p:nvSpPr>
          <p:cNvPr id="13" name="Prostokąt: zaokrąglone rogi 12">
            <a:extLst>
              <a:ext uri="{FF2B5EF4-FFF2-40B4-BE49-F238E27FC236}">
                <a16:creationId xmlns:a16="http://schemas.microsoft.com/office/drawing/2014/main" id="{815942A5-FA32-4DF4-A923-4309D1A7BD44}"/>
              </a:ext>
            </a:extLst>
          </p:cNvPr>
          <p:cNvSpPr/>
          <p:nvPr/>
        </p:nvSpPr>
        <p:spPr>
          <a:xfrm>
            <a:off x="6300000" y="1800000"/>
            <a:ext cx="5400000" cy="39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400" dirty="0">
                <a:solidFill>
                  <a:schemeClr val="tx2"/>
                </a:solidFill>
              </a:rPr>
              <a:t>W1 : uprawnienia o statusie innym niż posiada</a:t>
            </a:r>
          </a:p>
        </p:txBody>
      </p:sp>
      <p:sp>
        <p:nvSpPr>
          <p:cNvPr id="14" name="Prostokąt: zaokrąglone rogi 13">
            <a:extLst>
              <a:ext uri="{FF2B5EF4-FFF2-40B4-BE49-F238E27FC236}">
                <a16:creationId xmlns:a16="http://schemas.microsoft.com/office/drawing/2014/main" id="{CF5F7480-20B6-437A-AE82-2A33883BA726}"/>
              </a:ext>
            </a:extLst>
          </p:cNvPr>
          <p:cNvSpPr/>
          <p:nvPr/>
        </p:nvSpPr>
        <p:spPr>
          <a:xfrm>
            <a:off x="6300000" y="2268000"/>
            <a:ext cx="5400000" cy="540000"/>
          </a:xfrm>
          <a:prstGeom prst="roundRect">
            <a:avLst>
              <a:gd name="adj" fmla="val 415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400" dirty="0">
                <a:solidFill>
                  <a:schemeClr val="tx2"/>
                </a:solidFill>
              </a:rPr>
              <a:t>W2: uprawnienia dla których nie został określony profil (bez przypisanych efektów kształcenia)</a:t>
            </a:r>
          </a:p>
        </p:txBody>
      </p:sp>
      <p:sp>
        <p:nvSpPr>
          <p:cNvPr id="16" name="Prostokąt: zaokrąglone rogi 15">
            <a:extLst>
              <a:ext uri="{FF2B5EF4-FFF2-40B4-BE49-F238E27FC236}">
                <a16:creationId xmlns:a16="http://schemas.microsoft.com/office/drawing/2014/main" id="{7F72F0A6-6606-424E-95EF-002D219E1BA9}"/>
              </a:ext>
            </a:extLst>
          </p:cNvPr>
          <p:cNvSpPr/>
          <p:nvPr/>
        </p:nvSpPr>
        <p:spPr>
          <a:xfrm>
            <a:off x="547200" y="4248000"/>
            <a:ext cx="5400000" cy="540000"/>
          </a:xfrm>
          <a:prstGeom prst="roundRect">
            <a:avLst>
              <a:gd name="adj" fmla="val 3961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400" dirty="0">
                <a:solidFill>
                  <a:schemeClr val="tx2"/>
                </a:solidFill>
              </a:rPr>
              <a:t>W5: kierunki, dla których nie przypisano studenta na pierwszy semestr studiów od 01.10.2016 r. do dnia 01.10.2018 r.</a:t>
            </a:r>
          </a:p>
        </p:txBody>
      </p:sp>
      <p:sp>
        <p:nvSpPr>
          <p:cNvPr id="17" name="Prostokąt: zaokrąglone rogi 16">
            <a:extLst>
              <a:ext uri="{FF2B5EF4-FFF2-40B4-BE49-F238E27FC236}">
                <a16:creationId xmlns:a16="http://schemas.microsoft.com/office/drawing/2014/main" id="{D8440DFB-3CE4-4B99-8D7B-A71CD99A2978}"/>
              </a:ext>
            </a:extLst>
          </p:cNvPr>
          <p:cNvSpPr/>
          <p:nvPr/>
        </p:nvSpPr>
        <p:spPr>
          <a:xfrm>
            <a:off x="6300000" y="4392000"/>
            <a:ext cx="5400000" cy="540000"/>
          </a:xfrm>
          <a:prstGeom prst="roundRect">
            <a:avLst>
              <a:gd name="adj" fmla="val 4490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lang="pl-PL" sz="1400" dirty="0">
                <a:solidFill>
                  <a:schemeClr val="tx2"/>
                </a:solidFill>
              </a:rPr>
              <a:t>W5: uprawnienia nadane przed 01.10.2011 r., dla których w okresie od 01.10.2011 r. do dnia 01.10.2015 r. nie rozpoczęto cyklu kształcenia</a:t>
            </a:r>
          </a:p>
        </p:txBody>
      </p:sp>
      <p:sp>
        <p:nvSpPr>
          <p:cNvPr id="18" name="Prostokąt: zaokrąglone rogi 17">
            <a:extLst>
              <a:ext uri="{FF2B5EF4-FFF2-40B4-BE49-F238E27FC236}">
                <a16:creationId xmlns:a16="http://schemas.microsoft.com/office/drawing/2014/main" id="{75D42915-3396-4AF9-ACB6-DBFE789C81E9}"/>
              </a:ext>
            </a:extLst>
          </p:cNvPr>
          <p:cNvSpPr/>
          <p:nvPr/>
        </p:nvSpPr>
        <p:spPr>
          <a:xfrm>
            <a:off x="6300000" y="3492000"/>
            <a:ext cx="5400000" cy="828000"/>
          </a:xfrm>
          <a:prstGeom prst="roundRect">
            <a:avLst>
              <a:gd name="adj" fmla="val 3051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rIns="0" bIns="36000" rtlCol="0" anchor="ctr"/>
          <a:lstStyle/>
          <a:p>
            <a:r>
              <a:rPr lang="pl-PL" sz="1400" dirty="0">
                <a:solidFill>
                  <a:schemeClr val="tx2"/>
                </a:solidFill>
              </a:rPr>
              <a:t>W4: uprawnienia dotyczące kierunków, na których nie przyjęto studenta w okresie 2 następujących po sobie lat od roku akademickiego 2014/2015 do roku akademickiego 2018/2019 włącznie</a:t>
            </a:r>
          </a:p>
        </p:txBody>
      </p:sp>
      <p:sp>
        <p:nvSpPr>
          <p:cNvPr id="19" name="Prostokąt: zaokrąglone rogi 18">
            <a:extLst>
              <a:ext uri="{FF2B5EF4-FFF2-40B4-BE49-F238E27FC236}">
                <a16:creationId xmlns:a16="http://schemas.microsoft.com/office/drawing/2014/main" id="{5B09574B-65B0-4913-99DA-36762A69C944}"/>
              </a:ext>
            </a:extLst>
          </p:cNvPr>
          <p:cNvSpPr/>
          <p:nvPr/>
        </p:nvSpPr>
        <p:spPr>
          <a:xfrm>
            <a:off x="6300000" y="5004000"/>
            <a:ext cx="5400000" cy="828000"/>
          </a:xfrm>
          <a:prstGeom prst="roundRect">
            <a:avLst>
              <a:gd name="adj" fmla="val 3159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400" dirty="0">
                <a:solidFill>
                  <a:schemeClr val="tx2"/>
                </a:solidFill>
              </a:rPr>
              <a:t>W6: uprawniania nadane przed 01.10.2016 r., dla których nie przypisano studenta na pierwszy semestr studiów od 01.10.2016 r. do dnia 01.10.2018 r.</a:t>
            </a:r>
          </a:p>
        </p:txBody>
      </p:sp>
      <p:sp>
        <p:nvSpPr>
          <p:cNvPr id="23" name="Prostokąt: zaokrąglone rogi 22">
            <a:extLst>
              <a:ext uri="{FF2B5EF4-FFF2-40B4-BE49-F238E27FC236}">
                <a16:creationId xmlns:a16="http://schemas.microsoft.com/office/drawing/2014/main" id="{E887CDF0-CC4D-4A8B-A1E4-4190F38ACCC7}"/>
              </a:ext>
            </a:extLst>
          </p:cNvPr>
          <p:cNvSpPr/>
          <p:nvPr/>
        </p:nvSpPr>
        <p:spPr>
          <a:xfrm>
            <a:off x="3262205" y="444440"/>
            <a:ext cx="4860499" cy="396000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CC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>
                <a:solidFill>
                  <a:srgbClr val="CC6699"/>
                </a:solidFill>
              </a:rPr>
              <a:t>Przyczyna 1:</a:t>
            </a:r>
            <a:r>
              <a:rPr lang="pl-PL" sz="1800" b="1" dirty="0">
                <a:solidFill>
                  <a:schemeClr val="tx2"/>
                </a:solidFill>
              </a:rPr>
              <a:t> Walidacje kierunków i uprawnień</a:t>
            </a:r>
          </a:p>
        </p:txBody>
      </p:sp>
      <p:sp>
        <p:nvSpPr>
          <p:cNvPr id="24" name="Łuk 23">
            <a:extLst>
              <a:ext uri="{FF2B5EF4-FFF2-40B4-BE49-F238E27FC236}">
                <a16:creationId xmlns:a16="http://schemas.microsoft.com/office/drawing/2014/main" id="{91E77D24-37E2-474F-AFC3-BEB59DE7098A}"/>
              </a:ext>
            </a:extLst>
          </p:cNvPr>
          <p:cNvSpPr/>
          <p:nvPr/>
        </p:nvSpPr>
        <p:spPr>
          <a:xfrm rot="5400000">
            <a:off x="7863723" y="107363"/>
            <a:ext cx="517963" cy="552191"/>
          </a:xfrm>
          <a:prstGeom prst="arc">
            <a:avLst/>
          </a:prstGeom>
          <a:ln w="19050" cap="rnd">
            <a:solidFill>
              <a:srgbClr val="CC6699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5" name="Łącznik prosty 24">
            <a:extLst>
              <a:ext uri="{FF2B5EF4-FFF2-40B4-BE49-F238E27FC236}">
                <a16:creationId xmlns:a16="http://schemas.microsoft.com/office/drawing/2014/main" id="{3196FBF0-F777-467C-BA59-880DEB91026D}"/>
              </a:ext>
            </a:extLst>
          </p:cNvPr>
          <p:cNvCxnSpPr>
            <a:cxnSpLocks/>
          </p:cNvCxnSpPr>
          <p:nvPr/>
        </p:nvCxnSpPr>
        <p:spPr>
          <a:xfrm flipV="1">
            <a:off x="8398800" y="-18962"/>
            <a:ext cx="0" cy="396000"/>
          </a:xfrm>
          <a:prstGeom prst="line">
            <a:avLst/>
          </a:prstGeom>
          <a:ln w="19050">
            <a:solidFill>
              <a:srgbClr val="CC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Łącznik prosty 19">
            <a:extLst>
              <a:ext uri="{FF2B5EF4-FFF2-40B4-BE49-F238E27FC236}">
                <a16:creationId xmlns:a16="http://schemas.microsoft.com/office/drawing/2014/main" id="{CE7E3921-13D0-40BA-9770-670EE8DF2596}"/>
              </a:ext>
            </a:extLst>
          </p:cNvPr>
          <p:cNvCxnSpPr>
            <a:cxnSpLocks/>
          </p:cNvCxnSpPr>
          <p:nvPr/>
        </p:nvCxnSpPr>
        <p:spPr>
          <a:xfrm flipH="1">
            <a:off x="599904" y="636019"/>
            <a:ext cx="2664000" cy="0"/>
          </a:xfrm>
          <a:prstGeom prst="line">
            <a:avLst/>
          </a:prstGeom>
          <a:ln w="19050">
            <a:solidFill>
              <a:srgbClr val="CC6699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Łuk 20">
            <a:extLst>
              <a:ext uri="{FF2B5EF4-FFF2-40B4-BE49-F238E27FC236}">
                <a16:creationId xmlns:a16="http://schemas.microsoft.com/office/drawing/2014/main" id="{F16CDCAB-81B6-4B35-A001-833628CAD6E9}"/>
              </a:ext>
            </a:extLst>
          </p:cNvPr>
          <p:cNvSpPr/>
          <p:nvPr/>
        </p:nvSpPr>
        <p:spPr>
          <a:xfrm rot="16200000">
            <a:off x="340921" y="618905"/>
            <a:ext cx="517963" cy="552191"/>
          </a:xfrm>
          <a:prstGeom prst="arc">
            <a:avLst/>
          </a:prstGeom>
          <a:ln w="19050" cap="rnd">
            <a:solidFill>
              <a:srgbClr val="CC6699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6" name="Łącznik prosty 25">
            <a:extLst>
              <a:ext uri="{FF2B5EF4-FFF2-40B4-BE49-F238E27FC236}">
                <a16:creationId xmlns:a16="http://schemas.microsoft.com/office/drawing/2014/main" id="{14E2E313-23C0-43F9-BA2C-69783E981670}"/>
              </a:ext>
            </a:extLst>
          </p:cNvPr>
          <p:cNvCxnSpPr>
            <a:cxnSpLocks/>
          </p:cNvCxnSpPr>
          <p:nvPr/>
        </p:nvCxnSpPr>
        <p:spPr>
          <a:xfrm flipV="1">
            <a:off x="323807" y="899544"/>
            <a:ext cx="0" cy="5976000"/>
          </a:xfrm>
          <a:prstGeom prst="line">
            <a:avLst/>
          </a:prstGeom>
          <a:ln w="19050">
            <a:solidFill>
              <a:srgbClr val="CC6699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4131704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rostokąt: zaokrąglone rogi 21">
            <a:extLst>
              <a:ext uri="{FF2B5EF4-FFF2-40B4-BE49-F238E27FC236}">
                <a16:creationId xmlns:a16="http://schemas.microsoft.com/office/drawing/2014/main" id="{D4529075-D2D8-4BFE-BB2C-C8136D5D2603}"/>
              </a:ext>
            </a:extLst>
          </p:cNvPr>
          <p:cNvSpPr/>
          <p:nvPr/>
        </p:nvSpPr>
        <p:spPr>
          <a:xfrm>
            <a:off x="6801890" y="4389700"/>
            <a:ext cx="4246105" cy="1343555"/>
          </a:xfrm>
          <a:prstGeom prst="roundRect">
            <a:avLst>
              <a:gd name="adj" fmla="val 4603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pl-PL" sz="1600" b="1" dirty="0">
                <a:solidFill>
                  <a:schemeClr val="bg1"/>
                </a:solidFill>
              </a:rPr>
              <a:t>Rekrutacja bez podziału </a:t>
            </a:r>
            <a:br>
              <a:rPr lang="pl-PL" sz="1600" b="1" dirty="0">
                <a:solidFill>
                  <a:schemeClr val="bg1"/>
                </a:solidFill>
              </a:rPr>
            </a:br>
            <a:r>
              <a:rPr lang="pl-PL" sz="1600" b="1" dirty="0">
                <a:solidFill>
                  <a:schemeClr val="bg1"/>
                </a:solidFill>
              </a:rPr>
              <a:t>na kierunki </a:t>
            </a:r>
            <a:br>
              <a:rPr lang="pl-PL" sz="1300" b="1" dirty="0">
                <a:solidFill>
                  <a:schemeClr val="bg1"/>
                </a:solidFill>
              </a:rPr>
            </a:br>
            <a:r>
              <a:rPr lang="pl-PL" sz="1300" dirty="0">
                <a:solidFill>
                  <a:srgbClr val="CC6699"/>
                </a:solidFill>
              </a:rPr>
              <a:t>–</a:t>
            </a:r>
            <a:r>
              <a:rPr lang="pl-PL" sz="1300" dirty="0">
                <a:solidFill>
                  <a:schemeClr val="bg1"/>
                </a:solidFill>
              </a:rPr>
              <a:t>  </a:t>
            </a:r>
            <a:br>
              <a:rPr lang="pl-PL" sz="1300" dirty="0">
                <a:solidFill>
                  <a:schemeClr val="bg1"/>
                </a:solidFill>
              </a:rPr>
            </a:br>
            <a:r>
              <a:rPr lang="pl-PL" sz="1400" dirty="0">
                <a:solidFill>
                  <a:schemeClr val="bg1"/>
                </a:solidFill>
              </a:rPr>
              <a:t>zasady obsługi w nowym systemie zostaną przedstawione w późniejszym terminie.</a:t>
            </a:r>
            <a:endParaRPr lang="pl-PL" sz="1400" dirty="0"/>
          </a:p>
        </p:txBody>
      </p:sp>
      <p:sp>
        <p:nvSpPr>
          <p:cNvPr id="23" name="Prostokąt: zaokrąglone rogi 22">
            <a:extLst>
              <a:ext uri="{FF2B5EF4-FFF2-40B4-BE49-F238E27FC236}">
                <a16:creationId xmlns:a16="http://schemas.microsoft.com/office/drawing/2014/main" id="{E887CDF0-CC4D-4A8B-A1E4-4190F38ACCC7}"/>
              </a:ext>
            </a:extLst>
          </p:cNvPr>
          <p:cNvSpPr/>
          <p:nvPr/>
        </p:nvSpPr>
        <p:spPr>
          <a:xfrm>
            <a:off x="582980" y="462428"/>
            <a:ext cx="6451669" cy="396000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CC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>
                <a:solidFill>
                  <a:srgbClr val="CC6699"/>
                </a:solidFill>
              </a:rPr>
              <a:t>Przyczyna 2. </a:t>
            </a:r>
            <a:r>
              <a:rPr lang="pl-PL" sz="1800" b="1" dirty="0">
                <a:solidFill>
                  <a:schemeClr val="tx2"/>
                </a:solidFill>
              </a:rPr>
              <a:t>Studia interdyscyplinarne i </a:t>
            </a:r>
            <a:r>
              <a:rPr lang="pl-PL" sz="1800" b="1" dirty="0" err="1">
                <a:solidFill>
                  <a:schemeClr val="tx2"/>
                </a:solidFill>
              </a:rPr>
              <a:t>międzyobszarowe</a:t>
            </a:r>
            <a:endParaRPr lang="pl-PL" sz="1800" b="1" dirty="0">
              <a:solidFill>
                <a:schemeClr val="tx2"/>
              </a:solidFill>
            </a:endParaRPr>
          </a:p>
        </p:txBody>
      </p:sp>
      <p:sp>
        <p:nvSpPr>
          <p:cNvPr id="24" name="Łuk 23">
            <a:extLst>
              <a:ext uri="{FF2B5EF4-FFF2-40B4-BE49-F238E27FC236}">
                <a16:creationId xmlns:a16="http://schemas.microsoft.com/office/drawing/2014/main" id="{91E77D24-37E2-474F-AFC3-BEB59DE7098A}"/>
              </a:ext>
            </a:extLst>
          </p:cNvPr>
          <p:cNvSpPr/>
          <p:nvPr/>
        </p:nvSpPr>
        <p:spPr>
          <a:xfrm rot="10800000">
            <a:off x="324000" y="100942"/>
            <a:ext cx="517963" cy="552191"/>
          </a:xfrm>
          <a:prstGeom prst="arc">
            <a:avLst/>
          </a:prstGeom>
          <a:ln w="19050" cap="rnd">
            <a:solidFill>
              <a:srgbClr val="CC6699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5" name="Łącznik prosty 24">
            <a:extLst>
              <a:ext uri="{FF2B5EF4-FFF2-40B4-BE49-F238E27FC236}">
                <a16:creationId xmlns:a16="http://schemas.microsoft.com/office/drawing/2014/main" id="{3196FBF0-F777-467C-BA59-880DEB91026D}"/>
              </a:ext>
            </a:extLst>
          </p:cNvPr>
          <p:cNvCxnSpPr>
            <a:cxnSpLocks/>
          </p:cNvCxnSpPr>
          <p:nvPr/>
        </p:nvCxnSpPr>
        <p:spPr>
          <a:xfrm flipV="1">
            <a:off x="324000" y="-18962"/>
            <a:ext cx="0" cy="396000"/>
          </a:xfrm>
          <a:prstGeom prst="line">
            <a:avLst/>
          </a:prstGeom>
          <a:ln w="19050">
            <a:solidFill>
              <a:srgbClr val="CC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wal 28">
            <a:extLst>
              <a:ext uri="{FF2B5EF4-FFF2-40B4-BE49-F238E27FC236}">
                <a16:creationId xmlns:a16="http://schemas.microsoft.com/office/drawing/2014/main" id="{EC9C0D3D-552A-4534-9EA8-453664848225}"/>
              </a:ext>
            </a:extLst>
          </p:cNvPr>
          <p:cNvSpPr/>
          <p:nvPr/>
        </p:nvSpPr>
        <p:spPr>
          <a:xfrm>
            <a:off x="1152429" y="1374329"/>
            <a:ext cx="2351283" cy="23512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pl-PL" sz="1600" b="1" dirty="0">
                <a:solidFill>
                  <a:schemeClr val="tx2"/>
                </a:solidFill>
              </a:rPr>
              <a:t>Studia interdyscyplinarne</a:t>
            </a:r>
            <a:br>
              <a:rPr lang="pl-PL" sz="1600" b="1" dirty="0">
                <a:solidFill>
                  <a:schemeClr val="tx2"/>
                </a:solidFill>
              </a:rPr>
            </a:br>
            <a:r>
              <a:rPr lang="pl-PL" sz="1600" b="1" dirty="0">
                <a:solidFill>
                  <a:schemeClr val="tx2"/>
                </a:solidFill>
              </a:rPr>
              <a:t>-</a:t>
            </a:r>
            <a:br>
              <a:rPr lang="pl-PL" sz="1600" b="1" dirty="0">
                <a:solidFill>
                  <a:schemeClr val="tx2"/>
                </a:solidFill>
              </a:rPr>
            </a:br>
            <a:r>
              <a:rPr lang="pl-PL" sz="1600" b="1" dirty="0">
                <a:solidFill>
                  <a:schemeClr val="tx2"/>
                </a:solidFill>
              </a:rPr>
              <a:t> </a:t>
            </a:r>
            <a:r>
              <a:rPr lang="pl-PL" sz="1400" dirty="0">
                <a:solidFill>
                  <a:schemeClr val="tx2"/>
                </a:solidFill>
              </a:rPr>
              <a:t>zostaną zmigrowane oddzielnie </a:t>
            </a:r>
            <a:br>
              <a:rPr lang="pl-PL" sz="1400" dirty="0">
                <a:solidFill>
                  <a:schemeClr val="tx2"/>
                </a:solidFill>
              </a:rPr>
            </a:br>
            <a:r>
              <a:rPr lang="pl-PL" sz="1400" dirty="0">
                <a:solidFill>
                  <a:schemeClr val="tx2"/>
                </a:solidFill>
              </a:rPr>
              <a:t>w  porozumieniu </a:t>
            </a:r>
            <a:br>
              <a:rPr lang="pl-PL" sz="1400" dirty="0">
                <a:solidFill>
                  <a:schemeClr val="tx2"/>
                </a:solidFill>
              </a:rPr>
            </a:br>
            <a:r>
              <a:rPr lang="pl-PL" sz="1400" dirty="0">
                <a:solidFill>
                  <a:schemeClr val="tx2"/>
                </a:solidFill>
              </a:rPr>
              <a:t>z uczelniami.</a:t>
            </a:r>
          </a:p>
          <a:p>
            <a:pPr algn="ctr"/>
            <a:endParaRPr lang="pl-PL" sz="1800" dirty="0">
              <a:solidFill>
                <a:schemeClr val="tx2"/>
              </a:solidFill>
            </a:endParaRPr>
          </a:p>
        </p:txBody>
      </p:sp>
      <p:sp>
        <p:nvSpPr>
          <p:cNvPr id="30" name="Owal 29">
            <a:extLst>
              <a:ext uri="{FF2B5EF4-FFF2-40B4-BE49-F238E27FC236}">
                <a16:creationId xmlns:a16="http://schemas.microsoft.com/office/drawing/2014/main" id="{7BFCE455-35FD-4927-9FA5-2FDE0033DE90}"/>
              </a:ext>
            </a:extLst>
          </p:cNvPr>
          <p:cNvSpPr/>
          <p:nvPr/>
        </p:nvSpPr>
        <p:spPr>
          <a:xfrm>
            <a:off x="4370652" y="1125042"/>
            <a:ext cx="2663998" cy="266399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pl-PL" sz="1600" b="1" dirty="0">
                <a:solidFill>
                  <a:schemeClr val="tx2"/>
                </a:solidFill>
              </a:rPr>
              <a:t>Studia </a:t>
            </a:r>
            <a:r>
              <a:rPr lang="pl-PL" sz="1600" b="1" dirty="0" err="1">
                <a:solidFill>
                  <a:schemeClr val="tx2"/>
                </a:solidFill>
              </a:rPr>
              <a:t>międzyobszarowe</a:t>
            </a:r>
            <a:br>
              <a:rPr lang="pl-PL" sz="1600" b="1" dirty="0">
                <a:solidFill>
                  <a:schemeClr val="tx2"/>
                </a:solidFill>
              </a:rPr>
            </a:br>
            <a:r>
              <a:rPr lang="pl-PL" sz="1600" b="1" dirty="0">
                <a:solidFill>
                  <a:schemeClr val="tx2"/>
                </a:solidFill>
              </a:rPr>
              <a:t>-</a:t>
            </a:r>
            <a:br>
              <a:rPr lang="pl-PL" sz="1600" b="1" dirty="0">
                <a:solidFill>
                  <a:schemeClr val="tx2"/>
                </a:solidFill>
              </a:rPr>
            </a:br>
            <a:r>
              <a:rPr lang="pl-PL" sz="1600" b="1" dirty="0">
                <a:solidFill>
                  <a:schemeClr val="tx2"/>
                </a:solidFill>
              </a:rPr>
              <a:t> </a:t>
            </a:r>
            <a:r>
              <a:rPr lang="pl-PL" sz="1400" dirty="0">
                <a:solidFill>
                  <a:schemeClr val="tx2"/>
                </a:solidFill>
              </a:rPr>
              <a:t>zostaną zmigrowane oddzielnie.</a:t>
            </a:r>
            <a:br>
              <a:rPr lang="pl-PL" sz="1400" dirty="0">
                <a:solidFill>
                  <a:schemeClr val="tx2"/>
                </a:solidFill>
              </a:rPr>
            </a:br>
            <a:r>
              <a:rPr lang="pl-PL" sz="1400" dirty="0">
                <a:solidFill>
                  <a:schemeClr val="tx2"/>
                </a:solidFill>
              </a:rPr>
              <a:t>Weryfikacja </a:t>
            </a:r>
            <a:br>
              <a:rPr lang="pl-PL" sz="1400" dirty="0">
                <a:solidFill>
                  <a:schemeClr val="tx2"/>
                </a:solidFill>
              </a:rPr>
            </a:br>
            <a:r>
              <a:rPr lang="pl-PL" sz="1400" dirty="0">
                <a:solidFill>
                  <a:schemeClr val="tx2"/>
                </a:solidFill>
              </a:rPr>
              <a:t>i ewentualna korekta danych będzie już </a:t>
            </a:r>
            <a:br>
              <a:rPr lang="pl-PL" sz="1400" dirty="0">
                <a:solidFill>
                  <a:schemeClr val="tx2"/>
                </a:solidFill>
              </a:rPr>
            </a:br>
            <a:r>
              <a:rPr lang="pl-PL" sz="1400" dirty="0">
                <a:solidFill>
                  <a:schemeClr val="tx2"/>
                </a:solidFill>
              </a:rPr>
              <a:t>w nowym systemie</a:t>
            </a:r>
          </a:p>
          <a:p>
            <a:pPr algn="ctr"/>
            <a:endParaRPr lang="pl-PL" sz="1800" dirty="0">
              <a:solidFill>
                <a:schemeClr val="tx2"/>
              </a:solidFill>
            </a:endParaRPr>
          </a:p>
        </p:txBody>
      </p:sp>
      <p:sp>
        <p:nvSpPr>
          <p:cNvPr id="31" name="Łuk 30">
            <a:extLst>
              <a:ext uri="{FF2B5EF4-FFF2-40B4-BE49-F238E27FC236}">
                <a16:creationId xmlns:a16="http://schemas.microsoft.com/office/drawing/2014/main" id="{3C73D95A-8E4F-4D19-8CFF-EA1767326B5B}"/>
              </a:ext>
            </a:extLst>
          </p:cNvPr>
          <p:cNvSpPr/>
          <p:nvPr/>
        </p:nvSpPr>
        <p:spPr>
          <a:xfrm>
            <a:off x="8398962" y="660428"/>
            <a:ext cx="517963" cy="552191"/>
          </a:xfrm>
          <a:prstGeom prst="arc">
            <a:avLst/>
          </a:prstGeom>
          <a:ln w="19050" cap="rnd">
            <a:solidFill>
              <a:srgbClr val="CC6699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32" name="Łącznik prosty 31">
            <a:extLst>
              <a:ext uri="{FF2B5EF4-FFF2-40B4-BE49-F238E27FC236}">
                <a16:creationId xmlns:a16="http://schemas.microsoft.com/office/drawing/2014/main" id="{688921C1-8819-4DC3-90E0-BDB181C57970}"/>
              </a:ext>
            </a:extLst>
          </p:cNvPr>
          <p:cNvCxnSpPr/>
          <p:nvPr/>
        </p:nvCxnSpPr>
        <p:spPr>
          <a:xfrm>
            <a:off x="8917842" y="936523"/>
            <a:ext cx="0" cy="2664000"/>
          </a:xfrm>
          <a:prstGeom prst="line">
            <a:avLst/>
          </a:prstGeom>
          <a:ln w="19050">
            <a:solidFill>
              <a:srgbClr val="CC669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Łącznik prosty 32">
            <a:extLst>
              <a:ext uri="{FF2B5EF4-FFF2-40B4-BE49-F238E27FC236}">
                <a16:creationId xmlns:a16="http://schemas.microsoft.com/office/drawing/2014/main" id="{1E16A122-55FA-4CB7-A2CF-847D7E5DA430}"/>
              </a:ext>
            </a:extLst>
          </p:cNvPr>
          <p:cNvCxnSpPr>
            <a:cxnSpLocks/>
          </p:cNvCxnSpPr>
          <p:nvPr/>
        </p:nvCxnSpPr>
        <p:spPr>
          <a:xfrm flipH="1">
            <a:off x="7037943" y="660428"/>
            <a:ext cx="1620000" cy="0"/>
          </a:xfrm>
          <a:prstGeom prst="line">
            <a:avLst/>
          </a:prstGeom>
          <a:ln w="19050">
            <a:solidFill>
              <a:srgbClr val="CC669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rostokąt: zaokrąglone rogi 33">
            <a:extLst>
              <a:ext uri="{FF2B5EF4-FFF2-40B4-BE49-F238E27FC236}">
                <a16:creationId xmlns:a16="http://schemas.microsoft.com/office/drawing/2014/main" id="{BBC5DB35-325B-45AD-891F-CD9E80B76387}"/>
              </a:ext>
            </a:extLst>
          </p:cNvPr>
          <p:cNvSpPr/>
          <p:nvPr/>
        </p:nvSpPr>
        <p:spPr>
          <a:xfrm>
            <a:off x="6801890" y="3600523"/>
            <a:ext cx="4231904" cy="620565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CC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>
                <a:solidFill>
                  <a:srgbClr val="CC6699"/>
                </a:solidFill>
              </a:rPr>
              <a:t>Przyczyna 3.</a:t>
            </a:r>
            <a:r>
              <a:rPr lang="pl-PL" sz="1800" b="1" dirty="0">
                <a:solidFill>
                  <a:schemeClr val="tx2"/>
                </a:solidFill>
              </a:rPr>
              <a:t> Studia z rekrutacją bez podziału na kierunki</a:t>
            </a:r>
          </a:p>
        </p:txBody>
      </p:sp>
      <p:cxnSp>
        <p:nvCxnSpPr>
          <p:cNvPr id="37" name="Łącznik prosty 36">
            <a:extLst>
              <a:ext uri="{FF2B5EF4-FFF2-40B4-BE49-F238E27FC236}">
                <a16:creationId xmlns:a16="http://schemas.microsoft.com/office/drawing/2014/main" id="{52310202-4417-47BD-96A8-BEC8506CD2C9}"/>
              </a:ext>
            </a:extLst>
          </p:cNvPr>
          <p:cNvCxnSpPr>
            <a:cxnSpLocks/>
          </p:cNvCxnSpPr>
          <p:nvPr/>
        </p:nvCxnSpPr>
        <p:spPr>
          <a:xfrm flipH="1">
            <a:off x="760983" y="6493522"/>
            <a:ext cx="6120000" cy="0"/>
          </a:xfrm>
          <a:prstGeom prst="line">
            <a:avLst/>
          </a:prstGeom>
          <a:ln w="38100" cap="rnd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Łuk 37">
            <a:extLst>
              <a:ext uri="{FF2B5EF4-FFF2-40B4-BE49-F238E27FC236}">
                <a16:creationId xmlns:a16="http://schemas.microsoft.com/office/drawing/2014/main" id="{E147C5C8-C358-4A14-B4F0-B4BEFFAE7D70}"/>
              </a:ext>
            </a:extLst>
          </p:cNvPr>
          <p:cNvSpPr/>
          <p:nvPr/>
        </p:nvSpPr>
        <p:spPr>
          <a:xfrm rot="16200000">
            <a:off x="388742" y="6493522"/>
            <a:ext cx="720000" cy="720000"/>
          </a:xfrm>
          <a:prstGeom prst="arc">
            <a:avLst/>
          </a:prstGeom>
          <a:ln w="38100" cap="rnd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9" name="Prostokąt: zaokrąglone rogi 38">
            <a:extLst>
              <a:ext uri="{FF2B5EF4-FFF2-40B4-BE49-F238E27FC236}">
                <a16:creationId xmlns:a16="http://schemas.microsoft.com/office/drawing/2014/main" id="{85DEBC8B-D449-4A62-8D1C-89AF2A805E55}"/>
              </a:ext>
            </a:extLst>
          </p:cNvPr>
          <p:cNvSpPr/>
          <p:nvPr/>
        </p:nvSpPr>
        <p:spPr>
          <a:xfrm>
            <a:off x="6905466" y="6213697"/>
            <a:ext cx="2928973" cy="5596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>
                <a:solidFill>
                  <a:schemeClr val="bg1">
                    <a:lumMod val="50000"/>
                  </a:schemeClr>
                </a:solidFill>
              </a:rPr>
              <a:t>Znamy przyczyny, możemy przejść do zgłoszenia braku</a:t>
            </a:r>
            <a:endParaRPr lang="pl-PL" sz="1400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740204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rostokąt: zaokrąglone rogi 22">
            <a:extLst>
              <a:ext uri="{FF2B5EF4-FFF2-40B4-BE49-F238E27FC236}">
                <a16:creationId xmlns:a16="http://schemas.microsoft.com/office/drawing/2014/main" id="{E887CDF0-CC4D-4A8B-A1E4-4190F38ACCC7}"/>
              </a:ext>
            </a:extLst>
          </p:cNvPr>
          <p:cNvSpPr/>
          <p:nvPr/>
        </p:nvSpPr>
        <p:spPr>
          <a:xfrm>
            <a:off x="644181" y="354428"/>
            <a:ext cx="5349763" cy="61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bg1">
                    <a:lumMod val="50000"/>
                  </a:schemeClr>
                </a:solidFill>
              </a:rPr>
              <a:t>Krok 1:</a:t>
            </a:r>
            <a:r>
              <a:rPr lang="pl-PL" sz="2000" b="1" dirty="0">
                <a:solidFill>
                  <a:schemeClr val="bg1">
                    <a:lumMod val="65000"/>
                  </a:schemeClr>
                </a:solidFill>
              </a:rPr>
              <a:t> Zgłoszenie braków w systemie zgłoszeń</a:t>
            </a:r>
          </a:p>
        </p:txBody>
      </p:sp>
      <p:sp>
        <p:nvSpPr>
          <p:cNvPr id="24" name="Łuk 23">
            <a:extLst>
              <a:ext uri="{FF2B5EF4-FFF2-40B4-BE49-F238E27FC236}">
                <a16:creationId xmlns:a16="http://schemas.microsoft.com/office/drawing/2014/main" id="{91E77D24-37E2-474F-AFC3-BEB59DE7098A}"/>
              </a:ext>
            </a:extLst>
          </p:cNvPr>
          <p:cNvSpPr/>
          <p:nvPr/>
        </p:nvSpPr>
        <p:spPr>
          <a:xfrm rot="10800000">
            <a:off x="385200" y="103141"/>
            <a:ext cx="517963" cy="552191"/>
          </a:xfrm>
          <a:prstGeom prst="arc">
            <a:avLst/>
          </a:prstGeom>
          <a:ln w="38100" cap="rnd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5" name="Łącznik prosty 24">
            <a:extLst>
              <a:ext uri="{FF2B5EF4-FFF2-40B4-BE49-F238E27FC236}">
                <a16:creationId xmlns:a16="http://schemas.microsoft.com/office/drawing/2014/main" id="{3196FBF0-F777-467C-BA59-880DEB91026D}"/>
              </a:ext>
            </a:extLst>
          </p:cNvPr>
          <p:cNvCxnSpPr>
            <a:cxnSpLocks/>
          </p:cNvCxnSpPr>
          <p:nvPr/>
        </p:nvCxnSpPr>
        <p:spPr>
          <a:xfrm flipV="1">
            <a:off x="388800" y="-18962"/>
            <a:ext cx="0" cy="396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Łuk 30">
            <a:extLst>
              <a:ext uri="{FF2B5EF4-FFF2-40B4-BE49-F238E27FC236}">
                <a16:creationId xmlns:a16="http://schemas.microsoft.com/office/drawing/2014/main" id="{3C73D95A-8E4F-4D19-8CFF-EA1767326B5B}"/>
              </a:ext>
            </a:extLst>
          </p:cNvPr>
          <p:cNvSpPr/>
          <p:nvPr/>
        </p:nvSpPr>
        <p:spPr>
          <a:xfrm>
            <a:off x="8830962" y="660428"/>
            <a:ext cx="517963" cy="552191"/>
          </a:xfrm>
          <a:prstGeom prst="arc">
            <a:avLst/>
          </a:prstGeom>
          <a:ln w="38100" cap="rnd">
            <a:solidFill>
              <a:schemeClr val="bg1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32" name="Łącznik prosty 31">
            <a:extLst>
              <a:ext uri="{FF2B5EF4-FFF2-40B4-BE49-F238E27FC236}">
                <a16:creationId xmlns:a16="http://schemas.microsoft.com/office/drawing/2014/main" id="{688921C1-8819-4DC3-90E0-BDB181C57970}"/>
              </a:ext>
            </a:extLst>
          </p:cNvPr>
          <p:cNvCxnSpPr/>
          <p:nvPr/>
        </p:nvCxnSpPr>
        <p:spPr>
          <a:xfrm>
            <a:off x="9348925" y="935664"/>
            <a:ext cx="0" cy="4752000"/>
          </a:xfrm>
          <a:prstGeom prst="line">
            <a:avLst/>
          </a:prstGeom>
          <a:ln w="381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Łącznik prosty 32">
            <a:extLst>
              <a:ext uri="{FF2B5EF4-FFF2-40B4-BE49-F238E27FC236}">
                <a16:creationId xmlns:a16="http://schemas.microsoft.com/office/drawing/2014/main" id="{1E16A122-55FA-4CB7-A2CF-847D7E5DA430}"/>
              </a:ext>
            </a:extLst>
          </p:cNvPr>
          <p:cNvCxnSpPr>
            <a:cxnSpLocks/>
          </p:cNvCxnSpPr>
          <p:nvPr/>
        </p:nvCxnSpPr>
        <p:spPr>
          <a:xfrm flipH="1">
            <a:off x="5993944" y="660428"/>
            <a:ext cx="3096000" cy="0"/>
          </a:xfrm>
          <a:prstGeom prst="line">
            <a:avLst/>
          </a:prstGeom>
          <a:ln w="38100" cap="rnd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Łącznik prosty 36">
            <a:extLst>
              <a:ext uri="{FF2B5EF4-FFF2-40B4-BE49-F238E27FC236}">
                <a16:creationId xmlns:a16="http://schemas.microsoft.com/office/drawing/2014/main" id="{52310202-4417-47BD-96A8-BEC8506CD2C9}"/>
              </a:ext>
            </a:extLst>
          </p:cNvPr>
          <p:cNvCxnSpPr>
            <a:cxnSpLocks/>
          </p:cNvCxnSpPr>
          <p:nvPr/>
        </p:nvCxnSpPr>
        <p:spPr>
          <a:xfrm flipH="1">
            <a:off x="744128" y="5953178"/>
            <a:ext cx="8316000" cy="0"/>
          </a:xfrm>
          <a:prstGeom prst="line">
            <a:avLst/>
          </a:prstGeom>
          <a:ln w="38100" cap="rnd">
            <a:solidFill>
              <a:schemeClr val="bg1"/>
            </a:solidFill>
            <a:headEnd type="non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Łuk 37">
            <a:extLst>
              <a:ext uri="{FF2B5EF4-FFF2-40B4-BE49-F238E27FC236}">
                <a16:creationId xmlns:a16="http://schemas.microsoft.com/office/drawing/2014/main" id="{E147C5C8-C358-4A14-B4F0-B4BEFFAE7D70}"/>
              </a:ext>
            </a:extLst>
          </p:cNvPr>
          <p:cNvSpPr/>
          <p:nvPr/>
        </p:nvSpPr>
        <p:spPr>
          <a:xfrm rot="16200000">
            <a:off x="359305" y="5928835"/>
            <a:ext cx="736733" cy="785418"/>
          </a:xfrm>
          <a:prstGeom prst="arc">
            <a:avLst/>
          </a:prstGeom>
          <a:ln w="38100" cap="rnd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Prostokąt: zaokrąglone rogi 13">
            <a:extLst>
              <a:ext uri="{FF2B5EF4-FFF2-40B4-BE49-F238E27FC236}">
                <a16:creationId xmlns:a16="http://schemas.microsoft.com/office/drawing/2014/main" id="{C0DA584D-B17B-4998-97E4-AF3EB9E153C4}"/>
              </a:ext>
            </a:extLst>
          </p:cNvPr>
          <p:cNvSpPr/>
          <p:nvPr/>
        </p:nvSpPr>
        <p:spPr>
          <a:xfrm>
            <a:off x="1775519" y="2240163"/>
            <a:ext cx="6912767" cy="54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lvl="1"/>
            <a:r>
              <a:rPr lang="pl-PL" sz="1600" dirty="0">
                <a:solidFill>
                  <a:schemeClr val="tx2"/>
                </a:solidFill>
              </a:rPr>
              <a:t>Zgłaszając problemy z migracją należy wybrać kategorię „Merytoryczne” obszar „Migracja kierunków studiów”.</a:t>
            </a:r>
          </a:p>
        </p:txBody>
      </p:sp>
      <p:sp>
        <p:nvSpPr>
          <p:cNvPr id="26" name="Prostokąt: zaokrąglone rogi 25">
            <a:extLst>
              <a:ext uri="{FF2B5EF4-FFF2-40B4-BE49-F238E27FC236}">
                <a16:creationId xmlns:a16="http://schemas.microsoft.com/office/drawing/2014/main" id="{38D336BB-5591-446D-9289-B1F5D7666AF5}"/>
              </a:ext>
            </a:extLst>
          </p:cNvPr>
          <p:cNvSpPr/>
          <p:nvPr/>
        </p:nvSpPr>
        <p:spPr>
          <a:xfrm>
            <a:off x="1055439" y="4690889"/>
            <a:ext cx="8856973" cy="9562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lvl="1"/>
            <a:r>
              <a:rPr lang="pl-PL" sz="1600" dirty="0">
                <a:solidFill>
                  <a:schemeClr val="tx2"/>
                </a:solidFill>
              </a:rPr>
              <a:t>Dla kierunków uzgodnionych z </a:t>
            </a:r>
            <a:r>
              <a:rPr lang="pl-PL" sz="1600" dirty="0" err="1">
                <a:solidFill>
                  <a:schemeClr val="tx2"/>
                </a:solidFill>
              </a:rPr>
              <a:t>MNiSW</a:t>
            </a:r>
            <a:r>
              <a:rPr lang="pl-PL" sz="1600" dirty="0">
                <a:solidFill>
                  <a:schemeClr val="tx2"/>
                </a:solidFill>
              </a:rPr>
              <a:t> nazywamy pliki:</a:t>
            </a:r>
          </a:p>
          <a:p>
            <a:pPr lvl="1"/>
            <a:r>
              <a:rPr lang="pl-PL" sz="1600" dirty="0" err="1">
                <a:solidFill>
                  <a:schemeClr val="tx2"/>
                </a:solidFill>
              </a:rPr>
              <a:t>StudiaNaKierunku_KodUczelni_DataUzupełnienia_UzgodnioneMNiSW</a:t>
            </a:r>
            <a:r>
              <a:rPr lang="pl-PL" sz="1600" dirty="0">
                <a:solidFill>
                  <a:schemeClr val="tx2"/>
                </a:solidFill>
              </a:rPr>
              <a:t> (dla uprawnień)</a:t>
            </a:r>
          </a:p>
          <a:p>
            <a:pPr lvl="1"/>
            <a:r>
              <a:rPr lang="pl-PL" sz="1600" dirty="0" err="1">
                <a:solidFill>
                  <a:schemeClr val="tx2"/>
                </a:solidFill>
              </a:rPr>
              <a:t>UruchomieniaStudiów_KodUczelni_DataUzupełnienia_UzgodnioneMNiSW</a:t>
            </a:r>
            <a:r>
              <a:rPr lang="pl-PL" sz="1600" dirty="0">
                <a:solidFill>
                  <a:schemeClr val="tx2"/>
                </a:solidFill>
              </a:rPr>
              <a:t> (dla uruchomień)</a:t>
            </a:r>
          </a:p>
        </p:txBody>
      </p:sp>
      <p:sp>
        <p:nvSpPr>
          <p:cNvPr id="29" name="Prostokąt: zaokrąglone rogi 28">
            <a:extLst>
              <a:ext uri="{FF2B5EF4-FFF2-40B4-BE49-F238E27FC236}">
                <a16:creationId xmlns:a16="http://schemas.microsoft.com/office/drawing/2014/main" id="{EC9C0D3D-552A-4534-9EA8-453664848225}"/>
              </a:ext>
            </a:extLst>
          </p:cNvPr>
          <p:cNvSpPr/>
          <p:nvPr/>
        </p:nvSpPr>
        <p:spPr>
          <a:xfrm>
            <a:off x="1055440" y="1521644"/>
            <a:ext cx="5904655" cy="54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lvl="1"/>
            <a:br>
              <a:rPr lang="pl-PL" sz="14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pl-PL" sz="1600" dirty="0">
                <a:solidFill>
                  <a:schemeClr val="tx2"/>
                </a:solidFill>
              </a:rPr>
              <a:t>Problemy zgłaszamy w </a:t>
            </a:r>
            <a:r>
              <a:rPr lang="pl-PL" sz="1600" b="1" dirty="0">
                <a:solidFill>
                  <a:srgbClr val="CC6699"/>
                </a:solidFill>
              </a:rPr>
              <a:t>systemie zgłoszeń starego POL-</a:t>
            </a:r>
            <a:r>
              <a:rPr lang="pl-PL" sz="1600" b="1" dirty="0" err="1">
                <a:solidFill>
                  <a:srgbClr val="CC6699"/>
                </a:solidFill>
              </a:rPr>
              <a:t>onu</a:t>
            </a:r>
            <a:r>
              <a:rPr lang="pl-PL" sz="1600" b="1" dirty="0">
                <a:solidFill>
                  <a:srgbClr val="CC6699"/>
                </a:solidFill>
              </a:rPr>
              <a:t>.</a:t>
            </a:r>
            <a:r>
              <a:rPr lang="pl-PL" sz="1600" b="1" dirty="0">
                <a:solidFill>
                  <a:schemeClr val="tx2"/>
                </a:solidFill>
              </a:rPr>
              <a:t>  </a:t>
            </a:r>
          </a:p>
          <a:p>
            <a:pPr algn="ctr"/>
            <a:endParaRPr lang="pl-PL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9B369A81-4A80-4E94-9B96-474F24E8C784}"/>
              </a:ext>
            </a:extLst>
          </p:cNvPr>
          <p:cNvSpPr txBox="1"/>
          <p:nvPr/>
        </p:nvSpPr>
        <p:spPr>
          <a:xfrm>
            <a:off x="1189164" y="1562863"/>
            <a:ext cx="510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>
                <a:solidFill>
                  <a:srgbClr val="CC6699"/>
                </a:solidFill>
              </a:rPr>
              <a:t>1.</a:t>
            </a: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C6C83210-F81D-46E8-9183-7160253D4B72}"/>
              </a:ext>
            </a:extLst>
          </p:cNvPr>
          <p:cNvSpPr txBox="1"/>
          <p:nvPr/>
        </p:nvSpPr>
        <p:spPr>
          <a:xfrm>
            <a:off x="1891990" y="2279330"/>
            <a:ext cx="510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>
                <a:solidFill>
                  <a:srgbClr val="CC6699"/>
                </a:solidFill>
              </a:rPr>
              <a:t>2.</a:t>
            </a:r>
          </a:p>
        </p:txBody>
      </p:sp>
      <p:sp>
        <p:nvSpPr>
          <p:cNvPr id="15" name="Prostokąt: zaokrąglone rogi 14">
            <a:extLst>
              <a:ext uri="{FF2B5EF4-FFF2-40B4-BE49-F238E27FC236}">
                <a16:creationId xmlns:a16="http://schemas.microsoft.com/office/drawing/2014/main" id="{EF0BCA3D-F535-456F-B79D-B7B8BBEC87FC}"/>
              </a:ext>
            </a:extLst>
          </p:cNvPr>
          <p:cNvSpPr/>
          <p:nvPr/>
        </p:nvSpPr>
        <p:spPr>
          <a:xfrm>
            <a:off x="2450246" y="2964237"/>
            <a:ext cx="5950010" cy="54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lvl="1"/>
            <a:r>
              <a:rPr lang="pl-PL" sz="1600" dirty="0">
                <a:solidFill>
                  <a:schemeClr val="tx2"/>
                </a:solidFill>
              </a:rPr>
              <a:t>Brakujące kierunki zgłaszamy na szablonie Excel pobranym z </a:t>
            </a:r>
            <a:br>
              <a:rPr lang="pl-PL" sz="1600" dirty="0">
                <a:solidFill>
                  <a:schemeClr val="tx2"/>
                </a:solidFill>
              </a:rPr>
            </a:br>
            <a:r>
              <a:rPr lang="pl-PL" sz="1600" b="1" dirty="0">
                <a:solidFill>
                  <a:srgbClr val="CC6699"/>
                </a:solidFill>
              </a:rPr>
              <a:t>POL-on 2.0 (demo).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EC0E445A-A565-4E27-A5A4-FE71EB35DFC3}"/>
              </a:ext>
            </a:extLst>
          </p:cNvPr>
          <p:cNvSpPr txBox="1"/>
          <p:nvPr/>
        </p:nvSpPr>
        <p:spPr>
          <a:xfrm>
            <a:off x="2627774" y="3003404"/>
            <a:ext cx="510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>
                <a:solidFill>
                  <a:srgbClr val="CC6699"/>
                </a:solidFill>
              </a:rPr>
              <a:t>3.</a:t>
            </a:r>
          </a:p>
        </p:txBody>
      </p:sp>
      <p:sp>
        <p:nvSpPr>
          <p:cNvPr id="16" name="Prostokąt: zaokrąglone rogi 15">
            <a:extLst>
              <a:ext uri="{FF2B5EF4-FFF2-40B4-BE49-F238E27FC236}">
                <a16:creationId xmlns:a16="http://schemas.microsoft.com/office/drawing/2014/main" id="{F1BBF108-F1B3-4E26-BBCF-A96F47A59605}"/>
              </a:ext>
            </a:extLst>
          </p:cNvPr>
          <p:cNvSpPr/>
          <p:nvPr/>
        </p:nvSpPr>
        <p:spPr>
          <a:xfrm>
            <a:off x="1775520" y="3689789"/>
            <a:ext cx="9361035" cy="8470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lvl="1"/>
            <a:r>
              <a:rPr lang="pl-PL" sz="1600" dirty="0">
                <a:solidFill>
                  <a:schemeClr val="tx2"/>
                </a:solidFill>
              </a:rPr>
              <a:t>Jeden plik Excel dla brakujących kierunków + uzasadnienie migracji kierunku w treści zgłoszenia. </a:t>
            </a:r>
            <a:br>
              <a:rPr lang="pl-PL" sz="1600" dirty="0">
                <a:solidFill>
                  <a:schemeClr val="tx2"/>
                </a:solidFill>
              </a:rPr>
            </a:br>
            <a:r>
              <a:rPr lang="pl-PL" sz="1600" dirty="0">
                <a:solidFill>
                  <a:schemeClr val="tx2"/>
                </a:solidFill>
              </a:rPr>
              <a:t>W pliku z brakującymi kierunkami i w pliku z brakującymi uruchomieniami nie powinno być </a:t>
            </a:r>
            <a:r>
              <a:rPr lang="pl-PL" sz="1600" b="1" dirty="0">
                <a:solidFill>
                  <a:srgbClr val="CC6699"/>
                </a:solidFill>
              </a:rPr>
              <a:t>żadnych dodatkowych informacji</a:t>
            </a:r>
            <a:r>
              <a:rPr lang="pl-PL" sz="1600" dirty="0">
                <a:solidFill>
                  <a:srgbClr val="CC6699"/>
                </a:solidFill>
              </a:rPr>
              <a:t> </a:t>
            </a:r>
            <a:r>
              <a:rPr lang="pl-PL" sz="1600" dirty="0">
                <a:solidFill>
                  <a:schemeClr val="tx2"/>
                </a:solidFill>
              </a:rPr>
              <a:t>w stosunku do szablonu.</a:t>
            </a:r>
          </a:p>
        </p:txBody>
      </p:sp>
      <p:sp>
        <p:nvSpPr>
          <p:cNvPr id="35" name="pole tekstowe 34">
            <a:extLst>
              <a:ext uri="{FF2B5EF4-FFF2-40B4-BE49-F238E27FC236}">
                <a16:creationId xmlns:a16="http://schemas.microsoft.com/office/drawing/2014/main" id="{0DF2AC37-4A2A-49E3-BB5A-B69C72C62927}"/>
              </a:ext>
            </a:extLst>
          </p:cNvPr>
          <p:cNvSpPr txBox="1"/>
          <p:nvPr/>
        </p:nvSpPr>
        <p:spPr>
          <a:xfrm>
            <a:off x="1940961" y="3882484"/>
            <a:ext cx="510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>
                <a:solidFill>
                  <a:srgbClr val="CC6699"/>
                </a:solidFill>
              </a:rPr>
              <a:t>4.</a:t>
            </a:r>
          </a:p>
        </p:txBody>
      </p:sp>
      <p:sp>
        <p:nvSpPr>
          <p:cNvPr id="36" name="pole tekstowe 35">
            <a:extLst>
              <a:ext uri="{FF2B5EF4-FFF2-40B4-BE49-F238E27FC236}">
                <a16:creationId xmlns:a16="http://schemas.microsoft.com/office/drawing/2014/main" id="{E3B909C1-631B-41B7-A6A3-42FAFE86D947}"/>
              </a:ext>
            </a:extLst>
          </p:cNvPr>
          <p:cNvSpPr txBox="1"/>
          <p:nvPr/>
        </p:nvSpPr>
        <p:spPr>
          <a:xfrm>
            <a:off x="1265038" y="4932841"/>
            <a:ext cx="510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>
                <a:solidFill>
                  <a:srgbClr val="CC6699"/>
                </a:solidFill>
              </a:rPr>
              <a:t>5.</a:t>
            </a:r>
          </a:p>
        </p:txBody>
      </p:sp>
      <p:sp>
        <p:nvSpPr>
          <p:cNvPr id="39" name="Łuk 38">
            <a:extLst>
              <a:ext uri="{FF2B5EF4-FFF2-40B4-BE49-F238E27FC236}">
                <a16:creationId xmlns:a16="http://schemas.microsoft.com/office/drawing/2014/main" id="{9F1C48E1-6290-4FAA-809C-455F28763440}"/>
              </a:ext>
            </a:extLst>
          </p:cNvPr>
          <p:cNvSpPr/>
          <p:nvPr/>
        </p:nvSpPr>
        <p:spPr>
          <a:xfrm rot="5400000">
            <a:off x="8813848" y="5416487"/>
            <a:ext cx="517963" cy="552191"/>
          </a:xfrm>
          <a:prstGeom prst="arc">
            <a:avLst/>
          </a:prstGeom>
          <a:ln w="38100" cap="rnd">
            <a:solidFill>
              <a:schemeClr val="bg1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40" name="Łącznik prosty 39">
            <a:extLst>
              <a:ext uri="{FF2B5EF4-FFF2-40B4-BE49-F238E27FC236}">
                <a16:creationId xmlns:a16="http://schemas.microsoft.com/office/drawing/2014/main" id="{8E701683-EBA3-46FD-B8B7-818D8A5287D4}"/>
              </a:ext>
            </a:extLst>
          </p:cNvPr>
          <p:cNvCxnSpPr>
            <a:cxnSpLocks/>
          </p:cNvCxnSpPr>
          <p:nvPr/>
        </p:nvCxnSpPr>
        <p:spPr>
          <a:xfrm flipV="1">
            <a:off x="334962" y="6322843"/>
            <a:ext cx="0" cy="576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5639493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Łuk 23">
            <a:extLst>
              <a:ext uri="{FF2B5EF4-FFF2-40B4-BE49-F238E27FC236}">
                <a16:creationId xmlns:a16="http://schemas.microsoft.com/office/drawing/2014/main" id="{91E77D24-37E2-474F-AFC3-BEB59DE7098A}"/>
              </a:ext>
            </a:extLst>
          </p:cNvPr>
          <p:cNvSpPr/>
          <p:nvPr/>
        </p:nvSpPr>
        <p:spPr>
          <a:xfrm rot="10800000">
            <a:off x="334963" y="108236"/>
            <a:ext cx="517963" cy="552191"/>
          </a:xfrm>
          <a:prstGeom prst="arc">
            <a:avLst/>
          </a:prstGeom>
          <a:ln w="38100" cap="rnd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5" name="Łącznik prosty 24">
            <a:extLst>
              <a:ext uri="{FF2B5EF4-FFF2-40B4-BE49-F238E27FC236}">
                <a16:creationId xmlns:a16="http://schemas.microsoft.com/office/drawing/2014/main" id="{3196FBF0-F777-467C-BA59-880DEB91026D}"/>
              </a:ext>
            </a:extLst>
          </p:cNvPr>
          <p:cNvCxnSpPr>
            <a:cxnSpLocks/>
          </p:cNvCxnSpPr>
          <p:nvPr/>
        </p:nvCxnSpPr>
        <p:spPr>
          <a:xfrm flipV="1">
            <a:off x="334963" y="-18962"/>
            <a:ext cx="0" cy="396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Łuk 30">
            <a:extLst>
              <a:ext uri="{FF2B5EF4-FFF2-40B4-BE49-F238E27FC236}">
                <a16:creationId xmlns:a16="http://schemas.microsoft.com/office/drawing/2014/main" id="{3C73D95A-8E4F-4D19-8CFF-EA1767326B5B}"/>
              </a:ext>
            </a:extLst>
          </p:cNvPr>
          <p:cNvSpPr/>
          <p:nvPr/>
        </p:nvSpPr>
        <p:spPr>
          <a:xfrm>
            <a:off x="8830962" y="657309"/>
            <a:ext cx="517963" cy="552191"/>
          </a:xfrm>
          <a:prstGeom prst="arc">
            <a:avLst/>
          </a:prstGeom>
          <a:ln w="38100" cap="rnd">
            <a:solidFill>
              <a:schemeClr val="bg1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32" name="Łącznik prosty 31">
            <a:extLst>
              <a:ext uri="{FF2B5EF4-FFF2-40B4-BE49-F238E27FC236}">
                <a16:creationId xmlns:a16="http://schemas.microsoft.com/office/drawing/2014/main" id="{688921C1-8819-4DC3-90E0-BDB181C57970}"/>
              </a:ext>
            </a:extLst>
          </p:cNvPr>
          <p:cNvCxnSpPr/>
          <p:nvPr/>
        </p:nvCxnSpPr>
        <p:spPr>
          <a:xfrm>
            <a:off x="9348925" y="935664"/>
            <a:ext cx="0" cy="2664000"/>
          </a:xfrm>
          <a:prstGeom prst="line">
            <a:avLst/>
          </a:prstGeom>
          <a:ln w="381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Łącznik prosty 32">
            <a:extLst>
              <a:ext uri="{FF2B5EF4-FFF2-40B4-BE49-F238E27FC236}">
                <a16:creationId xmlns:a16="http://schemas.microsoft.com/office/drawing/2014/main" id="{1E16A122-55FA-4CB7-A2CF-847D7E5DA430}"/>
              </a:ext>
            </a:extLst>
          </p:cNvPr>
          <p:cNvCxnSpPr>
            <a:cxnSpLocks/>
          </p:cNvCxnSpPr>
          <p:nvPr/>
        </p:nvCxnSpPr>
        <p:spPr>
          <a:xfrm flipH="1">
            <a:off x="4034415" y="657309"/>
            <a:ext cx="5040000" cy="0"/>
          </a:xfrm>
          <a:prstGeom prst="line">
            <a:avLst/>
          </a:prstGeom>
          <a:ln w="38100" cap="rnd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rostokąt: zaokrąglone rogi 33">
            <a:extLst>
              <a:ext uri="{FF2B5EF4-FFF2-40B4-BE49-F238E27FC236}">
                <a16:creationId xmlns:a16="http://schemas.microsoft.com/office/drawing/2014/main" id="{BBC5DB35-325B-45AD-891F-CD9E80B76387}"/>
              </a:ext>
            </a:extLst>
          </p:cNvPr>
          <p:cNvSpPr/>
          <p:nvPr/>
        </p:nvSpPr>
        <p:spPr>
          <a:xfrm>
            <a:off x="594588" y="362231"/>
            <a:ext cx="3439827" cy="57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bg1">
                    <a:lumMod val="50000"/>
                  </a:schemeClr>
                </a:solidFill>
              </a:rPr>
              <a:t>Krok 2:</a:t>
            </a:r>
            <a:r>
              <a:rPr lang="pl-PL" sz="2000" b="1" dirty="0">
                <a:solidFill>
                  <a:schemeClr val="bg1">
                    <a:lumMod val="65000"/>
                  </a:schemeClr>
                </a:solidFill>
              </a:rPr>
              <a:t> Decyzja </a:t>
            </a:r>
            <a:r>
              <a:rPr lang="pl-PL" sz="2000" b="1" dirty="0" err="1">
                <a:solidFill>
                  <a:schemeClr val="bg1">
                    <a:lumMod val="65000"/>
                  </a:schemeClr>
                </a:solidFill>
              </a:rPr>
              <a:t>MNiSW</a:t>
            </a:r>
            <a:endParaRPr lang="pl-PL" sz="2000" b="1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37" name="Łącznik prosty 36">
            <a:extLst>
              <a:ext uri="{FF2B5EF4-FFF2-40B4-BE49-F238E27FC236}">
                <a16:creationId xmlns:a16="http://schemas.microsoft.com/office/drawing/2014/main" id="{52310202-4417-47BD-96A8-BEC8506CD2C9}"/>
              </a:ext>
            </a:extLst>
          </p:cNvPr>
          <p:cNvCxnSpPr>
            <a:cxnSpLocks/>
          </p:cNvCxnSpPr>
          <p:nvPr/>
        </p:nvCxnSpPr>
        <p:spPr>
          <a:xfrm flipH="1">
            <a:off x="1077663" y="3816449"/>
            <a:ext cx="3276000" cy="0"/>
          </a:xfrm>
          <a:prstGeom prst="line">
            <a:avLst/>
          </a:prstGeom>
          <a:ln w="38100" cap="rnd">
            <a:solidFill>
              <a:schemeClr val="bg1"/>
            </a:solidFill>
            <a:headEnd type="non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Łuk 37">
            <a:extLst>
              <a:ext uri="{FF2B5EF4-FFF2-40B4-BE49-F238E27FC236}">
                <a16:creationId xmlns:a16="http://schemas.microsoft.com/office/drawing/2014/main" id="{E147C5C8-C358-4A14-B4F0-B4BEFFAE7D70}"/>
              </a:ext>
            </a:extLst>
          </p:cNvPr>
          <p:cNvSpPr/>
          <p:nvPr/>
        </p:nvSpPr>
        <p:spPr>
          <a:xfrm rot="16200000">
            <a:off x="690810" y="3792106"/>
            <a:ext cx="736733" cy="785418"/>
          </a:xfrm>
          <a:prstGeom prst="arc">
            <a:avLst/>
          </a:prstGeom>
          <a:ln w="38100" cap="rnd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Prostokąt: zaokrąglone rogi 16">
            <a:extLst>
              <a:ext uri="{FF2B5EF4-FFF2-40B4-BE49-F238E27FC236}">
                <a16:creationId xmlns:a16="http://schemas.microsoft.com/office/drawing/2014/main" id="{0369037E-3A37-4899-86D5-F0B66E966896}"/>
              </a:ext>
            </a:extLst>
          </p:cNvPr>
          <p:cNvSpPr/>
          <p:nvPr/>
        </p:nvSpPr>
        <p:spPr>
          <a:xfrm>
            <a:off x="1700912" y="1233310"/>
            <a:ext cx="7095822" cy="1576680"/>
          </a:xfrm>
          <a:prstGeom prst="roundRect">
            <a:avLst>
              <a:gd name="adj" fmla="val 381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t"/>
          <a:lstStyle/>
          <a:p>
            <a:pPr algn="ctr"/>
            <a:r>
              <a:rPr lang="pl-PL" sz="1600" dirty="0">
                <a:solidFill>
                  <a:schemeClr val="tx2"/>
                </a:solidFill>
              </a:rPr>
              <a:t>Wszystkie braki należy przekazać do indywidualnego rozpatrzenia do </a:t>
            </a:r>
            <a:r>
              <a:rPr lang="pl-PL" sz="1600" dirty="0" err="1">
                <a:solidFill>
                  <a:schemeClr val="tx2"/>
                </a:solidFill>
              </a:rPr>
              <a:t>MNiSW</a:t>
            </a:r>
            <a:r>
              <a:rPr lang="pl-PL" sz="1600" dirty="0">
                <a:solidFill>
                  <a:schemeClr val="tx2"/>
                </a:solidFill>
              </a:rPr>
              <a:t>.</a:t>
            </a:r>
          </a:p>
          <a:p>
            <a:pPr algn="ctr"/>
            <a:endParaRPr lang="pl-PL" sz="1600" dirty="0">
              <a:solidFill>
                <a:schemeClr val="tx2"/>
              </a:solidFill>
            </a:endParaRPr>
          </a:p>
          <a:p>
            <a:pPr algn="ctr"/>
            <a:endParaRPr lang="pl-PL" sz="1600" dirty="0">
              <a:solidFill>
                <a:schemeClr val="tx2"/>
              </a:solidFill>
            </a:endParaRPr>
          </a:p>
          <a:p>
            <a:pPr algn="ctr"/>
            <a:endParaRPr lang="pl-PL" sz="1600" dirty="0">
              <a:solidFill>
                <a:schemeClr val="tx2"/>
              </a:solidFill>
            </a:endParaRPr>
          </a:p>
          <a:p>
            <a:pPr algn="ctr"/>
            <a:r>
              <a:rPr lang="pl-PL" sz="1600" dirty="0">
                <a:solidFill>
                  <a:schemeClr val="tx2"/>
                </a:solidFill>
              </a:rPr>
              <a:t>Zgłoszenie i decyzja Ministerstwa będzie widoczna w systemie zgłoszeń.  </a:t>
            </a:r>
          </a:p>
        </p:txBody>
      </p:sp>
      <p:sp>
        <p:nvSpPr>
          <p:cNvPr id="39" name="Łuk 38">
            <a:extLst>
              <a:ext uri="{FF2B5EF4-FFF2-40B4-BE49-F238E27FC236}">
                <a16:creationId xmlns:a16="http://schemas.microsoft.com/office/drawing/2014/main" id="{9F1C48E1-6290-4FAA-809C-455F28763440}"/>
              </a:ext>
            </a:extLst>
          </p:cNvPr>
          <p:cNvSpPr/>
          <p:nvPr/>
        </p:nvSpPr>
        <p:spPr>
          <a:xfrm rot="5400000">
            <a:off x="8813848" y="3295273"/>
            <a:ext cx="517963" cy="552191"/>
          </a:xfrm>
          <a:prstGeom prst="arc">
            <a:avLst/>
          </a:prstGeom>
          <a:ln w="38100" cap="rnd">
            <a:solidFill>
              <a:schemeClr val="bg1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40" name="Łącznik prosty 39">
            <a:extLst>
              <a:ext uri="{FF2B5EF4-FFF2-40B4-BE49-F238E27FC236}">
                <a16:creationId xmlns:a16="http://schemas.microsoft.com/office/drawing/2014/main" id="{8E701683-EBA3-46FD-B8B7-818D8A5287D4}"/>
              </a:ext>
            </a:extLst>
          </p:cNvPr>
          <p:cNvCxnSpPr>
            <a:cxnSpLocks/>
          </p:cNvCxnSpPr>
          <p:nvPr/>
        </p:nvCxnSpPr>
        <p:spPr>
          <a:xfrm flipV="1">
            <a:off x="666467" y="4186353"/>
            <a:ext cx="0" cy="2736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Prostokąt: zaokrąglone rogi 29">
            <a:extLst>
              <a:ext uri="{FF2B5EF4-FFF2-40B4-BE49-F238E27FC236}">
                <a16:creationId xmlns:a16="http://schemas.microsoft.com/office/drawing/2014/main" id="{78DC2814-2815-4BB4-A673-F7C6F41A040A}"/>
              </a:ext>
            </a:extLst>
          </p:cNvPr>
          <p:cNvSpPr/>
          <p:nvPr/>
        </p:nvSpPr>
        <p:spPr>
          <a:xfrm>
            <a:off x="2711630" y="3509795"/>
            <a:ext cx="6361199" cy="61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bg1">
                    <a:lumMod val="50000"/>
                  </a:schemeClr>
                </a:solidFill>
              </a:rPr>
              <a:t>Krok 3: </a:t>
            </a:r>
            <a:r>
              <a:rPr lang="pl-PL" sz="2000" b="1" dirty="0">
                <a:solidFill>
                  <a:schemeClr val="bg1">
                    <a:lumMod val="65000"/>
                  </a:schemeClr>
                </a:solidFill>
              </a:rPr>
              <a:t>Wgranie pliku Excel do POL-on 2.0 (wersja demo)</a:t>
            </a:r>
          </a:p>
        </p:txBody>
      </p:sp>
      <p:sp>
        <p:nvSpPr>
          <p:cNvPr id="2" name="Prostokąt: zaokrąglone rogi 1">
            <a:extLst>
              <a:ext uri="{FF2B5EF4-FFF2-40B4-BE49-F238E27FC236}">
                <a16:creationId xmlns:a16="http://schemas.microsoft.com/office/drawing/2014/main" id="{03EE45A5-9370-428C-8D09-AA56235B84B0}"/>
              </a:ext>
            </a:extLst>
          </p:cNvPr>
          <p:cNvSpPr/>
          <p:nvPr/>
        </p:nvSpPr>
        <p:spPr>
          <a:xfrm>
            <a:off x="4353663" y="4308020"/>
            <a:ext cx="5027235" cy="1316669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600" dirty="0"/>
              <a:t>Kierunki, na które uczelnia dostała zgodę należy: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dirty="0"/>
              <a:t>umieścić w oddzielnym pliku,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dirty="0"/>
              <a:t>wszystkie pliki spakować do *.zip i wgrać do </a:t>
            </a:r>
            <a:br>
              <a:rPr lang="pl-PL" sz="1600" dirty="0"/>
            </a:br>
            <a:r>
              <a:rPr lang="pl-PL" sz="1600" dirty="0"/>
              <a:t>POL-on 2.0 (demo). </a:t>
            </a:r>
          </a:p>
        </p:txBody>
      </p:sp>
      <p:pic>
        <p:nvPicPr>
          <p:cNvPr id="41" name="Obraz 40">
            <a:extLst>
              <a:ext uri="{FF2B5EF4-FFF2-40B4-BE49-F238E27FC236}">
                <a16:creationId xmlns:a16="http://schemas.microsoft.com/office/drawing/2014/main" id="{09A28C6C-7093-45FE-A48C-C735433EB5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17661">
            <a:off x="8774097" y="4485284"/>
            <a:ext cx="924984" cy="924984"/>
          </a:xfrm>
          <a:prstGeom prst="rect">
            <a:avLst/>
          </a:prstGeom>
          <a:effectLst>
            <a:outerShdw dist="508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" name="Picture 3">
            <a:extLst>
              <a:ext uri="{FF2B5EF4-FFF2-40B4-BE49-F238E27FC236}">
                <a16:creationId xmlns:a16="http://schemas.microsoft.com/office/drawing/2014/main" id="{1E0EC5DB-E04F-4C09-A71B-7894E6DEB41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067" t="32071" r="70081" b="32271"/>
          <a:stretch/>
        </p:blipFill>
        <p:spPr>
          <a:xfrm>
            <a:off x="3751853" y="1775984"/>
            <a:ext cx="3115427" cy="58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521567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>
            <a:extLst>
              <a:ext uri="{FF2B5EF4-FFF2-40B4-BE49-F238E27FC236}">
                <a16:creationId xmlns:a16="http://schemas.microsoft.com/office/drawing/2014/main" id="{B2267771-F2B2-49E0-B6C3-F0C8D5602BAB}"/>
              </a:ext>
            </a:extLst>
          </p:cNvPr>
          <p:cNvSpPr/>
          <p:nvPr/>
        </p:nvSpPr>
        <p:spPr>
          <a:xfrm>
            <a:off x="3990000" y="1701824"/>
            <a:ext cx="4338248" cy="28517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l-PL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pl-PL" dirty="0">
                <a:solidFill>
                  <a:schemeClr val="bg1">
                    <a:lumMod val="65000"/>
                  </a:schemeClr>
                </a:solidFill>
              </a:rPr>
              <a:t>KIERUNKI STUDIÓW</a:t>
            </a:r>
          </a:p>
        </p:txBody>
      </p:sp>
      <p:sp>
        <p:nvSpPr>
          <p:cNvPr id="10" name="Prostokąt: zaokrąglone rogi 9">
            <a:extLst>
              <a:ext uri="{FF2B5EF4-FFF2-40B4-BE49-F238E27FC236}">
                <a16:creationId xmlns:a16="http://schemas.microsoft.com/office/drawing/2014/main" id="{F3BEB98B-D50D-4EB4-89D8-987B63BAEC83}"/>
              </a:ext>
            </a:extLst>
          </p:cNvPr>
          <p:cNvSpPr/>
          <p:nvPr/>
        </p:nvSpPr>
        <p:spPr>
          <a:xfrm>
            <a:off x="927583" y="2443034"/>
            <a:ext cx="2520280" cy="540148"/>
          </a:xfrm>
          <a:prstGeom prst="roundRect">
            <a:avLst>
              <a:gd name="adj" fmla="val 50000"/>
            </a:avLst>
          </a:prstGeom>
          <a:solidFill>
            <a:srgbClr val="CC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Dane z okresu przed 01.10.2019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9CD594F6-17B1-4BAD-AECC-D2BABACA4C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2159656"/>
            <a:ext cx="479166" cy="594791"/>
          </a:xfrm>
          <a:prstGeom prst="rect">
            <a:avLst/>
          </a:prstGeom>
          <a:effectLst>
            <a:outerShdw dist="508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Prostokąt: zaokrąglone rogi 11">
            <a:extLst>
              <a:ext uri="{FF2B5EF4-FFF2-40B4-BE49-F238E27FC236}">
                <a16:creationId xmlns:a16="http://schemas.microsoft.com/office/drawing/2014/main" id="{BF02FD74-A6FD-4A48-885A-776EA98860C9}"/>
              </a:ext>
            </a:extLst>
          </p:cNvPr>
          <p:cNvSpPr/>
          <p:nvPr/>
        </p:nvSpPr>
        <p:spPr>
          <a:xfrm>
            <a:off x="8688553" y="2457052"/>
            <a:ext cx="2520280" cy="540148"/>
          </a:xfrm>
          <a:prstGeom prst="roundRect">
            <a:avLst>
              <a:gd name="adj" fmla="val 50000"/>
            </a:avLst>
          </a:prstGeom>
          <a:solidFill>
            <a:srgbClr val="CC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Dane z okresu od 01.10.2019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0344BF45-A878-4248-BE51-FD0DB623D639}"/>
              </a:ext>
            </a:extLst>
          </p:cNvPr>
          <p:cNvSpPr txBox="1"/>
          <p:nvPr/>
        </p:nvSpPr>
        <p:spPr>
          <a:xfrm>
            <a:off x="8524258" y="3401220"/>
            <a:ext cx="26256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>
                <a:ln w="0"/>
                <a:solidFill>
                  <a:srgbClr val="CC6699"/>
                </a:solidFill>
              </a:rPr>
              <a:t>Wprowadzane bezpośrednio do POL-on 2.0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580DC695-56F8-4F1A-B981-B1C5BAC3727B}"/>
              </a:ext>
            </a:extLst>
          </p:cNvPr>
          <p:cNvSpPr txBox="1"/>
          <p:nvPr/>
        </p:nvSpPr>
        <p:spPr>
          <a:xfrm>
            <a:off x="1863369" y="3393618"/>
            <a:ext cx="2263066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pl-PL" sz="1600" b="1" dirty="0">
                <a:ln w="0"/>
                <a:solidFill>
                  <a:srgbClr val="CC6699"/>
                </a:solidFill>
              </a:rPr>
              <a:t>Migracja</a:t>
            </a:r>
            <a:r>
              <a:rPr lang="pl-PL" sz="1600" b="1" dirty="0">
                <a:ln w="0"/>
                <a:solidFill>
                  <a:srgbClr val="CC669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pl-PL" sz="1600" b="1" dirty="0">
                <a:ln w="0"/>
                <a:solidFill>
                  <a:srgbClr val="CC6699"/>
                </a:solidFill>
              </a:rPr>
              <a:t>z POL-on 1.0</a:t>
            </a:r>
          </a:p>
        </p:txBody>
      </p:sp>
      <p:pic>
        <p:nvPicPr>
          <p:cNvPr id="20" name="Obraz 19">
            <a:extLst>
              <a:ext uri="{FF2B5EF4-FFF2-40B4-BE49-F238E27FC236}">
                <a16:creationId xmlns:a16="http://schemas.microsoft.com/office/drawing/2014/main" id="{9C89D8FC-DF30-45BB-9BAE-B09FAFA56A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5034" y="2606797"/>
            <a:ext cx="2895660" cy="1931508"/>
          </a:xfrm>
          <a:prstGeom prst="rect">
            <a:avLst/>
          </a:prstGeom>
        </p:spPr>
      </p:pic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AB051A9F-2C3C-44F2-A958-FEBD0322D2AE}"/>
              </a:ext>
            </a:extLst>
          </p:cNvPr>
          <p:cNvSpPr/>
          <p:nvPr/>
        </p:nvSpPr>
        <p:spPr>
          <a:xfrm>
            <a:off x="927583" y="381185"/>
            <a:ext cx="6349122" cy="5401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bg1">
                    <a:lumMod val="65000"/>
                  </a:schemeClr>
                </a:solidFill>
              </a:rPr>
              <a:t>Stare i nowe dane o kierunkach studiów w POL-on 2.0</a:t>
            </a:r>
          </a:p>
        </p:txBody>
      </p:sp>
      <p:cxnSp>
        <p:nvCxnSpPr>
          <p:cNvPr id="14" name="Łącznik prosty 13">
            <a:extLst>
              <a:ext uri="{FF2B5EF4-FFF2-40B4-BE49-F238E27FC236}">
                <a16:creationId xmlns:a16="http://schemas.microsoft.com/office/drawing/2014/main" id="{7D3FC83F-79E6-4963-9B17-4B536BC5CC67}"/>
              </a:ext>
            </a:extLst>
          </p:cNvPr>
          <p:cNvCxnSpPr>
            <a:cxnSpLocks/>
          </p:cNvCxnSpPr>
          <p:nvPr/>
        </p:nvCxnSpPr>
        <p:spPr>
          <a:xfrm>
            <a:off x="2560432" y="3364275"/>
            <a:ext cx="1404000" cy="0"/>
          </a:xfrm>
          <a:prstGeom prst="line">
            <a:avLst/>
          </a:prstGeom>
          <a:ln w="38100" cap="rnd">
            <a:solidFill>
              <a:srgbClr val="CC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38F253F8-B40A-49C6-814E-6B3396B5D940}"/>
              </a:ext>
            </a:extLst>
          </p:cNvPr>
          <p:cNvSpPr txBox="1"/>
          <p:nvPr/>
        </p:nvSpPr>
        <p:spPr>
          <a:xfrm>
            <a:off x="3333112" y="5027691"/>
            <a:ext cx="55541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>
                <a:solidFill>
                  <a:schemeClr val="bg1"/>
                </a:solidFill>
              </a:rPr>
              <a:t>Modyfikacji danych zmigrowanych z POL-on 1.0 dokonujemy w POL-on 2.0</a:t>
            </a:r>
          </a:p>
        </p:txBody>
      </p:sp>
      <p:sp>
        <p:nvSpPr>
          <p:cNvPr id="24" name="Łuk 23">
            <a:extLst>
              <a:ext uri="{FF2B5EF4-FFF2-40B4-BE49-F238E27FC236}">
                <a16:creationId xmlns:a16="http://schemas.microsoft.com/office/drawing/2014/main" id="{188C40EB-A3F5-4439-9C3D-95A0ED34C7AB}"/>
              </a:ext>
            </a:extLst>
          </p:cNvPr>
          <p:cNvSpPr/>
          <p:nvPr/>
        </p:nvSpPr>
        <p:spPr>
          <a:xfrm rot="10800000">
            <a:off x="2187723" y="2608274"/>
            <a:ext cx="756000" cy="756000"/>
          </a:xfrm>
          <a:prstGeom prst="arc">
            <a:avLst/>
          </a:prstGeom>
          <a:ln w="38100">
            <a:solidFill>
              <a:srgbClr val="CC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6" name="Łącznik prosty 25">
            <a:extLst>
              <a:ext uri="{FF2B5EF4-FFF2-40B4-BE49-F238E27FC236}">
                <a16:creationId xmlns:a16="http://schemas.microsoft.com/office/drawing/2014/main" id="{5E8D208A-7FD1-43EE-A781-58E585C2ADF5}"/>
              </a:ext>
            </a:extLst>
          </p:cNvPr>
          <p:cNvCxnSpPr>
            <a:cxnSpLocks/>
          </p:cNvCxnSpPr>
          <p:nvPr/>
        </p:nvCxnSpPr>
        <p:spPr>
          <a:xfrm>
            <a:off x="8398697" y="3355749"/>
            <a:ext cx="1224000" cy="0"/>
          </a:xfrm>
          <a:prstGeom prst="line">
            <a:avLst/>
          </a:prstGeom>
          <a:ln w="38100" cap="rnd">
            <a:solidFill>
              <a:srgbClr val="CC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">
            <a:extLst>
              <a:ext uri="{FF2B5EF4-FFF2-40B4-BE49-F238E27FC236}">
                <a16:creationId xmlns:a16="http://schemas.microsoft.com/office/drawing/2014/main" id="{8BA1B10C-5EA1-444B-8EFF-DD9685D26A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049" y="1670090"/>
            <a:ext cx="6800898" cy="3804922"/>
          </a:xfrm>
          <a:prstGeom prst="rect">
            <a:avLst/>
          </a:prstGeom>
        </p:spPr>
      </p:pic>
      <p:sp>
        <p:nvSpPr>
          <p:cNvPr id="27" name="Łuk 26">
            <a:extLst>
              <a:ext uri="{FF2B5EF4-FFF2-40B4-BE49-F238E27FC236}">
                <a16:creationId xmlns:a16="http://schemas.microsoft.com/office/drawing/2014/main" id="{537A6C44-0E5B-43B5-B284-41D43B2E5D6F}"/>
              </a:ext>
            </a:extLst>
          </p:cNvPr>
          <p:cNvSpPr/>
          <p:nvPr/>
        </p:nvSpPr>
        <p:spPr>
          <a:xfrm rot="10800000" flipH="1">
            <a:off x="9244697" y="2599749"/>
            <a:ext cx="756000" cy="756000"/>
          </a:xfrm>
          <a:prstGeom prst="arc">
            <a:avLst/>
          </a:prstGeom>
          <a:ln w="38100">
            <a:solidFill>
              <a:srgbClr val="CC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Łuk 17">
            <a:extLst>
              <a:ext uri="{FF2B5EF4-FFF2-40B4-BE49-F238E27FC236}">
                <a16:creationId xmlns:a16="http://schemas.microsoft.com/office/drawing/2014/main" id="{BB455BBA-1FEF-4768-85B0-545ED1F07990}"/>
              </a:ext>
            </a:extLst>
          </p:cNvPr>
          <p:cNvSpPr/>
          <p:nvPr/>
        </p:nvSpPr>
        <p:spPr>
          <a:xfrm rot="10527494">
            <a:off x="635478" y="128780"/>
            <a:ext cx="517963" cy="552191"/>
          </a:xfrm>
          <a:prstGeom prst="arc">
            <a:avLst/>
          </a:prstGeom>
          <a:ln w="38100" cap="rnd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19" name="Łącznik prosty 18">
            <a:extLst>
              <a:ext uri="{FF2B5EF4-FFF2-40B4-BE49-F238E27FC236}">
                <a16:creationId xmlns:a16="http://schemas.microsoft.com/office/drawing/2014/main" id="{EF417229-8E46-400E-BF2C-DCD13B55F1EE}"/>
              </a:ext>
            </a:extLst>
          </p:cNvPr>
          <p:cNvCxnSpPr>
            <a:cxnSpLocks/>
          </p:cNvCxnSpPr>
          <p:nvPr/>
        </p:nvCxnSpPr>
        <p:spPr>
          <a:xfrm flipV="1">
            <a:off x="627278" y="-99392"/>
            <a:ext cx="0" cy="51662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76A236A1-C197-4F78-BA7F-F1A3E79544BF}"/>
              </a:ext>
            </a:extLst>
          </p:cNvPr>
          <p:cNvSpPr txBox="1"/>
          <p:nvPr/>
        </p:nvSpPr>
        <p:spPr>
          <a:xfrm>
            <a:off x="3128456" y="5703833"/>
            <a:ext cx="60613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>
                <a:solidFill>
                  <a:schemeClr val="bg1"/>
                </a:solidFill>
              </a:rPr>
              <a:t>O danych niezaimportowanych z przyczyn technicznych OPI będzie informować w pliku zwrotnym</a:t>
            </a:r>
          </a:p>
        </p:txBody>
      </p:sp>
      <p:pic>
        <p:nvPicPr>
          <p:cNvPr id="25" name="Obraz 24">
            <a:extLst>
              <a:ext uri="{FF2B5EF4-FFF2-40B4-BE49-F238E27FC236}">
                <a16:creationId xmlns:a16="http://schemas.microsoft.com/office/drawing/2014/main" id="{87160490-8FCF-444A-810E-7A4FABFE14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2697" y="6015166"/>
            <a:ext cx="479166" cy="594791"/>
          </a:xfrm>
          <a:prstGeom prst="rect">
            <a:avLst/>
          </a:prstGeom>
          <a:effectLst>
            <a:outerShdw dist="508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17197867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ole tekstowe 15">
            <a:extLst>
              <a:ext uri="{FF2B5EF4-FFF2-40B4-BE49-F238E27FC236}">
                <a16:creationId xmlns:a16="http://schemas.microsoft.com/office/drawing/2014/main" id="{0344BF45-A878-4248-BE51-FD0DB623D639}"/>
              </a:ext>
            </a:extLst>
          </p:cNvPr>
          <p:cNvSpPr txBox="1"/>
          <p:nvPr/>
        </p:nvSpPr>
        <p:spPr>
          <a:xfrm>
            <a:off x="8355240" y="3898404"/>
            <a:ext cx="2985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>
                <a:ln w="0"/>
                <a:solidFill>
                  <a:schemeClr val="bg1"/>
                </a:solidFill>
              </a:rPr>
              <a:t>Wprowadzanie nowych danych o kierunkach na 2019/2020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580DC695-56F8-4F1A-B981-B1C5BAC3727B}"/>
              </a:ext>
            </a:extLst>
          </p:cNvPr>
          <p:cNvSpPr txBox="1"/>
          <p:nvPr/>
        </p:nvSpPr>
        <p:spPr>
          <a:xfrm>
            <a:off x="1536730" y="3879789"/>
            <a:ext cx="2263066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pl-PL" sz="1600" b="1" dirty="0">
                <a:ln w="0"/>
                <a:solidFill>
                  <a:schemeClr val="bg1"/>
                </a:solidFill>
              </a:rPr>
              <a:t>Weryfikacja danych do migracji</a:t>
            </a:r>
          </a:p>
        </p:txBody>
      </p:sp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AB051A9F-2C3C-44F2-A958-FEBD0322D2AE}"/>
              </a:ext>
            </a:extLst>
          </p:cNvPr>
          <p:cNvSpPr/>
          <p:nvPr/>
        </p:nvSpPr>
        <p:spPr>
          <a:xfrm>
            <a:off x="5375920" y="331764"/>
            <a:ext cx="6349122" cy="5401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bg1">
                    <a:lumMod val="65000"/>
                  </a:schemeClr>
                </a:solidFill>
              </a:rPr>
              <a:t>MIGRACJA KIERUNKÓW</a:t>
            </a: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76A236A1-C197-4F78-BA7F-F1A3E79544BF}"/>
              </a:ext>
            </a:extLst>
          </p:cNvPr>
          <p:cNvSpPr txBox="1"/>
          <p:nvPr/>
        </p:nvSpPr>
        <p:spPr>
          <a:xfrm>
            <a:off x="4475820" y="4717260"/>
            <a:ext cx="330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>
                <a:solidFill>
                  <a:schemeClr val="bg1"/>
                </a:solidFill>
              </a:rPr>
              <a:t>O danych niezaimportowanych </a:t>
            </a:r>
          </a:p>
          <a:p>
            <a:r>
              <a:rPr lang="pl-PL" sz="1600" b="1" dirty="0">
                <a:solidFill>
                  <a:schemeClr val="bg1"/>
                </a:solidFill>
              </a:rPr>
              <a:t>z przyczyn technicznych OPI będzie informować w pliku zwrotnym</a:t>
            </a:r>
          </a:p>
        </p:txBody>
      </p:sp>
      <p:sp>
        <p:nvSpPr>
          <p:cNvPr id="30" name="pole tekstowe 29">
            <a:extLst>
              <a:ext uri="{FF2B5EF4-FFF2-40B4-BE49-F238E27FC236}">
                <a16:creationId xmlns:a16="http://schemas.microsoft.com/office/drawing/2014/main" id="{D51552A3-3440-4BD9-AB1B-6F58F188A81D}"/>
              </a:ext>
            </a:extLst>
          </p:cNvPr>
          <p:cNvSpPr txBox="1"/>
          <p:nvPr/>
        </p:nvSpPr>
        <p:spPr>
          <a:xfrm>
            <a:off x="4475820" y="3891993"/>
            <a:ext cx="324036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pl-PL" sz="1600" b="1" dirty="0">
                <a:ln w="0"/>
                <a:solidFill>
                  <a:schemeClr val="bg1"/>
                </a:solidFill>
              </a:rPr>
              <a:t>Rozpoczęcie importu przekazanych plików do POL-on 2</a:t>
            </a:r>
          </a:p>
        </p:txBody>
      </p:sp>
      <p:sp>
        <p:nvSpPr>
          <p:cNvPr id="32" name="pole tekstowe 31">
            <a:extLst>
              <a:ext uri="{FF2B5EF4-FFF2-40B4-BE49-F238E27FC236}">
                <a16:creationId xmlns:a16="http://schemas.microsoft.com/office/drawing/2014/main" id="{C0AABF91-B024-4DD0-9500-F96E29598A34}"/>
              </a:ext>
            </a:extLst>
          </p:cNvPr>
          <p:cNvSpPr txBox="1"/>
          <p:nvPr/>
        </p:nvSpPr>
        <p:spPr>
          <a:xfrm>
            <a:off x="1536730" y="4723671"/>
            <a:ext cx="2263066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pl-PL" sz="1600" b="1" dirty="0">
                <a:ln w="0"/>
                <a:solidFill>
                  <a:schemeClr val="bg1"/>
                </a:solidFill>
              </a:rPr>
              <a:t>Uzgodnienia z </a:t>
            </a:r>
            <a:r>
              <a:rPr lang="pl-PL" sz="1600" b="1" dirty="0" err="1">
                <a:ln w="0"/>
                <a:solidFill>
                  <a:schemeClr val="bg1"/>
                </a:solidFill>
              </a:rPr>
              <a:t>MNiSW</a:t>
            </a:r>
            <a:r>
              <a:rPr lang="pl-PL" sz="1600" b="1" dirty="0">
                <a:ln w="0"/>
                <a:solidFill>
                  <a:schemeClr val="bg1"/>
                </a:solidFill>
              </a:rPr>
              <a:t> brakujących kierunków</a:t>
            </a:r>
          </a:p>
        </p:txBody>
      </p:sp>
      <p:grpSp>
        <p:nvGrpSpPr>
          <p:cNvPr id="13" name="Grupa 12">
            <a:extLst>
              <a:ext uri="{FF2B5EF4-FFF2-40B4-BE49-F238E27FC236}">
                <a16:creationId xmlns:a16="http://schemas.microsoft.com/office/drawing/2014/main" id="{971A6EF4-A412-42DD-B64B-A34EE8235F2C}"/>
              </a:ext>
            </a:extLst>
          </p:cNvPr>
          <p:cNvGrpSpPr/>
          <p:nvPr/>
        </p:nvGrpSpPr>
        <p:grpSpPr>
          <a:xfrm>
            <a:off x="959110" y="1566396"/>
            <a:ext cx="10327364" cy="1841475"/>
            <a:chOff x="959110" y="1566396"/>
            <a:chExt cx="10327364" cy="1841475"/>
          </a:xfrm>
        </p:grpSpPr>
        <p:cxnSp>
          <p:nvCxnSpPr>
            <p:cNvPr id="14" name="Łącznik prosty 13">
              <a:extLst>
                <a:ext uri="{FF2B5EF4-FFF2-40B4-BE49-F238E27FC236}">
                  <a16:creationId xmlns:a16="http://schemas.microsoft.com/office/drawing/2014/main" id="{7D3FC83F-79E6-4963-9B17-4B536BC5CC67}"/>
                </a:ext>
              </a:extLst>
            </p:cNvPr>
            <p:cNvCxnSpPr>
              <a:cxnSpLocks/>
            </p:cNvCxnSpPr>
            <p:nvPr/>
          </p:nvCxnSpPr>
          <p:spPr>
            <a:xfrm>
              <a:off x="959110" y="3328293"/>
              <a:ext cx="9649072" cy="0"/>
            </a:xfrm>
            <a:prstGeom prst="line">
              <a:avLst/>
            </a:prstGeom>
            <a:ln w="38100" cap="rnd">
              <a:solidFill>
                <a:srgbClr val="CC6699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pole tekstowe 27">
              <a:extLst>
                <a:ext uri="{FF2B5EF4-FFF2-40B4-BE49-F238E27FC236}">
                  <a16:creationId xmlns:a16="http://schemas.microsoft.com/office/drawing/2014/main" id="{54CB2913-A89F-45CF-A0CD-34AA800BD482}"/>
                </a:ext>
              </a:extLst>
            </p:cNvPr>
            <p:cNvSpPr txBox="1"/>
            <p:nvPr/>
          </p:nvSpPr>
          <p:spPr>
            <a:xfrm>
              <a:off x="1823206" y="1684930"/>
              <a:ext cx="3711209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pl-PL" sz="2000" b="1" dirty="0">
                  <a:ln w="0"/>
                  <a:solidFill>
                    <a:srgbClr val="CC6699"/>
                  </a:solidFill>
                </a:rPr>
                <a:t>23 wrzesień 2019</a:t>
              </a:r>
            </a:p>
          </p:txBody>
        </p:sp>
        <p:sp>
          <p:nvSpPr>
            <p:cNvPr id="31" name="pole tekstowe 30">
              <a:extLst>
                <a:ext uri="{FF2B5EF4-FFF2-40B4-BE49-F238E27FC236}">
                  <a16:creationId xmlns:a16="http://schemas.microsoft.com/office/drawing/2014/main" id="{1B179CE7-29F5-4C79-AF74-9516CFD21213}"/>
                </a:ext>
              </a:extLst>
            </p:cNvPr>
            <p:cNvSpPr txBox="1"/>
            <p:nvPr/>
          </p:nvSpPr>
          <p:spPr>
            <a:xfrm>
              <a:off x="4668900" y="1687967"/>
              <a:ext cx="3711209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pl-PL" sz="2000" b="1" dirty="0">
                  <a:ln w="0"/>
                  <a:solidFill>
                    <a:srgbClr val="CC6699"/>
                  </a:solidFill>
                </a:rPr>
                <a:t>od października 2019</a:t>
              </a:r>
            </a:p>
          </p:txBody>
        </p:sp>
        <p:pic>
          <p:nvPicPr>
            <p:cNvPr id="11" name="Obraz 10">
              <a:extLst>
                <a:ext uri="{FF2B5EF4-FFF2-40B4-BE49-F238E27FC236}">
                  <a16:creationId xmlns:a16="http://schemas.microsoft.com/office/drawing/2014/main" id="{9CD594F6-17B1-4BAD-AECC-D2BABACA4C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86751" y="2376349"/>
              <a:ext cx="473388" cy="587619"/>
            </a:xfrm>
            <a:prstGeom prst="rect">
              <a:avLst/>
            </a:prstGeom>
            <a:effectLst>
              <a:outerShdw dist="508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3" name="Obraz 32">
              <a:extLst>
                <a:ext uri="{FF2B5EF4-FFF2-40B4-BE49-F238E27FC236}">
                  <a16:creationId xmlns:a16="http://schemas.microsoft.com/office/drawing/2014/main" id="{3214F81E-730D-4119-8D25-966368603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0371" y="2565375"/>
              <a:ext cx="1252795" cy="481845"/>
            </a:xfrm>
            <a:prstGeom prst="rect">
              <a:avLst/>
            </a:prstGeom>
            <a:noFill/>
          </p:spPr>
        </p:pic>
        <p:sp>
          <p:nvSpPr>
            <p:cNvPr id="34" name="pole tekstowe 33">
              <a:extLst>
                <a:ext uri="{FF2B5EF4-FFF2-40B4-BE49-F238E27FC236}">
                  <a16:creationId xmlns:a16="http://schemas.microsoft.com/office/drawing/2014/main" id="{7A85EAA0-C3ED-4472-8C6C-2E4179F09EFF}"/>
                </a:ext>
              </a:extLst>
            </p:cNvPr>
            <p:cNvSpPr txBox="1"/>
            <p:nvPr/>
          </p:nvSpPr>
          <p:spPr>
            <a:xfrm>
              <a:off x="7575265" y="1566396"/>
              <a:ext cx="3711209" cy="70788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2000" b="1" dirty="0">
                  <a:ln w="0"/>
                  <a:solidFill>
                    <a:srgbClr val="CC6699"/>
                  </a:solidFill>
                </a:rPr>
                <a:t>Zależne od </a:t>
              </a:r>
            </a:p>
            <a:p>
              <a:pPr algn="ctr"/>
              <a:r>
                <a:rPr lang="pl-PL" sz="2000" b="1" dirty="0">
                  <a:ln w="0"/>
                  <a:solidFill>
                    <a:srgbClr val="CC6699"/>
                  </a:solidFill>
                </a:rPr>
                <a:t>przebiegu importu</a:t>
              </a:r>
            </a:p>
          </p:txBody>
        </p:sp>
        <p:sp>
          <p:nvSpPr>
            <p:cNvPr id="35" name="Owal 34">
              <a:extLst>
                <a:ext uri="{FF2B5EF4-FFF2-40B4-BE49-F238E27FC236}">
                  <a16:creationId xmlns:a16="http://schemas.microsoft.com/office/drawing/2014/main" id="{D441D260-F036-4FBE-8E96-4A5F04D2079D}"/>
                </a:ext>
              </a:extLst>
            </p:cNvPr>
            <p:cNvSpPr/>
            <p:nvPr/>
          </p:nvSpPr>
          <p:spPr>
            <a:xfrm rot="158221">
              <a:off x="2751052" y="3263871"/>
              <a:ext cx="144785" cy="144000"/>
            </a:xfrm>
            <a:prstGeom prst="ellipse">
              <a:avLst/>
            </a:prstGeom>
            <a:solidFill>
              <a:srgbClr val="CC6699"/>
            </a:solidFill>
            <a:ln w="12700">
              <a:solidFill>
                <a:srgbClr val="CC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36" name="Owal 35">
              <a:extLst>
                <a:ext uri="{FF2B5EF4-FFF2-40B4-BE49-F238E27FC236}">
                  <a16:creationId xmlns:a16="http://schemas.microsoft.com/office/drawing/2014/main" id="{7296BEDF-3CEC-4366-836C-3FF9988FCC9C}"/>
                </a:ext>
              </a:extLst>
            </p:cNvPr>
            <p:cNvSpPr/>
            <p:nvPr/>
          </p:nvSpPr>
          <p:spPr>
            <a:xfrm rot="158221">
              <a:off x="5920140" y="3253516"/>
              <a:ext cx="144785" cy="144000"/>
            </a:xfrm>
            <a:prstGeom prst="ellipse">
              <a:avLst/>
            </a:prstGeom>
            <a:solidFill>
              <a:srgbClr val="CC6699"/>
            </a:solidFill>
            <a:ln w="12700">
              <a:solidFill>
                <a:srgbClr val="CC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37" name="Owal 36">
              <a:extLst>
                <a:ext uri="{FF2B5EF4-FFF2-40B4-BE49-F238E27FC236}">
                  <a16:creationId xmlns:a16="http://schemas.microsoft.com/office/drawing/2014/main" id="{7CA67DD3-BE67-4D76-81F9-73BEE0AA77F3}"/>
                </a:ext>
              </a:extLst>
            </p:cNvPr>
            <p:cNvSpPr/>
            <p:nvPr/>
          </p:nvSpPr>
          <p:spPr>
            <a:xfrm rot="158221">
              <a:off x="9447420" y="3256293"/>
              <a:ext cx="144785" cy="144000"/>
            </a:xfrm>
            <a:prstGeom prst="ellipse">
              <a:avLst/>
            </a:prstGeom>
            <a:solidFill>
              <a:srgbClr val="CC6699"/>
            </a:solidFill>
            <a:ln w="12700">
              <a:solidFill>
                <a:srgbClr val="CC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18982645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2" grpId="0"/>
      <p:bldP spid="30" grpId="0"/>
      <p:bldP spid="3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75D915D-E655-4709-BDA1-088211030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Studenci</a:t>
            </a:r>
          </a:p>
        </p:txBody>
      </p:sp>
    </p:spTree>
    <p:extLst>
      <p:ext uri="{BB962C8B-B14F-4D97-AF65-F5344CB8AC3E}">
        <p14:creationId xmlns:p14="http://schemas.microsoft.com/office/powerpoint/2010/main" val="191735346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78A5DE66-53BC-47CF-9CD4-6D3577445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933" y="193681"/>
            <a:ext cx="11064608" cy="828000"/>
          </a:xfrm>
        </p:spPr>
        <p:txBody>
          <a:bodyPr/>
          <a:lstStyle/>
          <a:p>
            <a:r>
              <a:rPr lang="pl-PL" dirty="0"/>
              <a:t>Formy wsparcia online</a:t>
            </a:r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2" name="Model 3D 1" descr="Surface Studio">
                <a:extLst>
                  <a:ext uri="{FF2B5EF4-FFF2-40B4-BE49-F238E27FC236}">
                    <a16:creationId xmlns:a16="http://schemas.microsoft.com/office/drawing/2014/main" id="{94F474C9-373A-4213-A4B1-E9435371BC7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18618934"/>
                  </p:ext>
                </p:extLst>
              </p:nvPr>
            </p:nvGraphicFramePr>
            <p:xfrm>
              <a:off x="2783632" y="309834"/>
              <a:ext cx="6743350" cy="6146674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6743350" cy="6146674"/>
                    </a:xfrm>
                    <a:prstGeom prst="rect">
                      <a:avLst/>
                    </a:prstGeom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m3d:spPr>
                  <am3d:camera>
                    <am3d:pos x="0" y="0" z="7023977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560118" d="1000000"/>
                    <am3d:preTrans dx="5587223" dy="-15750189" dz="-3"/>
                    <am3d:scale>
                      <am3d:sx n="1000000" d="1000000"/>
                      <am3d:sy n="1000000" d="1000000"/>
                      <am3d:sz n="1000000" d="1000000"/>
                    </am3d:scale>
                    <am3d:rot ax="-6156184" ay="5350417" az="-6156271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943729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2" name="Model 3D 1" descr="Surface Studio">
                <a:extLst>
                  <a:ext uri="{FF2B5EF4-FFF2-40B4-BE49-F238E27FC236}">
                    <a16:creationId xmlns:am3d="http://schemas.microsoft.com/office/drawing/2017/model3d" xmlns="" xmlns:a16="http://schemas.microsoft.com/office/drawing/2014/main" id="{94F474C9-373A-4213-A4B1-E9435371BC7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83632" y="309834"/>
                <a:ext cx="6743350" cy="614667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mc:Fallback>
      </mc:AlternateContent>
      <p:sp>
        <p:nvSpPr>
          <p:cNvPr id="3" name="Prostokąt 2">
            <a:extLst>
              <a:ext uri="{FF2B5EF4-FFF2-40B4-BE49-F238E27FC236}">
                <a16:creationId xmlns:a16="http://schemas.microsoft.com/office/drawing/2014/main" id="{87B36737-C260-4408-A922-10F80BFDF96B}"/>
              </a:ext>
            </a:extLst>
          </p:cNvPr>
          <p:cNvSpPr/>
          <p:nvPr/>
        </p:nvSpPr>
        <p:spPr>
          <a:xfrm>
            <a:off x="3503712" y="1114810"/>
            <a:ext cx="5256584" cy="3466318"/>
          </a:xfrm>
          <a:prstGeom prst="rect">
            <a:avLst/>
          </a:prstGeom>
          <a:solidFill>
            <a:srgbClr val="3B3B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30" name="Prostokąt zaokrąglony 11">
            <a:extLst>
              <a:ext uri="{FF2B5EF4-FFF2-40B4-BE49-F238E27FC236}">
                <a16:creationId xmlns:a16="http://schemas.microsoft.com/office/drawing/2014/main" id="{B9B37695-8DFA-4E31-8B4E-0099F3B73A81}"/>
              </a:ext>
            </a:extLst>
          </p:cNvPr>
          <p:cNvSpPr/>
          <p:nvPr/>
        </p:nvSpPr>
        <p:spPr>
          <a:xfrm>
            <a:off x="6335355" y="3315819"/>
            <a:ext cx="2160000" cy="692881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System zgłoszeń</a:t>
            </a:r>
          </a:p>
        </p:txBody>
      </p:sp>
      <p:sp>
        <p:nvSpPr>
          <p:cNvPr id="31" name="Prostokąt zaokrąglony 11">
            <a:extLst>
              <a:ext uri="{FF2B5EF4-FFF2-40B4-BE49-F238E27FC236}">
                <a16:creationId xmlns:a16="http://schemas.microsoft.com/office/drawing/2014/main" id="{6CE90CBC-B6F1-4EC2-841B-462D44BBD83A}"/>
              </a:ext>
            </a:extLst>
          </p:cNvPr>
          <p:cNvSpPr/>
          <p:nvPr/>
        </p:nvSpPr>
        <p:spPr>
          <a:xfrm>
            <a:off x="3830349" y="1504644"/>
            <a:ext cx="2160000" cy="692881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Filmy instruktażowe</a:t>
            </a:r>
          </a:p>
        </p:txBody>
      </p:sp>
      <p:sp>
        <p:nvSpPr>
          <p:cNvPr id="32" name="Prostokąt zaokrąglony 11">
            <a:extLst>
              <a:ext uri="{FF2B5EF4-FFF2-40B4-BE49-F238E27FC236}">
                <a16:creationId xmlns:a16="http://schemas.microsoft.com/office/drawing/2014/main" id="{22728B7D-242F-491C-B5F0-9E418E746E5E}"/>
              </a:ext>
            </a:extLst>
          </p:cNvPr>
          <p:cNvSpPr/>
          <p:nvPr/>
        </p:nvSpPr>
        <p:spPr>
          <a:xfrm>
            <a:off x="3830349" y="2408722"/>
            <a:ext cx="2160000" cy="692881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E-learning</a:t>
            </a:r>
          </a:p>
        </p:txBody>
      </p:sp>
      <p:sp>
        <p:nvSpPr>
          <p:cNvPr id="33" name="Prostokąt zaokrąglony 11">
            <a:extLst>
              <a:ext uri="{FF2B5EF4-FFF2-40B4-BE49-F238E27FC236}">
                <a16:creationId xmlns:a16="http://schemas.microsoft.com/office/drawing/2014/main" id="{1617BB1B-15AA-4132-9F9A-DD4DC7C53E57}"/>
              </a:ext>
            </a:extLst>
          </p:cNvPr>
          <p:cNvSpPr/>
          <p:nvPr/>
        </p:nvSpPr>
        <p:spPr>
          <a:xfrm>
            <a:off x="3830349" y="3315820"/>
            <a:ext cx="2160000" cy="692881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Pomoc (podręcznik)</a:t>
            </a:r>
          </a:p>
        </p:txBody>
      </p:sp>
      <p:sp>
        <p:nvSpPr>
          <p:cNvPr id="34" name="Prostokąt zaokrąglony 11">
            <a:extLst>
              <a:ext uri="{FF2B5EF4-FFF2-40B4-BE49-F238E27FC236}">
                <a16:creationId xmlns:a16="http://schemas.microsoft.com/office/drawing/2014/main" id="{D9EC579F-9BDF-4604-B22C-6B1E9282F4C6}"/>
              </a:ext>
            </a:extLst>
          </p:cNvPr>
          <p:cNvSpPr/>
          <p:nvPr/>
        </p:nvSpPr>
        <p:spPr>
          <a:xfrm>
            <a:off x="6359619" y="1504644"/>
            <a:ext cx="2160000" cy="692881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Mailing</a:t>
            </a:r>
          </a:p>
        </p:txBody>
      </p:sp>
      <p:sp>
        <p:nvSpPr>
          <p:cNvPr id="35" name="Prostokąt zaokrąglony 11">
            <a:extLst>
              <a:ext uri="{FF2B5EF4-FFF2-40B4-BE49-F238E27FC236}">
                <a16:creationId xmlns:a16="http://schemas.microsoft.com/office/drawing/2014/main" id="{4A96CB82-B1BA-4E44-AAF2-6A8B2208F93F}"/>
              </a:ext>
            </a:extLst>
          </p:cNvPr>
          <p:cNvSpPr/>
          <p:nvPr/>
        </p:nvSpPr>
        <p:spPr>
          <a:xfrm>
            <a:off x="6316986" y="2366427"/>
            <a:ext cx="2160000" cy="692881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Samouczki</a:t>
            </a:r>
          </a:p>
        </p:txBody>
      </p:sp>
      <p:grpSp>
        <p:nvGrpSpPr>
          <p:cNvPr id="5" name="Grupa 4">
            <a:extLst>
              <a:ext uri="{FF2B5EF4-FFF2-40B4-BE49-F238E27FC236}">
                <a16:creationId xmlns:a16="http://schemas.microsoft.com/office/drawing/2014/main" id="{BCB57CE3-EAFF-4117-AFED-182DE0B792BC}"/>
              </a:ext>
            </a:extLst>
          </p:cNvPr>
          <p:cNvGrpSpPr/>
          <p:nvPr/>
        </p:nvGrpSpPr>
        <p:grpSpPr>
          <a:xfrm>
            <a:off x="1177648" y="1316376"/>
            <a:ext cx="1442665" cy="1442665"/>
            <a:chOff x="1177648" y="1316376"/>
            <a:chExt cx="1442665" cy="1442665"/>
          </a:xfrm>
        </p:grpSpPr>
        <p:sp>
          <p:nvSpPr>
            <p:cNvPr id="19" name="Owal 18">
              <a:extLst>
                <a:ext uri="{FF2B5EF4-FFF2-40B4-BE49-F238E27FC236}">
                  <a16:creationId xmlns:a16="http://schemas.microsoft.com/office/drawing/2014/main" id="{29388534-5661-4905-9AF0-BE6A369A0078}"/>
                </a:ext>
              </a:extLst>
            </p:cNvPr>
            <p:cNvSpPr/>
            <p:nvPr/>
          </p:nvSpPr>
          <p:spPr>
            <a:xfrm>
              <a:off x="1177648" y="1316376"/>
              <a:ext cx="1442665" cy="1442665"/>
            </a:xfrm>
            <a:prstGeom prst="ellipse">
              <a:avLst/>
            </a:prstGeom>
            <a:solidFill>
              <a:srgbClr val="3B3B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20" name="Obraz 19">
              <a:extLst>
                <a:ext uri="{FF2B5EF4-FFF2-40B4-BE49-F238E27FC236}">
                  <a16:creationId xmlns:a16="http://schemas.microsoft.com/office/drawing/2014/main" id="{0D13C398-CDC7-4AD9-A866-F5D13300FEA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2994" y="1587786"/>
              <a:ext cx="860930" cy="860930"/>
            </a:xfrm>
            <a:prstGeom prst="rect">
              <a:avLst/>
            </a:prstGeom>
          </p:spPr>
        </p:pic>
      </p:grp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3C324B5B-D27A-4DFE-9744-33608975644E}"/>
              </a:ext>
            </a:extLst>
          </p:cNvPr>
          <p:cNvSpPr txBox="1"/>
          <p:nvPr/>
        </p:nvSpPr>
        <p:spPr>
          <a:xfrm>
            <a:off x="700577" y="2838550"/>
            <a:ext cx="2736569" cy="5847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chemeClr val="bg1">
                    <a:lumMod val="50000"/>
                  </a:schemeClr>
                </a:solidFill>
              </a:rPr>
              <a:t>Oficjalny kanał OPI PIB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dirty="0" err="1">
                <a:solidFill>
                  <a:schemeClr val="bg1">
                    <a:lumMod val="50000"/>
                  </a:schemeClr>
                </a:solidFill>
              </a:rPr>
              <a:t>Playlista</a:t>
            </a:r>
            <a:r>
              <a:rPr lang="pl-PL" sz="1600" dirty="0">
                <a:solidFill>
                  <a:schemeClr val="bg1">
                    <a:lumMod val="50000"/>
                  </a:schemeClr>
                </a:solidFill>
              </a:rPr>
              <a:t> POL-on</a:t>
            </a:r>
          </a:p>
        </p:txBody>
      </p:sp>
    </p:spTree>
    <p:extLst>
      <p:ext uri="{BB962C8B-B14F-4D97-AF65-F5344CB8AC3E}">
        <p14:creationId xmlns:p14="http://schemas.microsoft.com/office/powerpoint/2010/main" val="29172474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entr" presetSubtype="1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rostokąt 67">
            <a:extLst>
              <a:ext uri="{FF2B5EF4-FFF2-40B4-BE49-F238E27FC236}">
                <a16:creationId xmlns:a16="http://schemas.microsoft.com/office/drawing/2014/main" id="{D99FB92B-176E-4B15-BB3F-ECC1DAF181D0}"/>
              </a:ext>
            </a:extLst>
          </p:cNvPr>
          <p:cNvSpPr/>
          <p:nvPr/>
        </p:nvSpPr>
        <p:spPr>
          <a:xfrm rot="8523902">
            <a:off x="2380052" y="2067241"/>
            <a:ext cx="934160" cy="168791"/>
          </a:xfrm>
          <a:prstGeom prst="rect">
            <a:avLst/>
          </a:prstGeom>
          <a:pattFill prst="ltUpDiag">
            <a:fgClr>
              <a:schemeClr val="bg1">
                <a:lumMod val="75000"/>
              </a:schemeClr>
            </a:fgClr>
            <a:bgClr>
              <a:srgbClr val="99336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5" name="Prostokąt: zaokrąglone rogi 64">
            <a:extLst>
              <a:ext uri="{FF2B5EF4-FFF2-40B4-BE49-F238E27FC236}">
                <a16:creationId xmlns:a16="http://schemas.microsoft.com/office/drawing/2014/main" id="{840DB0E7-515B-4C66-AC27-D1AC5B116CD5}"/>
              </a:ext>
            </a:extLst>
          </p:cNvPr>
          <p:cNvSpPr/>
          <p:nvPr/>
        </p:nvSpPr>
        <p:spPr>
          <a:xfrm>
            <a:off x="3013858" y="2104637"/>
            <a:ext cx="2376000" cy="54014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>
                <a:solidFill>
                  <a:schemeClr val="bg1">
                    <a:lumMod val="50000"/>
                  </a:schemeClr>
                </a:solidFill>
              </a:rPr>
              <a:t>DANE</a:t>
            </a:r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504000" y="177098"/>
            <a:ext cx="11064608" cy="828000"/>
          </a:xfrm>
          <a:prstGeom prst="rect">
            <a:avLst/>
          </a:prstGeom>
        </p:spPr>
        <p:txBody>
          <a:bodyPr vert="horz" lIns="0" tIns="36000" rIns="0" bIns="3600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080808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/>
              <a:t>Mapa zmian</a:t>
            </a:r>
            <a:endParaRPr lang="pl-PL" dirty="0"/>
          </a:p>
        </p:txBody>
      </p:sp>
      <p:sp>
        <p:nvSpPr>
          <p:cNvPr id="74" name="Prostokąt: zaokrąglone rogi 73">
            <a:extLst>
              <a:ext uri="{FF2B5EF4-FFF2-40B4-BE49-F238E27FC236}">
                <a16:creationId xmlns:a16="http://schemas.microsoft.com/office/drawing/2014/main" id="{C1842084-31CB-4821-9229-7B82DF0C3277}"/>
              </a:ext>
            </a:extLst>
          </p:cNvPr>
          <p:cNvSpPr/>
          <p:nvPr/>
        </p:nvSpPr>
        <p:spPr>
          <a:xfrm>
            <a:off x="417170" y="4727700"/>
            <a:ext cx="2376000" cy="460006"/>
          </a:xfrm>
          <a:prstGeom prst="roundRect">
            <a:avLst>
              <a:gd name="adj" fmla="val 50000"/>
            </a:avLst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>
                <a:solidFill>
                  <a:schemeClr val="bg1"/>
                </a:solidFill>
              </a:rPr>
              <a:t>NOWY KOD URUCHOMIENIA</a:t>
            </a:r>
          </a:p>
        </p:txBody>
      </p:sp>
      <p:sp>
        <p:nvSpPr>
          <p:cNvPr id="19" name="Prostokąt: zaokrąglone rogi 18">
            <a:extLst>
              <a:ext uri="{FF2B5EF4-FFF2-40B4-BE49-F238E27FC236}">
                <a16:creationId xmlns:a16="http://schemas.microsoft.com/office/drawing/2014/main" id="{5B3DDC3E-CE8A-42EF-9120-FBBD16976490}"/>
              </a:ext>
            </a:extLst>
          </p:cNvPr>
          <p:cNvSpPr/>
          <p:nvPr/>
        </p:nvSpPr>
        <p:spPr>
          <a:xfrm>
            <a:off x="108000" y="3385124"/>
            <a:ext cx="11927560" cy="108000"/>
          </a:xfrm>
          <a:prstGeom prst="roundRect">
            <a:avLst/>
          </a:prstGeom>
          <a:pattFill prst="dkUpDiag">
            <a:fgClr>
              <a:srgbClr val="CCCCC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0" name="Prostokąt 79">
            <a:extLst>
              <a:ext uri="{FF2B5EF4-FFF2-40B4-BE49-F238E27FC236}">
                <a16:creationId xmlns:a16="http://schemas.microsoft.com/office/drawing/2014/main" id="{B49553A1-DED6-45CE-8D00-D1F13C1B1657}"/>
              </a:ext>
            </a:extLst>
          </p:cNvPr>
          <p:cNvSpPr/>
          <p:nvPr/>
        </p:nvSpPr>
        <p:spPr>
          <a:xfrm rot="5400000">
            <a:off x="2747308" y="3402234"/>
            <a:ext cx="6531974" cy="130763"/>
          </a:xfrm>
          <a:prstGeom prst="rect">
            <a:avLst/>
          </a:prstGeom>
          <a:pattFill prst="dkUpDiag">
            <a:fgClr>
              <a:srgbClr val="CCCCC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3" name="Prostokąt: zaokrąglone rogi 112">
            <a:extLst>
              <a:ext uri="{FF2B5EF4-FFF2-40B4-BE49-F238E27FC236}">
                <a16:creationId xmlns:a16="http://schemas.microsoft.com/office/drawing/2014/main" id="{F8A2A023-FCB4-462A-AA6E-CDB5B86DCDC7}"/>
              </a:ext>
            </a:extLst>
          </p:cNvPr>
          <p:cNvSpPr/>
          <p:nvPr/>
        </p:nvSpPr>
        <p:spPr>
          <a:xfrm>
            <a:off x="394149" y="1485148"/>
            <a:ext cx="2376000" cy="540148"/>
          </a:xfrm>
          <a:prstGeom prst="roundRect">
            <a:avLst>
              <a:gd name="adj" fmla="val 50000"/>
            </a:avLst>
          </a:prstGeom>
          <a:solidFill>
            <a:srgbClr val="4D4D4D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/>
              <a:t>KIERUNKI</a:t>
            </a:r>
          </a:p>
        </p:txBody>
      </p:sp>
      <p:sp>
        <p:nvSpPr>
          <p:cNvPr id="124" name="Prostokąt: zaokrąglone rogi 123">
            <a:extLst>
              <a:ext uri="{FF2B5EF4-FFF2-40B4-BE49-F238E27FC236}">
                <a16:creationId xmlns:a16="http://schemas.microsoft.com/office/drawing/2014/main" id="{54750A5D-6916-449C-B25C-DDDBBFB953F0}"/>
              </a:ext>
            </a:extLst>
          </p:cNvPr>
          <p:cNvSpPr/>
          <p:nvPr/>
        </p:nvSpPr>
        <p:spPr>
          <a:xfrm>
            <a:off x="3051269" y="1472727"/>
            <a:ext cx="2376000" cy="540148"/>
          </a:xfrm>
          <a:prstGeom prst="roundRect">
            <a:avLst>
              <a:gd name="adj" fmla="val 50000"/>
            </a:avLst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STUDENCI</a:t>
            </a:r>
          </a:p>
        </p:txBody>
      </p:sp>
      <p:sp>
        <p:nvSpPr>
          <p:cNvPr id="129" name="Prostokąt: zaokrąglone rogi 128">
            <a:extLst>
              <a:ext uri="{FF2B5EF4-FFF2-40B4-BE49-F238E27FC236}">
                <a16:creationId xmlns:a16="http://schemas.microsoft.com/office/drawing/2014/main" id="{0BBB62EB-795E-4F8D-ADA3-87BE9E9C9A64}"/>
              </a:ext>
            </a:extLst>
          </p:cNvPr>
          <p:cNvSpPr/>
          <p:nvPr/>
        </p:nvSpPr>
        <p:spPr>
          <a:xfrm>
            <a:off x="6230936" y="3677685"/>
            <a:ext cx="2375028" cy="540148"/>
          </a:xfrm>
          <a:prstGeom prst="roundRect">
            <a:avLst>
              <a:gd name="adj" fmla="val 50000"/>
            </a:avLst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/>
              <a:t>NOWE DANE</a:t>
            </a:r>
          </a:p>
        </p:txBody>
      </p:sp>
      <p:grpSp>
        <p:nvGrpSpPr>
          <p:cNvPr id="108" name="Grupa 107">
            <a:extLst>
              <a:ext uri="{FF2B5EF4-FFF2-40B4-BE49-F238E27FC236}">
                <a16:creationId xmlns:a16="http://schemas.microsoft.com/office/drawing/2014/main" id="{03A6D43C-FFBE-4302-9E16-4D32AF073B14}"/>
              </a:ext>
            </a:extLst>
          </p:cNvPr>
          <p:cNvGrpSpPr/>
          <p:nvPr/>
        </p:nvGrpSpPr>
        <p:grpSpPr>
          <a:xfrm rot="10800000">
            <a:off x="3680133" y="-221471"/>
            <a:ext cx="1092306" cy="2611451"/>
            <a:chOff x="5346974" y="3598277"/>
            <a:chExt cx="1092306" cy="2611451"/>
          </a:xfrm>
        </p:grpSpPr>
        <p:pic>
          <p:nvPicPr>
            <p:cNvPr id="109" name="Obraz 108">
              <a:extLst>
                <a:ext uri="{FF2B5EF4-FFF2-40B4-BE49-F238E27FC236}">
                  <a16:creationId xmlns:a16="http://schemas.microsoft.com/office/drawing/2014/main" id="{DCE8E5A8-5D59-4454-BBFC-EFE5E38375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6974" y="3598277"/>
              <a:ext cx="1092306" cy="1092306"/>
            </a:xfrm>
            <a:prstGeom prst="rect">
              <a:avLst/>
            </a:prstGeom>
          </p:spPr>
        </p:pic>
        <p:sp>
          <p:nvSpPr>
            <p:cNvPr id="110" name="Prostokąt 109">
              <a:extLst>
                <a:ext uri="{FF2B5EF4-FFF2-40B4-BE49-F238E27FC236}">
                  <a16:creationId xmlns:a16="http://schemas.microsoft.com/office/drawing/2014/main" id="{42A63FC1-7547-4D39-AD67-A0B2D9A3921B}"/>
                </a:ext>
              </a:extLst>
            </p:cNvPr>
            <p:cNvSpPr/>
            <p:nvPr/>
          </p:nvSpPr>
          <p:spPr>
            <a:xfrm>
              <a:off x="5648200" y="4578668"/>
              <a:ext cx="671547" cy="1631060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11" name="Owal 110">
              <a:extLst>
                <a:ext uri="{FF2B5EF4-FFF2-40B4-BE49-F238E27FC236}">
                  <a16:creationId xmlns:a16="http://schemas.microsoft.com/office/drawing/2014/main" id="{C3F133F2-732D-48DA-ADD7-A2025A8BCCE1}"/>
                </a:ext>
              </a:extLst>
            </p:cNvPr>
            <p:cNvSpPr/>
            <p:nvPr/>
          </p:nvSpPr>
          <p:spPr>
            <a:xfrm>
              <a:off x="6122834" y="4606469"/>
              <a:ext cx="142376" cy="142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cxnSp>
          <p:nvCxnSpPr>
            <p:cNvPr id="112" name="Łącznik prosty 111">
              <a:extLst>
                <a:ext uri="{FF2B5EF4-FFF2-40B4-BE49-F238E27FC236}">
                  <a16:creationId xmlns:a16="http://schemas.microsoft.com/office/drawing/2014/main" id="{59DBB91C-EB53-4006-B7F3-4D2BAFCBCCD0}"/>
                </a:ext>
              </a:extLst>
            </p:cNvPr>
            <p:cNvCxnSpPr/>
            <p:nvPr/>
          </p:nvCxnSpPr>
          <p:spPr>
            <a:xfrm>
              <a:off x="5865459" y="4832584"/>
              <a:ext cx="442866" cy="0"/>
            </a:xfrm>
            <a:prstGeom prst="line">
              <a:avLst/>
            </a:prstGeom>
            <a:ln w="28575" cap="rnd">
              <a:solidFill>
                <a:srgbClr val="557EC7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6" name="Grupa 135">
            <a:extLst>
              <a:ext uri="{FF2B5EF4-FFF2-40B4-BE49-F238E27FC236}">
                <a16:creationId xmlns:a16="http://schemas.microsoft.com/office/drawing/2014/main" id="{76E1E055-8FFA-4371-A68B-4035E4E25281}"/>
              </a:ext>
            </a:extLst>
          </p:cNvPr>
          <p:cNvGrpSpPr/>
          <p:nvPr/>
        </p:nvGrpSpPr>
        <p:grpSpPr>
          <a:xfrm>
            <a:off x="905059" y="5078455"/>
            <a:ext cx="1092306" cy="2379035"/>
            <a:chOff x="5346974" y="3598277"/>
            <a:chExt cx="1092306" cy="2379035"/>
          </a:xfrm>
        </p:grpSpPr>
        <p:pic>
          <p:nvPicPr>
            <p:cNvPr id="137" name="Obraz 136">
              <a:extLst>
                <a:ext uri="{FF2B5EF4-FFF2-40B4-BE49-F238E27FC236}">
                  <a16:creationId xmlns:a16="http://schemas.microsoft.com/office/drawing/2014/main" id="{A889FA09-C763-479D-AD88-848E6500C8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6974" y="3598277"/>
              <a:ext cx="1092306" cy="1092306"/>
            </a:xfrm>
            <a:prstGeom prst="rect">
              <a:avLst/>
            </a:prstGeom>
          </p:spPr>
        </p:pic>
        <p:sp>
          <p:nvSpPr>
            <p:cNvPr id="138" name="Prostokąt 137">
              <a:extLst>
                <a:ext uri="{FF2B5EF4-FFF2-40B4-BE49-F238E27FC236}">
                  <a16:creationId xmlns:a16="http://schemas.microsoft.com/office/drawing/2014/main" id="{F9825534-1729-4BD4-B0FE-7237BC24C10F}"/>
                </a:ext>
              </a:extLst>
            </p:cNvPr>
            <p:cNvSpPr/>
            <p:nvPr/>
          </p:nvSpPr>
          <p:spPr>
            <a:xfrm>
              <a:off x="5648201" y="4578668"/>
              <a:ext cx="671547" cy="1398644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39" name="Owal 138">
              <a:extLst>
                <a:ext uri="{FF2B5EF4-FFF2-40B4-BE49-F238E27FC236}">
                  <a16:creationId xmlns:a16="http://schemas.microsoft.com/office/drawing/2014/main" id="{4038F7AD-590C-4108-A5CC-D6A6378835CF}"/>
                </a:ext>
              </a:extLst>
            </p:cNvPr>
            <p:cNvSpPr/>
            <p:nvPr/>
          </p:nvSpPr>
          <p:spPr>
            <a:xfrm>
              <a:off x="6122834" y="4606469"/>
              <a:ext cx="142376" cy="142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cxnSp>
          <p:nvCxnSpPr>
            <p:cNvPr id="140" name="Łącznik prosty 139">
              <a:extLst>
                <a:ext uri="{FF2B5EF4-FFF2-40B4-BE49-F238E27FC236}">
                  <a16:creationId xmlns:a16="http://schemas.microsoft.com/office/drawing/2014/main" id="{10BAD9BF-CBA9-4C92-AC1E-27007ED282B7}"/>
                </a:ext>
              </a:extLst>
            </p:cNvPr>
            <p:cNvCxnSpPr/>
            <p:nvPr/>
          </p:nvCxnSpPr>
          <p:spPr>
            <a:xfrm>
              <a:off x="5865459" y="4832584"/>
              <a:ext cx="442866" cy="0"/>
            </a:xfrm>
            <a:prstGeom prst="line">
              <a:avLst/>
            </a:prstGeom>
            <a:ln w="28575" cap="rnd">
              <a:solidFill>
                <a:srgbClr val="557EC7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Prostokąt zaokrąglony 47">
            <a:extLst>
              <a:ext uri="{FF2B5EF4-FFF2-40B4-BE49-F238E27FC236}">
                <a16:creationId xmlns:a16="http://schemas.microsoft.com/office/drawing/2014/main" id="{724EA632-EDB4-40FD-8727-B8FD240594FC}"/>
              </a:ext>
            </a:extLst>
          </p:cNvPr>
          <p:cNvSpPr/>
          <p:nvPr/>
        </p:nvSpPr>
        <p:spPr>
          <a:xfrm>
            <a:off x="417170" y="2336424"/>
            <a:ext cx="2376000" cy="362005"/>
          </a:xfrm>
          <a:prstGeom prst="roundRect">
            <a:avLst>
              <a:gd name="adj" fmla="val 50000"/>
            </a:avLst>
          </a:prstGeom>
          <a:solidFill>
            <a:srgbClr val="CCCCCC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pl-PL" sz="1600" b="1" dirty="0">
                <a:solidFill>
                  <a:schemeClr val="bg1"/>
                </a:solidFill>
              </a:rPr>
              <a:t>KOD URUCHOMIENIA</a:t>
            </a:r>
          </a:p>
        </p:txBody>
      </p:sp>
      <p:pic>
        <p:nvPicPr>
          <p:cNvPr id="69" name="Obraz 68" descr="Obraz zawierający grafika wektorowa&#10;&#10;Opis wygenerowany automatycznie">
            <a:extLst>
              <a:ext uri="{FF2B5EF4-FFF2-40B4-BE49-F238E27FC236}">
                <a16:creationId xmlns:a16="http://schemas.microsoft.com/office/drawing/2014/main" id="{47826044-36EB-42B6-8096-71A6C9B97A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4420" y="2095081"/>
            <a:ext cx="1105482" cy="1105482"/>
          </a:xfrm>
          <a:prstGeom prst="rect">
            <a:avLst/>
          </a:prstGeom>
        </p:spPr>
      </p:pic>
      <p:sp>
        <p:nvSpPr>
          <p:cNvPr id="70" name="Prostokąt: zaokrąglone rogi 69">
            <a:extLst>
              <a:ext uri="{FF2B5EF4-FFF2-40B4-BE49-F238E27FC236}">
                <a16:creationId xmlns:a16="http://schemas.microsoft.com/office/drawing/2014/main" id="{1B6F16D7-089B-40C9-81FB-A95C91A00370}"/>
              </a:ext>
            </a:extLst>
          </p:cNvPr>
          <p:cNvSpPr/>
          <p:nvPr/>
        </p:nvSpPr>
        <p:spPr>
          <a:xfrm>
            <a:off x="9614143" y="2114239"/>
            <a:ext cx="2376000" cy="534763"/>
          </a:xfrm>
          <a:prstGeom prst="roundRect">
            <a:avLst>
              <a:gd name="adj" fmla="val 50000"/>
            </a:avLst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/>
              <a:t>NOWY SEMESTR</a:t>
            </a:r>
          </a:p>
        </p:txBody>
      </p:sp>
      <p:sp>
        <p:nvSpPr>
          <p:cNvPr id="77" name="Prostokąt: zaokrąglone rogi 76">
            <a:extLst>
              <a:ext uri="{FF2B5EF4-FFF2-40B4-BE49-F238E27FC236}">
                <a16:creationId xmlns:a16="http://schemas.microsoft.com/office/drawing/2014/main" id="{40A9524B-D1BC-44F9-AB08-ADF0548656FB}"/>
              </a:ext>
            </a:extLst>
          </p:cNvPr>
          <p:cNvSpPr/>
          <p:nvPr/>
        </p:nvSpPr>
        <p:spPr>
          <a:xfrm>
            <a:off x="9614143" y="2703597"/>
            <a:ext cx="2376000" cy="534763"/>
          </a:xfrm>
          <a:prstGeom prst="roundRect">
            <a:avLst>
              <a:gd name="adj" fmla="val 50000"/>
            </a:avLst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/>
              <a:t>NOWE KIERUNKI</a:t>
            </a:r>
          </a:p>
        </p:txBody>
      </p:sp>
      <p:grpSp>
        <p:nvGrpSpPr>
          <p:cNvPr id="78" name="Grupa 77">
            <a:extLst>
              <a:ext uri="{FF2B5EF4-FFF2-40B4-BE49-F238E27FC236}">
                <a16:creationId xmlns:a16="http://schemas.microsoft.com/office/drawing/2014/main" id="{F7016340-6730-4D3C-B0E2-7F137640D9D2}"/>
              </a:ext>
            </a:extLst>
          </p:cNvPr>
          <p:cNvGrpSpPr/>
          <p:nvPr/>
        </p:nvGrpSpPr>
        <p:grpSpPr>
          <a:xfrm>
            <a:off x="6189712" y="1562772"/>
            <a:ext cx="683689" cy="632812"/>
            <a:chOff x="8556466" y="5026826"/>
            <a:chExt cx="944667" cy="944667"/>
          </a:xfrm>
        </p:grpSpPr>
        <p:sp>
          <p:nvSpPr>
            <p:cNvPr id="79" name="Owal 78">
              <a:extLst>
                <a:ext uri="{FF2B5EF4-FFF2-40B4-BE49-F238E27FC236}">
                  <a16:creationId xmlns:a16="http://schemas.microsoft.com/office/drawing/2014/main" id="{7F421AB6-E852-4C26-89C9-D4252CA9F3E7}"/>
                </a:ext>
              </a:extLst>
            </p:cNvPr>
            <p:cNvSpPr/>
            <p:nvPr/>
          </p:nvSpPr>
          <p:spPr>
            <a:xfrm>
              <a:off x="8556466" y="5026826"/>
              <a:ext cx="944667" cy="944667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85" name="Obraz 84">
              <a:extLst>
                <a:ext uri="{FF2B5EF4-FFF2-40B4-BE49-F238E27FC236}">
                  <a16:creationId xmlns:a16="http://schemas.microsoft.com/office/drawing/2014/main" id="{7B8BB605-49BA-4D47-B03E-96A9970B49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44873" y="5229201"/>
              <a:ext cx="567854" cy="567854"/>
            </a:xfrm>
            <a:prstGeom prst="rect">
              <a:avLst/>
            </a:prstGeom>
          </p:spPr>
        </p:pic>
      </p:grpSp>
      <p:grpSp>
        <p:nvGrpSpPr>
          <p:cNvPr id="89" name="Grupa 88">
            <a:extLst>
              <a:ext uri="{FF2B5EF4-FFF2-40B4-BE49-F238E27FC236}">
                <a16:creationId xmlns:a16="http://schemas.microsoft.com/office/drawing/2014/main" id="{D65ACA71-24E4-4B2C-8F91-1DF1C240A107}"/>
              </a:ext>
            </a:extLst>
          </p:cNvPr>
          <p:cNvGrpSpPr/>
          <p:nvPr/>
        </p:nvGrpSpPr>
        <p:grpSpPr>
          <a:xfrm>
            <a:off x="9110633" y="246789"/>
            <a:ext cx="2880000" cy="540147"/>
            <a:chOff x="8328248" y="1578182"/>
            <a:chExt cx="2880000" cy="540147"/>
          </a:xfrm>
        </p:grpSpPr>
        <p:sp>
          <p:nvSpPr>
            <p:cNvPr id="90" name="Prostokąt zaokrąglony 3">
              <a:extLst>
                <a:ext uri="{FF2B5EF4-FFF2-40B4-BE49-F238E27FC236}">
                  <a16:creationId xmlns:a16="http://schemas.microsoft.com/office/drawing/2014/main" id="{BA272601-DE99-434D-BC73-429D489D1709}"/>
                </a:ext>
              </a:extLst>
            </p:cNvPr>
            <p:cNvSpPr/>
            <p:nvPr/>
          </p:nvSpPr>
          <p:spPr>
            <a:xfrm>
              <a:off x="8328248" y="1578182"/>
              <a:ext cx="2880000" cy="540147"/>
            </a:xfrm>
            <a:prstGeom prst="roundRect">
              <a:avLst>
                <a:gd name="adj" fmla="val 50000"/>
              </a:avLst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2" algn="ctr"/>
              <a:r>
                <a:rPr lang="pl-PL" sz="3000" dirty="0">
                  <a:solidFill>
                    <a:schemeClr val="bg1"/>
                  </a:solidFill>
                </a:rPr>
                <a:t>2</a:t>
              </a:r>
              <a:r>
                <a:rPr lang="pl-PL" baseline="30000" dirty="0">
                  <a:solidFill>
                    <a:schemeClr val="bg1"/>
                  </a:solidFill>
                </a:rPr>
                <a:t>DEMO</a:t>
              </a:r>
            </a:p>
          </p:txBody>
        </p:sp>
        <p:pic>
          <p:nvPicPr>
            <p:cNvPr id="91" name="Obraz 90">
              <a:extLst>
                <a:ext uri="{FF2B5EF4-FFF2-40B4-BE49-F238E27FC236}">
                  <a16:creationId xmlns:a16="http://schemas.microsoft.com/office/drawing/2014/main" id="{07DB8D19-CEC2-479F-8CA0-955C337C50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64603" y="1714417"/>
              <a:ext cx="1080462" cy="262601"/>
            </a:xfrm>
            <a:prstGeom prst="rect">
              <a:avLst/>
            </a:prstGeom>
            <a:solidFill>
              <a:srgbClr val="CC6699">
                <a:alpha val="0"/>
              </a:srgbClr>
            </a:solidFill>
          </p:spPr>
        </p:pic>
      </p:grpSp>
      <p:cxnSp>
        <p:nvCxnSpPr>
          <p:cNvPr id="3" name="Łącznik prosty 2">
            <a:extLst>
              <a:ext uri="{FF2B5EF4-FFF2-40B4-BE49-F238E27FC236}">
                <a16:creationId xmlns:a16="http://schemas.microsoft.com/office/drawing/2014/main" id="{2224D9C6-17CF-4798-9A17-5FFDF474F398}"/>
              </a:ext>
            </a:extLst>
          </p:cNvPr>
          <p:cNvCxnSpPr>
            <a:cxnSpLocks/>
          </p:cNvCxnSpPr>
          <p:nvPr/>
        </p:nvCxnSpPr>
        <p:spPr>
          <a:xfrm>
            <a:off x="9571413" y="2726859"/>
            <a:ext cx="2508608" cy="435117"/>
          </a:xfrm>
          <a:prstGeom prst="line">
            <a:avLst/>
          </a:prstGeom>
          <a:ln w="889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Łącznik prosty 142">
            <a:extLst>
              <a:ext uri="{FF2B5EF4-FFF2-40B4-BE49-F238E27FC236}">
                <a16:creationId xmlns:a16="http://schemas.microsoft.com/office/drawing/2014/main" id="{7B943A64-F6E1-42CB-8E77-C49BB3D74082}"/>
              </a:ext>
            </a:extLst>
          </p:cNvPr>
          <p:cNvCxnSpPr>
            <a:cxnSpLocks/>
          </p:cNvCxnSpPr>
          <p:nvPr/>
        </p:nvCxnSpPr>
        <p:spPr>
          <a:xfrm>
            <a:off x="9530989" y="2141124"/>
            <a:ext cx="2508608" cy="435117"/>
          </a:xfrm>
          <a:prstGeom prst="line">
            <a:avLst/>
          </a:prstGeom>
          <a:ln w="889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Łącznik prosty 143">
            <a:extLst>
              <a:ext uri="{FF2B5EF4-FFF2-40B4-BE49-F238E27FC236}">
                <a16:creationId xmlns:a16="http://schemas.microsoft.com/office/drawing/2014/main" id="{89B90F07-C20E-44DC-9DB1-657DFABC50C7}"/>
              </a:ext>
            </a:extLst>
          </p:cNvPr>
          <p:cNvCxnSpPr>
            <a:cxnSpLocks/>
          </p:cNvCxnSpPr>
          <p:nvPr/>
        </p:nvCxnSpPr>
        <p:spPr>
          <a:xfrm>
            <a:off x="6713924" y="2542505"/>
            <a:ext cx="2508608" cy="435117"/>
          </a:xfrm>
          <a:prstGeom prst="line">
            <a:avLst/>
          </a:prstGeom>
          <a:ln w="889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upa 7">
            <a:extLst>
              <a:ext uri="{FF2B5EF4-FFF2-40B4-BE49-F238E27FC236}">
                <a16:creationId xmlns:a16="http://schemas.microsoft.com/office/drawing/2014/main" id="{61331315-2101-4D20-A67B-266900D6C3DD}"/>
              </a:ext>
            </a:extLst>
          </p:cNvPr>
          <p:cNvGrpSpPr/>
          <p:nvPr/>
        </p:nvGrpSpPr>
        <p:grpSpPr>
          <a:xfrm>
            <a:off x="2730533" y="3618240"/>
            <a:ext cx="2880000" cy="540147"/>
            <a:chOff x="2480176" y="5788102"/>
            <a:chExt cx="2880000" cy="540147"/>
          </a:xfrm>
        </p:grpSpPr>
        <p:sp>
          <p:nvSpPr>
            <p:cNvPr id="145" name="Prostokąt zaokrąglony 5">
              <a:extLst>
                <a:ext uri="{FF2B5EF4-FFF2-40B4-BE49-F238E27FC236}">
                  <a16:creationId xmlns:a16="http://schemas.microsoft.com/office/drawing/2014/main" id="{40E74EC3-E371-4DBF-91FE-F3CBA0F7DDD6}"/>
                </a:ext>
              </a:extLst>
            </p:cNvPr>
            <p:cNvSpPr/>
            <p:nvPr/>
          </p:nvSpPr>
          <p:spPr>
            <a:xfrm>
              <a:off x="2480176" y="5788102"/>
              <a:ext cx="2880000" cy="5401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4D4D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146" name="Obraz 145">
              <a:extLst>
                <a:ext uri="{FF2B5EF4-FFF2-40B4-BE49-F238E27FC236}">
                  <a16:creationId xmlns:a16="http://schemas.microsoft.com/office/drawing/2014/main" id="{A57D6B7A-F12F-4828-81F2-EDA83DBC8E7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-3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9047" y="5926874"/>
              <a:ext cx="1080462" cy="262601"/>
            </a:xfrm>
            <a:prstGeom prst="rect">
              <a:avLst/>
            </a:prstGeom>
            <a:solidFill>
              <a:srgbClr val="CC6699">
                <a:alpha val="0"/>
              </a:srgbClr>
            </a:solidFill>
          </p:spPr>
        </p:pic>
      </p:grpSp>
      <p:sp>
        <p:nvSpPr>
          <p:cNvPr id="147" name="Prostokąt: zaokrąglone rogi 146">
            <a:extLst>
              <a:ext uri="{FF2B5EF4-FFF2-40B4-BE49-F238E27FC236}">
                <a16:creationId xmlns:a16="http://schemas.microsoft.com/office/drawing/2014/main" id="{4DCDB625-D6AA-487A-A3AD-2B9E7CF6103A}"/>
              </a:ext>
            </a:extLst>
          </p:cNvPr>
          <p:cNvSpPr/>
          <p:nvPr/>
        </p:nvSpPr>
        <p:spPr>
          <a:xfrm>
            <a:off x="404918" y="4090039"/>
            <a:ext cx="2376000" cy="540148"/>
          </a:xfrm>
          <a:prstGeom prst="roundRect">
            <a:avLst>
              <a:gd name="adj" fmla="val 50000"/>
            </a:avLst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STARY MODUŁ STUDENCI</a:t>
            </a:r>
          </a:p>
        </p:txBody>
      </p:sp>
      <p:sp>
        <p:nvSpPr>
          <p:cNvPr id="107" name="Prostokąt 106">
            <a:extLst>
              <a:ext uri="{FF2B5EF4-FFF2-40B4-BE49-F238E27FC236}">
                <a16:creationId xmlns:a16="http://schemas.microsoft.com/office/drawing/2014/main" id="{DD9AB96E-295E-4AC3-9292-E655FEA879F7}"/>
              </a:ext>
            </a:extLst>
          </p:cNvPr>
          <p:cNvSpPr/>
          <p:nvPr/>
        </p:nvSpPr>
        <p:spPr>
          <a:xfrm rot="1432650">
            <a:off x="3300707" y="4412230"/>
            <a:ext cx="2529838" cy="738664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b="1" dirty="0">
                <a:ln w="3175">
                  <a:solidFill>
                    <a:srgbClr val="993366"/>
                  </a:solidFill>
                  <a:prstDash val="solid"/>
                </a:ln>
                <a:pattFill prst="dkDnDiag">
                  <a:fgClr>
                    <a:srgbClr val="993366"/>
                  </a:fgClr>
                  <a:bgClr>
                    <a:schemeClr val="bg1"/>
                  </a:bgClr>
                </a:pattFill>
              </a:rPr>
              <a:t>OPI PIB </a:t>
            </a:r>
          </a:p>
          <a:p>
            <a:pPr algn="ctr"/>
            <a:r>
              <a:rPr lang="pl-PL" b="1" dirty="0">
                <a:ln w="3175">
                  <a:solidFill>
                    <a:srgbClr val="993366"/>
                  </a:solidFill>
                  <a:prstDash val="solid"/>
                </a:ln>
                <a:pattFill prst="dkDnDiag">
                  <a:fgClr>
                    <a:srgbClr val="993366"/>
                  </a:fgClr>
                  <a:bgClr>
                    <a:schemeClr val="bg1"/>
                  </a:bgClr>
                </a:pattFill>
              </a:rPr>
              <a:t>zmigruje dane</a:t>
            </a:r>
          </a:p>
        </p:txBody>
      </p:sp>
      <p:grpSp>
        <p:nvGrpSpPr>
          <p:cNvPr id="5" name="Grupa 4">
            <a:extLst>
              <a:ext uri="{FF2B5EF4-FFF2-40B4-BE49-F238E27FC236}">
                <a16:creationId xmlns:a16="http://schemas.microsoft.com/office/drawing/2014/main" id="{7AB42BFA-0986-4016-A4D6-7304F395BAAF}"/>
              </a:ext>
            </a:extLst>
          </p:cNvPr>
          <p:cNvGrpSpPr/>
          <p:nvPr/>
        </p:nvGrpSpPr>
        <p:grpSpPr>
          <a:xfrm>
            <a:off x="6940361" y="1237618"/>
            <a:ext cx="2247317" cy="1128508"/>
            <a:chOff x="7253246" y="-825884"/>
            <a:chExt cx="2247317" cy="1128508"/>
          </a:xfrm>
        </p:grpSpPr>
        <p:sp>
          <p:nvSpPr>
            <p:cNvPr id="72" name="Prostokąt 71">
              <a:extLst>
                <a:ext uri="{FF2B5EF4-FFF2-40B4-BE49-F238E27FC236}">
                  <a16:creationId xmlns:a16="http://schemas.microsoft.com/office/drawing/2014/main" id="{F646A85F-1D49-4976-AC61-CBF1FB34A9B5}"/>
                </a:ext>
              </a:extLst>
            </p:cNvPr>
            <p:cNvSpPr/>
            <p:nvPr/>
          </p:nvSpPr>
          <p:spPr>
            <a:xfrm rot="1110056">
              <a:off x="7253246" y="-436040"/>
              <a:ext cx="2247317" cy="738664"/>
            </a:xfrm>
            <a:prstGeom prst="rect">
              <a:avLst/>
            </a:prstGeom>
            <a:noFill/>
          </p:spPr>
          <p:txBody>
            <a:bodyPr wrap="square" lIns="36000" tIns="0" rIns="36000" bIns="0" anchor="ctr" anchorCtr="0">
              <a:spAutoFit/>
            </a:bodyPr>
            <a:lstStyle/>
            <a:p>
              <a:pPr algn="ctr"/>
              <a:r>
                <a:rPr lang="pl-PL" b="1" dirty="0">
                  <a:ln w="3175">
                    <a:solidFill>
                      <a:srgbClr val="993366"/>
                    </a:solidFill>
                    <a:prstDash val="solid"/>
                  </a:ln>
                  <a:pattFill prst="dkDnDiag">
                    <a:fgClr>
                      <a:srgbClr val="993366"/>
                    </a:fgClr>
                    <a:bgClr>
                      <a:schemeClr val="bg1"/>
                    </a:bgClr>
                  </a:pattFill>
                </a:rPr>
                <a:t>Nowi studenci</a:t>
              </a:r>
              <a:br>
                <a:rPr lang="pl-PL" b="1" dirty="0">
                  <a:ln w="3175">
                    <a:solidFill>
                      <a:srgbClr val="993366"/>
                    </a:solidFill>
                    <a:prstDash val="solid"/>
                  </a:ln>
                  <a:pattFill prst="dkDnDiag">
                    <a:fgClr>
                      <a:srgbClr val="993366"/>
                    </a:fgClr>
                    <a:bgClr>
                      <a:schemeClr val="bg1"/>
                    </a:bgClr>
                  </a:pattFill>
                </a:rPr>
              </a:br>
              <a:endParaRPr lang="pl-PL" b="1" dirty="0">
                <a:ln w="3175">
                  <a:solidFill>
                    <a:srgbClr val="993366"/>
                  </a:solidFill>
                  <a:prstDash val="solid"/>
                </a:ln>
                <a:pattFill prst="dkDnDiag">
                  <a:fgClr>
                    <a:srgbClr val="993366"/>
                  </a:fgClr>
                  <a:bgClr>
                    <a:schemeClr val="bg1"/>
                  </a:bgClr>
                </a:pattFill>
              </a:endParaRPr>
            </a:p>
          </p:txBody>
        </p:sp>
        <p:sp>
          <p:nvSpPr>
            <p:cNvPr id="76" name="Prostokąt 75">
              <a:extLst>
                <a:ext uri="{FF2B5EF4-FFF2-40B4-BE49-F238E27FC236}">
                  <a16:creationId xmlns:a16="http://schemas.microsoft.com/office/drawing/2014/main" id="{F6BD5450-63AD-4A51-88AD-1554D028E9FD}"/>
                </a:ext>
              </a:extLst>
            </p:cNvPr>
            <p:cNvSpPr/>
            <p:nvPr/>
          </p:nvSpPr>
          <p:spPr>
            <a:xfrm rot="1065693">
              <a:off x="7489807" y="-825884"/>
              <a:ext cx="1888528" cy="369332"/>
            </a:xfrm>
            <a:prstGeom prst="rect">
              <a:avLst/>
            </a:prstGeom>
            <a:noFill/>
          </p:spPr>
          <p:txBody>
            <a:bodyPr wrap="square" lIns="36000" tIns="0" rIns="36000" bIns="0" anchor="ctr" anchorCtr="0">
              <a:spAutoFit/>
            </a:bodyPr>
            <a:lstStyle/>
            <a:p>
              <a:pPr algn="ctr"/>
              <a:r>
                <a:rPr lang="pl-PL" b="1" dirty="0">
                  <a:ln w="3175">
                    <a:solidFill>
                      <a:schemeClr val="bg1">
                        <a:lumMod val="50000"/>
                      </a:schemeClr>
                    </a:solidFill>
                    <a:prstDash val="solid"/>
                  </a:ln>
                  <a:pattFill prst="dkDnDiag">
                    <a:fgClr>
                      <a:schemeClr val="bg1">
                        <a:lumMod val="50000"/>
                      </a:schemeClr>
                    </a:fgClr>
                    <a:bgClr>
                      <a:schemeClr val="bg1"/>
                    </a:bgClr>
                  </a:pattFill>
                </a:rPr>
                <a:t>2019/2020</a:t>
              </a:r>
            </a:p>
          </p:txBody>
        </p:sp>
      </p:grpSp>
      <p:grpSp>
        <p:nvGrpSpPr>
          <p:cNvPr id="6" name="Grupa 5">
            <a:extLst>
              <a:ext uri="{FF2B5EF4-FFF2-40B4-BE49-F238E27FC236}">
                <a16:creationId xmlns:a16="http://schemas.microsoft.com/office/drawing/2014/main" id="{4279E677-EEE0-44E2-BBAA-B9FB485E7FFB}"/>
              </a:ext>
            </a:extLst>
          </p:cNvPr>
          <p:cNvGrpSpPr/>
          <p:nvPr/>
        </p:nvGrpSpPr>
        <p:grpSpPr>
          <a:xfrm>
            <a:off x="6293302" y="4177874"/>
            <a:ext cx="4947883" cy="1778110"/>
            <a:chOff x="6293302" y="4177874"/>
            <a:chExt cx="4947883" cy="1778110"/>
          </a:xfrm>
        </p:grpSpPr>
        <p:grpSp>
          <p:nvGrpSpPr>
            <p:cNvPr id="116" name="Grupa 115">
              <a:extLst>
                <a:ext uri="{FF2B5EF4-FFF2-40B4-BE49-F238E27FC236}">
                  <a16:creationId xmlns:a16="http://schemas.microsoft.com/office/drawing/2014/main" id="{E0067E5C-7A64-4B1B-ACA9-243BFF8A81D9}"/>
                </a:ext>
              </a:extLst>
            </p:cNvPr>
            <p:cNvGrpSpPr/>
            <p:nvPr/>
          </p:nvGrpSpPr>
          <p:grpSpPr>
            <a:xfrm>
              <a:off x="8866157" y="4589113"/>
              <a:ext cx="2375028" cy="430585"/>
              <a:chOff x="3052474" y="4168567"/>
              <a:chExt cx="2592288" cy="430585"/>
            </a:xfrm>
          </p:grpSpPr>
          <p:sp>
            <p:nvSpPr>
              <p:cNvPr id="117" name="Prostokąt: zaokrąglone rogi 116">
                <a:extLst>
                  <a:ext uri="{FF2B5EF4-FFF2-40B4-BE49-F238E27FC236}">
                    <a16:creationId xmlns:a16="http://schemas.microsoft.com/office/drawing/2014/main" id="{65DBF472-D4CC-4747-BA34-72CE611830AD}"/>
                  </a:ext>
                </a:extLst>
              </p:cNvPr>
              <p:cNvSpPr/>
              <p:nvPr/>
            </p:nvSpPr>
            <p:spPr>
              <a:xfrm>
                <a:off x="3052474" y="4229598"/>
                <a:ext cx="2592288" cy="350208"/>
              </a:xfrm>
              <a:prstGeom prst="roundRect">
                <a:avLst>
                  <a:gd name="adj" fmla="val 50000"/>
                </a:avLst>
              </a:prstGeom>
              <a:solidFill>
                <a:srgbClr val="CCCC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68000" rtlCol="0" anchor="ctr"/>
              <a:lstStyle/>
              <a:p>
                <a:r>
                  <a:rPr lang="pl-PL" sz="1200" b="1" dirty="0"/>
                  <a:t>ZNACZNIK REKRUTACJI BEZ KIERUNKÓW</a:t>
                </a:r>
              </a:p>
            </p:txBody>
          </p:sp>
          <p:pic>
            <p:nvPicPr>
              <p:cNvPr id="125" name="Obraz 124">
                <a:extLst>
                  <a:ext uri="{FF2B5EF4-FFF2-40B4-BE49-F238E27FC236}">
                    <a16:creationId xmlns:a16="http://schemas.microsoft.com/office/drawing/2014/main" id="{2D3EE02B-FE1C-4CDA-93B3-A47F3A4E899E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141432" y="4168567"/>
                <a:ext cx="430585" cy="430585"/>
              </a:xfrm>
              <a:prstGeom prst="rect">
                <a:avLst/>
              </a:prstGeom>
            </p:spPr>
          </p:pic>
        </p:grpSp>
        <p:grpSp>
          <p:nvGrpSpPr>
            <p:cNvPr id="127" name="Grupa 126">
              <a:extLst>
                <a:ext uri="{FF2B5EF4-FFF2-40B4-BE49-F238E27FC236}">
                  <a16:creationId xmlns:a16="http://schemas.microsoft.com/office/drawing/2014/main" id="{5841C3F3-F181-4AB7-B619-21A03240B034}"/>
                </a:ext>
              </a:extLst>
            </p:cNvPr>
            <p:cNvGrpSpPr/>
            <p:nvPr/>
          </p:nvGrpSpPr>
          <p:grpSpPr>
            <a:xfrm>
              <a:off x="8866157" y="4983040"/>
              <a:ext cx="2375028" cy="430585"/>
              <a:chOff x="3052474" y="4168567"/>
              <a:chExt cx="2592288" cy="430585"/>
            </a:xfrm>
          </p:grpSpPr>
          <p:sp>
            <p:nvSpPr>
              <p:cNvPr id="141" name="Prostokąt: zaokrąglone rogi 140">
                <a:extLst>
                  <a:ext uri="{FF2B5EF4-FFF2-40B4-BE49-F238E27FC236}">
                    <a16:creationId xmlns:a16="http://schemas.microsoft.com/office/drawing/2014/main" id="{3A4445C1-98BC-47F9-B417-BF9673E37566}"/>
                  </a:ext>
                </a:extLst>
              </p:cNvPr>
              <p:cNvSpPr/>
              <p:nvPr/>
            </p:nvSpPr>
            <p:spPr>
              <a:xfrm>
                <a:off x="3052474" y="4229598"/>
                <a:ext cx="2592288" cy="350208"/>
              </a:xfrm>
              <a:prstGeom prst="roundRect">
                <a:avLst>
                  <a:gd name="adj" fmla="val 50000"/>
                </a:avLst>
              </a:prstGeom>
              <a:solidFill>
                <a:srgbClr val="CCCC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68000" rtlCol="0" anchor="ctr"/>
              <a:lstStyle/>
              <a:p>
                <a:r>
                  <a:rPr lang="pl-PL" sz="1200" b="1" dirty="0"/>
                  <a:t>IDENTYFIKATOR ZEWNĘTRZNY</a:t>
                </a:r>
              </a:p>
            </p:txBody>
          </p:sp>
          <p:pic>
            <p:nvPicPr>
              <p:cNvPr id="142" name="Obraz 141">
                <a:extLst>
                  <a:ext uri="{FF2B5EF4-FFF2-40B4-BE49-F238E27FC236}">
                    <a16:creationId xmlns:a16="http://schemas.microsoft.com/office/drawing/2014/main" id="{B409ACD5-052D-4CCB-A8A2-121D59157EE9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141432" y="4168567"/>
                <a:ext cx="430585" cy="430585"/>
              </a:xfrm>
              <a:prstGeom prst="rect">
                <a:avLst/>
              </a:prstGeom>
            </p:spPr>
          </p:pic>
        </p:grpSp>
        <p:grpSp>
          <p:nvGrpSpPr>
            <p:cNvPr id="130" name="Grupa 129">
              <a:extLst>
                <a:ext uri="{FF2B5EF4-FFF2-40B4-BE49-F238E27FC236}">
                  <a16:creationId xmlns:a16="http://schemas.microsoft.com/office/drawing/2014/main" id="{B4A21635-7275-4A09-94B6-715812778FE2}"/>
                </a:ext>
              </a:extLst>
            </p:cNvPr>
            <p:cNvGrpSpPr/>
            <p:nvPr/>
          </p:nvGrpSpPr>
          <p:grpSpPr>
            <a:xfrm>
              <a:off x="6293302" y="4309051"/>
              <a:ext cx="2375028" cy="430585"/>
              <a:chOff x="3054693" y="3737841"/>
              <a:chExt cx="2592288" cy="430585"/>
            </a:xfrm>
          </p:grpSpPr>
          <p:sp>
            <p:nvSpPr>
              <p:cNvPr id="131" name="Prostokąt: zaokrąglone rogi 130">
                <a:extLst>
                  <a:ext uri="{FF2B5EF4-FFF2-40B4-BE49-F238E27FC236}">
                    <a16:creationId xmlns:a16="http://schemas.microsoft.com/office/drawing/2014/main" id="{4E90D912-112A-4ADD-9192-56D22D10DB8D}"/>
                  </a:ext>
                </a:extLst>
              </p:cNvPr>
              <p:cNvSpPr/>
              <p:nvPr/>
            </p:nvSpPr>
            <p:spPr>
              <a:xfrm>
                <a:off x="3054693" y="3798872"/>
                <a:ext cx="2592288" cy="350208"/>
              </a:xfrm>
              <a:prstGeom prst="roundRect">
                <a:avLst>
                  <a:gd name="adj" fmla="val 50000"/>
                </a:avLst>
              </a:prstGeom>
              <a:solidFill>
                <a:srgbClr val="CCCC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68000" rtlCol="0" anchor="ctr"/>
              <a:lstStyle/>
              <a:p>
                <a:r>
                  <a:rPr lang="pl-PL" sz="1400" b="1" dirty="0"/>
                  <a:t>KOD URUCHOMIENIA</a:t>
                </a:r>
              </a:p>
            </p:txBody>
          </p:sp>
          <p:pic>
            <p:nvPicPr>
              <p:cNvPr id="132" name="Obraz 131">
                <a:extLst>
                  <a:ext uri="{FF2B5EF4-FFF2-40B4-BE49-F238E27FC236}">
                    <a16:creationId xmlns:a16="http://schemas.microsoft.com/office/drawing/2014/main" id="{6A567E48-5A1F-4E0D-8BE0-FCC31C3C741C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143650" y="3737841"/>
                <a:ext cx="430585" cy="430585"/>
              </a:xfrm>
              <a:prstGeom prst="rect">
                <a:avLst/>
              </a:prstGeom>
            </p:spPr>
          </p:pic>
        </p:grpSp>
        <p:grpSp>
          <p:nvGrpSpPr>
            <p:cNvPr id="133" name="Grupa 132">
              <a:extLst>
                <a:ext uri="{FF2B5EF4-FFF2-40B4-BE49-F238E27FC236}">
                  <a16:creationId xmlns:a16="http://schemas.microsoft.com/office/drawing/2014/main" id="{A423F446-8A68-4B92-8636-BAD2E38829C8}"/>
                </a:ext>
              </a:extLst>
            </p:cNvPr>
            <p:cNvGrpSpPr/>
            <p:nvPr/>
          </p:nvGrpSpPr>
          <p:grpSpPr>
            <a:xfrm>
              <a:off x="6293302" y="4702978"/>
              <a:ext cx="2375028" cy="430585"/>
              <a:chOff x="3054693" y="3737841"/>
              <a:chExt cx="2592288" cy="430585"/>
            </a:xfrm>
          </p:grpSpPr>
          <p:sp>
            <p:nvSpPr>
              <p:cNvPr id="134" name="Prostokąt: zaokrąglone rogi 133">
                <a:extLst>
                  <a:ext uri="{FF2B5EF4-FFF2-40B4-BE49-F238E27FC236}">
                    <a16:creationId xmlns:a16="http://schemas.microsoft.com/office/drawing/2014/main" id="{633256AF-63DA-4AB9-9AF3-EDB73439CCF5}"/>
                  </a:ext>
                </a:extLst>
              </p:cNvPr>
              <p:cNvSpPr/>
              <p:nvPr/>
            </p:nvSpPr>
            <p:spPr>
              <a:xfrm>
                <a:off x="3054693" y="3798872"/>
                <a:ext cx="2592288" cy="350208"/>
              </a:xfrm>
              <a:prstGeom prst="roundRect">
                <a:avLst>
                  <a:gd name="adj" fmla="val 50000"/>
                </a:avLst>
              </a:prstGeom>
              <a:solidFill>
                <a:srgbClr val="CCCC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68000" rtlCol="0" anchor="ctr"/>
              <a:lstStyle/>
              <a:p>
                <a:r>
                  <a:rPr lang="pl-PL" sz="1400" b="1" dirty="0"/>
                  <a:t>PAŃSTWO URODZENIA</a:t>
                </a:r>
              </a:p>
            </p:txBody>
          </p:sp>
          <p:pic>
            <p:nvPicPr>
              <p:cNvPr id="135" name="Obraz 134">
                <a:extLst>
                  <a:ext uri="{FF2B5EF4-FFF2-40B4-BE49-F238E27FC236}">
                    <a16:creationId xmlns:a16="http://schemas.microsoft.com/office/drawing/2014/main" id="{F972FC10-B308-452E-AEDE-541FACF44C77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143650" y="3737841"/>
                <a:ext cx="430585" cy="430585"/>
              </a:xfrm>
              <a:prstGeom prst="rect">
                <a:avLst/>
              </a:prstGeom>
            </p:spPr>
          </p:pic>
        </p:grpSp>
        <p:grpSp>
          <p:nvGrpSpPr>
            <p:cNvPr id="97" name="Grupa 96">
              <a:extLst>
                <a:ext uri="{FF2B5EF4-FFF2-40B4-BE49-F238E27FC236}">
                  <a16:creationId xmlns:a16="http://schemas.microsoft.com/office/drawing/2014/main" id="{38AAE251-79AC-4806-8655-04F460286EB7}"/>
                </a:ext>
              </a:extLst>
            </p:cNvPr>
            <p:cNvGrpSpPr/>
            <p:nvPr/>
          </p:nvGrpSpPr>
          <p:grpSpPr>
            <a:xfrm>
              <a:off x="6328550" y="5131472"/>
              <a:ext cx="2375028" cy="430585"/>
              <a:chOff x="3054693" y="3737841"/>
              <a:chExt cx="2592288" cy="430585"/>
            </a:xfrm>
          </p:grpSpPr>
          <p:sp>
            <p:nvSpPr>
              <p:cNvPr id="98" name="Prostokąt: zaokrąglone rogi 97">
                <a:extLst>
                  <a:ext uri="{FF2B5EF4-FFF2-40B4-BE49-F238E27FC236}">
                    <a16:creationId xmlns:a16="http://schemas.microsoft.com/office/drawing/2014/main" id="{EDFAE44B-FAEB-47C7-A5CE-7E6B8E9AA283}"/>
                  </a:ext>
                </a:extLst>
              </p:cNvPr>
              <p:cNvSpPr/>
              <p:nvPr/>
            </p:nvSpPr>
            <p:spPr>
              <a:xfrm>
                <a:off x="3054693" y="3798872"/>
                <a:ext cx="2592288" cy="350208"/>
              </a:xfrm>
              <a:prstGeom prst="roundRect">
                <a:avLst>
                  <a:gd name="adj" fmla="val 50000"/>
                </a:avLst>
              </a:prstGeom>
              <a:solidFill>
                <a:srgbClr val="CCCC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68000" rtlCol="0" anchor="ctr"/>
              <a:lstStyle/>
              <a:p>
                <a:r>
                  <a:rPr lang="pl-PL" sz="1200" b="1" dirty="0"/>
                  <a:t>MIEJSCE ZAM. PRZED STUDIAMI</a:t>
                </a:r>
              </a:p>
            </p:txBody>
          </p:sp>
          <p:pic>
            <p:nvPicPr>
              <p:cNvPr id="99" name="Obraz 98">
                <a:extLst>
                  <a:ext uri="{FF2B5EF4-FFF2-40B4-BE49-F238E27FC236}">
                    <a16:creationId xmlns:a16="http://schemas.microsoft.com/office/drawing/2014/main" id="{43BF17C9-D02E-465F-95C8-A532F9714F25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143650" y="3737841"/>
                <a:ext cx="430585" cy="430585"/>
              </a:xfrm>
              <a:prstGeom prst="rect">
                <a:avLst/>
              </a:prstGeom>
            </p:spPr>
          </p:pic>
        </p:grpSp>
        <p:grpSp>
          <p:nvGrpSpPr>
            <p:cNvPr id="100" name="Grupa 99">
              <a:extLst>
                <a:ext uri="{FF2B5EF4-FFF2-40B4-BE49-F238E27FC236}">
                  <a16:creationId xmlns:a16="http://schemas.microsoft.com/office/drawing/2014/main" id="{0FFE2C55-7BC6-4494-AE2F-D20A5DD93142}"/>
                </a:ext>
              </a:extLst>
            </p:cNvPr>
            <p:cNvGrpSpPr/>
            <p:nvPr/>
          </p:nvGrpSpPr>
          <p:grpSpPr>
            <a:xfrm>
              <a:off x="6328550" y="5525399"/>
              <a:ext cx="2375028" cy="430585"/>
              <a:chOff x="3054693" y="3737841"/>
              <a:chExt cx="2592288" cy="430585"/>
            </a:xfrm>
          </p:grpSpPr>
          <p:sp>
            <p:nvSpPr>
              <p:cNvPr id="101" name="Prostokąt: zaokrąglone rogi 100">
                <a:extLst>
                  <a:ext uri="{FF2B5EF4-FFF2-40B4-BE49-F238E27FC236}">
                    <a16:creationId xmlns:a16="http://schemas.microsoft.com/office/drawing/2014/main" id="{AB61A007-BA5F-4F71-AD09-BA75E37BE420}"/>
                  </a:ext>
                </a:extLst>
              </p:cNvPr>
              <p:cNvSpPr/>
              <p:nvPr/>
            </p:nvSpPr>
            <p:spPr>
              <a:xfrm>
                <a:off x="3054693" y="3798872"/>
                <a:ext cx="2592288" cy="350208"/>
              </a:xfrm>
              <a:prstGeom prst="roundRect">
                <a:avLst>
                  <a:gd name="adj" fmla="val 50000"/>
                </a:avLst>
              </a:prstGeom>
              <a:solidFill>
                <a:srgbClr val="CCCC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68000" rtlCol="0" anchor="ctr"/>
              <a:lstStyle/>
              <a:p>
                <a:r>
                  <a:rPr lang="pl-PL" sz="1200" b="1" dirty="0"/>
                  <a:t>ZWOLNIENIE OD OPŁAT (DATY OD -DO)</a:t>
                </a:r>
              </a:p>
            </p:txBody>
          </p:sp>
          <p:pic>
            <p:nvPicPr>
              <p:cNvPr id="102" name="Obraz 101">
                <a:extLst>
                  <a:ext uri="{FF2B5EF4-FFF2-40B4-BE49-F238E27FC236}">
                    <a16:creationId xmlns:a16="http://schemas.microsoft.com/office/drawing/2014/main" id="{FD818484-71B4-4E00-9B7A-94E9CD9257E2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143650" y="3737841"/>
                <a:ext cx="430585" cy="430585"/>
              </a:xfrm>
              <a:prstGeom prst="rect">
                <a:avLst/>
              </a:prstGeom>
            </p:spPr>
          </p:pic>
        </p:grpSp>
        <p:grpSp>
          <p:nvGrpSpPr>
            <p:cNvPr id="152" name="Grupa 151">
              <a:extLst>
                <a:ext uri="{FF2B5EF4-FFF2-40B4-BE49-F238E27FC236}">
                  <a16:creationId xmlns:a16="http://schemas.microsoft.com/office/drawing/2014/main" id="{3EBED310-2B65-4BC1-BF28-290DC20F237A}"/>
                </a:ext>
              </a:extLst>
            </p:cNvPr>
            <p:cNvGrpSpPr/>
            <p:nvPr/>
          </p:nvGrpSpPr>
          <p:grpSpPr>
            <a:xfrm>
              <a:off x="8838527" y="4177874"/>
              <a:ext cx="2375028" cy="430585"/>
              <a:chOff x="3051218" y="2945314"/>
              <a:chExt cx="2592288" cy="430585"/>
            </a:xfrm>
          </p:grpSpPr>
          <p:sp>
            <p:nvSpPr>
              <p:cNvPr id="153" name="Prostokąt: zaokrąglone rogi 152">
                <a:extLst>
                  <a:ext uri="{FF2B5EF4-FFF2-40B4-BE49-F238E27FC236}">
                    <a16:creationId xmlns:a16="http://schemas.microsoft.com/office/drawing/2014/main" id="{9EF792AA-1F1C-4DC2-9B93-DC61EF29C757}"/>
                  </a:ext>
                </a:extLst>
              </p:cNvPr>
              <p:cNvSpPr/>
              <p:nvPr/>
            </p:nvSpPr>
            <p:spPr>
              <a:xfrm>
                <a:off x="3051218" y="3006345"/>
                <a:ext cx="2592288" cy="350208"/>
              </a:xfrm>
              <a:prstGeom prst="roundRect">
                <a:avLst>
                  <a:gd name="adj" fmla="val 50000"/>
                </a:avLst>
              </a:prstGeom>
              <a:solidFill>
                <a:srgbClr val="CCCC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68000" rtlCol="0" anchor="ctr"/>
              <a:lstStyle/>
              <a:p>
                <a:r>
                  <a:rPr lang="pl-PL" sz="1200" b="1" dirty="0"/>
                  <a:t>PODSTAWA ZWOLNIENIA CUDZOZIEMCA Z OPŁAT</a:t>
                </a:r>
              </a:p>
            </p:txBody>
          </p:sp>
          <p:pic>
            <p:nvPicPr>
              <p:cNvPr id="154" name="Obraz 153">
                <a:extLst>
                  <a:ext uri="{FF2B5EF4-FFF2-40B4-BE49-F238E27FC236}">
                    <a16:creationId xmlns:a16="http://schemas.microsoft.com/office/drawing/2014/main" id="{FFBF521E-D68E-49FB-8489-026DFFEBB8C0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140176" y="2945314"/>
                <a:ext cx="430585" cy="430585"/>
              </a:xfrm>
              <a:prstGeom prst="rect">
                <a:avLst/>
              </a:prstGeom>
            </p:spPr>
          </p:pic>
        </p:grpSp>
        <p:sp>
          <p:nvSpPr>
            <p:cNvPr id="156" name="Prostokąt: zaokrąglone rogi 155">
              <a:extLst>
                <a:ext uri="{FF2B5EF4-FFF2-40B4-BE49-F238E27FC236}">
                  <a16:creationId xmlns:a16="http://schemas.microsoft.com/office/drawing/2014/main" id="{6139CF2D-5D37-4E7E-8B96-97A87DA27FF3}"/>
                </a:ext>
              </a:extLst>
            </p:cNvPr>
            <p:cNvSpPr/>
            <p:nvPr/>
          </p:nvSpPr>
          <p:spPr>
            <a:xfrm>
              <a:off x="8866157" y="5456198"/>
              <a:ext cx="2375028" cy="350208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Ins="36000" rtlCol="0" anchor="ctr"/>
            <a:lstStyle/>
            <a:p>
              <a:r>
                <a:rPr lang="pl-PL" sz="1000" b="1" dirty="0"/>
                <a:t>PUNKTY ECTS ZALICZONE DO WYK. ZAWODU NAUCZYCIELA</a:t>
              </a:r>
            </a:p>
          </p:txBody>
        </p:sp>
        <p:pic>
          <p:nvPicPr>
            <p:cNvPr id="71" name="Obraz 70">
              <a:extLst>
                <a:ext uri="{FF2B5EF4-FFF2-40B4-BE49-F238E27FC236}">
                  <a16:creationId xmlns:a16="http://schemas.microsoft.com/office/drawing/2014/main" id="{B1CEF025-9F68-4620-80FE-4B1BF5E23929}"/>
                </a:ext>
              </a:extLst>
            </p:cNvPr>
            <p:cNvPicPr>
              <a:picLocks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949692" y="5412861"/>
              <a:ext cx="394498" cy="430585"/>
            </a:xfrm>
            <a:prstGeom prst="rect">
              <a:avLst/>
            </a:prstGeom>
          </p:spPr>
        </p:pic>
      </p:grpSp>
      <p:grpSp>
        <p:nvGrpSpPr>
          <p:cNvPr id="92" name="Grupa 91">
            <a:extLst>
              <a:ext uri="{FF2B5EF4-FFF2-40B4-BE49-F238E27FC236}">
                <a16:creationId xmlns:a16="http://schemas.microsoft.com/office/drawing/2014/main" id="{266B222B-54EB-4F47-B502-16E2C4242B5C}"/>
              </a:ext>
            </a:extLst>
          </p:cNvPr>
          <p:cNvGrpSpPr/>
          <p:nvPr/>
        </p:nvGrpSpPr>
        <p:grpSpPr>
          <a:xfrm rot="16200000">
            <a:off x="11890898" y="3017719"/>
            <a:ext cx="1092306" cy="4041139"/>
            <a:chOff x="5346974" y="3598277"/>
            <a:chExt cx="1092306" cy="4041139"/>
          </a:xfrm>
        </p:grpSpPr>
        <p:pic>
          <p:nvPicPr>
            <p:cNvPr id="93" name="Obraz 92">
              <a:extLst>
                <a:ext uri="{FF2B5EF4-FFF2-40B4-BE49-F238E27FC236}">
                  <a16:creationId xmlns:a16="http://schemas.microsoft.com/office/drawing/2014/main" id="{DB2E7FE4-F05F-4A65-A9EA-296440CDC0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6974" y="3598277"/>
              <a:ext cx="1092306" cy="1092306"/>
            </a:xfrm>
            <a:prstGeom prst="rect">
              <a:avLst/>
            </a:prstGeom>
          </p:spPr>
        </p:pic>
        <p:sp>
          <p:nvSpPr>
            <p:cNvPr id="94" name="Prostokąt 93">
              <a:extLst>
                <a:ext uri="{FF2B5EF4-FFF2-40B4-BE49-F238E27FC236}">
                  <a16:creationId xmlns:a16="http://schemas.microsoft.com/office/drawing/2014/main" id="{F73F0B79-3A45-495D-A0AD-AE5E825B8D03}"/>
                </a:ext>
              </a:extLst>
            </p:cNvPr>
            <p:cNvSpPr/>
            <p:nvPr/>
          </p:nvSpPr>
          <p:spPr>
            <a:xfrm>
              <a:off x="5648201" y="4578668"/>
              <a:ext cx="671547" cy="3060748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95" name="Owal 94">
              <a:extLst>
                <a:ext uri="{FF2B5EF4-FFF2-40B4-BE49-F238E27FC236}">
                  <a16:creationId xmlns:a16="http://schemas.microsoft.com/office/drawing/2014/main" id="{8F669009-8306-4CD9-811B-B64B3C49C59E}"/>
                </a:ext>
              </a:extLst>
            </p:cNvPr>
            <p:cNvSpPr/>
            <p:nvPr/>
          </p:nvSpPr>
          <p:spPr>
            <a:xfrm>
              <a:off x="6122834" y="4606469"/>
              <a:ext cx="142376" cy="142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cxnSp>
          <p:nvCxnSpPr>
            <p:cNvPr id="96" name="Łącznik prosty 95">
              <a:extLst>
                <a:ext uri="{FF2B5EF4-FFF2-40B4-BE49-F238E27FC236}">
                  <a16:creationId xmlns:a16="http://schemas.microsoft.com/office/drawing/2014/main" id="{AFFFBE40-7332-4A73-93B9-2AE3D0489A67}"/>
                </a:ext>
              </a:extLst>
            </p:cNvPr>
            <p:cNvCxnSpPr/>
            <p:nvPr/>
          </p:nvCxnSpPr>
          <p:spPr>
            <a:xfrm>
              <a:off x="5865459" y="4832584"/>
              <a:ext cx="442866" cy="0"/>
            </a:xfrm>
            <a:prstGeom prst="line">
              <a:avLst/>
            </a:prstGeom>
            <a:ln w="28575" cap="rnd">
              <a:solidFill>
                <a:srgbClr val="557EC7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5" name="Łącznik prosty 74">
            <a:extLst>
              <a:ext uri="{FF2B5EF4-FFF2-40B4-BE49-F238E27FC236}">
                <a16:creationId xmlns:a16="http://schemas.microsoft.com/office/drawing/2014/main" id="{7EBC08F9-0713-4399-94B0-1E1D39B511A7}"/>
              </a:ext>
            </a:extLst>
          </p:cNvPr>
          <p:cNvCxnSpPr>
            <a:cxnSpLocks/>
          </p:cNvCxnSpPr>
          <p:nvPr/>
        </p:nvCxnSpPr>
        <p:spPr>
          <a:xfrm>
            <a:off x="6883308" y="1346811"/>
            <a:ext cx="2508608" cy="435117"/>
          </a:xfrm>
          <a:prstGeom prst="line">
            <a:avLst/>
          </a:prstGeom>
          <a:ln w="889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23440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5" grpId="0" animBg="1"/>
      <p:bldP spid="74" grpId="0" animBg="1"/>
      <p:bldP spid="19" grpId="0" animBg="1"/>
      <p:bldP spid="80" grpId="0" animBg="1"/>
      <p:bldP spid="113" grpId="0" animBg="1"/>
      <p:bldP spid="124" grpId="0" animBg="1"/>
      <p:bldP spid="129" grpId="0" animBg="1"/>
      <p:bldP spid="66" grpId="0" animBg="1"/>
      <p:bldP spid="70" grpId="0" animBg="1"/>
      <p:bldP spid="77" grpId="0" animBg="1"/>
      <p:bldP spid="147" grpId="0" animBg="1"/>
      <p:bldP spid="10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rostokąt: zaokrąglone rogi u góry 61">
            <a:extLst>
              <a:ext uri="{FF2B5EF4-FFF2-40B4-BE49-F238E27FC236}">
                <a16:creationId xmlns:a16="http://schemas.microsoft.com/office/drawing/2014/main" id="{46880307-78BC-4A5B-9AF4-551D944BAAE6}"/>
              </a:ext>
            </a:extLst>
          </p:cNvPr>
          <p:cNvSpPr/>
          <p:nvPr/>
        </p:nvSpPr>
        <p:spPr>
          <a:xfrm rot="18787561">
            <a:off x="7552096" y="2795281"/>
            <a:ext cx="423416" cy="1667106"/>
          </a:xfrm>
          <a:prstGeom prst="round2SameRect">
            <a:avLst>
              <a:gd name="adj1" fmla="val 49750"/>
              <a:gd name="adj2" fmla="val 0"/>
            </a:avLst>
          </a:prstGeom>
          <a:solidFill>
            <a:srgbClr val="CC6699"/>
          </a:solidFill>
          <a:ln>
            <a:noFill/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tIns="396000" rtlCol="0" anchor="ctr"/>
          <a:lstStyle/>
          <a:p>
            <a:pPr algn="ctr"/>
            <a:r>
              <a:rPr lang="pl-PL" sz="1400" dirty="0"/>
              <a:t>KIERUNKI ZMIGROWANE </a:t>
            </a:r>
          </a:p>
        </p:txBody>
      </p:sp>
      <p:sp>
        <p:nvSpPr>
          <p:cNvPr id="4" name="Tytuł 3">
            <a:extLst>
              <a:ext uri="{FF2B5EF4-FFF2-40B4-BE49-F238E27FC236}">
                <a16:creationId xmlns:a16="http://schemas.microsoft.com/office/drawing/2014/main" id="{49591772-7518-4351-9478-179C4A558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Kolejność procesów</a:t>
            </a:r>
          </a:p>
        </p:txBody>
      </p:sp>
      <p:grpSp>
        <p:nvGrpSpPr>
          <p:cNvPr id="21" name="Grupa 20">
            <a:extLst>
              <a:ext uri="{FF2B5EF4-FFF2-40B4-BE49-F238E27FC236}">
                <a16:creationId xmlns:a16="http://schemas.microsoft.com/office/drawing/2014/main" id="{C2CB008D-BF88-44F3-B92A-D71C3FF807F0}"/>
              </a:ext>
            </a:extLst>
          </p:cNvPr>
          <p:cNvGrpSpPr/>
          <p:nvPr/>
        </p:nvGrpSpPr>
        <p:grpSpPr>
          <a:xfrm>
            <a:off x="720066" y="3894758"/>
            <a:ext cx="5548143" cy="3104039"/>
            <a:chOff x="720066" y="3894758"/>
            <a:chExt cx="5548143" cy="3104039"/>
          </a:xfrm>
        </p:grpSpPr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4DC8D459-9B39-4980-B11F-477C53A64F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66" y="3894758"/>
              <a:ext cx="5548143" cy="3104039"/>
            </a:xfrm>
            <a:prstGeom prst="rect">
              <a:avLst/>
            </a:prstGeom>
          </p:spPr>
        </p:pic>
        <p:sp>
          <p:nvSpPr>
            <p:cNvPr id="11" name="Prostokąt 10">
              <a:extLst>
                <a:ext uri="{FF2B5EF4-FFF2-40B4-BE49-F238E27FC236}">
                  <a16:creationId xmlns:a16="http://schemas.microsoft.com/office/drawing/2014/main" id="{75820A5F-B213-41D5-9F71-59EBE9FAF485}"/>
                </a:ext>
              </a:extLst>
            </p:cNvPr>
            <p:cNvSpPr/>
            <p:nvPr/>
          </p:nvSpPr>
          <p:spPr>
            <a:xfrm>
              <a:off x="1757908" y="4040162"/>
              <a:ext cx="3511891" cy="2196244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14" name="Prostokąt: zaokrąglone rogi 13">
            <a:extLst>
              <a:ext uri="{FF2B5EF4-FFF2-40B4-BE49-F238E27FC236}">
                <a16:creationId xmlns:a16="http://schemas.microsoft.com/office/drawing/2014/main" id="{F514D560-72E8-4238-8B0D-C453559B8D77}"/>
              </a:ext>
            </a:extLst>
          </p:cNvPr>
          <p:cNvSpPr/>
          <p:nvPr/>
        </p:nvSpPr>
        <p:spPr>
          <a:xfrm>
            <a:off x="2790388" y="2473018"/>
            <a:ext cx="1800000" cy="540000"/>
          </a:xfrm>
          <a:prstGeom prst="roundRect">
            <a:avLst>
              <a:gd name="adj" fmla="val 50000"/>
            </a:avLst>
          </a:prstGeom>
          <a:solidFill>
            <a:srgbClr val="C2C2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/>
              <a:t>MIGRACJA KIERUNKÓW</a:t>
            </a:r>
          </a:p>
        </p:txBody>
      </p:sp>
      <p:cxnSp>
        <p:nvCxnSpPr>
          <p:cNvPr id="25" name="Łącznik prosty 24">
            <a:extLst>
              <a:ext uri="{FF2B5EF4-FFF2-40B4-BE49-F238E27FC236}">
                <a16:creationId xmlns:a16="http://schemas.microsoft.com/office/drawing/2014/main" id="{C62EE84B-A4DE-4E97-84B1-60A4558CAE5D}"/>
              </a:ext>
            </a:extLst>
          </p:cNvPr>
          <p:cNvCxnSpPr>
            <a:cxnSpLocks/>
            <a:stCxn id="14" idx="3"/>
            <a:endCxn id="55" idx="1"/>
          </p:cNvCxnSpPr>
          <p:nvPr/>
        </p:nvCxnSpPr>
        <p:spPr>
          <a:xfrm>
            <a:off x="4590388" y="2743018"/>
            <a:ext cx="679411" cy="0"/>
          </a:xfrm>
          <a:prstGeom prst="line">
            <a:avLst/>
          </a:prstGeom>
          <a:ln w="19050" cap="rnd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rostokąt: zaokrąglone rogi 28">
            <a:extLst>
              <a:ext uri="{FF2B5EF4-FFF2-40B4-BE49-F238E27FC236}">
                <a16:creationId xmlns:a16="http://schemas.microsoft.com/office/drawing/2014/main" id="{9F570374-6E02-477C-937E-AE9C228140EC}"/>
              </a:ext>
            </a:extLst>
          </p:cNvPr>
          <p:cNvSpPr/>
          <p:nvPr/>
        </p:nvSpPr>
        <p:spPr>
          <a:xfrm>
            <a:off x="8326795" y="2475048"/>
            <a:ext cx="2246468" cy="540148"/>
          </a:xfrm>
          <a:prstGeom prst="roundRect">
            <a:avLst>
              <a:gd name="adj" fmla="val 50000"/>
            </a:avLst>
          </a:prstGeom>
          <a:solidFill>
            <a:srgbClr val="C2C2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>
                <a:solidFill>
                  <a:schemeClr val="bg1"/>
                </a:solidFill>
              </a:rPr>
              <a:t>REJESTRACJA STUDENTÓW 2019/2020</a:t>
            </a:r>
          </a:p>
        </p:txBody>
      </p:sp>
      <p:cxnSp>
        <p:nvCxnSpPr>
          <p:cNvPr id="30" name="Łącznik prosty 29">
            <a:extLst>
              <a:ext uri="{FF2B5EF4-FFF2-40B4-BE49-F238E27FC236}">
                <a16:creationId xmlns:a16="http://schemas.microsoft.com/office/drawing/2014/main" id="{EE6E65BE-C44D-4ED8-BBA8-7E101BBAF6BB}"/>
              </a:ext>
            </a:extLst>
          </p:cNvPr>
          <p:cNvCxnSpPr>
            <a:cxnSpLocks/>
            <a:stCxn id="55" idx="3"/>
            <a:endCxn id="29" idx="1"/>
          </p:cNvCxnSpPr>
          <p:nvPr/>
        </p:nvCxnSpPr>
        <p:spPr>
          <a:xfrm>
            <a:off x="7639013" y="2743018"/>
            <a:ext cx="687782" cy="2104"/>
          </a:xfrm>
          <a:prstGeom prst="line">
            <a:avLst/>
          </a:prstGeom>
          <a:ln w="19050" cap="rnd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Prostokąt: zaokrąglone rogi 67">
            <a:extLst>
              <a:ext uri="{FF2B5EF4-FFF2-40B4-BE49-F238E27FC236}">
                <a16:creationId xmlns:a16="http://schemas.microsoft.com/office/drawing/2014/main" id="{005A2C1E-CF94-43D0-BC58-E315E516543C}"/>
              </a:ext>
            </a:extLst>
          </p:cNvPr>
          <p:cNvSpPr/>
          <p:nvPr/>
        </p:nvSpPr>
        <p:spPr>
          <a:xfrm>
            <a:off x="1991544" y="4252373"/>
            <a:ext cx="1859889" cy="5401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>
                <a:solidFill>
                  <a:schemeClr val="tx2"/>
                </a:solidFill>
              </a:rPr>
              <a:t>STUDENCI</a:t>
            </a:r>
          </a:p>
        </p:txBody>
      </p:sp>
      <p:sp>
        <p:nvSpPr>
          <p:cNvPr id="55" name="Prostokąt: zaokrąglone rogi 54">
            <a:extLst>
              <a:ext uri="{FF2B5EF4-FFF2-40B4-BE49-F238E27FC236}">
                <a16:creationId xmlns:a16="http://schemas.microsoft.com/office/drawing/2014/main" id="{72B4C6BE-5CB7-4721-8186-CDA148926266}"/>
              </a:ext>
            </a:extLst>
          </p:cNvPr>
          <p:cNvSpPr/>
          <p:nvPr/>
        </p:nvSpPr>
        <p:spPr>
          <a:xfrm>
            <a:off x="5269799" y="2473018"/>
            <a:ext cx="2369214" cy="540000"/>
          </a:xfrm>
          <a:prstGeom prst="roundRect">
            <a:avLst>
              <a:gd name="adj" fmla="val 50000"/>
            </a:avLst>
          </a:prstGeom>
          <a:solidFill>
            <a:srgbClr val="C2C2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>
                <a:solidFill>
                  <a:schemeClr val="bg1"/>
                </a:solidFill>
              </a:rPr>
              <a:t>KIERUNKI Z NOWYM KODEM URUCHOMIENIA</a:t>
            </a:r>
          </a:p>
        </p:txBody>
      </p:sp>
      <p:sp>
        <p:nvSpPr>
          <p:cNvPr id="45" name="Prostokąt 44">
            <a:extLst>
              <a:ext uri="{FF2B5EF4-FFF2-40B4-BE49-F238E27FC236}">
                <a16:creationId xmlns:a16="http://schemas.microsoft.com/office/drawing/2014/main" id="{9DCECCA9-63A9-42AE-815C-1451905BDB88}"/>
              </a:ext>
            </a:extLst>
          </p:cNvPr>
          <p:cNvSpPr/>
          <p:nvPr/>
        </p:nvSpPr>
        <p:spPr>
          <a:xfrm>
            <a:off x="2807295" y="1959961"/>
            <a:ext cx="1859896" cy="369332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r>
              <a:rPr lang="pl-PL" b="1" dirty="0">
                <a:ln w="3175">
                  <a:solidFill>
                    <a:srgbClr val="CC6699"/>
                  </a:solidFill>
                  <a:prstDash val="solid"/>
                </a:ln>
                <a:pattFill prst="dkUpDiag">
                  <a:fgClr>
                    <a:srgbClr val="CC6699"/>
                  </a:fgClr>
                  <a:bgClr>
                    <a:schemeClr val="bg1"/>
                  </a:bgClr>
                </a:pattFill>
              </a:rPr>
              <a:t>KROK 1.</a:t>
            </a:r>
          </a:p>
        </p:txBody>
      </p:sp>
      <p:sp>
        <p:nvSpPr>
          <p:cNvPr id="53" name="Prostokąt 52">
            <a:extLst>
              <a:ext uri="{FF2B5EF4-FFF2-40B4-BE49-F238E27FC236}">
                <a16:creationId xmlns:a16="http://schemas.microsoft.com/office/drawing/2014/main" id="{AC07ED90-F46D-438D-AD9F-F862B2FBDD95}"/>
              </a:ext>
            </a:extLst>
          </p:cNvPr>
          <p:cNvSpPr/>
          <p:nvPr/>
        </p:nvSpPr>
        <p:spPr>
          <a:xfrm>
            <a:off x="5754280" y="2011448"/>
            <a:ext cx="1859896" cy="369332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r>
              <a:rPr lang="pl-PL" b="1" dirty="0">
                <a:ln w="3175">
                  <a:solidFill>
                    <a:srgbClr val="CC6699"/>
                  </a:solidFill>
                  <a:prstDash val="solid"/>
                </a:ln>
                <a:pattFill prst="dkUpDiag">
                  <a:fgClr>
                    <a:srgbClr val="CC6699"/>
                  </a:fgClr>
                  <a:bgClr>
                    <a:schemeClr val="bg1"/>
                  </a:bgClr>
                </a:pattFill>
              </a:rPr>
              <a:t>KROK 2.</a:t>
            </a:r>
          </a:p>
        </p:txBody>
      </p:sp>
      <p:sp>
        <p:nvSpPr>
          <p:cNvPr id="54" name="Prostokąt 53">
            <a:extLst>
              <a:ext uri="{FF2B5EF4-FFF2-40B4-BE49-F238E27FC236}">
                <a16:creationId xmlns:a16="http://schemas.microsoft.com/office/drawing/2014/main" id="{79B3B45D-3FF1-461A-ABBC-78761E9E51BB}"/>
              </a:ext>
            </a:extLst>
          </p:cNvPr>
          <p:cNvSpPr/>
          <p:nvPr/>
        </p:nvSpPr>
        <p:spPr>
          <a:xfrm>
            <a:off x="8459333" y="2051184"/>
            <a:ext cx="1859896" cy="369332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r>
              <a:rPr lang="pl-PL" b="1" dirty="0">
                <a:ln w="3175">
                  <a:solidFill>
                    <a:srgbClr val="CC6699"/>
                  </a:solidFill>
                  <a:prstDash val="solid"/>
                </a:ln>
                <a:pattFill prst="dkUpDiag">
                  <a:fgClr>
                    <a:srgbClr val="CC6699"/>
                  </a:fgClr>
                  <a:bgClr>
                    <a:schemeClr val="bg1"/>
                  </a:bgClr>
                </a:pattFill>
              </a:rPr>
              <a:t>KROK 3.</a:t>
            </a:r>
          </a:p>
        </p:txBody>
      </p:sp>
      <p:grpSp>
        <p:nvGrpSpPr>
          <p:cNvPr id="56" name="Grupa 55">
            <a:extLst>
              <a:ext uri="{FF2B5EF4-FFF2-40B4-BE49-F238E27FC236}">
                <a16:creationId xmlns:a16="http://schemas.microsoft.com/office/drawing/2014/main" id="{A1E62420-1693-4C81-96AC-639A6DDC4BCB}"/>
              </a:ext>
            </a:extLst>
          </p:cNvPr>
          <p:cNvGrpSpPr/>
          <p:nvPr/>
        </p:nvGrpSpPr>
        <p:grpSpPr>
          <a:xfrm>
            <a:off x="2838145" y="1171041"/>
            <a:ext cx="2880000" cy="540147"/>
            <a:chOff x="8328248" y="1578182"/>
            <a:chExt cx="2880000" cy="540147"/>
          </a:xfrm>
        </p:grpSpPr>
        <p:sp>
          <p:nvSpPr>
            <p:cNvPr id="60" name="Prostokąt zaokrąglony 3">
              <a:extLst>
                <a:ext uri="{FF2B5EF4-FFF2-40B4-BE49-F238E27FC236}">
                  <a16:creationId xmlns:a16="http://schemas.microsoft.com/office/drawing/2014/main" id="{01D728FD-C294-4C90-A297-E5D5820B0FD4}"/>
                </a:ext>
              </a:extLst>
            </p:cNvPr>
            <p:cNvSpPr/>
            <p:nvPr/>
          </p:nvSpPr>
          <p:spPr>
            <a:xfrm>
              <a:off x="8328248" y="1578182"/>
              <a:ext cx="2880000" cy="540147"/>
            </a:xfrm>
            <a:prstGeom prst="roundRect">
              <a:avLst>
                <a:gd name="adj" fmla="val 50000"/>
              </a:avLst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2" algn="ctr"/>
              <a:r>
                <a:rPr lang="pl-PL" sz="3000" dirty="0">
                  <a:solidFill>
                    <a:schemeClr val="bg1"/>
                  </a:solidFill>
                </a:rPr>
                <a:t>2</a:t>
              </a:r>
              <a:r>
                <a:rPr lang="pl-PL" baseline="30000" dirty="0">
                  <a:solidFill>
                    <a:schemeClr val="bg1"/>
                  </a:solidFill>
                </a:rPr>
                <a:t>DEMO</a:t>
              </a:r>
            </a:p>
          </p:txBody>
        </p:sp>
        <p:pic>
          <p:nvPicPr>
            <p:cNvPr id="61" name="Obraz 60">
              <a:extLst>
                <a:ext uri="{FF2B5EF4-FFF2-40B4-BE49-F238E27FC236}">
                  <a16:creationId xmlns:a16="http://schemas.microsoft.com/office/drawing/2014/main" id="{D0BB14AA-83B5-4AB9-AEA7-B8A10CC441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9624" y="1714417"/>
              <a:ext cx="1080462" cy="262601"/>
            </a:xfrm>
            <a:prstGeom prst="rect">
              <a:avLst/>
            </a:prstGeom>
            <a:solidFill>
              <a:srgbClr val="CC6699">
                <a:alpha val="0"/>
              </a:srgbClr>
            </a:solidFill>
          </p:spPr>
        </p:pic>
      </p:grpSp>
      <p:grpSp>
        <p:nvGrpSpPr>
          <p:cNvPr id="59" name="Grupa 58">
            <a:extLst>
              <a:ext uri="{FF2B5EF4-FFF2-40B4-BE49-F238E27FC236}">
                <a16:creationId xmlns:a16="http://schemas.microsoft.com/office/drawing/2014/main" id="{6C5D7B09-9E11-474B-B747-93456686D181}"/>
              </a:ext>
            </a:extLst>
          </p:cNvPr>
          <p:cNvGrpSpPr/>
          <p:nvPr/>
        </p:nvGrpSpPr>
        <p:grpSpPr>
          <a:xfrm rot="664519">
            <a:off x="7158773" y="2984334"/>
            <a:ext cx="1667106" cy="423416"/>
            <a:chOff x="6639119" y="2513827"/>
            <a:chExt cx="1667106" cy="539838"/>
          </a:xfrm>
        </p:grpSpPr>
        <p:sp>
          <p:nvSpPr>
            <p:cNvPr id="57" name="Prostokąt: zaokrąglone rogi u góry 56">
              <a:extLst>
                <a:ext uri="{FF2B5EF4-FFF2-40B4-BE49-F238E27FC236}">
                  <a16:creationId xmlns:a16="http://schemas.microsoft.com/office/drawing/2014/main" id="{1DBD96AF-0401-444D-AD2D-9A357F2476BE}"/>
                </a:ext>
              </a:extLst>
            </p:cNvPr>
            <p:cNvSpPr/>
            <p:nvPr/>
          </p:nvSpPr>
          <p:spPr>
            <a:xfrm rot="16200000">
              <a:off x="7202753" y="1950193"/>
              <a:ext cx="539838" cy="1667106"/>
            </a:xfrm>
            <a:prstGeom prst="round2SameRect">
              <a:avLst>
                <a:gd name="adj1" fmla="val 49750"/>
                <a:gd name="adj2" fmla="val 0"/>
              </a:avLst>
            </a:prstGeom>
            <a:solidFill>
              <a:srgbClr val="CC6699"/>
            </a:solidFill>
            <a:ln>
              <a:noFill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90000" tIns="108000" bIns="108000" rtlCol="0" anchor="ctr"/>
            <a:lstStyle/>
            <a:p>
              <a:pPr algn="ctr"/>
              <a:r>
                <a:rPr lang="pl-PL" sz="1400" dirty="0"/>
                <a:t>KIERUNKI DOSTOSOWANE </a:t>
              </a:r>
            </a:p>
          </p:txBody>
        </p:sp>
        <p:sp>
          <p:nvSpPr>
            <p:cNvPr id="58" name="Owal 57">
              <a:extLst>
                <a:ext uri="{FF2B5EF4-FFF2-40B4-BE49-F238E27FC236}">
                  <a16:creationId xmlns:a16="http://schemas.microsoft.com/office/drawing/2014/main" id="{57742A6C-E0F0-4578-819F-1529E24B5962}"/>
                </a:ext>
              </a:extLst>
            </p:cNvPr>
            <p:cNvSpPr/>
            <p:nvPr/>
          </p:nvSpPr>
          <p:spPr>
            <a:xfrm>
              <a:off x="6699405" y="2658873"/>
              <a:ext cx="144785" cy="18359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BC3E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grpSp>
        <p:nvGrpSpPr>
          <p:cNvPr id="71" name="Grupa 70">
            <a:extLst>
              <a:ext uri="{FF2B5EF4-FFF2-40B4-BE49-F238E27FC236}">
                <a16:creationId xmlns:a16="http://schemas.microsoft.com/office/drawing/2014/main" id="{124C21E9-17B2-473E-8E1D-9DA78BEA8A4E}"/>
              </a:ext>
            </a:extLst>
          </p:cNvPr>
          <p:cNvGrpSpPr/>
          <p:nvPr/>
        </p:nvGrpSpPr>
        <p:grpSpPr>
          <a:xfrm>
            <a:off x="8326795" y="1168502"/>
            <a:ext cx="2880000" cy="540147"/>
            <a:chOff x="8328248" y="1578182"/>
            <a:chExt cx="2880000" cy="540147"/>
          </a:xfrm>
        </p:grpSpPr>
        <p:sp>
          <p:nvSpPr>
            <p:cNvPr id="72" name="Prostokąt zaokrąglony 3">
              <a:extLst>
                <a:ext uri="{FF2B5EF4-FFF2-40B4-BE49-F238E27FC236}">
                  <a16:creationId xmlns:a16="http://schemas.microsoft.com/office/drawing/2014/main" id="{3DB8EC0D-9D6F-4EA0-BA76-C0BF52233AAD}"/>
                </a:ext>
              </a:extLst>
            </p:cNvPr>
            <p:cNvSpPr/>
            <p:nvPr/>
          </p:nvSpPr>
          <p:spPr>
            <a:xfrm>
              <a:off x="8328248" y="1578182"/>
              <a:ext cx="2880000" cy="540147"/>
            </a:xfrm>
            <a:prstGeom prst="roundRect">
              <a:avLst>
                <a:gd name="adj" fmla="val 50000"/>
              </a:avLst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2" algn="ctr"/>
              <a:r>
                <a:rPr lang="pl-PL" sz="3000" dirty="0">
                  <a:solidFill>
                    <a:schemeClr val="bg1"/>
                  </a:solidFill>
                </a:rPr>
                <a:t>2</a:t>
              </a:r>
              <a:endParaRPr lang="pl-PL" baseline="30000" dirty="0">
                <a:solidFill>
                  <a:schemeClr val="bg1"/>
                </a:solidFill>
              </a:endParaRPr>
            </a:p>
          </p:txBody>
        </p:sp>
        <p:pic>
          <p:nvPicPr>
            <p:cNvPr id="73" name="Obraz 72">
              <a:extLst>
                <a:ext uri="{FF2B5EF4-FFF2-40B4-BE49-F238E27FC236}">
                  <a16:creationId xmlns:a16="http://schemas.microsoft.com/office/drawing/2014/main" id="{A14A6DE8-0AF5-407F-ACB2-DB26474B20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36556" y="1714417"/>
              <a:ext cx="1080462" cy="262601"/>
            </a:xfrm>
            <a:prstGeom prst="rect">
              <a:avLst/>
            </a:prstGeom>
            <a:solidFill>
              <a:srgbClr val="CC6699">
                <a:alpha val="0"/>
              </a:srgbClr>
            </a:solidFill>
          </p:spPr>
        </p:pic>
      </p:grpSp>
      <p:sp>
        <p:nvSpPr>
          <p:cNvPr id="74" name="pole tekstowe 73">
            <a:extLst>
              <a:ext uri="{FF2B5EF4-FFF2-40B4-BE49-F238E27FC236}">
                <a16:creationId xmlns:a16="http://schemas.microsoft.com/office/drawing/2014/main" id="{FADBB699-BA33-42A5-8E2B-4B226DCFB31E}"/>
              </a:ext>
            </a:extLst>
          </p:cNvPr>
          <p:cNvSpPr txBox="1"/>
          <p:nvPr/>
        </p:nvSpPr>
        <p:spPr>
          <a:xfrm>
            <a:off x="6096000" y="4623244"/>
            <a:ext cx="331236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b="1" dirty="0">
                <a:ln w="0"/>
                <a:solidFill>
                  <a:srgbClr val="CC6699"/>
                </a:solidFill>
              </a:rPr>
              <a:t>Rejestrowani na 1 rok studiów</a:t>
            </a:r>
          </a:p>
        </p:txBody>
      </p:sp>
      <p:sp>
        <p:nvSpPr>
          <p:cNvPr id="79" name="pole tekstowe 78">
            <a:extLst>
              <a:ext uri="{FF2B5EF4-FFF2-40B4-BE49-F238E27FC236}">
                <a16:creationId xmlns:a16="http://schemas.microsoft.com/office/drawing/2014/main" id="{F641B9F0-A7F0-49FB-9C8F-5B0CBA0505CC}"/>
              </a:ext>
            </a:extLst>
          </p:cNvPr>
          <p:cNvSpPr txBox="1"/>
          <p:nvPr/>
        </p:nvSpPr>
        <p:spPr>
          <a:xfrm>
            <a:off x="6107620" y="4953428"/>
            <a:ext cx="331236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b="1" dirty="0">
                <a:ln w="0"/>
                <a:solidFill>
                  <a:srgbClr val="CC6699"/>
                </a:solidFill>
              </a:rPr>
              <a:t>Kontynuujący naukę</a:t>
            </a:r>
          </a:p>
        </p:txBody>
      </p:sp>
      <p:sp>
        <p:nvSpPr>
          <p:cNvPr id="81" name="pole tekstowe 80">
            <a:extLst>
              <a:ext uri="{FF2B5EF4-FFF2-40B4-BE49-F238E27FC236}">
                <a16:creationId xmlns:a16="http://schemas.microsoft.com/office/drawing/2014/main" id="{331CA7A4-EF76-44B8-B6D9-7A983D73DEF7}"/>
              </a:ext>
            </a:extLst>
          </p:cNvPr>
          <p:cNvSpPr txBox="1"/>
          <p:nvPr/>
        </p:nvSpPr>
        <p:spPr>
          <a:xfrm>
            <a:off x="6123617" y="5284611"/>
            <a:ext cx="4896544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b="1" dirty="0">
                <a:ln w="0"/>
                <a:solidFill>
                  <a:srgbClr val="CC6699"/>
                </a:solidFill>
              </a:rPr>
              <a:t>Skreśleni - rejestrowani w celu obrony pracy</a:t>
            </a:r>
          </a:p>
        </p:txBody>
      </p:sp>
    </p:spTree>
    <p:extLst>
      <p:ext uri="{BB962C8B-B14F-4D97-AF65-F5344CB8AC3E}">
        <p14:creationId xmlns:p14="http://schemas.microsoft.com/office/powerpoint/2010/main" val="1894686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14" grpId="0" animBg="1"/>
      <p:bldP spid="29" grpId="0" animBg="1"/>
      <p:bldP spid="68" grpId="0" animBg="1"/>
      <p:bldP spid="55" grpId="0" animBg="1"/>
      <p:bldP spid="45" grpId="0"/>
      <p:bldP spid="53" grpId="0"/>
      <p:bldP spid="54" grpId="0"/>
      <p:bldP spid="74" grpId="0"/>
      <p:bldP spid="79" grpId="0"/>
      <p:bldP spid="8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4000" y="147859"/>
            <a:ext cx="11064608" cy="828000"/>
          </a:xfrm>
        </p:spPr>
        <p:txBody>
          <a:bodyPr>
            <a:normAutofit/>
          </a:bodyPr>
          <a:lstStyle/>
          <a:p>
            <a:r>
              <a:rPr lang="pl-PL" dirty="0"/>
              <a:t>Rejestracja studentów na semestr zimowy 2019/2020</a:t>
            </a:r>
          </a:p>
        </p:txBody>
      </p:sp>
      <p:grpSp>
        <p:nvGrpSpPr>
          <p:cNvPr id="27" name="Grupa 26">
            <a:extLst>
              <a:ext uri="{FF2B5EF4-FFF2-40B4-BE49-F238E27FC236}">
                <a16:creationId xmlns:a16="http://schemas.microsoft.com/office/drawing/2014/main" id="{39C0BE34-BD9F-4AA3-B8DF-436522359270}"/>
              </a:ext>
            </a:extLst>
          </p:cNvPr>
          <p:cNvGrpSpPr/>
          <p:nvPr/>
        </p:nvGrpSpPr>
        <p:grpSpPr>
          <a:xfrm>
            <a:off x="7680176" y="1700808"/>
            <a:ext cx="2880000" cy="540147"/>
            <a:chOff x="8328248" y="1578182"/>
            <a:chExt cx="2880000" cy="540147"/>
          </a:xfrm>
        </p:grpSpPr>
        <p:sp>
          <p:nvSpPr>
            <p:cNvPr id="28" name="Prostokąt zaokrąglony 3">
              <a:extLst>
                <a:ext uri="{FF2B5EF4-FFF2-40B4-BE49-F238E27FC236}">
                  <a16:creationId xmlns:a16="http://schemas.microsoft.com/office/drawing/2014/main" id="{43973973-A7A9-4E7B-B3C7-5729303BCD0D}"/>
                </a:ext>
              </a:extLst>
            </p:cNvPr>
            <p:cNvSpPr/>
            <p:nvPr/>
          </p:nvSpPr>
          <p:spPr>
            <a:xfrm>
              <a:off x="8328248" y="1578182"/>
              <a:ext cx="2880000" cy="540147"/>
            </a:xfrm>
            <a:prstGeom prst="roundRect">
              <a:avLst>
                <a:gd name="adj" fmla="val 50000"/>
              </a:avLst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2" algn="ctr"/>
              <a:r>
                <a:rPr lang="pl-PL" sz="30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29" name="Obraz 28">
              <a:extLst>
                <a:ext uri="{FF2B5EF4-FFF2-40B4-BE49-F238E27FC236}">
                  <a16:creationId xmlns:a16="http://schemas.microsoft.com/office/drawing/2014/main" id="{A590C1F8-04D6-4DF1-964C-88EBCC2165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4408" y="1708074"/>
              <a:ext cx="1080462" cy="262601"/>
            </a:xfrm>
            <a:prstGeom prst="rect">
              <a:avLst/>
            </a:prstGeom>
            <a:solidFill>
              <a:srgbClr val="CC6699">
                <a:alpha val="0"/>
              </a:srgbClr>
            </a:solidFill>
          </p:spPr>
        </p:pic>
      </p:grpSp>
      <p:sp>
        <p:nvSpPr>
          <p:cNvPr id="30" name="Prostokąt zaokrąglony 5">
            <a:extLst>
              <a:ext uri="{FF2B5EF4-FFF2-40B4-BE49-F238E27FC236}">
                <a16:creationId xmlns:a16="http://schemas.microsoft.com/office/drawing/2014/main" id="{7FA2BB66-1BC5-4A3D-804E-65116003B5A4}"/>
              </a:ext>
            </a:extLst>
          </p:cNvPr>
          <p:cNvSpPr/>
          <p:nvPr/>
        </p:nvSpPr>
        <p:spPr>
          <a:xfrm>
            <a:off x="1862187" y="1700808"/>
            <a:ext cx="2880000" cy="5401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1" name="Obraz 30">
            <a:extLst>
              <a:ext uri="{FF2B5EF4-FFF2-40B4-BE49-F238E27FC236}">
                <a16:creationId xmlns:a16="http://schemas.microsoft.com/office/drawing/2014/main" id="{C1F9D943-FDB8-491B-9337-A86E00FA5684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-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417" y="1839580"/>
            <a:ext cx="1080462" cy="262601"/>
          </a:xfrm>
          <a:prstGeom prst="rect">
            <a:avLst/>
          </a:prstGeom>
          <a:solidFill>
            <a:srgbClr val="CC6699">
              <a:alpha val="0"/>
            </a:srgbClr>
          </a:solidFill>
        </p:spPr>
      </p:pic>
      <p:grpSp>
        <p:nvGrpSpPr>
          <p:cNvPr id="26" name="Grupa 25">
            <a:extLst>
              <a:ext uri="{FF2B5EF4-FFF2-40B4-BE49-F238E27FC236}">
                <a16:creationId xmlns:a16="http://schemas.microsoft.com/office/drawing/2014/main" id="{92A14CA3-7214-4E47-B4A7-5B1D797B515B}"/>
              </a:ext>
            </a:extLst>
          </p:cNvPr>
          <p:cNvGrpSpPr/>
          <p:nvPr/>
        </p:nvGrpSpPr>
        <p:grpSpPr>
          <a:xfrm>
            <a:off x="161824" y="2897169"/>
            <a:ext cx="5548143" cy="3104039"/>
            <a:chOff x="739781" y="3883762"/>
            <a:chExt cx="5548143" cy="3104039"/>
          </a:xfrm>
        </p:grpSpPr>
        <p:pic>
          <p:nvPicPr>
            <p:cNvPr id="38" name="Picture 2">
              <a:extLst>
                <a:ext uri="{FF2B5EF4-FFF2-40B4-BE49-F238E27FC236}">
                  <a16:creationId xmlns:a16="http://schemas.microsoft.com/office/drawing/2014/main" id="{A6CB54DA-6B83-4FDF-9EAB-1B5AB62C219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781" y="3883762"/>
              <a:ext cx="5548143" cy="3104039"/>
            </a:xfrm>
            <a:prstGeom prst="rect">
              <a:avLst/>
            </a:prstGeom>
          </p:spPr>
        </p:pic>
        <p:sp>
          <p:nvSpPr>
            <p:cNvPr id="41" name="Prostokąt 40">
              <a:extLst>
                <a:ext uri="{FF2B5EF4-FFF2-40B4-BE49-F238E27FC236}">
                  <a16:creationId xmlns:a16="http://schemas.microsoft.com/office/drawing/2014/main" id="{466BE143-9444-42D5-A9D0-9B72D3E684DC}"/>
                </a:ext>
              </a:extLst>
            </p:cNvPr>
            <p:cNvSpPr/>
            <p:nvPr/>
          </p:nvSpPr>
          <p:spPr>
            <a:xfrm>
              <a:off x="1757908" y="4040162"/>
              <a:ext cx="3511891" cy="2196244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42" name="Prostokąt: zaokrąglone rogi 41">
            <a:extLst>
              <a:ext uri="{FF2B5EF4-FFF2-40B4-BE49-F238E27FC236}">
                <a16:creationId xmlns:a16="http://schemas.microsoft.com/office/drawing/2014/main" id="{F9E20CEF-48FA-411B-866E-AEAE97D1184E}"/>
              </a:ext>
            </a:extLst>
          </p:cNvPr>
          <p:cNvSpPr/>
          <p:nvPr/>
        </p:nvSpPr>
        <p:spPr>
          <a:xfrm>
            <a:off x="1380759" y="3196945"/>
            <a:ext cx="1859889" cy="5401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>
                <a:solidFill>
                  <a:schemeClr val="bg1">
                    <a:lumMod val="65000"/>
                  </a:schemeClr>
                </a:solidFill>
              </a:rPr>
              <a:t>STUDENCI</a:t>
            </a:r>
          </a:p>
        </p:txBody>
      </p:sp>
      <p:sp>
        <p:nvSpPr>
          <p:cNvPr id="43" name="Prostokąt zaokrąglony 47">
            <a:extLst>
              <a:ext uri="{FF2B5EF4-FFF2-40B4-BE49-F238E27FC236}">
                <a16:creationId xmlns:a16="http://schemas.microsoft.com/office/drawing/2014/main" id="{C3FABA89-C91B-4F18-B69A-53F069AF3AE9}"/>
              </a:ext>
            </a:extLst>
          </p:cNvPr>
          <p:cNvSpPr/>
          <p:nvPr/>
        </p:nvSpPr>
        <p:spPr>
          <a:xfrm>
            <a:off x="2225298" y="4191185"/>
            <a:ext cx="1962623" cy="375647"/>
          </a:xfrm>
          <a:prstGeom prst="roundRect">
            <a:avLst>
              <a:gd name="adj" fmla="val 50000"/>
            </a:avLst>
          </a:prstGeom>
          <a:solidFill>
            <a:srgbClr val="CCCCCC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pl-PL" sz="1600" b="1" dirty="0">
                <a:solidFill>
                  <a:schemeClr val="bg1"/>
                </a:solidFill>
              </a:rPr>
              <a:t>KOD URUCHOMIENIA</a:t>
            </a:r>
          </a:p>
        </p:txBody>
      </p:sp>
      <p:grpSp>
        <p:nvGrpSpPr>
          <p:cNvPr id="44" name="Grupa 43">
            <a:extLst>
              <a:ext uri="{FF2B5EF4-FFF2-40B4-BE49-F238E27FC236}">
                <a16:creationId xmlns:a16="http://schemas.microsoft.com/office/drawing/2014/main" id="{1377D6B8-7161-468A-9E53-B5E1779824E1}"/>
              </a:ext>
            </a:extLst>
          </p:cNvPr>
          <p:cNvGrpSpPr/>
          <p:nvPr/>
        </p:nvGrpSpPr>
        <p:grpSpPr>
          <a:xfrm>
            <a:off x="1502283" y="4026446"/>
            <a:ext cx="683689" cy="632812"/>
            <a:chOff x="8556466" y="5026826"/>
            <a:chExt cx="944667" cy="944667"/>
          </a:xfrm>
          <a:noFill/>
        </p:grpSpPr>
        <p:sp>
          <p:nvSpPr>
            <p:cNvPr id="45" name="Owal 44">
              <a:extLst>
                <a:ext uri="{FF2B5EF4-FFF2-40B4-BE49-F238E27FC236}">
                  <a16:creationId xmlns:a16="http://schemas.microsoft.com/office/drawing/2014/main" id="{60DF2854-AE5A-450C-B7D9-D273CC5F1F83}"/>
                </a:ext>
              </a:extLst>
            </p:cNvPr>
            <p:cNvSpPr/>
            <p:nvPr/>
          </p:nvSpPr>
          <p:spPr>
            <a:xfrm>
              <a:off x="8556466" y="5026826"/>
              <a:ext cx="944667" cy="9446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6" name="Obraz 45">
              <a:extLst>
                <a:ext uri="{FF2B5EF4-FFF2-40B4-BE49-F238E27FC236}">
                  <a16:creationId xmlns:a16="http://schemas.microsoft.com/office/drawing/2014/main" id="{AA5392F4-B180-4901-8421-9DA0C040949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744873" y="5229201"/>
              <a:ext cx="567854" cy="567854"/>
            </a:xfrm>
            <a:prstGeom prst="rect">
              <a:avLst/>
            </a:prstGeom>
            <a:grpFill/>
          </p:spPr>
        </p:pic>
      </p:grpSp>
      <p:grpSp>
        <p:nvGrpSpPr>
          <p:cNvPr id="47" name="Grupa 46">
            <a:extLst>
              <a:ext uri="{FF2B5EF4-FFF2-40B4-BE49-F238E27FC236}">
                <a16:creationId xmlns:a16="http://schemas.microsoft.com/office/drawing/2014/main" id="{E56781AE-1A47-4258-9D85-AE2F8AD5830B}"/>
              </a:ext>
            </a:extLst>
          </p:cNvPr>
          <p:cNvGrpSpPr/>
          <p:nvPr/>
        </p:nvGrpSpPr>
        <p:grpSpPr>
          <a:xfrm rot="664519">
            <a:off x="4206285" y="2062622"/>
            <a:ext cx="1667106" cy="423416"/>
            <a:chOff x="7081438" y="1604481"/>
            <a:chExt cx="1667106" cy="539838"/>
          </a:xfrm>
        </p:grpSpPr>
        <p:sp>
          <p:nvSpPr>
            <p:cNvPr id="48" name="Prostokąt: zaokrąglone rogi u góry 47">
              <a:extLst>
                <a:ext uri="{FF2B5EF4-FFF2-40B4-BE49-F238E27FC236}">
                  <a16:creationId xmlns:a16="http://schemas.microsoft.com/office/drawing/2014/main" id="{13663D67-64F3-4401-BDBD-E58F64366180}"/>
                </a:ext>
              </a:extLst>
            </p:cNvPr>
            <p:cNvSpPr/>
            <p:nvPr/>
          </p:nvSpPr>
          <p:spPr>
            <a:xfrm rot="16200000">
              <a:off x="7645072" y="1040847"/>
              <a:ext cx="539838" cy="1667106"/>
            </a:xfrm>
            <a:prstGeom prst="round2SameRect">
              <a:avLst>
                <a:gd name="adj1" fmla="val 49750"/>
                <a:gd name="adj2" fmla="val 0"/>
              </a:avLst>
            </a:prstGeom>
            <a:solidFill>
              <a:srgbClr val="CC6699"/>
            </a:solidFill>
            <a:ln>
              <a:noFill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90000" tIns="108000" bIns="108000" rtlCol="0" anchor="ctr"/>
            <a:lstStyle/>
            <a:p>
              <a:pPr algn="ctr"/>
              <a:r>
                <a:rPr lang="pl-PL" sz="1400" b="1" dirty="0"/>
                <a:t>01.10.2019</a:t>
              </a:r>
            </a:p>
          </p:txBody>
        </p:sp>
        <p:sp>
          <p:nvSpPr>
            <p:cNvPr id="49" name="Owal 48">
              <a:extLst>
                <a:ext uri="{FF2B5EF4-FFF2-40B4-BE49-F238E27FC236}">
                  <a16:creationId xmlns:a16="http://schemas.microsoft.com/office/drawing/2014/main" id="{3937E4B8-F781-427B-AD0B-2D2D2E6C7269}"/>
                </a:ext>
              </a:extLst>
            </p:cNvPr>
            <p:cNvSpPr/>
            <p:nvPr/>
          </p:nvSpPr>
          <p:spPr>
            <a:xfrm>
              <a:off x="7143702" y="1762412"/>
              <a:ext cx="144785" cy="18359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BC3E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53" name="pole tekstowe 52">
            <a:extLst>
              <a:ext uri="{FF2B5EF4-FFF2-40B4-BE49-F238E27FC236}">
                <a16:creationId xmlns:a16="http://schemas.microsoft.com/office/drawing/2014/main" id="{227D21C6-A18A-41F3-AE33-174368FFC6BF}"/>
              </a:ext>
            </a:extLst>
          </p:cNvPr>
          <p:cNvSpPr txBox="1"/>
          <p:nvPr/>
        </p:nvSpPr>
        <p:spPr>
          <a:xfrm>
            <a:off x="796809" y="2488614"/>
            <a:ext cx="4896544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dirty="0">
                <a:ln w="0"/>
                <a:solidFill>
                  <a:srgbClr val="CC6699"/>
                </a:solidFill>
              </a:rPr>
              <a:t>Warunek! Kody uruchomienia kierunków</a:t>
            </a:r>
          </a:p>
        </p:txBody>
      </p:sp>
      <p:sp>
        <p:nvSpPr>
          <p:cNvPr id="54" name="pole tekstowe 53">
            <a:extLst>
              <a:ext uri="{FF2B5EF4-FFF2-40B4-BE49-F238E27FC236}">
                <a16:creationId xmlns:a16="http://schemas.microsoft.com/office/drawing/2014/main" id="{C6BF46FB-EB7E-40A9-8B21-25554EDCDC62}"/>
              </a:ext>
            </a:extLst>
          </p:cNvPr>
          <p:cNvSpPr txBox="1"/>
          <p:nvPr/>
        </p:nvSpPr>
        <p:spPr>
          <a:xfrm>
            <a:off x="2527357" y="3858391"/>
            <a:ext cx="126192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pl-PL" sz="1600" dirty="0">
                <a:ln w="0"/>
                <a:solidFill>
                  <a:srgbClr val="CC6699"/>
                </a:solidFill>
              </a:rPr>
              <a:t>NOWE POLE</a:t>
            </a:r>
          </a:p>
        </p:txBody>
      </p:sp>
      <p:sp>
        <p:nvSpPr>
          <p:cNvPr id="55" name="Prostokąt: zaokrąglone rogi 54">
            <a:extLst>
              <a:ext uri="{FF2B5EF4-FFF2-40B4-BE49-F238E27FC236}">
                <a16:creationId xmlns:a16="http://schemas.microsoft.com/office/drawing/2014/main" id="{494ECC76-507F-4000-A9E6-6B2D77C4A33F}"/>
              </a:ext>
            </a:extLst>
          </p:cNvPr>
          <p:cNvSpPr/>
          <p:nvPr/>
        </p:nvSpPr>
        <p:spPr>
          <a:xfrm>
            <a:off x="7008166" y="4791196"/>
            <a:ext cx="4246105" cy="1343555"/>
          </a:xfrm>
          <a:prstGeom prst="roundRect">
            <a:avLst>
              <a:gd name="adj" fmla="val 4603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pl-PL" sz="1600" dirty="0"/>
              <a:t>Raportowany stan na 31.12.2019</a:t>
            </a:r>
          </a:p>
          <a:p>
            <a:r>
              <a:rPr lang="pl-PL" sz="1600" dirty="0"/>
              <a:t>15.01.2020 – oświadczenie rektora</a:t>
            </a:r>
          </a:p>
          <a:p>
            <a:r>
              <a:rPr lang="pl-PL" sz="1600" dirty="0"/>
              <a:t>31.03.2020 – ustawowy czas na wprowadzenie danych do POL-on 2.0</a:t>
            </a:r>
          </a:p>
        </p:txBody>
      </p:sp>
      <p:sp>
        <p:nvSpPr>
          <p:cNvPr id="57" name="Prostokąt: zaokrąglone rogi 56">
            <a:extLst>
              <a:ext uri="{FF2B5EF4-FFF2-40B4-BE49-F238E27FC236}">
                <a16:creationId xmlns:a16="http://schemas.microsoft.com/office/drawing/2014/main" id="{D5C4F2FA-BE11-44D9-B2A0-EF4EFF31C8C5}"/>
              </a:ext>
            </a:extLst>
          </p:cNvPr>
          <p:cNvSpPr/>
          <p:nvPr/>
        </p:nvSpPr>
        <p:spPr>
          <a:xfrm>
            <a:off x="7013097" y="2826547"/>
            <a:ext cx="4674770" cy="945081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CC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600" dirty="0">
                <a:solidFill>
                  <a:srgbClr val="CC6699"/>
                </a:solidFill>
              </a:rPr>
              <a:t>OPI PIB przeniesie dane</a:t>
            </a:r>
          </a:p>
          <a:p>
            <a:r>
              <a:rPr lang="pl-PL" sz="1600" dirty="0">
                <a:solidFill>
                  <a:srgbClr val="CC6699"/>
                </a:solidFill>
              </a:rPr>
              <a:t>w momencie uruchomienia modułu Studenci</a:t>
            </a:r>
            <a:endParaRPr lang="pl-PL" sz="1600" b="1" dirty="0">
              <a:solidFill>
                <a:srgbClr val="CC6699"/>
              </a:solidFill>
            </a:endParaRPr>
          </a:p>
        </p:txBody>
      </p:sp>
      <p:cxnSp>
        <p:nvCxnSpPr>
          <p:cNvPr id="58" name="Łącznik prosty 57">
            <a:extLst>
              <a:ext uri="{FF2B5EF4-FFF2-40B4-BE49-F238E27FC236}">
                <a16:creationId xmlns:a16="http://schemas.microsoft.com/office/drawing/2014/main" id="{45E8E091-D135-4EC7-A506-7F6578807C51}"/>
              </a:ext>
            </a:extLst>
          </p:cNvPr>
          <p:cNvCxnSpPr>
            <a:cxnSpLocks/>
            <a:endCxn id="55" idx="0"/>
          </p:cNvCxnSpPr>
          <p:nvPr/>
        </p:nvCxnSpPr>
        <p:spPr>
          <a:xfrm>
            <a:off x="9129014" y="3769959"/>
            <a:ext cx="2205" cy="1021237"/>
          </a:xfrm>
          <a:prstGeom prst="line">
            <a:avLst/>
          </a:prstGeom>
          <a:ln w="19050">
            <a:solidFill>
              <a:srgbClr val="CC669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upa 58">
            <a:extLst>
              <a:ext uri="{FF2B5EF4-FFF2-40B4-BE49-F238E27FC236}">
                <a16:creationId xmlns:a16="http://schemas.microsoft.com/office/drawing/2014/main" id="{4C736892-11CC-43A8-9AA2-212F80DB308E}"/>
              </a:ext>
            </a:extLst>
          </p:cNvPr>
          <p:cNvGrpSpPr/>
          <p:nvPr/>
        </p:nvGrpSpPr>
        <p:grpSpPr>
          <a:xfrm rot="664519">
            <a:off x="10293212" y="2599932"/>
            <a:ext cx="1667106" cy="423416"/>
            <a:chOff x="7081438" y="1604481"/>
            <a:chExt cx="1667106" cy="539838"/>
          </a:xfrm>
        </p:grpSpPr>
        <p:sp>
          <p:nvSpPr>
            <p:cNvPr id="60" name="Prostokąt: zaokrąglone rogi u góry 59">
              <a:extLst>
                <a:ext uri="{FF2B5EF4-FFF2-40B4-BE49-F238E27FC236}">
                  <a16:creationId xmlns:a16="http://schemas.microsoft.com/office/drawing/2014/main" id="{464B86B7-4406-4702-B646-957E45CBEFFC}"/>
                </a:ext>
              </a:extLst>
            </p:cNvPr>
            <p:cNvSpPr/>
            <p:nvPr/>
          </p:nvSpPr>
          <p:spPr>
            <a:xfrm rot="16200000">
              <a:off x="7645072" y="1040847"/>
              <a:ext cx="539838" cy="1667106"/>
            </a:xfrm>
            <a:prstGeom prst="round2SameRect">
              <a:avLst>
                <a:gd name="adj1" fmla="val 49750"/>
                <a:gd name="adj2" fmla="val 0"/>
              </a:avLst>
            </a:prstGeom>
            <a:solidFill>
              <a:srgbClr val="CC6699"/>
            </a:solidFill>
            <a:ln>
              <a:noFill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90000" tIns="108000" bIns="108000" rtlCol="0" anchor="ctr"/>
            <a:lstStyle/>
            <a:p>
              <a:pPr algn="ctr"/>
              <a:r>
                <a:rPr lang="pl-PL" sz="1400" b="1" dirty="0"/>
                <a:t>11.2019</a:t>
              </a:r>
            </a:p>
          </p:txBody>
        </p:sp>
        <p:sp>
          <p:nvSpPr>
            <p:cNvPr id="61" name="Owal 60">
              <a:extLst>
                <a:ext uri="{FF2B5EF4-FFF2-40B4-BE49-F238E27FC236}">
                  <a16:creationId xmlns:a16="http://schemas.microsoft.com/office/drawing/2014/main" id="{4D46B179-B41E-49A7-8D72-684AFAAE548E}"/>
                </a:ext>
              </a:extLst>
            </p:cNvPr>
            <p:cNvSpPr/>
            <p:nvPr/>
          </p:nvSpPr>
          <p:spPr>
            <a:xfrm>
              <a:off x="7143702" y="1762412"/>
              <a:ext cx="144785" cy="18359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BC3E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62" name="Prostokąt: zaokrąglone rogi 61">
            <a:extLst>
              <a:ext uri="{FF2B5EF4-FFF2-40B4-BE49-F238E27FC236}">
                <a16:creationId xmlns:a16="http://schemas.microsoft.com/office/drawing/2014/main" id="{6D0BD0F7-2E6E-408C-8470-FA56D1D3ED10}"/>
              </a:ext>
            </a:extLst>
          </p:cNvPr>
          <p:cNvSpPr/>
          <p:nvPr/>
        </p:nvSpPr>
        <p:spPr>
          <a:xfrm>
            <a:off x="9566483" y="3977637"/>
            <a:ext cx="2246468" cy="540148"/>
          </a:xfrm>
          <a:prstGeom prst="roundRect">
            <a:avLst>
              <a:gd name="adj" fmla="val 50000"/>
            </a:avLst>
          </a:prstGeom>
          <a:noFill/>
          <a:ln>
            <a:solidFill>
              <a:srgbClr val="CC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rgbClr val="CC6699"/>
                </a:solidFill>
              </a:rPr>
              <a:t>Uzupełnienie danych</a:t>
            </a:r>
          </a:p>
        </p:txBody>
      </p:sp>
      <p:cxnSp>
        <p:nvCxnSpPr>
          <p:cNvPr id="63" name="Łącznik prosty 62">
            <a:extLst>
              <a:ext uri="{FF2B5EF4-FFF2-40B4-BE49-F238E27FC236}">
                <a16:creationId xmlns:a16="http://schemas.microsoft.com/office/drawing/2014/main" id="{0CB246B3-90B6-477E-A384-0416BFCD7F6E}"/>
              </a:ext>
            </a:extLst>
          </p:cNvPr>
          <p:cNvCxnSpPr>
            <a:cxnSpLocks/>
            <a:endCxn id="62" idx="1"/>
          </p:cNvCxnSpPr>
          <p:nvPr/>
        </p:nvCxnSpPr>
        <p:spPr>
          <a:xfrm>
            <a:off x="9131219" y="4247711"/>
            <a:ext cx="435264" cy="0"/>
          </a:xfrm>
          <a:prstGeom prst="line">
            <a:avLst/>
          </a:prstGeom>
          <a:ln w="19050">
            <a:solidFill>
              <a:srgbClr val="CC669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41339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53" grpId="0"/>
      <p:bldP spid="54" grpId="0"/>
      <p:bldP spid="6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Rejestracja studentów z rekrutacji bez podziału na kierunki</a:t>
            </a:r>
          </a:p>
        </p:txBody>
      </p:sp>
      <p:grpSp>
        <p:nvGrpSpPr>
          <p:cNvPr id="27" name="Grupa 26">
            <a:extLst>
              <a:ext uri="{FF2B5EF4-FFF2-40B4-BE49-F238E27FC236}">
                <a16:creationId xmlns:a16="http://schemas.microsoft.com/office/drawing/2014/main" id="{39C0BE34-BD9F-4AA3-B8DF-436522359270}"/>
              </a:ext>
            </a:extLst>
          </p:cNvPr>
          <p:cNvGrpSpPr/>
          <p:nvPr/>
        </p:nvGrpSpPr>
        <p:grpSpPr>
          <a:xfrm>
            <a:off x="7693429" y="1700808"/>
            <a:ext cx="2880000" cy="540147"/>
            <a:chOff x="8328248" y="1578182"/>
            <a:chExt cx="2880000" cy="540147"/>
          </a:xfrm>
        </p:grpSpPr>
        <p:sp>
          <p:nvSpPr>
            <p:cNvPr id="28" name="Prostokąt zaokrąglony 3">
              <a:extLst>
                <a:ext uri="{FF2B5EF4-FFF2-40B4-BE49-F238E27FC236}">
                  <a16:creationId xmlns:a16="http://schemas.microsoft.com/office/drawing/2014/main" id="{43973973-A7A9-4E7B-B3C7-5729303BCD0D}"/>
                </a:ext>
              </a:extLst>
            </p:cNvPr>
            <p:cNvSpPr/>
            <p:nvPr/>
          </p:nvSpPr>
          <p:spPr>
            <a:xfrm>
              <a:off x="8328248" y="1578182"/>
              <a:ext cx="2880000" cy="540147"/>
            </a:xfrm>
            <a:prstGeom prst="roundRect">
              <a:avLst>
                <a:gd name="adj" fmla="val 50000"/>
              </a:avLst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2" algn="ctr"/>
              <a:r>
                <a:rPr lang="pl-PL" sz="30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29" name="Obraz 28">
              <a:extLst>
                <a:ext uri="{FF2B5EF4-FFF2-40B4-BE49-F238E27FC236}">
                  <a16:creationId xmlns:a16="http://schemas.microsoft.com/office/drawing/2014/main" id="{A590C1F8-04D6-4DF1-964C-88EBCC2165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4408" y="1708074"/>
              <a:ext cx="1080462" cy="262601"/>
            </a:xfrm>
            <a:prstGeom prst="rect">
              <a:avLst/>
            </a:prstGeom>
            <a:solidFill>
              <a:srgbClr val="CC6699">
                <a:alpha val="0"/>
              </a:srgbClr>
            </a:solidFill>
          </p:spPr>
        </p:pic>
      </p:grpSp>
      <p:sp>
        <p:nvSpPr>
          <p:cNvPr id="30" name="Prostokąt zaokrąglony 5">
            <a:extLst>
              <a:ext uri="{FF2B5EF4-FFF2-40B4-BE49-F238E27FC236}">
                <a16:creationId xmlns:a16="http://schemas.microsoft.com/office/drawing/2014/main" id="{7FA2BB66-1BC5-4A3D-804E-65116003B5A4}"/>
              </a:ext>
            </a:extLst>
          </p:cNvPr>
          <p:cNvSpPr/>
          <p:nvPr/>
        </p:nvSpPr>
        <p:spPr>
          <a:xfrm>
            <a:off x="1862187" y="1700808"/>
            <a:ext cx="2880000" cy="5401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1" name="Obraz 30">
            <a:extLst>
              <a:ext uri="{FF2B5EF4-FFF2-40B4-BE49-F238E27FC236}">
                <a16:creationId xmlns:a16="http://schemas.microsoft.com/office/drawing/2014/main" id="{C1F9D943-FDB8-491B-9337-A86E00FA5684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-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417" y="1839580"/>
            <a:ext cx="1080462" cy="262601"/>
          </a:xfrm>
          <a:prstGeom prst="rect">
            <a:avLst/>
          </a:prstGeom>
          <a:solidFill>
            <a:srgbClr val="CC6699">
              <a:alpha val="0"/>
            </a:srgbClr>
          </a:solidFill>
        </p:spPr>
      </p:pic>
      <p:pic>
        <p:nvPicPr>
          <p:cNvPr id="32" name="Obraz 31" descr="Obraz zawierający grafika wektorowa&#10;&#10;Opis wygenerowany automatycznie">
            <a:extLst>
              <a:ext uri="{FF2B5EF4-FFF2-40B4-BE49-F238E27FC236}">
                <a16:creationId xmlns:a16="http://schemas.microsoft.com/office/drawing/2014/main" id="{438DCE1A-8BFC-4F1D-B6DA-ABF981864D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062" y="3121833"/>
            <a:ext cx="1105482" cy="1105482"/>
          </a:xfrm>
          <a:prstGeom prst="rect">
            <a:avLst/>
          </a:prstGeom>
        </p:spPr>
      </p:pic>
      <p:grpSp>
        <p:nvGrpSpPr>
          <p:cNvPr id="47" name="Grupa 46">
            <a:extLst>
              <a:ext uri="{FF2B5EF4-FFF2-40B4-BE49-F238E27FC236}">
                <a16:creationId xmlns:a16="http://schemas.microsoft.com/office/drawing/2014/main" id="{E56781AE-1A47-4258-9D85-AE2F8AD5830B}"/>
              </a:ext>
            </a:extLst>
          </p:cNvPr>
          <p:cNvGrpSpPr/>
          <p:nvPr/>
        </p:nvGrpSpPr>
        <p:grpSpPr>
          <a:xfrm rot="664519">
            <a:off x="1322702" y="4055487"/>
            <a:ext cx="1667106" cy="423416"/>
            <a:chOff x="7081438" y="1604481"/>
            <a:chExt cx="1667106" cy="539838"/>
          </a:xfrm>
        </p:grpSpPr>
        <p:sp>
          <p:nvSpPr>
            <p:cNvPr id="48" name="Prostokąt: zaokrąglone rogi u góry 47">
              <a:extLst>
                <a:ext uri="{FF2B5EF4-FFF2-40B4-BE49-F238E27FC236}">
                  <a16:creationId xmlns:a16="http://schemas.microsoft.com/office/drawing/2014/main" id="{13663D67-64F3-4401-BDBD-E58F64366180}"/>
                </a:ext>
              </a:extLst>
            </p:cNvPr>
            <p:cNvSpPr/>
            <p:nvPr/>
          </p:nvSpPr>
          <p:spPr>
            <a:xfrm rot="16200000">
              <a:off x="7645072" y="1040847"/>
              <a:ext cx="539838" cy="1667106"/>
            </a:xfrm>
            <a:prstGeom prst="round2SameRect">
              <a:avLst>
                <a:gd name="adj1" fmla="val 49750"/>
                <a:gd name="adj2" fmla="val 0"/>
              </a:avLst>
            </a:prstGeom>
            <a:solidFill>
              <a:srgbClr val="CC6699"/>
            </a:solidFill>
            <a:ln>
              <a:noFill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90000" tIns="108000" bIns="108000" rtlCol="0" anchor="ctr"/>
            <a:lstStyle/>
            <a:p>
              <a:pPr algn="ctr"/>
              <a:r>
                <a:rPr lang="pl-PL" sz="1400" b="1" dirty="0"/>
                <a:t>SKREŚLENIE</a:t>
              </a:r>
            </a:p>
          </p:txBody>
        </p:sp>
        <p:sp>
          <p:nvSpPr>
            <p:cNvPr id="49" name="Owal 48">
              <a:extLst>
                <a:ext uri="{FF2B5EF4-FFF2-40B4-BE49-F238E27FC236}">
                  <a16:creationId xmlns:a16="http://schemas.microsoft.com/office/drawing/2014/main" id="{3937E4B8-F781-427B-AD0B-2D2D2E6C7269}"/>
                </a:ext>
              </a:extLst>
            </p:cNvPr>
            <p:cNvSpPr/>
            <p:nvPr/>
          </p:nvSpPr>
          <p:spPr>
            <a:xfrm>
              <a:off x="7143702" y="1762412"/>
              <a:ext cx="144785" cy="18359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BC3E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33" name="Prostokąt 32">
            <a:extLst>
              <a:ext uri="{FF2B5EF4-FFF2-40B4-BE49-F238E27FC236}">
                <a16:creationId xmlns:a16="http://schemas.microsoft.com/office/drawing/2014/main" id="{A112E99E-351A-4FDB-AA3B-E85DEEFCDE99}"/>
              </a:ext>
            </a:extLst>
          </p:cNvPr>
          <p:cNvSpPr/>
          <p:nvPr/>
        </p:nvSpPr>
        <p:spPr>
          <a:xfrm>
            <a:off x="1712056" y="2821730"/>
            <a:ext cx="1859896" cy="369332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r>
              <a:rPr lang="pl-PL" b="1" dirty="0">
                <a:ln w="3175">
                  <a:solidFill>
                    <a:srgbClr val="CC6699"/>
                  </a:solidFill>
                  <a:prstDash val="solid"/>
                </a:ln>
                <a:pattFill prst="dkUpDiag">
                  <a:fgClr>
                    <a:srgbClr val="CC6699"/>
                  </a:fgClr>
                  <a:bgClr>
                    <a:schemeClr val="bg1"/>
                  </a:bgClr>
                </a:pattFill>
              </a:rPr>
              <a:t>I ROK</a:t>
            </a:r>
          </a:p>
        </p:txBody>
      </p:sp>
      <p:sp>
        <p:nvSpPr>
          <p:cNvPr id="35" name="Prostokąt 34">
            <a:extLst>
              <a:ext uri="{FF2B5EF4-FFF2-40B4-BE49-F238E27FC236}">
                <a16:creationId xmlns:a16="http://schemas.microsoft.com/office/drawing/2014/main" id="{7196DC8C-5724-44F2-84B8-D60DAAD9831D}"/>
              </a:ext>
            </a:extLst>
          </p:cNvPr>
          <p:cNvSpPr/>
          <p:nvPr/>
        </p:nvSpPr>
        <p:spPr>
          <a:xfrm>
            <a:off x="4153113" y="2825168"/>
            <a:ext cx="1859896" cy="369332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r>
              <a:rPr lang="pl-PL" b="1" dirty="0">
                <a:ln w="3175">
                  <a:solidFill>
                    <a:srgbClr val="CC6699"/>
                  </a:solidFill>
                  <a:prstDash val="solid"/>
                </a:ln>
                <a:pattFill prst="dkUpDiag">
                  <a:fgClr>
                    <a:srgbClr val="CC6699"/>
                  </a:fgClr>
                  <a:bgClr>
                    <a:schemeClr val="bg1"/>
                  </a:bgClr>
                </a:pattFill>
              </a:rPr>
              <a:t>II ROK</a:t>
            </a:r>
          </a:p>
        </p:txBody>
      </p:sp>
      <p:sp>
        <p:nvSpPr>
          <p:cNvPr id="36" name="Prostokąt: zaokrąglone rogi 35">
            <a:extLst>
              <a:ext uri="{FF2B5EF4-FFF2-40B4-BE49-F238E27FC236}">
                <a16:creationId xmlns:a16="http://schemas.microsoft.com/office/drawing/2014/main" id="{FAD4ED1B-259F-4D36-8435-7ADCADBEABD5}"/>
              </a:ext>
            </a:extLst>
          </p:cNvPr>
          <p:cNvSpPr/>
          <p:nvPr/>
        </p:nvSpPr>
        <p:spPr>
          <a:xfrm>
            <a:off x="3578956" y="3431324"/>
            <a:ext cx="1859889" cy="540148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>
                <a:solidFill>
                  <a:schemeClr val="bg1"/>
                </a:solidFill>
              </a:rPr>
              <a:t>KIERUNEK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38CA7CC7-DC40-4F6F-9EC1-32798DF834BD}"/>
              </a:ext>
            </a:extLst>
          </p:cNvPr>
          <p:cNvSpPr txBox="1"/>
          <p:nvPr/>
        </p:nvSpPr>
        <p:spPr>
          <a:xfrm>
            <a:off x="3722466" y="4099105"/>
            <a:ext cx="1857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1800" b="1" dirty="0">
                <a:solidFill>
                  <a:srgbClr val="CC6699"/>
                </a:solidFill>
              </a:rPr>
              <a:t>ZAPISANIE</a:t>
            </a:r>
          </a:p>
        </p:txBody>
      </p:sp>
      <p:pic>
        <p:nvPicPr>
          <p:cNvPr id="56" name="Obraz 55" descr="Obraz zawierający grafika wektorowa&#10;&#10;Opis wygenerowany automatycznie">
            <a:extLst>
              <a:ext uri="{FF2B5EF4-FFF2-40B4-BE49-F238E27FC236}">
                <a16:creationId xmlns:a16="http://schemas.microsoft.com/office/drawing/2014/main" id="{1F2B3476-3856-4B3E-B52C-F3D3FFA824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4444" y="3118395"/>
            <a:ext cx="1105482" cy="1105482"/>
          </a:xfrm>
          <a:prstGeom prst="rect">
            <a:avLst/>
          </a:prstGeom>
        </p:spPr>
      </p:pic>
      <p:sp>
        <p:nvSpPr>
          <p:cNvPr id="67" name="Prostokąt 66">
            <a:extLst>
              <a:ext uri="{FF2B5EF4-FFF2-40B4-BE49-F238E27FC236}">
                <a16:creationId xmlns:a16="http://schemas.microsoft.com/office/drawing/2014/main" id="{B854B803-C66C-4072-8625-45F5AD7DFDB4}"/>
              </a:ext>
            </a:extLst>
          </p:cNvPr>
          <p:cNvSpPr/>
          <p:nvPr/>
        </p:nvSpPr>
        <p:spPr>
          <a:xfrm>
            <a:off x="7523438" y="2818292"/>
            <a:ext cx="1859896" cy="369332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r>
              <a:rPr lang="pl-PL" b="1" dirty="0">
                <a:ln w="3175">
                  <a:solidFill>
                    <a:srgbClr val="CC6699"/>
                  </a:solidFill>
                  <a:prstDash val="solid"/>
                </a:ln>
                <a:pattFill prst="dkUpDiag">
                  <a:fgClr>
                    <a:srgbClr val="CC6699"/>
                  </a:fgClr>
                  <a:bgClr>
                    <a:schemeClr val="bg1"/>
                  </a:bgClr>
                </a:pattFill>
              </a:rPr>
              <a:t>I ROK</a:t>
            </a:r>
          </a:p>
        </p:txBody>
      </p:sp>
      <p:sp>
        <p:nvSpPr>
          <p:cNvPr id="68" name="Prostokąt 67">
            <a:extLst>
              <a:ext uri="{FF2B5EF4-FFF2-40B4-BE49-F238E27FC236}">
                <a16:creationId xmlns:a16="http://schemas.microsoft.com/office/drawing/2014/main" id="{8FE2915C-4245-4CFC-8CD5-CC343DD0A48F}"/>
              </a:ext>
            </a:extLst>
          </p:cNvPr>
          <p:cNvSpPr/>
          <p:nvPr/>
        </p:nvSpPr>
        <p:spPr>
          <a:xfrm>
            <a:off x="9964495" y="2821730"/>
            <a:ext cx="1859896" cy="369332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r>
              <a:rPr lang="pl-PL" b="1" dirty="0">
                <a:ln w="3175">
                  <a:solidFill>
                    <a:srgbClr val="CC6699"/>
                  </a:solidFill>
                  <a:prstDash val="solid"/>
                </a:ln>
                <a:pattFill prst="dkUpDiag">
                  <a:fgClr>
                    <a:srgbClr val="CC6699"/>
                  </a:fgClr>
                  <a:bgClr>
                    <a:schemeClr val="bg1"/>
                  </a:bgClr>
                </a:pattFill>
              </a:rPr>
              <a:t>II ROK</a:t>
            </a:r>
          </a:p>
        </p:txBody>
      </p:sp>
      <p:grpSp>
        <p:nvGrpSpPr>
          <p:cNvPr id="5" name="Grupa 4">
            <a:extLst>
              <a:ext uri="{FF2B5EF4-FFF2-40B4-BE49-F238E27FC236}">
                <a16:creationId xmlns:a16="http://schemas.microsoft.com/office/drawing/2014/main" id="{B4F478DB-C07A-4C92-8D51-7F04534B78F5}"/>
              </a:ext>
            </a:extLst>
          </p:cNvPr>
          <p:cNvGrpSpPr/>
          <p:nvPr/>
        </p:nvGrpSpPr>
        <p:grpSpPr>
          <a:xfrm>
            <a:off x="6744072" y="4459981"/>
            <a:ext cx="2520000" cy="432000"/>
            <a:chOff x="6744072" y="4459981"/>
            <a:chExt cx="2520000" cy="432000"/>
          </a:xfrm>
        </p:grpSpPr>
        <p:sp>
          <p:nvSpPr>
            <p:cNvPr id="71" name="Prostokąt: zaokrąglone rogi 70">
              <a:extLst>
                <a:ext uri="{FF2B5EF4-FFF2-40B4-BE49-F238E27FC236}">
                  <a16:creationId xmlns:a16="http://schemas.microsoft.com/office/drawing/2014/main" id="{AC4A32B4-5D60-47BF-9F72-0187A8F19E82}"/>
                </a:ext>
              </a:extLst>
            </p:cNvPr>
            <p:cNvSpPr/>
            <p:nvPr/>
          </p:nvSpPr>
          <p:spPr>
            <a:xfrm>
              <a:off x="6744072" y="4459981"/>
              <a:ext cx="2520000" cy="432000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/>
            <a:lstStyle/>
            <a:p>
              <a:r>
                <a:rPr lang="pl-PL" sz="1400" b="1" dirty="0"/>
                <a:t>ZNACZNIK REKRUTACJI BEZ KIERUNKÓW</a:t>
              </a:r>
            </a:p>
          </p:txBody>
        </p:sp>
        <p:pic>
          <p:nvPicPr>
            <p:cNvPr id="72" name="Obraz 71">
              <a:extLst>
                <a:ext uri="{FF2B5EF4-FFF2-40B4-BE49-F238E27FC236}">
                  <a16:creationId xmlns:a16="http://schemas.microsoft.com/office/drawing/2014/main" id="{4F2DBA0F-36E2-4CFF-91E3-3BC0D93B91CC}"/>
                </a:ext>
              </a:extLst>
            </p:cNvPr>
            <p:cNvPicPr>
              <a:picLocks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835261" y="4459981"/>
              <a:ext cx="394498" cy="430585"/>
            </a:xfrm>
            <a:prstGeom prst="rect">
              <a:avLst/>
            </a:prstGeom>
          </p:spPr>
        </p:pic>
      </p:grpSp>
      <p:grpSp>
        <p:nvGrpSpPr>
          <p:cNvPr id="6" name="Grupa 5">
            <a:extLst>
              <a:ext uri="{FF2B5EF4-FFF2-40B4-BE49-F238E27FC236}">
                <a16:creationId xmlns:a16="http://schemas.microsoft.com/office/drawing/2014/main" id="{C258DC2C-EB73-40B1-838D-882111995C98}"/>
              </a:ext>
            </a:extLst>
          </p:cNvPr>
          <p:cNvGrpSpPr/>
          <p:nvPr/>
        </p:nvGrpSpPr>
        <p:grpSpPr>
          <a:xfrm>
            <a:off x="6755579" y="5025465"/>
            <a:ext cx="2520000" cy="439807"/>
            <a:chOff x="6744072" y="5032029"/>
            <a:chExt cx="2520000" cy="439807"/>
          </a:xfrm>
        </p:grpSpPr>
        <p:sp>
          <p:nvSpPr>
            <p:cNvPr id="73" name="Prostokąt: zaokrąglone rogi 72">
              <a:extLst>
                <a:ext uri="{FF2B5EF4-FFF2-40B4-BE49-F238E27FC236}">
                  <a16:creationId xmlns:a16="http://schemas.microsoft.com/office/drawing/2014/main" id="{923C4940-3688-42D7-AA86-B34E4E043DCC}"/>
                </a:ext>
              </a:extLst>
            </p:cNvPr>
            <p:cNvSpPr/>
            <p:nvPr/>
          </p:nvSpPr>
          <p:spPr>
            <a:xfrm>
              <a:off x="6744072" y="5039836"/>
              <a:ext cx="2520000" cy="432000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/>
            <a:lstStyle/>
            <a:p>
              <a:r>
                <a:rPr lang="pl-PL" sz="1400" b="1" dirty="0"/>
                <a:t>KOD URUCHOMIENIA</a:t>
              </a:r>
            </a:p>
          </p:txBody>
        </p:sp>
        <p:pic>
          <p:nvPicPr>
            <p:cNvPr id="74" name="Obraz 73">
              <a:extLst>
                <a:ext uri="{FF2B5EF4-FFF2-40B4-BE49-F238E27FC236}">
                  <a16:creationId xmlns:a16="http://schemas.microsoft.com/office/drawing/2014/main" id="{052C1C41-5BDD-469D-BEDF-5A6754E829FB}"/>
                </a:ext>
              </a:extLst>
            </p:cNvPr>
            <p:cNvPicPr>
              <a:picLocks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825574" y="5032029"/>
              <a:ext cx="394498" cy="430585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50360421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81481E-6 L 0.21862 4.81481E-6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24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L 0.21667 -0.0051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33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36" grpId="0" animBg="1"/>
      <p:bldP spid="3" grpId="0"/>
      <p:bldP spid="67" grpId="0"/>
      <p:bldP spid="6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75D915D-E655-4709-BDA1-088211030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Instytucje</a:t>
            </a:r>
          </a:p>
        </p:txBody>
      </p:sp>
    </p:spTree>
    <p:extLst>
      <p:ext uri="{BB962C8B-B14F-4D97-AF65-F5344CB8AC3E}">
        <p14:creationId xmlns:p14="http://schemas.microsoft.com/office/powerpoint/2010/main" val="3881882626"/>
      </p:ext>
    </p:extLst>
  </p:cSld>
  <p:clrMapOvr>
    <a:masterClrMapping/>
  </p:clrMapOvr>
  <p:transition spd="slow">
    <p:push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rostokąt zaokrąglony 11">
            <a:extLst>
              <a:ext uri="{FF2B5EF4-FFF2-40B4-BE49-F238E27FC236}">
                <a16:creationId xmlns:a16="http://schemas.microsoft.com/office/drawing/2014/main" id="{E7ED2F92-1F58-4B06-9A42-E1BCC9FCA0B1}"/>
              </a:ext>
            </a:extLst>
          </p:cNvPr>
          <p:cNvSpPr/>
          <p:nvPr/>
        </p:nvSpPr>
        <p:spPr>
          <a:xfrm>
            <a:off x="370372" y="4477267"/>
            <a:ext cx="2406608" cy="566811"/>
          </a:xfrm>
          <a:prstGeom prst="roundRect">
            <a:avLst>
              <a:gd name="adj" fmla="val 50000"/>
            </a:avLst>
          </a:prstGeom>
          <a:solidFill>
            <a:srgbClr val="94989E"/>
          </a:solidFill>
          <a:ln w="190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>
                <a:solidFill>
                  <a:schemeClr val="bg1"/>
                </a:solidFill>
              </a:rPr>
              <a:t>UCZELNIA</a:t>
            </a:r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504000" y="177098"/>
            <a:ext cx="11064608" cy="828000"/>
          </a:xfrm>
          <a:prstGeom prst="rect">
            <a:avLst/>
          </a:prstGeom>
        </p:spPr>
        <p:txBody>
          <a:bodyPr vert="horz" lIns="0" tIns="36000" rIns="0" bIns="3600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080808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/>
              <a:t>Mapa zmian</a:t>
            </a:r>
            <a:endParaRPr lang="pl-PL" dirty="0"/>
          </a:p>
        </p:txBody>
      </p:sp>
      <p:sp>
        <p:nvSpPr>
          <p:cNvPr id="19" name="Prostokąt: zaokrąglone rogi 18">
            <a:extLst>
              <a:ext uri="{FF2B5EF4-FFF2-40B4-BE49-F238E27FC236}">
                <a16:creationId xmlns:a16="http://schemas.microsoft.com/office/drawing/2014/main" id="{5B3DDC3E-CE8A-42EF-9120-FBBD16976490}"/>
              </a:ext>
            </a:extLst>
          </p:cNvPr>
          <p:cNvSpPr/>
          <p:nvPr/>
        </p:nvSpPr>
        <p:spPr>
          <a:xfrm>
            <a:off x="108000" y="3385124"/>
            <a:ext cx="11927560" cy="108000"/>
          </a:xfrm>
          <a:prstGeom prst="roundRect">
            <a:avLst/>
          </a:prstGeom>
          <a:pattFill prst="dkUpDiag">
            <a:fgClr>
              <a:srgbClr val="CCCCC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0" name="Prostokąt 79">
            <a:extLst>
              <a:ext uri="{FF2B5EF4-FFF2-40B4-BE49-F238E27FC236}">
                <a16:creationId xmlns:a16="http://schemas.microsoft.com/office/drawing/2014/main" id="{B49553A1-DED6-45CE-8D00-D1F13C1B1657}"/>
              </a:ext>
            </a:extLst>
          </p:cNvPr>
          <p:cNvSpPr/>
          <p:nvPr/>
        </p:nvSpPr>
        <p:spPr>
          <a:xfrm rot="5400000">
            <a:off x="2747308" y="3402234"/>
            <a:ext cx="6531974" cy="130763"/>
          </a:xfrm>
          <a:prstGeom prst="rect">
            <a:avLst/>
          </a:prstGeom>
          <a:pattFill prst="dkUpDiag">
            <a:fgClr>
              <a:srgbClr val="CCCCC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3" name="Prostokąt zaokrąglony 17">
            <a:extLst>
              <a:ext uri="{FF2B5EF4-FFF2-40B4-BE49-F238E27FC236}">
                <a16:creationId xmlns:a16="http://schemas.microsoft.com/office/drawing/2014/main" id="{815E721C-718E-4AF3-9EC0-7EB2544CA241}"/>
              </a:ext>
            </a:extLst>
          </p:cNvPr>
          <p:cNvSpPr/>
          <p:nvPr/>
        </p:nvSpPr>
        <p:spPr>
          <a:xfrm>
            <a:off x="-2763061" y="2259044"/>
            <a:ext cx="2542179" cy="432000"/>
          </a:xfrm>
          <a:prstGeom prst="roundRect">
            <a:avLst>
              <a:gd name="adj" fmla="val 50000"/>
            </a:avLst>
          </a:prstGeom>
          <a:ln w="28575">
            <a:solidFill>
              <a:srgbClr val="3B3B6B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l-PL" sz="1400" b="1" dirty="0">
                <a:solidFill>
                  <a:srgbClr val="3B3B6B"/>
                </a:solidFill>
              </a:rPr>
              <a:t>CENTRUM ŁUKASIEWICZ</a:t>
            </a:r>
          </a:p>
        </p:txBody>
      </p:sp>
      <p:sp>
        <p:nvSpPr>
          <p:cNvPr id="22" name="Prostokąt zaokrąglony 17">
            <a:extLst>
              <a:ext uri="{FF2B5EF4-FFF2-40B4-BE49-F238E27FC236}">
                <a16:creationId xmlns:a16="http://schemas.microsoft.com/office/drawing/2014/main" id="{8E096F9C-E1CC-4A16-8949-3A12F6FBE494}"/>
              </a:ext>
            </a:extLst>
          </p:cNvPr>
          <p:cNvSpPr/>
          <p:nvPr/>
        </p:nvSpPr>
        <p:spPr>
          <a:xfrm>
            <a:off x="-2734052" y="2767173"/>
            <a:ext cx="2518587" cy="432000"/>
          </a:xfrm>
          <a:prstGeom prst="roundRect">
            <a:avLst>
              <a:gd name="adj" fmla="val 50000"/>
            </a:avLst>
          </a:prstGeom>
          <a:ln w="28575">
            <a:solidFill>
              <a:srgbClr val="3B3B6B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l-PL" sz="1400" b="1" dirty="0">
                <a:solidFill>
                  <a:srgbClr val="3B3B6B"/>
                </a:solidFill>
              </a:rPr>
              <a:t>INSTYTUT SIECI ŁUKASIEWICZ</a:t>
            </a:r>
          </a:p>
        </p:txBody>
      </p:sp>
      <p:sp>
        <p:nvSpPr>
          <p:cNvPr id="62" name="Prostokąt: zaokrąglone rogi 61">
            <a:extLst>
              <a:ext uri="{FF2B5EF4-FFF2-40B4-BE49-F238E27FC236}">
                <a16:creationId xmlns:a16="http://schemas.microsoft.com/office/drawing/2014/main" id="{BCB9B69C-F432-4F07-A188-71E259805333}"/>
              </a:ext>
            </a:extLst>
          </p:cNvPr>
          <p:cNvSpPr/>
          <p:nvPr/>
        </p:nvSpPr>
        <p:spPr>
          <a:xfrm>
            <a:off x="6445613" y="-629436"/>
            <a:ext cx="2376000" cy="5401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3B3B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>
                <a:solidFill>
                  <a:srgbClr val="3B3B6B"/>
                </a:solidFill>
              </a:rPr>
              <a:t>UCZELNIE</a:t>
            </a:r>
          </a:p>
        </p:txBody>
      </p:sp>
      <p:sp>
        <p:nvSpPr>
          <p:cNvPr id="63" name="Prostokąt: zaokrąglone rogi 62">
            <a:extLst>
              <a:ext uri="{FF2B5EF4-FFF2-40B4-BE49-F238E27FC236}">
                <a16:creationId xmlns:a16="http://schemas.microsoft.com/office/drawing/2014/main" id="{79670666-F441-4E85-B848-343AF3F8A618}"/>
              </a:ext>
            </a:extLst>
          </p:cNvPr>
          <p:cNvSpPr/>
          <p:nvPr/>
        </p:nvSpPr>
        <p:spPr>
          <a:xfrm>
            <a:off x="6432341" y="2367575"/>
            <a:ext cx="2375028" cy="538730"/>
          </a:xfrm>
          <a:prstGeom prst="roundRect">
            <a:avLst>
              <a:gd name="adj" fmla="val 50000"/>
            </a:avLst>
          </a:pr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ctr"/>
            <a:r>
              <a:rPr lang="pl-PL" sz="1600" b="1" dirty="0"/>
              <a:t>ZAWODOWE</a:t>
            </a:r>
          </a:p>
        </p:txBody>
      </p:sp>
      <p:sp>
        <p:nvSpPr>
          <p:cNvPr id="64" name="Prostokąt: zaokrąglone rogi 63">
            <a:extLst>
              <a:ext uri="{FF2B5EF4-FFF2-40B4-BE49-F238E27FC236}">
                <a16:creationId xmlns:a16="http://schemas.microsoft.com/office/drawing/2014/main" id="{098A9BDC-D8C6-4676-8E40-02BBE0F457A3}"/>
              </a:ext>
            </a:extLst>
          </p:cNvPr>
          <p:cNvSpPr/>
          <p:nvPr/>
        </p:nvSpPr>
        <p:spPr>
          <a:xfrm>
            <a:off x="6434598" y="1714844"/>
            <a:ext cx="2376000" cy="540148"/>
          </a:xfrm>
          <a:prstGeom prst="roundRect">
            <a:avLst>
              <a:gd name="adj" fmla="val 50000"/>
            </a:avLst>
          </a:pr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AKADEMICKIE</a:t>
            </a:r>
          </a:p>
        </p:txBody>
      </p:sp>
      <p:grpSp>
        <p:nvGrpSpPr>
          <p:cNvPr id="65" name="Grupa 64">
            <a:extLst>
              <a:ext uri="{FF2B5EF4-FFF2-40B4-BE49-F238E27FC236}">
                <a16:creationId xmlns:a16="http://schemas.microsoft.com/office/drawing/2014/main" id="{CFB62DB5-1CB8-405A-B3B1-6970D3BCB798}"/>
              </a:ext>
            </a:extLst>
          </p:cNvPr>
          <p:cNvGrpSpPr/>
          <p:nvPr/>
        </p:nvGrpSpPr>
        <p:grpSpPr>
          <a:xfrm rot="10800000">
            <a:off x="7059792" y="-2836405"/>
            <a:ext cx="1092306" cy="2611451"/>
            <a:chOff x="5346974" y="3598277"/>
            <a:chExt cx="1092306" cy="2611451"/>
          </a:xfrm>
        </p:grpSpPr>
        <p:pic>
          <p:nvPicPr>
            <p:cNvPr id="66" name="Obraz 65">
              <a:extLst>
                <a:ext uri="{FF2B5EF4-FFF2-40B4-BE49-F238E27FC236}">
                  <a16:creationId xmlns:a16="http://schemas.microsoft.com/office/drawing/2014/main" id="{2E40E6E0-AD29-4A05-A855-21FD55AA7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6974" y="3598277"/>
              <a:ext cx="1092306" cy="1092306"/>
            </a:xfrm>
            <a:prstGeom prst="rect">
              <a:avLst/>
            </a:prstGeom>
          </p:spPr>
        </p:pic>
        <p:sp>
          <p:nvSpPr>
            <p:cNvPr id="67" name="Prostokąt 66">
              <a:extLst>
                <a:ext uri="{FF2B5EF4-FFF2-40B4-BE49-F238E27FC236}">
                  <a16:creationId xmlns:a16="http://schemas.microsoft.com/office/drawing/2014/main" id="{FC32EE95-B715-4830-A518-5A1539D6A1A1}"/>
                </a:ext>
              </a:extLst>
            </p:cNvPr>
            <p:cNvSpPr/>
            <p:nvPr/>
          </p:nvSpPr>
          <p:spPr>
            <a:xfrm>
              <a:off x="5648200" y="4578668"/>
              <a:ext cx="671547" cy="1631060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68" name="Owal 67">
              <a:extLst>
                <a:ext uri="{FF2B5EF4-FFF2-40B4-BE49-F238E27FC236}">
                  <a16:creationId xmlns:a16="http://schemas.microsoft.com/office/drawing/2014/main" id="{4BA8FA6F-2C01-4CE0-AE98-F47CE627E66B}"/>
                </a:ext>
              </a:extLst>
            </p:cNvPr>
            <p:cNvSpPr/>
            <p:nvPr/>
          </p:nvSpPr>
          <p:spPr>
            <a:xfrm>
              <a:off x="6122834" y="4606469"/>
              <a:ext cx="142376" cy="142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cxnSp>
          <p:nvCxnSpPr>
            <p:cNvPr id="69" name="Łącznik prosty 68">
              <a:extLst>
                <a:ext uri="{FF2B5EF4-FFF2-40B4-BE49-F238E27FC236}">
                  <a16:creationId xmlns:a16="http://schemas.microsoft.com/office/drawing/2014/main" id="{21CCBA8D-B61F-42C8-9180-879AA85DE9E4}"/>
                </a:ext>
              </a:extLst>
            </p:cNvPr>
            <p:cNvCxnSpPr/>
            <p:nvPr/>
          </p:nvCxnSpPr>
          <p:spPr>
            <a:xfrm>
              <a:off x="5865459" y="4832584"/>
              <a:ext cx="442866" cy="0"/>
            </a:xfrm>
            <a:prstGeom prst="line">
              <a:avLst/>
            </a:prstGeom>
            <a:ln w="28575" cap="rnd">
              <a:solidFill>
                <a:srgbClr val="557EC7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Prostokąt: zaokrąglone rogi 69">
            <a:extLst>
              <a:ext uri="{FF2B5EF4-FFF2-40B4-BE49-F238E27FC236}">
                <a16:creationId xmlns:a16="http://schemas.microsoft.com/office/drawing/2014/main" id="{528119DD-B784-46A8-BA3D-007CE58A2DED}"/>
              </a:ext>
            </a:extLst>
          </p:cNvPr>
          <p:cNvSpPr/>
          <p:nvPr/>
        </p:nvSpPr>
        <p:spPr>
          <a:xfrm>
            <a:off x="7943755" y="3727040"/>
            <a:ext cx="2375028" cy="5401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3B3B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>
                <a:solidFill>
                  <a:srgbClr val="3B3B6B"/>
                </a:solidFill>
              </a:rPr>
              <a:t>NOWE DANE</a:t>
            </a:r>
          </a:p>
        </p:txBody>
      </p:sp>
      <p:grpSp>
        <p:nvGrpSpPr>
          <p:cNvPr id="71" name="Grupa 70">
            <a:extLst>
              <a:ext uri="{FF2B5EF4-FFF2-40B4-BE49-F238E27FC236}">
                <a16:creationId xmlns:a16="http://schemas.microsoft.com/office/drawing/2014/main" id="{F00C5590-C678-4A3A-9570-77493C6AE9CC}"/>
              </a:ext>
            </a:extLst>
          </p:cNvPr>
          <p:cNvGrpSpPr/>
          <p:nvPr/>
        </p:nvGrpSpPr>
        <p:grpSpPr>
          <a:xfrm>
            <a:off x="8041972" y="4383508"/>
            <a:ext cx="2520000" cy="451346"/>
            <a:chOff x="3054693" y="3779526"/>
            <a:chExt cx="2750521" cy="451346"/>
          </a:xfrm>
        </p:grpSpPr>
        <p:sp>
          <p:nvSpPr>
            <p:cNvPr id="72" name="Prostokąt: zaokrąglone rogi 71">
              <a:extLst>
                <a:ext uri="{FF2B5EF4-FFF2-40B4-BE49-F238E27FC236}">
                  <a16:creationId xmlns:a16="http://schemas.microsoft.com/office/drawing/2014/main" id="{5610C9CC-6F38-4707-9CFD-2930D6F9D17C}"/>
                </a:ext>
              </a:extLst>
            </p:cNvPr>
            <p:cNvSpPr/>
            <p:nvPr/>
          </p:nvSpPr>
          <p:spPr>
            <a:xfrm>
              <a:off x="3054693" y="3798872"/>
              <a:ext cx="2750521" cy="432000"/>
            </a:xfrm>
            <a:prstGeom prst="roundRect">
              <a:avLst>
                <a:gd name="adj" fmla="val 50000"/>
              </a:avLst>
            </a:prstGeom>
            <a:solidFill>
              <a:srgbClr val="9498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/>
            <a:lstStyle/>
            <a:p>
              <a:r>
                <a:rPr lang="pl-PL" sz="1400" b="1" dirty="0"/>
                <a:t>adres ESP</a:t>
              </a:r>
            </a:p>
          </p:txBody>
        </p:sp>
        <p:pic>
          <p:nvPicPr>
            <p:cNvPr id="73" name="Obraz 72">
              <a:extLst>
                <a:ext uri="{FF2B5EF4-FFF2-40B4-BE49-F238E27FC236}">
                  <a16:creationId xmlns:a16="http://schemas.microsoft.com/office/drawing/2014/main" id="{44212DEF-DB22-4591-9DE0-12FF10470D5C}"/>
                </a:ext>
              </a:extLst>
            </p:cNvPr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52760" y="3779526"/>
              <a:ext cx="430585" cy="430585"/>
            </a:xfrm>
            <a:prstGeom prst="rect">
              <a:avLst/>
            </a:prstGeom>
          </p:spPr>
        </p:pic>
      </p:grpSp>
      <p:grpSp>
        <p:nvGrpSpPr>
          <p:cNvPr id="74" name="Grupa 73">
            <a:extLst>
              <a:ext uri="{FF2B5EF4-FFF2-40B4-BE49-F238E27FC236}">
                <a16:creationId xmlns:a16="http://schemas.microsoft.com/office/drawing/2014/main" id="{E005455B-4280-4F9F-8364-65D78985B73D}"/>
              </a:ext>
            </a:extLst>
          </p:cNvPr>
          <p:cNvGrpSpPr/>
          <p:nvPr/>
        </p:nvGrpSpPr>
        <p:grpSpPr>
          <a:xfrm>
            <a:off x="8036704" y="5349389"/>
            <a:ext cx="2520000" cy="479870"/>
            <a:chOff x="3054693" y="3751002"/>
            <a:chExt cx="2750521" cy="479870"/>
          </a:xfrm>
        </p:grpSpPr>
        <p:sp>
          <p:nvSpPr>
            <p:cNvPr id="75" name="Prostokąt: zaokrąglone rogi 74">
              <a:extLst>
                <a:ext uri="{FF2B5EF4-FFF2-40B4-BE49-F238E27FC236}">
                  <a16:creationId xmlns:a16="http://schemas.microsoft.com/office/drawing/2014/main" id="{35675009-3A0F-4BCB-A749-6A8854318143}"/>
                </a:ext>
              </a:extLst>
            </p:cNvPr>
            <p:cNvSpPr/>
            <p:nvPr/>
          </p:nvSpPr>
          <p:spPr>
            <a:xfrm>
              <a:off x="3054693" y="3798872"/>
              <a:ext cx="2750521" cy="432000"/>
            </a:xfrm>
            <a:prstGeom prst="roundRect">
              <a:avLst>
                <a:gd name="adj" fmla="val 50000"/>
              </a:avLst>
            </a:prstGeom>
            <a:solidFill>
              <a:srgbClr val="9498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/>
            <a:lstStyle/>
            <a:p>
              <a:r>
                <a:rPr lang="pl-PL" sz="1400" b="1" dirty="0"/>
                <a:t>informacja o badaniach</a:t>
              </a:r>
            </a:p>
          </p:txBody>
        </p:sp>
        <p:pic>
          <p:nvPicPr>
            <p:cNvPr id="76" name="Obraz 75">
              <a:extLst>
                <a:ext uri="{FF2B5EF4-FFF2-40B4-BE49-F238E27FC236}">
                  <a16:creationId xmlns:a16="http://schemas.microsoft.com/office/drawing/2014/main" id="{942468C8-6D86-4F2D-A05E-E71EADD403C9}"/>
                </a:ext>
              </a:extLst>
            </p:cNvPr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3651" y="3751002"/>
              <a:ext cx="430585" cy="430585"/>
            </a:xfrm>
            <a:prstGeom prst="rect">
              <a:avLst/>
            </a:prstGeom>
          </p:spPr>
        </p:pic>
      </p:grpSp>
      <p:grpSp>
        <p:nvGrpSpPr>
          <p:cNvPr id="77" name="Grupa 76">
            <a:extLst>
              <a:ext uri="{FF2B5EF4-FFF2-40B4-BE49-F238E27FC236}">
                <a16:creationId xmlns:a16="http://schemas.microsoft.com/office/drawing/2014/main" id="{49E27525-8A8D-4B14-A067-72706E0E5681}"/>
              </a:ext>
            </a:extLst>
          </p:cNvPr>
          <p:cNvGrpSpPr/>
          <p:nvPr/>
        </p:nvGrpSpPr>
        <p:grpSpPr>
          <a:xfrm>
            <a:off x="8036704" y="4848087"/>
            <a:ext cx="2520000" cy="487448"/>
            <a:chOff x="3054693" y="3743424"/>
            <a:chExt cx="2750521" cy="487448"/>
          </a:xfrm>
        </p:grpSpPr>
        <p:sp>
          <p:nvSpPr>
            <p:cNvPr id="78" name="Prostokąt: zaokrąglone rogi 77">
              <a:extLst>
                <a:ext uri="{FF2B5EF4-FFF2-40B4-BE49-F238E27FC236}">
                  <a16:creationId xmlns:a16="http://schemas.microsoft.com/office/drawing/2014/main" id="{DDD1BF84-1E8C-46B9-AA31-0D8359ED7205}"/>
                </a:ext>
              </a:extLst>
            </p:cNvPr>
            <p:cNvSpPr/>
            <p:nvPr/>
          </p:nvSpPr>
          <p:spPr>
            <a:xfrm>
              <a:off x="3054693" y="3798872"/>
              <a:ext cx="2750521" cy="432000"/>
            </a:xfrm>
            <a:prstGeom prst="roundRect">
              <a:avLst>
                <a:gd name="adj" fmla="val 50000"/>
              </a:avLst>
            </a:prstGeom>
            <a:solidFill>
              <a:srgbClr val="9498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/>
            <a:lstStyle/>
            <a:p>
              <a:r>
                <a:rPr lang="pl-PL" sz="1400" b="1" dirty="0"/>
                <a:t>numer uczelni</a:t>
              </a:r>
            </a:p>
          </p:txBody>
        </p:sp>
        <p:pic>
          <p:nvPicPr>
            <p:cNvPr id="79" name="Obraz 78">
              <a:extLst>
                <a:ext uri="{FF2B5EF4-FFF2-40B4-BE49-F238E27FC236}">
                  <a16:creationId xmlns:a16="http://schemas.microsoft.com/office/drawing/2014/main" id="{21AC60DE-DC7C-4AB8-B0B8-01375735FFB0}"/>
                </a:ext>
              </a:extLst>
            </p:cNvPr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52760" y="3743424"/>
              <a:ext cx="430585" cy="430585"/>
            </a:xfrm>
            <a:prstGeom prst="rect">
              <a:avLst/>
            </a:prstGeom>
          </p:spPr>
        </p:pic>
      </p:grpSp>
      <p:grpSp>
        <p:nvGrpSpPr>
          <p:cNvPr id="81" name="Grupa 80">
            <a:extLst>
              <a:ext uri="{FF2B5EF4-FFF2-40B4-BE49-F238E27FC236}">
                <a16:creationId xmlns:a16="http://schemas.microsoft.com/office/drawing/2014/main" id="{FA9EC819-A61A-4CA9-91E6-B790743F9F91}"/>
              </a:ext>
            </a:extLst>
          </p:cNvPr>
          <p:cNvGrpSpPr/>
          <p:nvPr/>
        </p:nvGrpSpPr>
        <p:grpSpPr>
          <a:xfrm>
            <a:off x="8041972" y="5936098"/>
            <a:ext cx="2520000" cy="684000"/>
            <a:chOff x="3060443" y="4010001"/>
            <a:chExt cx="2750521" cy="684000"/>
          </a:xfrm>
        </p:grpSpPr>
        <p:sp>
          <p:nvSpPr>
            <p:cNvPr id="82" name="Prostokąt: zaokrąglone rogi 81">
              <a:extLst>
                <a:ext uri="{FF2B5EF4-FFF2-40B4-BE49-F238E27FC236}">
                  <a16:creationId xmlns:a16="http://schemas.microsoft.com/office/drawing/2014/main" id="{1AEBE9F3-7811-43BC-ACFF-24D720B8F215}"/>
                </a:ext>
              </a:extLst>
            </p:cNvPr>
            <p:cNvSpPr/>
            <p:nvPr/>
          </p:nvSpPr>
          <p:spPr>
            <a:xfrm>
              <a:off x="3060443" y="4010001"/>
              <a:ext cx="2750521" cy="684000"/>
            </a:xfrm>
            <a:prstGeom prst="roundRect">
              <a:avLst>
                <a:gd name="adj" fmla="val 50000"/>
              </a:avLst>
            </a:prstGeom>
            <a:solidFill>
              <a:srgbClr val="9498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/>
            <a:lstStyle/>
            <a:p>
              <a:r>
                <a:rPr lang="pl-PL" sz="1400" b="1" dirty="0"/>
                <a:t>wpływ na społeczeństwo</a:t>
              </a:r>
            </a:p>
            <a:p>
              <a:r>
                <a:rPr lang="pl-PL" sz="1400" b="1" dirty="0"/>
                <a:t>i gospodarkę </a:t>
              </a:r>
            </a:p>
          </p:txBody>
        </p:sp>
        <p:pic>
          <p:nvPicPr>
            <p:cNvPr id="83" name="Obraz 82">
              <a:extLst>
                <a:ext uri="{FF2B5EF4-FFF2-40B4-BE49-F238E27FC236}">
                  <a16:creationId xmlns:a16="http://schemas.microsoft.com/office/drawing/2014/main" id="{E259EAD1-CB11-492B-921E-F6FFE45429E4}"/>
                </a:ext>
              </a:extLst>
            </p:cNvPr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58511" y="4108428"/>
              <a:ext cx="430585" cy="430585"/>
            </a:xfrm>
            <a:prstGeom prst="rect">
              <a:avLst/>
            </a:prstGeom>
          </p:spPr>
        </p:pic>
      </p:grpSp>
      <p:sp>
        <p:nvSpPr>
          <p:cNvPr id="84" name="Owal 83">
            <a:extLst>
              <a:ext uri="{FF2B5EF4-FFF2-40B4-BE49-F238E27FC236}">
                <a16:creationId xmlns:a16="http://schemas.microsoft.com/office/drawing/2014/main" id="{6EEA61CF-1CBF-4EA6-AEB8-08A249BF8BCA}"/>
              </a:ext>
            </a:extLst>
          </p:cNvPr>
          <p:cNvSpPr/>
          <p:nvPr/>
        </p:nvSpPr>
        <p:spPr>
          <a:xfrm>
            <a:off x="10868945" y="4646794"/>
            <a:ext cx="880081" cy="856294"/>
          </a:xfrm>
          <a:prstGeom prst="ellipse">
            <a:avLst/>
          </a:pr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85" name="Obraz 84">
            <a:extLst>
              <a:ext uri="{FF2B5EF4-FFF2-40B4-BE49-F238E27FC236}">
                <a16:creationId xmlns:a16="http://schemas.microsoft.com/office/drawing/2014/main" id="{B38A4C11-F740-4F58-8504-F7C293D9F5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298071">
            <a:off x="10915842" y="4776718"/>
            <a:ext cx="655631" cy="655631"/>
          </a:xfrm>
          <a:prstGeom prst="rect">
            <a:avLst/>
          </a:prstGeom>
        </p:spPr>
      </p:pic>
      <p:sp>
        <p:nvSpPr>
          <p:cNvPr id="10" name="Prostokąt 9">
            <a:extLst>
              <a:ext uri="{FF2B5EF4-FFF2-40B4-BE49-F238E27FC236}">
                <a16:creationId xmlns:a16="http://schemas.microsoft.com/office/drawing/2014/main" id="{CE7F72DA-5A2F-4B24-92AF-98805B69EC21}"/>
              </a:ext>
            </a:extLst>
          </p:cNvPr>
          <p:cNvSpPr/>
          <p:nvPr/>
        </p:nvSpPr>
        <p:spPr>
          <a:xfrm rot="19650686">
            <a:off x="9984752" y="5557625"/>
            <a:ext cx="978517" cy="219082"/>
          </a:xfrm>
          <a:prstGeom prst="rect">
            <a:avLst/>
          </a:pr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/>
              <a:t>NIEJAWNE</a:t>
            </a:r>
          </a:p>
        </p:txBody>
      </p:sp>
      <p:sp>
        <p:nvSpPr>
          <p:cNvPr id="87" name="Prostokąt: zaokrąglone rogi 86">
            <a:extLst>
              <a:ext uri="{FF2B5EF4-FFF2-40B4-BE49-F238E27FC236}">
                <a16:creationId xmlns:a16="http://schemas.microsoft.com/office/drawing/2014/main" id="{D2C70D15-2989-4120-86F2-52A519E5D1EF}"/>
              </a:ext>
            </a:extLst>
          </p:cNvPr>
          <p:cNvSpPr/>
          <p:nvPr/>
        </p:nvSpPr>
        <p:spPr>
          <a:xfrm>
            <a:off x="398480" y="5207160"/>
            <a:ext cx="2376000" cy="460006"/>
          </a:xfrm>
          <a:prstGeom prst="roundRect">
            <a:avLst>
              <a:gd name="adj" fmla="val 50000"/>
            </a:avLst>
          </a:pr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WYDZIAŁ</a:t>
            </a:r>
          </a:p>
        </p:txBody>
      </p:sp>
      <p:sp>
        <p:nvSpPr>
          <p:cNvPr id="99" name="Prostokąt: zaokrąglone rogi 98">
            <a:extLst>
              <a:ext uri="{FF2B5EF4-FFF2-40B4-BE49-F238E27FC236}">
                <a16:creationId xmlns:a16="http://schemas.microsoft.com/office/drawing/2014/main" id="{B7ECFBB9-B11A-42D0-9C49-A8C024553A49}"/>
              </a:ext>
            </a:extLst>
          </p:cNvPr>
          <p:cNvSpPr/>
          <p:nvPr/>
        </p:nvSpPr>
        <p:spPr>
          <a:xfrm>
            <a:off x="1677327" y="1483917"/>
            <a:ext cx="2493082" cy="5401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3B3B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400" b="1" dirty="0">
                <a:solidFill>
                  <a:srgbClr val="3B3B6B"/>
                </a:solidFill>
              </a:rPr>
              <a:t>NOWA EWIDENCJA UCZELNI NIEPUBLICZNYCH</a:t>
            </a:r>
          </a:p>
        </p:txBody>
      </p:sp>
      <p:sp>
        <p:nvSpPr>
          <p:cNvPr id="102" name="Prostokąt zaokrąglony 11">
            <a:extLst>
              <a:ext uri="{FF2B5EF4-FFF2-40B4-BE49-F238E27FC236}">
                <a16:creationId xmlns:a16="http://schemas.microsoft.com/office/drawing/2014/main" id="{DBA21A86-B6DB-4798-90CD-B13BE712B719}"/>
              </a:ext>
            </a:extLst>
          </p:cNvPr>
          <p:cNvSpPr/>
          <p:nvPr/>
        </p:nvSpPr>
        <p:spPr>
          <a:xfrm>
            <a:off x="3148179" y="4477268"/>
            <a:ext cx="2406608" cy="590280"/>
          </a:xfrm>
          <a:prstGeom prst="roundRect">
            <a:avLst>
              <a:gd name="adj" fmla="val 50000"/>
            </a:avLst>
          </a:prstGeom>
          <a:solidFill>
            <a:srgbClr val="94989E"/>
          </a:solidFill>
          <a:ln w="190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>
                <a:solidFill>
                  <a:schemeClr val="bg1"/>
                </a:solidFill>
              </a:rPr>
              <a:t>FILIA</a:t>
            </a:r>
          </a:p>
        </p:txBody>
      </p:sp>
      <p:sp>
        <p:nvSpPr>
          <p:cNvPr id="86" name="Prostokąt: zaokrąglone rogi 85">
            <a:extLst>
              <a:ext uri="{FF2B5EF4-FFF2-40B4-BE49-F238E27FC236}">
                <a16:creationId xmlns:a16="http://schemas.microsoft.com/office/drawing/2014/main" id="{7040BC77-4D70-4EDA-84FF-1979AE7675A6}"/>
              </a:ext>
            </a:extLst>
          </p:cNvPr>
          <p:cNvSpPr/>
          <p:nvPr/>
        </p:nvSpPr>
        <p:spPr>
          <a:xfrm>
            <a:off x="380105" y="6900975"/>
            <a:ext cx="2376000" cy="5401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>
                <a:solidFill>
                  <a:srgbClr val="3B3B6B"/>
                </a:solidFill>
              </a:rPr>
              <a:t>WYDZIAŁ</a:t>
            </a:r>
          </a:p>
        </p:txBody>
      </p:sp>
      <p:grpSp>
        <p:nvGrpSpPr>
          <p:cNvPr id="119" name="Grupa 118">
            <a:extLst>
              <a:ext uri="{FF2B5EF4-FFF2-40B4-BE49-F238E27FC236}">
                <a16:creationId xmlns:a16="http://schemas.microsoft.com/office/drawing/2014/main" id="{FFEE56FE-557A-4E60-BABF-343893348945}"/>
              </a:ext>
            </a:extLst>
          </p:cNvPr>
          <p:cNvGrpSpPr/>
          <p:nvPr/>
        </p:nvGrpSpPr>
        <p:grpSpPr>
          <a:xfrm rot="5400000">
            <a:off x="-4220078" y="1501526"/>
            <a:ext cx="1092306" cy="2379035"/>
            <a:chOff x="5346974" y="3598277"/>
            <a:chExt cx="1092306" cy="2379035"/>
          </a:xfrm>
        </p:grpSpPr>
        <p:pic>
          <p:nvPicPr>
            <p:cNvPr id="120" name="Obraz 119">
              <a:extLst>
                <a:ext uri="{FF2B5EF4-FFF2-40B4-BE49-F238E27FC236}">
                  <a16:creationId xmlns:a16="http://schemas.microsoft.com/office/drawing/2014/main" id="{2977FE5F-7767-4B38-9CC7-ED85DB162D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6974" y="3598277"/>
              <a:ext cx="1092306" cy="1092306"/>
            </a:xfrm>
            <a:prstGeom prst="rect">
              <a:avLst/>
            </a:prstGeom>
          </p:spPr>
        </p:pic>
        <p:sp>
          <p:nvSpPr>
            <p:cNvPr id="121" name="Prostokąt 120">
              <a:extLst>
                <a:ext uri="{FF2B5EF4-FFF2-40B4-BE49-F238E27FC236}">
                  <a16:creationId xmlns:a16="http://schemas.microsoft.com/office/drawing/2014/main" id="{15A20787-7151-4DF9-B378-17B5F96DF7EE}"/>
                </a:ext>
              </a:extLst>
            </p:cNvPr>
            <p:cNvSpPr/>
            <p:nvPr/>
          </p:nvSpPr>
          <p:spPr>
            <a:xfrm>
              <a:off x="5648201" y="4578668"/>
              <a:ext cx="671547" cy="1398644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22" name="Owal 121">
              <a:extLst>
                <a:ext uri="{FF2B5EF4-FFF2-40B4-BE49-F238E27FC236}">
                  <a16:creationId xmlns:a16="http://schemas.microsoft.com/office/drawing/2014/main" id="{727AB37E-1932-4D8F-A325-30B887E506BF}"/>
                </a:ext>
              </a:extLst>
            </p:cNvPr>
            <p:cNvSpPr/>
            <p:nvPr/>
          </p:nvSpPr>
          <p:spPr>
            <a:xfrm>
              <a:off x="6122834" y="4606469"/>
              <a:ext cx="142376" cy="142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cxnSp>
          <p:nvCxnSpPr>
            <p:cNvPr id="123" name="Łącznik prosty 122">
              <a:extLst>
                <a:ext uri="{FF2B5EF4-FFF2-40B4-BE49-F238E27FC236}">
                  <a16:creationId xmlns:a16="http://schemas.microsoft.com/office/drawing/2014/main" id="{79472D06-E059-4F1E-808E-4D6DF25C200B}"/>
                </a:ext>
              </a:extLst>
            </p:cNvPr>
            <p:cNvCxnSpPr/>
            <p:nvPr/>
          </p:nvCxnSpPr>
          <p:spPr>
            <a:xfrm>
              <a:off x="5865459" y="4832584"/>
              <a:ext cx="442866" cy="0"/>
            </a:xfrm>
            <a:prstGeom prst="line">
              <a:avLst/>
            </a:prstGeom>
            <a:ln w="28575" cap="rnd">
              <a:solidFill>
                <a:srgbClr val="557EC7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Prostokąt 11">
            <a:extLst>
              <a:ext uri="{FF2B5EF4-FFF2-40B4-BE49-F238E27FC236}">
                <a16:creationId xmlns:a16="http://schemas.microsoft.com/office/drawing/2014/main" id="{B29559E4-B3DB-4E92-B351-27B051578F2C}"/>
              </a:ext>
            </a:extLst>
          </p:cNvPr>
          <p:cNvSpPr/>
          <p:nvPr/>
        </p:nvSpPr>
        <p:spPr>
          <a:xfrm rot="1065288">
            <a:off x="2193815" y="4834498"/>
            <a:ext cx="1122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200" b="1" dirty="0"/>
              <a:t>techniczna jednostka organizacyjna</a:t>
            </a:r>
          </a:p>
        </p:txBody>
      </p:sp>
      <p:sp>
        <p:nvSpPr>
          <p:cNvPr id="100" name="Prostokąt: zaokrąglone rogi 99">
            <a:extLst>
              <a:ext uri="{FF2B5EF4-FFF2-40B4-BE49-F238E27FC236}">
                <a16:creationId xmlns:a16="http://schemas.microsoft.com/office/drawing/2014/main" id="{403FECB4-E561-4A9A-AB19-7585231694B2}"/>
              </a:ext>
            </a:extLst>
          </p:cNvPr>
          <p:cNvSpPr/>
          <p:nvPr/>
        </p:nvSpPr>
        <p:spPr>
          <a:xfrm>
            <a:off x="398479" y="5859719"/>
            <a:ext cx="2462441" cy="5916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3B3B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>
                <a:solidFill>
                  <a:srgbClr val="3B3B6B"/>
                </a:solidFill>
              </a:rPr>
              <a:t>DANE</a:t>
            </a:r>
          </a:p>
        </p:txBody>
      </p:sp>
      <p:sp>
        <p:nvSpPr>
          <p:cNvPr id="103" name="Prostokąt: zaokrąglone rogi 102">
            <a:extLst>
              <a:ext uri="{FF2B5EF4-FFF2-40B4-BE49-F238E27FC236}">
                <a16:creationId xmlns:a16="http://schemas.microsoft.com/office/drawing/2014/main" id="{E72F6E64-5AC4-4D6C-A8BD-D63AB93E604C}"/>
              </a:ext>
            </a:extLst>
          </p:cNvPr>
          <p:cNvSpPr/>
          <p:nvPr/>
        </p:nvSpPr>
        <p:spPr>
          <a:xfrm>
            <a:off x="3170335" y="5864738"/>
            <a:ext cx="2384452" cy="5866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3B3B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>
                <a:solidFill>
                  <a:srgbClr val="3B3B6B"/>
                </a:solidFill>
              </a:rPr>
              <a:t>DANE</a:t>
            </a:r>
          </a:p>
        </p:txBody>
      </p:sp>
      <p:grpSp>
        <p:nvGrpSpPr>
          <p:cNvPr id="89" name="Grupa 88">
            <a:extLst>
              <a:ext uri="{FF2B5EF4-FFF2-40B4-BE49-F238E27FC236}">
                <a16:creationId xmlns:a16="http://schemas.microsoft.com/office/drawing/2014/main" id="{2C114C58-1CDF-4EDD-88E6-7A7CF82BF020}"/>
              </a:ext>
            </a:extLst>
          </p:cNvPr>
          <p:cNvGrpSpPr/>
          <p:nvPr/>
        </p:nvGrpSpPr>
        <p:grpSpPr>
          <a:xfrm>
            <a:off x="1040327" y="7067247"/>
            <a:ext cx="1092306" cy="2379035"/>
            <a:chOff x="5346974" y="3598277"/>
            <a:chExt cx="1092306" cy="2379035"/>
          </a:xfrm>
        </p:grpSpPr>
        <p:pic>
          <p:nvPicPr>
            <p:cNvPr id="90" name="Obraz 89">
              <a:extLst>
                <a:ext uri="{FF2B5EF4-FFF2-40B4-BE49-F238E27FC236}">
                  <a16:creationId xmlns:a16="http://schemas.microsoft.com/office/drawing/2014/main" id="{28D0A212-1F60-4305-8002-52EEDE54EB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6974" y="3598277"/>
              <a:ext cx="1092306" cy="1092306"/>
            </a:xfrm>
            <a:prstGeom prst="rect">
              <a:avLst/>
            </a:prstGeom>
          </p:spPr>
        </p:pic>
        <p:sp>
          <p:nvSpPr>
            <p:cNvPr id="91" name="Prostokąt 90">
              <a:extLst>
                <a:ext uri="{FF2B5EF4-FFF2-40B4-BE49-F238E27FC236}">
                  <a16:creationId xmlns:a16="http://schemas.microsoft.com/office/drawing/2014/main" id="{FA4FF4C0-7107-4F85-ABC6-92A049ADA03B}"/>
                </a:ext>
              </a:extLst>
            </p:cNvPr>
            <p:cNvSpPr/>
            <p:nvPr/>
          </p:nvSpPr>
          <p:spPr>
            <a:xfrm>
              <a:off x="5648201" y="4578668"/>
              <a:ext cx="671547" cy="1398644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92" name="Owal 91">
              <a:extLst>
                <a:ext uri="{FF2B5EF4-FFF2-40B4-BE49-F238E27FC236}">
                  <a16:creationId xmlns:a16="http://schemas.microsoft.com/office/drawing/2014/main" id="{FAE2AA40-1D93-44E1-9DA8-9B5C921175C3}"/>
                </a:ext>
              </a:extLst>
            </p:cNvPr>
            <p:cNvSpPr/>
            <p:nvPr/>
          </p:nvSpPr>
          <p:spPr>
            <a:xfrm>
              <a:off x="6122834" y="4606469"/>
              <a:ext cx="142376" cy="142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cxnSp>
          <p:nvCxnSpPr>
            <p:cNvPr id="93" name="Łącznik prosty 92">
              <a:extLst>
                <a:ext uri="{FF2B5EF4-FFF2-40B4-BE49-F238E27FC236}">
                  <a16:creationId xmlns:a16="http://schemas.microsoft.com/office/drawing/2014/main" id="{957A078D-5DE5-4ABF-A111-268F359CCB4C}"/>
                </a:ext>
              </a:extLst>
            </p:cNvPr>
            <p:cNvCxnSpPr/>
            <p:nvPr/>
          </p:nvCxnSpPr>
          <p:spPr>
            <a:xfrm>
              <a:off x="5865459" y="4832584"/>
              <a:ext cx="442866" cy="0"/>
            </a:xfrm>
            <a:prstGeom prst="line">
              <a:avLst/>
            </a:prstGeom>
            <a:ln w="28575" cap="rnd">
              <a:solidFill>
                <a:srgbClr val="557EC7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3" name="Prostokąt 112">
            <a:extLst>
              <a:ext uri="{FF2B5EF4-FFF2-40B4-BE49-F238E27FC236}">
                <a16:creationId xmlns:a16="http://schemas.microsoft.com/office/drawing/2014/main" id="{654B01E6-3AF1-42D6-AB8F-812B9352A379}"/>
              </a:ext>
            </a:extLst>
          </p:cNvPr>
          <p:cNvSpPr/>
          <p:nvPr/>
        </p:nvSpPr>
        <p:spPr>
          <a:xfrm rot="10800000">
            <a:off x="1953772" y="4608888"/>
            <a:ext cx="742462" cy="1477328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sz="9600" b="1" cap="none" spc="0" dirty="0">
                <a:ln w="3175">
                  <a:solidFill>
                    <a:srgbClr val="3B3B6B"/>
                  </a:solidFill>
                  <a:prstDash val="solid"/>
                </a:ln>
                <a:pattFill prst="dkDnDiag">
                  <a:fgClr>
                    <a:srgbClr val="3B3B6B"/>
                  </a:fgClr>
                  <a:bgClr>
                    <a:schemeClr val="bg1"/>
                  </a:bgClr>
                </a:pattFill>
                <a:latin typeface="Wingdings 3" panose="05040102010807070707" pitchFamily="18" charset="2"/>
              </a:rPr>
              <a:t>6</a:t>
            </a:r>
          </a:p>
        </p:txBody>
      </p:sp>
      <p:sp>
        <p:nvSpPr>
          <p:cNvPr id="104" name="Prostokąt 103">
            <a:extLst>
              <a:ext uri="{FF2B5EF4-FFF2-40B4-BE49-F238E27FC236}">
                <a16:creationId xmlns:a16="http://schemas.microsoft.com/office/drawing/2014/main" id="{824B04C1-1366-4398-B3CB-33553CE05123}"/>
              </a:ext>
            </a:extLst>
          </p:cNvPr>
          <p:cNvSpPr/>
          <p:nvPr/>
        </p:nvSpPr>
        <p:spPr>
          <a:xfrm rot="10800000">
            <a:off x="4737485" y="4608888"/>
            <a:ext cx="742462" cy="1477328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sz="9600" b="1" cap="none" spc="0" dirty="0">
                <a:ln w="3175">
                  <a:solidFill>
                    <a:srgbClr val="3B3B6B"/>
                  </a:solidFill>
                  <a:prstDash val="solid"/>
                </a:ln>
                <a:pattFill prst="dkDnDiag">
                  <a:fgClr>
                    <a:srgbClr val="3B3B6B"/>
                  </a:fgClr>
                  <a:bgClr>
                    <a:schemeClr val="bg1"/>
                  </a:bgClr>
                </a:pattFill>
                <a:latin typeface="Wingdings 3" panose="05040102010807070707" pitchFamily="18" charset="2"/>
              </a:rPr>
              <a:t>6</a:t>
            </a:r>
          </a:p>
        </p:txBody>
      </p:sp>
      <p:sp>
        <p:nvSpPr>
          <p:cNvPr id="114" name="Prostokąt: zaokrąglone rogi 113">
            <a:extLst>
              <a:ext uri="{FF2B5EF4-FFF2-40B4-BE49-F238E27FC236}">
                <a16:creationId xmlns:a16="http://schemas.microsoft.com/office/drawing/2014/main" id="{D4A270D2-8BA9-4DEF-828C-BC5DE90BE5C3}"/>
              </a:ext>
            </a:extLst>
          </p:cNvPr>
          <p:cNvSpPr/>
          <p:nvPr/>
        </p:nvSpPr>
        <p:spPr>
          <a:xfrm>
            <a:off x="9149085" y="1082125"/>
            <a:ext cx="2376000" cy="5401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3B3B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>
                <a:solidFill>
                  <a:srgbClr val="3B3B6B"/>
                </a:solidFill>
              </a:rPr>
              <a:t>ZWIĄZEK UCZELNI</a:t>
            </a:r>
          </a:p>
        </p:txBody>
      </p:sp>
      <p:sp>
        <p:nvSpPr>
          <p:cNvPr id="115" name="Prostokąt: zaokrąglone rogi 114">
            <a:extLst>
              <a:ext uri="{FF2B5EF4-FFF2-40B4-BE49-F238E27FC236}">
                <a16:creationId xmlns:a16="http://schemas.microsoft.com/office/drawing/2014/main" id="{B6E71F0E-3926-4A73-B32F-43277350298A}"/>
              </a:ext>
            </a:extLst>
          </p:cNvPr>
          <p:cNvSpPr/>
          <p:nvPr/>
        </p:nvSpPr>
        <p:spPr>
          <a:xfrm>
            <a:off x="9149085" y="1794986"/>
            <a:ext cx="2376000" cy="46000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3B3B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>
                <a:solidFill>
                  <a:srgbClr val="3B3B6B"/>
                </a:solidFill>
              </a:rPr>
              <a:t>FEDERACJA</a:t>
            </a:r>
          </a:p>
        </p:txBody>
      </p:sp>
      <p:sp>
        <p:nvSpPr>
          <p:cNvPr id="116" name="Prostokąt 115">
            <a:extLst>
              <a:ext uri="{FF2B5EF4-FFF2-40B4-BE49-F238E27FC236}">
                <a16:creationId xmlns:a16="http://schemas.microsoft.com/office/drawing/2014/main" id="{078347FF-413F-453A-B7D5-B88A99E29F34}"/>
              </a:ext>
            </a:extLst>
          </p:cNvPr>
          <p:cNvSpPr/>
          <p:nvPr/>
        </p:nvSpPr>
        <p:spPr>
          <a:xfrm>
            <a:off x="10945538" y="1003079"/>
            <a:ext cx="742462" cy="1477328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sz="9600" b="1" cap="none" spc="0" dirty="0">
                <a:ln w="3175">
                  <a:solidFill>
                    <a:srgbClr val="3B3B6B"/>
                  </a:solidFill>
                  <a:prstDash val="solid"/>
                </a:ln>
                <a:pattFill prst="dkDnDiag">
                  <a:fgClr>
                    <a:srgbClr val="3B3B6B"/>
                  </a:fgClr>
                  <a:bgClr>
                    <a:schemeClr val="bg1"/>
                  </a:bgClr>
                </a:pattFill>
                <a:latin typeface="Wingdings 3" panose="05040102010807070707" pitchFamily="18" charset="2"/>
              </a:rPr>
              <a:t>6</a:t>
            </a:r>
          </a:p>
        </p:txBody>
      </p:sp>
      <p:grpSp>
        <p:nvGrpSpPr>
          <p:cNvPr id="118" name="Grupa 117">
            <a:extLst>
              <a:ext uri="{FF2B5EF4-FFF2-40B4-BE49-F238E27FC236}">
                <a16:creationId xmlns:a16="http://schemas.microsoft.com/office/drawing/2014/main" id="{4427379A-8B4C-4D91-BAEE-5BD380E26D6B}"/>
              </a:ext>
            </a:extLst>
          </p:cNvPr>
          <p:cNvGrpSpPr/>
          <p:nvPr/>
        </p:nvGrpSpPr>
        <p:grpSpPr>
          <a:xfrm>
            <a:off x="9900578" y="2053433"/>
            <a:ext cx="1092306" cy="5556879"/>
            <a:chOff x="5346974" y="3598277"/>
            <a:chExt cx="1092306" cy="5556879"/>
          </a:xfrm>
        </p:grpSpPr>
        <p:pic>
          <p:nvPicPr>
            <p:cNvPr id="124" name="Obraz 123">
              <a:extLst>
                <a:ext uri="{FF2B5EF4-FFF2-40B4-BE49-F238E27FC236}">
                  <a16:creationId xmlns:a16="http://schemas.microsoft.com/office/drawing/2014/main" id="{4028752B-36CF-4A02-9D51-C04A06C477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6974" y="3598277"/>
              <a:ext cx="1092306" cy="1092306"/>
            </a:xfrm>
            <a:prstGeom prst="rect">
              <a:avLst/>
            </a:prstGeom>
          </p:spPr>
        </p:pic>
        <p:sp>
          <p:nvSpPr>
            <p:cNvPr id="125" name="Prostokąt 124">
              <a:extLst>
                <a:ext uri="{FF2B5EF4-FFF2-40B4-BE49-F238E27FC236}">
                  <a16:creationId xmlns:a16="http://schemas.microsoft.com/office/drawing/2014/main" id="{CF3BCCE5-5159-4270-9B83-933057AB6403}"/>
                </a:ext>
              </a:extLst>
            </p:cNvPr>
            <p:cNvSpPr/>
            <p:nvPr/>
          </p:nvSpPr>
          <p:spPr>
            <a:xfrm>
              <a:off x="5648201" y="4578667"/>
              <a:ext cx="671547" cy="4576489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26" name="Owal 125">
              <a:extLst>
                <a:ext uri="{FF2B5EF4-FFF2-40B4-BE49-F238E27FC236}">
                  <a16:creationId xmlns:a16="http://schemas.microsoft.com/office/drawing/2014/main" id="{E5F214D3-0E4F-40AE-AA95-7AF90046C1F8}"/>
                </a:ext>
              </a:extLst>
            </p:cNvPr>
            <p:cNvSpPr/>
            <p:nvPr/>
          </p:nvSpPr>
          <p:spPr>
            <a:xfrm>
              <a:off x="6122834" y="4606469"/>
              <a:ext cx="142376" cy="142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cxnSp>
          <p:nvCxnSpPr>
            <p:cNvPr id="127" name="Łącznik prosty 126">
              <a:extLst>
                <a:ext uri="{FF2B5EF4-FFF2-40B4-BE49-F238E27FC236}">
                  <a16:creationId xmlns:a16="http://schemas.microsoft.com/office/drawing/2014/main" id="{AC0F553A-64C1-4714-B035-4C312D32052E}"/>
                </a:ext>
              </a:extLst>
            </p:cNvPr>
            <p:cNvCxnSpPr/>
            <p:nvPr/>
          </p:nvCxnSpPr>
          <p:spPr>
            <a:xfrm>
              <a:off x="5865459" y="4832584"/>
              <a:ext cx="442866" cy="0"/>
            </a:xfrm>
            <a:prstGeom prst="line">
              <a:avLst/>
            </a:prstGeom>
            <a:ln w="28575" cap="rnd">
              <a:solidFill>
                <a:srgbClr val="557EC7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Prostokąt 87">
            <a:extLst>
              <a:ext uri="{FF2B5EF4-FFF2-40B4-BE49-F238E27FC236}">
                <a16:creationId xmlns:a16="http://schemas.microsoft.com/office/drawing/2014/main" id="{C725BB6D-82CF-49B9-93E9-51EA975E6FD7}"/>
              </a:ext>
            </a:extLst>
          </p:cNvPr>
          <p:cNvSpPr/>
          <p:nvPr/>
        </p:nvSpPr>
        <p:spPr>
          <a:xfrm rot="1065288">
            <a:off x="3609170" y="800726"/>
            <a:ext cx="11224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200" b="1" dirty="0"/>
              <a:t>Nowe wykazy instytucji</a:t>
            </a:r>
          </a:p>
        </p:txBody>
      </p:sp>
      <p:sp>
        <p:nvSpPr>
          <p:cNvPr id="94" name="Prostokąt 93">
            <a:extLst>
              <a:ext uri="{FF2B5EF4-FFF2-40B4-BE49-F238E27FC236}">
                <a16:creationId xmlns:a16="http://schemas.microsoft.com/office/drawing/2014/main" id="{05B07D97-5080-4B9D-801F-9067CE663639}"/>
              </a:ext>
            </a:extLst>
          </p:cNvPr>
          <p:cNvSpPr/>
          <p:nvPr/>
        </p:nvSpPr>
        <p:spPr>
          <a:xfrm rot="1065288">
            <a:off x="4176247" y="2242813"/>
            <a:ext cx="11224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200" b="1" dirty="0"/>
              <a:t>Nowe typy instytucji</a:t>
            </a:r>
          </a:p>
        </p:txBody>
      </p:sp>
    </p:spTree>
    <p:extLst>
      <p:ext uri="{BB962C8B-B14F-4D97-AF65-F5344CB8AC3E}">
        <p14:creationId xmlns:p14="http://schemas.microsoft.com/office/powerpoint/2010/main" val="2361490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5 -1.11111E-6 L 0.38216 -1.11111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97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47 3.7037E-7 L 0.36198 -0.00278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26" y="-13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1 0.00718 L 0.36119 0.00718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85185E-6 L 1.875E-6 0.2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81481E-6 L -1.66667E-6 0.25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" presetClass="exit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5 0.02384 L 0.00234 -0.24884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13634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07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394 L -0.00221 -0.1037 " pathEditMode="relative" rAng="0" ptsTypes="AA">
                                      <p:cBhvr>
                                        <p:cTn id="141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5394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0.00023 L -0.00143 -0.10093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5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000"/>
                            </p:stCondLst>
                            <p:childTnLst>
                              <p:par>
                                <p:cTn id="16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200"/>
                            </p:stCondLst>
                            <p:childTnLst>
                              <p:par>
                                <p:cTn id="163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600"/>
                            </p:stCondLst>
                            <p:childTnLst>
                              <p:par>
                                <p:cTn id="1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100"/>
                            </p:stCondLst>
                            <p:childTnLst>
                              <p:par>
                                <p:cTn id="1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600"/>
                            </p:stCondLst>
                            <p:childTnLst>
                              <p:par>
                                <p:cTn id="1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19" grpId="0" animBg="1"/>
      <p:bldP spid="80" grpId="0" animBg="1"/>
      <p:bldP spid="23" grpId="0" animBg="1"/>
      <p:bldP spid="22" grpId="0" animBg="1"/>
      <p:bldP spid="62" grpId="0" animBg="1"/>
      <p:bldP spid="63" grpId="0" animBg="1"/>
      <p:bldP spid="64" grpId="0" animBg="1"/>
      <p:bldP spid="70" grpId="0" animBg="1"/>
      <p:bldP spid="84" grpId="0" animBg="1"/>
      <p:bldP spid="10" grpId="0" animBg="1"/>
      <p:bldP spid="87" grpId="0" animBg="1"/>
      <p:bldP spid="99" grpId="0" animBg="1"/>
      <p:bldP spid="102" grpId="0" animBg="1"/>
      <p:bldP spid="86" grpId="0" animBg="1"/>
      <p:bldP spid="12" grpId="0"/>
      <p:bldP spid="12" grpId="1"/>
      <p:bldP spid="100" grpId="0" animBg="1"/>
      <p:bldP spid="100" grpId="2" animBg="1"/>
      <p:bldP spid="103" grpId="0" animBg="1"/>
      <p:bldP spid="103" grpId="2" animBg="1"/>
      <p:bldP spid="113" grpId="0"/>
      <p:bldP spid="104" grpId="0"/>
      <p:bldP spid="114" grpId="0" animBg="1"/>
      <p:bldP spid="115" grpId="0" animBg="1"/>
      <p:bldP spid="116" grpId="0"/>
      <p:bldP spid="88" grpId="0"/>
      <p:bldP spid="9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Nowy wykaz instytucji</a:t>
            </a:r>
          </a:p>
        </p:txBody>
      </p:sp>
      <p:sp>
        <p:nvSpPr>
          <p:cNvPr id="24" name="Elipsa 23"/>
          <p:cNvSpPr/>
          <p:nvPr/>
        </p:nvSpPr>
        <p:spPr>
          <a:xfrm>
            <a:off x="886700" y="2339773"/>
            <a:ext cx="1699429" cy="16994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pl-PL" sz="2000" b="1" dirty="0">
                <a:solidFill>
                  <a:srgbClr val="3B3B6B"/>
                </a:solidFill>
              </a:rPr>
              <a:t>Instytucje ujęte </a:t>
            </a:r>
            <a:br>
              <a:rPr lang="pl-PL" sz="2000" b="1" dirty="0">
                <a:solidFill>
                  <a:srgbClr val="3B3B6B"/>
                </a:solidFill>
              </a:rPr>
            </a:br>
            <a:r>
              <a:rPr lang="pl-PL" sz="2000" b="1" dirty="0">
                <a:solidFill>
                  <a:srgbClr val="3B3B6B"/>
                </a:solidFill>
              </a:rPr>
              <a:t>w wykazie</a:t>
            </a:r>
          </a:p>
        </p:txBody>
      </p:sp>
      <p:sp>
        <p:nvSpPr>
          <p:cNvPr id="34" name="Elipsa 33"/>
          <p:cNvSpPr/>
          <p:nvPr/>
        </p:nvSpPr>
        <p:spPr>
          <a:xfrm>
            <a:off x="3143672" y="3887731"/>
            <a:ext cx="3803274" cy="136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pl-PL" sz="2000" b="1" dirty="0">
                <a:solidFill>
                  <a:srgbClr val="3B3B6B"/>
                </a:solidFill>
              </a:rPr>
              <a:t>Instytucje</a:t>
            </a:r>
            <a:br>
              <a:rPr lang="pl-PL" sz="2000" b="1" dirty="0">
                <a:solidFill>
                  <a:srgbClr val="3B3B6B"/>
                </a:solidFill>
              </a:rPr>
            </a:br>
            <a:r>
              <a:rPr lang="pl-PL" sz="2000" b="1" dirty="0">
                <a:solidFill>
                  <a:srgbClr val="3B3B6B"/>
                </a:solidFill>
              </a:rPr>
              <a:t>naukowe</a:t>
            </a:r>
          </a:p>
        </p:txBody>
      </p:sp>
      <p:sp>
        <p:nvSpPr>
          <p:cNvPr id="36" name="Elipsa 35"/>
          <p:cNvSpPr/>
          <p:nvPr/>
        </p:nvSpPr>
        <p:spPr>
          <a:xfrm>
            <a:off x="3143672" y="1386486"/>
            <a:ext cx="3799033" cy="10909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0" rtlCol="0" anchor="ctr"/>
          <a:lstStyle/>
          <a:p>
            <a:r>
              <a:rPr lang="pl-PL" sz="2100" b="1" dirty="0">
                <a:solidFill>
                  <a:srgbClr val="3B3B6B"/>
                </a:solidFill>
              </a:rPr>
              <a:t>Uczelnie</a:t>
            </a:r>
          </a:p>
        </p:txBody>
      </p:sp>
      <p:cxnSp>
        <p:nvCxnSpPr>
          <p:cNvPr id="44" name="Łącznik prosty 43"/>
          <p:cNvCxnSpPr>
            <a:cxnSpLocks/>
            <a:endCxn id="34" idx="1"/>
          </p:cNvCxnSpPr>
          <p:nvPr/>
        </p:nvCxnSpPr>
        <p:spPr>
          <a:xfrm>
            <a:off x="2385123" y="3230659"/>
            <a:ext cx="758549" cy="134107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Prostokąt 46"/>
          <p:cNvSpPr/>
          <p:nvPr/>
        </p:nvSpPr>
        <p:spPr>
          <a:xfrm>
            <a:off x="10304093" y="-31806"/>
            <a:ext cx="1888186" cy="6889805"/>
          </a:xfrm>
          <a:custGeom>
            <a:avLst/>
            <a:gdLst>
              <a:gd name="connsiteX0" fmla="*/ 0 w 373432"/>
              <a:gd name="connsiteY0" fmla="*/ 0 h 6858000"/>
              <a:gd name="connsiteX1" fmla="*/ 373432 w 373432"/>
              <a:gd name="connsiteY1" fmla="*/ 0 h 6858000"/>
              <a:gd name="connsiteX2" fmla="*/ 373432 w 373432"/>
              <a:gd name="connsiteY2" fmla="*/ 6858000 h 6858000"/>
              <a:gd name="connsiteX3" fmla="*/ 0 w 373432"/>
              <a:gd name="connsiteY3" fmla="*/ 6858000 h 6858000"/>
              <a:gd name="connsiteX4" fmla="*/ 0 w 373432"/>
              <a:gd name="connsiteY4" fmla="*/ 0 h 6858000"/>
              <a:gd name="connsiteX0" fmla="*/ 373711 w 373711"/>
              <a:gd name="connsiteY0" fmla="*/ 0 h 6889805"/>
              <a:gd name="connsiteX1" fmla="*/ 373432 w 373711"/>
              <a:gd name="connsiteY1" fmla="*/ 31805 h 6889805"/>
              <a:gd name="connsiteX2" fmla="*/ 373432 w 373711"/>
              <a:gd name="connsiteY2" fmla="*/ 6889805 h 6889805"/>
              <a:gd name="connsiteX3" fmla="*/ 0 w 373711"/>
              <a:gd name="connsiteY3" fmla="*/ 6889805 h 6889805"/>
              <a:gd name="connsiteX4" fmla="*/ 373711 w 373711"/>
              <a:gd name="connsiteY4" fmla="*/ 0 h 6889805"/>
              <a:gd name="connsiteX0" fmla="*/ 1888186 w 1888186"/>
              <a:gd name="connsiteY0" fmla="*/ 0 h 6889805"/>
              <a:gd name="connsiteX1" fmla="*/ 1887907 w 1888186"/>
              <a:gd name="connsiteY1" fmla="*/ 31805 h 6889805"/>
              <a:gd name="connsiteX2" fmla="*/ 1887907 w 1888186"/>
              <a:gd name="connsiteY2" fmla="*/ 6889805 h 6889805"/>
              <a:gd name="connsiteX3" fmla="*/ 0 w 1888186"/>
              <a:gd name="connsiteY3" fmla="*/ 6889805 h 6889805"/>
              <a:gd name="connsiteX4" fmla="*/ 1888186 w 1888186"/>
              <a:gd name="connsiteY4" fmla="*/ 0 h 6889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8186" h="6889805">
                <a:moveTo>
                  <a:pt x="1888186" y="0"/>
                </a:moveTo>
                <a:lnTo>
                  <a:pt x="1887907" y="31805"/>
                </a:lnTo>
                <a:lnTo>
                  <a:pt x="1887907" y="6889805"/>
                </a:lnTo>
                <a:lnTo>
                  <a:pt x="0" y="6889805"/>
                </a:lnTo>
                <a:lnTo>
                  <a:pt x="188818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Prostokąt zaokrąglony 17"/>
          <p:cNvSpPr/>
          <p:nvPr/>
        </p:nvSpPr>
        <p:spPr>
          <a:xfrm>
            <a:off x="4746009" y="3102547"/>
            <a:ext cx="3060000" cy="432000"/>
          </a:xfrm>
          <a:prstGeom prst="roundRect">
            <a:avLst>
              <a:gd name="adj" fmla="val 50000"/>
            </a:avLst>
          </a:pr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000" b="1" dirty="0"/>
              <a:t>Instytut PAN</a:t>
            </a:r>
          </a:p>
        </p:txBody>
      </p:sp>
      <p:sp>
        <p:nvSpPr>
          <p:cNvPr id="49" name="Prostokąt zaokrąglony 48"/>
          <p:cNvSpPr/>
          <p:nvPr/>
        </p:nvSpPr>
        <p:spPr>
          <a:xfrm>
            <a:off x="4746009" y="1153145"/>
            <a:ext cx="1980000" cy="432000"/>
          </a:xfrm>
          <a:prstGeom prst="roundRect">
            <a:avLst>
              <a:gd name="adj" fmla="val 50000"/>
            </a:avLst>
          </a:pr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000" b="1" dirty="0">
                <a:solidFill>
                  <a:schemeClr val="bg1"/>
                </a:solidFill>
              </a:rPr>
              <a:t>Publiczne</a:t>
            </a:r>
          </a:p>
        </p:txBody>
      </p:sp>
      <p:cxnSp>
        <p:nvCxnSpPr>
          <p:cNvPr id="57" name="Łącznik prosty 43"/>
          <p:cNvCxnSpPr>
            <a:cxnSpLocks/>
            <a:endCxn id="36" idx="1"/>
          </p:cNvCxnSpPr>
          <p:nvPr/>
        </p:nvCxnSpPr>
        <p:spPr>
          <a:xfrm flipV="1">
            <a:off x="2427947" y="1931979"/>
            <a:ext cx="715725" cy="102994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rostokąt zaokrąglony 48">
            <a:extLst>
              <a:ext uri="{FF2B5EF4-FFF2-40B4-BE49-F238E27FC236}">
                <a16:creationId xmlns:a16="http://schemas.microsoft.com/office/drawing/2014/main" id="{7BCA8A88-32FF-48AB-B152-099975F808F0}"/>
              </a:ext>
            </a:extLst>
          </p:cNvPr>
          <p:cNvSpPr/>
          <p:nvPr/>
        </p:nvSpPr>
        <p:spPr>
          <a:xfrm>
            <a:off x="4746009" y="1700720"/>
            <a:ext cx="1980000" cy="432000"/>
          </a:xfrm>
          <a:prstGeom prst="roundRect">
            <a:avLst>
              <a:gd name="adj" fmla="val 50000"/>
            </a:avLst>
          </a:pr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000" b="1" dirty="0">
                <a:solidFill>
                  <a:schemeClr val="bg1"/>
                </a:solidFill>
              </a:rPr>
              <a:t>Niepubliczne</a:t>
            </a:r>
          </a:p>
        </p:txBody>
      </p:sp>
      <p:sp>
        <p:nvSpPr>
          <p:cNvPr id="43" name="Prostokąt zaokrąglony 48">
            <a:extLst>
              <a:ext uri="{FF2B5EF4-FFF2-40B4-BE49-F238E27FC236}">
                <a16:creationId xmlns:a16="http://schemas.microsoft.com/office/drawing/2014/main" id="{86563A69-2A6D-481F-A461-35B4A50D8DE0}"/>
              </a:ext>
            </a:extLst>
          </p:cNvPr>
          <p:cNvSpPr/>
          <p:nvPr/>
        </p:nvSpPr>
        <p:spPr>
          <a:xfrm>
            <a:off x="4746009" y="2231800"/>
            <a:ext cx="1980000" cy="432000"/>
          </a:xfrm>
          <a:prstGeom prst="roundRect">
            <a:avLst>
              <a:gd name="adj" fmla="val 50000"/>
            </a:avLst>
          </a:pr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000" b="1" dirty="0">
                <a:solidFill>
                  <a:schemeClr val="bg1"/>
                </a:solidFill>
              </a:rPr>
              <a:t>Kościelne</a:t>
            </a:r>
          </a:p>
        </p:txBody>
      </p:sp>
      <p:sp>
        <p:nvSpPr>
          <p:cNvPr id="59" name="Prostokąt zaokrąglony 17">
            <a:extLst>
              <a:ext uri="{FF2B5EF4-FFF2-40B4-BE49-F238E27FC236}">
                <a16:creationId xmlns:a16="http://schemas.microsoft.com/office/drawing/2014/main" id="{464D8D82-1F12-4E7C-8207-4D2D259FDC93}"/>
              </a:ext>
            </a:extLst>
          </p:cNvPr>
          <p:cNvSpPr/>
          <p:nvPr/>
        </p:nvSpPr>
        <p:spPr>
          <a:xfrm>
            <a:off x="4746009" y="3606066"/>
            <a:ext cx="3060000" cy="432000"/>
          </a:xfrm>
          <a:prstGeom prst="roundRect">
            <a:avLst>
              <a:gd name="adj" fmla="val 50000"/>
            </a:avLst>
          </a:pr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000" b="1" dirty="0"/>
              <a:t>Instytut badawczy</a:t>
            </a:r>
          </a:p>
        </p:txBody>
      </p:sp>
      <p:sp>
        <p:nvSpPr>
          <p:cNvPr id="60" name="Prostokąt zaokrąglony 17">
            <a:extLst>
              <a:ext uri="{FF2B5EF4-FFF2-40B4-BE49-F238E27FC236}">
                <a16:creationId xmlns:a16="http://schemas.microsoft.com/office/drawing/2014/main" id="{E64980CD-4F38-420D-8DE7-C7F02E83C4AA}"/>
              </a:ext>
            </a:extLst>
          </p:cNvPr>
          <p:cNvSpPr/>
          <p:nvPr/>
        </p:nvSpPr>
        <p:spPr>
          <a:xfrm>
            <a:off x="4746009" y="4113226"/>
            <a:ext cx="3060000" cy="432000"/>
          </a:xfrm>
          <a:prstGeom prst="roundRect">
            <a:avLst>
              <a:gd name="adj" fmla="val 50000"/>
            </a:avLst>
          </a:pr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000" b="1" dirty="0"/>
              <a:t>Instytut międzynarodowy</a:t>
            </a:r>
          </a:p>
        </p:txBody>
      </p:sp>
      <p:sp>
        <p:nvSpPr>
          <p:cNvPr id="63" name="Prostokąt zaokrąglony 17">
            <a:extLst>
              <a:ext uri="{FF2B5EF4-FFF2-40B4-BE49-F238E27FC236}">
                <a16:creationId xmlns:a16="http://schemas.microsoft.com/office/drawing/2014/main" id="{BFA400AF-8416-407C-8019-0B8F50FFC30C}"/>
              </a:ext>
            </a:extLst>
          </p:cNvPr>
          <p:cNvSpPr/>
          <p:nvPr/>
        </p:nvSpPr>
        <p:spPr>
          <a:xfrm>
            <a:off x="4746009" y="4620386"/>
            <a:ext cx="3060000" cy="432000"/>
          </a:xfrm>
          <a:prstGeom prst="roundRect">
            <a:avLst>
              <a:gd name="adj" fmla="val 50000"/>
            </a:avLst>
          </a:pr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000" b="1" dirty="0"/>
              <a:t>PAU</a:t>
            </a:r>
          </a:p>
        </p:txBody>
      </p:sp>
      <p:sp>
        <p:nvSpPr>
          <p:cNvPr id="64" name="Prostokąt zaokrąglony 17">
            <a:extLst>
              <a:ext uri="{FF2B5EF4-FFF2-40B4-BE49-F238E27FC236}">
                <a16:creationId xmlns:a16="http://schemas.microsoft.com/office/drawing/2014/main" id="{2D7DC368-6DC8-4042-B4E6-B418A944537E}"/>
              </a:ext>
            </a:extLst>
          </p:cNvPr>
          <p:cNvSpPr/>
          <p:nvPr/>
        </p:nvSpPr>
        <p:spPr>
          <a:xfrm>
            <a:off x="4746009" y="5127546"/>
            <a:ext cx="3060000" cy="432000"/>
          </a:xfrm>
          <a:prstGeom prst="roundRect">
            <a:avLst>
              <a:gd name="adj" fmla="val 50000"/>
            </a:avLst>
          </a:pr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000" b="1" dirty="0"/>
              <a:t>Inne podmioty</a:t>
            </a:r>
          </a:p>
        </p:txBody>
      </p:sp>
      <p:sp>
        <p:nvSpPr>
          <p:cNvPr id="6" name="Owal 5">
            <a:extLst>
              <a:ext uri="{FF2B5EF4-FFF2-40B4-BE49-F238E27FC236}">
                <a16:creationId xmlns:a16="http://schemas.microsoft.com/office/drawing/2014/main" id="{D109FA5F-6C16-402C-8717-7EAC85EA6967}"/>
              </a:ext>
            </a:extLst>
          </p:cNvPr>
          <p:cNvSpPr/>
          <p:nvPr/>
        </p:nvSpPr>
        <p:spPr>
          <a:xfrm>
            <a:off x="7595267" y="926720"/>
            <a:ext cx="1979999" cy="1979999"/>
          </a:xfrm>
          <a:prstGeom prst="ellipse">
            <a:avLst/>
          </a:pr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pl-PL" sz="2000" b="1" dirty="0"/>
              <a:t>Rejestr uczelni </a:t>
            </a:r>
            <a:r>
              <a:rPr lang="pl-PL" sz="1600" b="1" dirty="0"/>
              <a:t>niepublicznych</a:t>
            </a:r>
          </a:p>
        </p:txBody>
      </p:sp>
      <p:cxnSp>
        <p:nvCxnSpPr>
          <p:cNvPr id="10" name="Łącznik prosty 9">
            <a:extLst>
              <a:ext uri="{FF2B5EF4-FFF2-40B4-BE49-F238E27FC236}">
                <a16:creationId xmlns:a16="http://schemas.microsoft.com/office/drawing/2014/main" id="{732A050D-A0DE-4D3E-A6DB-58B4E5257250}"/>
              </a:ext>
            </a:extLst>
          </p:cNvPr>
          <p:cNvCxnSpPr>
            <a:cxnSpLocks/>
            <a:stCxn id="42" idx="3"/>
            <a:endCxn id="6" idx="2"/>
          </p:cNvCxnSpPr>
          <p:nvPr/>
        </p:nvCxnSpPr>
        <p:spPr>
          <a:xfrm>
            <a:off x="6726009" y="1916720"/>
            <a:ext cx="869258" cy="0"/>
          </a:xfrm>
          <a:prstGeom prst="line">
            <a:avLst/>
          </a:prstGeom>
          <a:ln w="38100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Prostokąt zaokrąglony 89">
            <a:extLst>
              <a:ext uri="{FF2B5EF4-FFF2-40B4-BE49-F238E27FC236}">
                <a16:creationId xmlns:a16="http://schemas.microsoft.com/office/drawing/2014/main" id="{11C17B4A-75C7-4C81-8E27-1F1C7E9EF98D}"/>
              </a:ext>
            </a:extLst>
          </p:cNvPr>
          <p:cNvSpPr/>
          <p:nvPr/>
        </p:nvSpPr>
        <p:spPr>
          <a:xfrm>
            <a:off x="9748284" y="1772941"/>
            <a:ext cx="576000" cy="35640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7" name="Prostokąt zaokrąglony 95">
            <a:extLst>
              <a:ext uri="{FF2B5EF4-FFF2-40B4-BE49-F238E27FC236}">
                <a16:creationId xmlns:a16="http://schemas.microsoft.com/office/drawing/2014/main" id="{C588CB4C-17FA-4112-83C1-616C60B836F7}"/>
              </a:ext>
            </a:extLst>
          </p:cNvPr>
          <p:cNvSpPr/>
          <p:nvPr/>
        </p:nvSpPr>
        <p:spPr>
          <a:xfrm>
            <a:off x="9748284" y="1772941"/>
            <a:ext cx="576000" cy="3564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8" name="Elipsa 90">
            <a:extLst>
              <a:ext uri="{FF2B5EF4-FFF2-40B4-BE49-F238E27FC236}">
                <a16:creationId xmlns:a16="http://schemas.microsoft.com/office/drawing/2014/main" id="{32AE7F17-5D39-4EF5-A8B3-2AF9B451032C}"/>
              </a:ext>
            </a:extLst>
          </p:cNvPr>
          <p:cNvSpPr/>
          <p:nvPr/>
        </p:nvSpPr>
        <p:spPr>
          <a:xfrm>
            <a:off x="9970284" y="1773333"/>
            <a:ext cx="352800" cy="352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Owal 13">
            <a:extLst>
              <a:ext uri="{FF2B5EF4-FFF2-40B4-BE49-F238E27FC236}">
                <a16:creationId xmlns:a16="http://schemas.microsoft.com/office/drawing/2014/main" id="{AB676920-1BBB-4C47-8BF2-443936CAE46C}"/>
              </a:ext>
            </a:extLst>
          </p:cNvPr>
          <p:cNvSpPr/>
          <p:nvPr/>
        </p:nvSpPr>
        <p:spPr>
          <a:xfrm>
            <a:off x="7589871" y="908720"/>
            <a:ext cx="2016000" cy="20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pl-PL" sz="1600" b="1" dirty="0">
                <a:solidFill>
                  <a:schemeClr val="bg1">
                    <a:lumMod val="50000"/>
                  </a:schemeClr>
                </a:solidFill>
              </a:rPr>
              <a:t>NOWA EWIDENCJA UCZELNI </a:t>
            </a:r>
            <a:r>
              <a:rPr lang="pl-PL" sz="1500" b="1" dirty="0">
                <a:solidFill>
                  <a:schemeClr val="bg1">
                    <a:lumMod val="50000"/>
                  </a:schemeClr>
                </a:solidFill>
              </a:rPr>
              <a:t>NIEPUBLICZNYCH</a:t>
            </a:r>
          </a:p>
        </p:txBody>
      </p:sp>
      <p:sp>
        <p:nvSpPr>
          <p:cNvPr id="26" name="Prostokąt zaokrąglony 17">
            <a:extLst>
              <a:ext uri="{FF2B5EF4-FFF2-40B4-BE49-F238E27FC236}">
                <a16:creationId xmlns:a16="http://schemas.microsoft.com/office/drawing/2014/main" id="{F04FE68F-CD70-4D18-A915-EA2BCD518CC9}"/>
              </a:ext>
            </a:extLst>
          </p:cNvPr>
          <p:cNvSpPr/>
          <p:nvPr/>
        </p:nvSpPr>
        <p:spPr>
          <a:xfrm>
            <a:off x="4746009" y="6141866"/>
            <a:ext cx="3060000" cy="432000"/>
          </a:xfrm>
          <a:prstGeom prst="roundRect">
            <a:avLst>
              <a:gd name="adj" fmla="val 50000"/>
            </a:avLst>
          </a:prstGeom>
          <a:ln w="38100">
            <a:solidFill>
              <a:srgbClr val="3B3B6B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l-PL" sz="2000" b="1" dirty="0">
                <a:solidFill>
                  <a:srgbClr val="3B3B6B"/>
                </a:solidFill>
              </a:rPr>
              <a:t>Instytut Sieci Łukasiewicz</a:t>
            </a:r>
          </a:p>
        </p:txBody>
      </p:sp>
      <p:sp>
        <p:nvSpPr>
          <p:cNvPr id="25" name="Prostokąt zaokrąglony 17">
            <a:extLst>
              <a:ext uri="{FF2B5EF4-FFF2-40B4-BE49-F238E27FC236}">
                <a16:creationId xmlns:a16="http://schemas.microsoft.com/office/drawing/2014/main" id="{CFABF6C7-D2E1-4CCC-9A7C-3990404FC4F5}"/>
              </a:ext>
            </a:extLst>
          </p:cNvPr>
          <p:cNvSpPr/>
          <p:nvPr/>
        </p:nvSpPr>
        <p:spPr>
          <a:xfrm>
            <a:off x="4746009" y="5634706"/>
            <a:ext cx="3060000" cy="432000"/>
          </a:xfrm>
          <a:prstGeom prst="roundRect">
            <a:avLst>
              <a:gd name="adj" fmla="val 50000"/>
            </a:avLst>
          </a:prstGeom>
          <a:ln w="38100">
            <a:solidFill>
              <a:srgbClr val="3B3B6B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l-PL" sz="2000" b="1" dirty="0">
                <a:solidFill>
                  <a:srgbClr val="3B3B6B"/>
                </a:solidFill>
              </a:rPr>
              <a:t>Centrum Łukasiewicz</a:t>
            </a:r>
          </a:p>
        </p:txBody>
      </p:sp>
    </p:spTree>
    <p:extLst>
      <p:ext uri="{BB962C8B-B14F-4D97-AF65-F5344CB8AC3E}">
        <p14:creationId xmlns:p14="http://schemas.microsoft.com/office/powerpoint/2010/main" val="47847225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81481E-6 L -0.01771 -4.81481E-6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8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  <p:bldP spid="47" grpId="0" animBg="1"/>
      <p:bldP spid="18" grpId="0" animBg="1"/>
      <p:bldP spid="49" grpId="0" animBg="1"/>
      <p:bldP spid="42" grpId="0" animBg="1"/>
      <p:bldP spid="43" grpId="0" animBg="1"/>
      <p:bldP spid="59" grpId="0" animBg="1"/>
      <p:bldP spid="60" grpId="0" animBg="1"/>
      <p:bldP spid="63" grpId="0" animBg="1"/>
      <p:bldP spid="64" grpId="0" animBg="1"/>
      <p:bldP spid="6" grpId="0" animBg="1"/>
      <p:bldP spid="6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8" grpId="2" animBg="1"/>
      <p:bldP spid="14" grpId="0" animBg="1"/>
      <p:bldP spid="26" grpId="0" animBg="1"/>
      <p:bldP spid="2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/>
          <p:cNvSpPr txBox="1">
            <a:spLocks/>
          </p:cNvSpPr>
          <p:nvPr/>
        </p:nvSpPr>
        <p:spPr>
          <a:xfrm>
            <a:off x="503999" y="253400"/>
            <a:ext cx="11064608" cy="828000"/>
          </a:xfrm>
          <a:prstGeom prst="rect">
            <a:avLst/>
          </a:prstGeom>
        </p:spPr>
        <p:txBody>
          <a:bodyPr vert="horz" lIns="0" tIns="36000" rIns="0" bIns="3600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080808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/>
              <a:t>Nowy podział uczelni</a:t>
            </a:r>
          </a:p>
        </p:txBody>
      </p:sp>
      <p:sp>
        <p:nvSpPr>
          <p:cNvPr id="25" name="Prostokąt zaokrąglony 24"/>
          <p:cNvSpPr/>
          <p:nvPr/>
        </p:nvSpPr>
        <p:spPr>
          <a:xfrm>
            <a:off x="2640709" y="2435788"/>
            <a:ext cx="2736016" cy="430107"/>
          </a:xfrm>
          <a:prstGeom prst="roundRect">
            <a:avLst>
              <a:gd name="adj" fmla="val 50000"/>
            </a:avLst>
          </a:pr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/>
              <a:t>AKADEMICKIE</a:t>
            </a:r>
            <a:r>
              <a:rPr lang="pl-PL" sz="2200" dirty="0"/>
              <a:t> </a:t>
            </a:r>
          </a:p>
        </p:txBody>
      </p:sp>
      <p:sp>
        <p:nvSpPr>
          <p:cNvPr id="28" name="Prostokąt zaokrąglony 27"/>
          <p:cNvSpPr/>
          <p:nvPr/>
        </p:nvSpPr>
        <p:spPr>
          <a:xfrm>
            <a:off x="6816725" y="2421358"/>
            <a:ext cx="2736016" cy="430107"/>
          </a:xfrm>
          <a:prstGeom prst="roundRect">
            <a:avLst>
              <a:gd name="adj" fmla="val 50000"/>
            </a:avLst>
          </a:pr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/>
              <a:t>ZAWODOWE </a:t>
            </a:r>
          </a:p>
        </p:txBody>
      </p:sp>
      <p:sp>
        <p:nvSpPr>
          <p:cNvPr id="33" name="Prostokąt zaokrąglony 32"/>
          <p:cNvSpPr/>
          <p:nvPr/>
        </p:nvSpPr>
        <p:spPr>
          <a:xfrm>
            <a:off x="5376725" y="921329"/>
            <a:ext cx="1440000" cy="1440000"/>
          </a:xfrm>
          <a:prstGeom prst="ellipse">
            <a:avLst/>
          </a:pr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pl-PL" sz="1600" b="1" dirty="0"/>
              <a:t>UCZELNIE 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A594F0C1-0879-42C7-B2F6-A9188EFBE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9546" y="1190306"/>
            <a:ext cx="589965" cy="589965"/>
          </a:xfrm>
          <a:prstGeom prst="rect">
            <a:avLst/>
          </a:prstGeom>
        </p:spPr>
      </p:pic>
      <p:sp>
        <p:nvSpPr>
          <p:cNvPr id="16" name="Prostokąt zaokrąglony 32">
            <a:extLst>
              <a:ext uri="{FF2B5EF4-FFF2-40B4-BE49-F238E27FC236}">
                <a16:creationId xmlns:a16="http://schemas.microsoft.com/office/drawing/2014/main" id="{C71DACFC-80DF-4248-BAE8-7090E5CCD74D}"/>
              </a:ext>
            </a:extLst>
          </p:cNvPr>
          <p:cNvSpPr/>
          <p:nvPr/>
        </p:nvSpPr>
        <p:spPr>
          <a:xfrm>
            <a:off x="1522971" y="3285709"/>
            <a:ext cx="1728032" cy="1728032"/>
          </a:xfrm>
          <a:prstGeom prst="ellipse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pl-PL" sz="1800" b="1" dirty="0"/>
              <a:t>Prowadzą działalność naukową</a:t>
            </a:r>
          </a:p>
        </p:txBody>
      </p:sp>
      <p:sp>
        <p:nvSpPr>
          <p:cNvPr id="17" name="Prostokąt zaokrąglony 32">
            <a:extLst>
              <a:ext uri="{FF2B5EF4-FFF2-40B4-BE49-F238E27FC236}">
                <a16:creationId xmlns:a16="http://schemas.microsoft.com/office/drawing/2014/main" id="{E06BC624-F30C-4E37-900E-32B48DC6BBE9}"/>
              </a:ext>
            </a:extLst>
          </p:cNvPr>
          <p:cNvSpPr/>
          <p:nvPr/>
        </p:nvSpPr>
        <p:spPr>
          <a:xfrm>
            <a:off x="3479163" y="3500438"/>
            <a:ext cx="2330383" cy="2330383"/>
          </a:xfrm>
          <a:prstGeom prst="ellipse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Posiadają kategorię naukową </a:t>
            </a:r>
            <a:br>
              <a:rPr lang="pl-PL" sz="1800" b="1" dirty="0">
                <a:solidFill>
                  <a:schemeClr val="bg1"/>
                </a:solidFill>
              </a:rPr>
            </a:br>
            <a:r>
              <a:rPr lang="pl-PL" sz="1800" b="1" dirty="0">
                <a:solidFill>
                  <a:schemeClr val="bg1"/>
                </a:solidFill>
              </a:rPr>
              <a:t>A+, A, B+ </a:t>
            </a:r>
            <a:br>
              <a:rPr lang="pl-PL" sz="1800" b="1" dirty="0">
                <a:solidFill>
                  <a:schemeClr val="bg1"/>
                </a:solidFill>
              </a:rPr>
            </a:br>
            <a:r>
              <a:rPr lang="pl-PL" sz="1800" b="1" dirty="0">
                <a:solidFill>
                  <a:schemeClr val="bg1"/>
                </a:solidFill>
              </a:rPr>
              <a:t>w co najmniej 1 dyscyplinie</a:t>
            </a:r>
          </a:p>
        </p:txBody>
      </p:sp>
      <p:sp>
        <p:nvSpPr>
          <p:cNvPr id="18" name="Prostokąt zaokrąglony 32">
            <a:extLst>
              <a:ext uri="{FF2B5EF4-FFF2-40B4-BE49-F238E27FC236}">
                <a16:creationId xmlns:a16="http://schemas.microsoft.com/office/drawing/2014/main" id="{D954E5B9-EA21-446E-8CE8-7916CB662A0F}"/>
              </a:ext>
            </a:extLst>
          </p:cNvPr>
          <p:cNvSpPr/>
          <p:nvPr/>
        </p:nvSpPr>
        <p:spPr>
          <a:xfrm>
            <a:off x="6528012" y="3429000"/>
            <a:ext cx="2448112" cy="24481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pl-PL" sz="1800" b="1" dirty="0">
                <a:solidFill>
                  <a:schemeClr val="bg1">
                    <a:lumMod val="65000"/>
                  </a:schemeClr>
                </a:solidFill>
              </a:rPr>
              <a:t>Prowadzą kształcenie uwzględniające potrzeby otoczenia społeczno-gospodarczego</a:t>
            </a:r>
          </a:p>
        </p:txBody>
      </p:sp>
      <p:sp>
        <p:nvSpPr>
          <p:cNvPr id="19" name="Prostokąt zaokrąglony 32">
            <a:extLst>
              <a:ext uri="{FF2B5EF4-FFF2-40B4-BE49-F238E27FC236}">
                <a16:creationId xmlns:a16="http://schemas.microsoft.com/office/drawing/2014/main" id="{E681C77D-8DE7-4271-9C71-340E5815ACB1}"/>
              </a:ext>
            </a:extLst>
          </p:cNvPr>
          <p:cNvSpPr/>
          <p:nvPr/>
        </p:nvSpPr>
        <p:spPr>
          <a:xfrm>
            <a:off x="9264352" y="3183391"/>
            <a:ext cx="2016064" cy="201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pl-PL" sz="1800" b="1" dirty="0">
                <a:solidFill>
                  <a:schemeClr val="bg1">
                    <a:lumMod val="65000"/>
                  </a:schemeClr>
                </a:solidFill>
              </a:rPr>
              <a:t>Nie spełniają warunków dla uczelni akademickiej</a:t>
            </a:r>
          </a:p>
        </p:txBody>
      </p:sp>
    </p:spTree>
    <p:extLst>
      <p:ext uri="{BB962C8B-B14F-4D97-AF65-F5344CB8AC3E}">
        <p14:creationId xmlns:p14="http://schemas.microsoft.com/office/powerpoint/2010/main" val="10029302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wal 5">
            <a:extLst>
              <a:ext uri="{FF2B5EF4-FFF2-40B4-BE49-F238E27FC236}">
                <a16:creationId xmlns:a16="http://schemas.microsoft.com/office/drawing/2014/main" id="{EA87F6A1-C28D-435B-82F6-F916AB3601B6}"/>
              </a:ext>
            </a:extLst>
          </p:cNvPr>
          <p:cNvSpPr/>
          <p:nvPr/>
        </p:nvSpPr>
        <p:spPr>
          <a:xfrm>
            <a:off x="4295801" y="1633005"/>
            <a:ext cx="3600399" cy="3600399"/>
          </a:xfrm>
          <a:prstGeom prst="ellipse">
            <a:avLst/>
          </a:prstGeom>
          <a:pattFill prst="dkUpDiag">
            <a:fgClr>
              <a:schemeClr val="bg1"/>
            </a:fgClr>
            <a:bgClr>
              <a:srgbClr val="CCCCCC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Federacje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8535151" y="2012425"/>
            <a:ext cx="2352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>
                <a:solidFill>
                  <a:srgbClr val="3B3B6B"/>
                </a:solidFill>
              </a:rPr>
              <a:t>FEDERACJA</a:t>
            </a:r>
          </a:p>
          <a:p>
            <a:pPr algn="ctr"/>
            <a:r>
              <a:rPr lang="pl-PL" sz="1600" b="1" dirty="0">
                <a:solidFill>
                  <a:srgbClr val="3B3B6B"/>
                </a:solidFill>
              </a:rPr>
              <a:t>PODMIOTÓW SYSTEMU </a:t>
            </a:r>
          </a:p>
          <a:p>
            <a:pPr algn="ctr"/>
            <a:r>
              <a:rPr lang="pl-PL" sz="1600" b="1" dirty="0">
                <a:solidFill>
                  <a:srgbClr val="3B3B6B"/>
                </a:solidFill>
              </a:rPr>
              <a:t>SZKOLNICTWA WYŻSZEGO I NAUKI</a:t>
            </a:r>
          </a:p>
        </p:txBody>
      </p:sp>
      <p:sp>
        <p:nvSpPr>
          <p:cNvPr id="25" name="Owal 24">
            <a:extLst>
              <a:ext uri="{FF2B5EF4-FFF2-40B4-BE49-F238E27FC236}">
                <a16:creationId xmlns:a16="http://schemas.microsoft.com/office/drawing/2014/main" id="{6575CFCB-E3CE-49AF-B3C8-2AEFB7C5869F}"/>
              </a:ext>
            </a:extLst>
          </p:cNvPr>
          <p:cNvSpPr/>
          <p:nvPr/>
        </p:nvSpPr>
        <p:spPr>
          <a:xfrm>
            <a:off x="4295801" y="1633005"/>
            <a:ext cx="3600399" cy="3600399"/>
          </a:xfrm>
          <a:prstGeom prst="ellipse">
            <a:avLst/>
          </a:prstGeom>
          <a:pattFill prst="dkUpDiag">
            <a:fgClr>
              <a:srgbClr val="3B3B6B"/>
            </a:fgClr>
            <a:bgClr>
              <a:srgbClr val="CCCCCC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Owal 6">
            <a:extLst>
              <a:ext uri="{FF2B5EF4-FFF2-40B4-BE49-F238E27FC236}">
                <a16:creationId xmlns:a16="http://schemas.microsoft.com/office/drawing/2014/main" id="{C1F487A0-2689-4BB1-B6C1-6ED4B4452697}"/>
              </a:ext>
            </a:extLst>
          </p:cNvPr>
          <p:cNvSpPr/>
          <p:nvPr/>
        </p:nvSpPr>
        <p:spPr>
          <a:xfrm>
            <a:off x="4751074" y="2090279"/>
            <a:ext cx="2677442" cy="2677442"/>
          </a:xfrm>
          <a:prstGeom prst="ellipse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" name="Grafika 8" descr="Dom">
            <a:extLst>
              <a:ext uri="{FF2B5EF4-FFF2-40B4-BE49-F238E27FC236}">
                <a16:creationId xmlns:a16="http://schemas.microsoft.com/office/drawing/2014/main" id="{7E5151C1-F068-4DA0-A9EF-1ECA32938B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07037" y="912354"/>
            <a:ext cx="1177925" cy="1177925"/>
          </a:xfrm>
          <a:prstGeom prst="rect">
            <a:avLst/>
          </a:prstGeom>
        </p:spPr>
      </p:pic>
      <p:pic>
        <p:nvPicPr>
          <p:cNvPr id="8" name="Grafika 7" descr="Dom">
            <a:extLst>
              <a:ext uri="{FF2B5EF4-FFF2-40B4-BE49-F238E27FC236}">
                <a16:creationId xmlns:a16="http://schemas.microsoft.com/office/drawing/2014/main" id="{EE9146E5-5C75-4BA9-843F-9308A54E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03721" y="3123462"/>
            <a:ext cx="1177925" cy="1177925"/>
          </a:xfrm>
          <a:prstGeom prst="rect">
            <a:avLst/>
          </a:prstGeom>
        </p:spPr>
      </p:pic>
      <p:pic>
        <p:nvPicPr>
          <p:cNvPr id="10" name="Grafika 9" descr="Dom">
            <a:extLst>
              <a:ext uri="{FF2B5EF4-FFF2-40B4-BE49-F238E27FC236}">
                <a16:creationId xmlns:a16="http://schemas.microsoft.com/office/drawing/2014/main" id="{F201B6CE-25B4-4BC5-99FF-740BD67F64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10355" y="3123462"/>
            <a:ext cx="1177925" cy="1177925"/>
          </a:xfrm>
          <a:prstGeom prst="rect">
            <a:avLst/>
          </a:prstGeom>
        </p:spPr>
      </p:pic>
      <p:grpSp>
        <p:nvGrpSpPr>
          <p:cNvPr id="22" name="Grupa 21">
            <a:extLst>
              <a:ext uri="{FF2B5EF4-FFF2-40B4-BE49-F238E27FC236}">
                <a16:creationId xmlns:a16="http://schemas.microsoft.com/office/drawing/2014/main" id="{C5E7D12E-41A1-4A44-B4E6-9AA07D41EC26}"/>
              </a:ext>
            </a:extLst>
          </p:cNvPr>
          <p:cNvGrpSpPr/>
          <p:nvPr/>
        </p:nvGrpSpPr>
        <p:grpSpPr>
          <a:xfrm>
            <a:off x="-676175" y="2012425"/>
            <a:ext cx="4020740" cy="2920063"/>
            <a:chOff x="-2406891" y="2054098"/>
            <a:chExt cx="4020740" cy="2920063"/>
          </a:xfrm>
        </p:grpSpPr>
        <p:sp>
          <p:nvSpPr>
            <p:cNvPr id="21" name="Prostokąt: zagięty narożnik 20">
              <a:extLst>
                <a:ext uri="{FF2B5EF4-FFF2-40B4-BE49-F238E27FC236}">
                  <a16:creationId xmlns:a16="http://schemas.microsoft.com/office/drawing/2014/main" id="{1D40B6F0-6193-4714-BBF1-5076A3C3FC47}"/>
                </a:ext>
              </a:extLst>
            </p:cNvPr>
            <p:cNvSpPr/>
            <p:nvPr/>
          </p:nvSpPr>
          <p:spPr>
            <a:xfrm>
              <a:off x="-703306" y="2449032"/>
              <a:ext cx="2317155" cy="2525129"/>
            </a:xfrm>
            <a:prstGeom prst="foldedCorner">
              <a:avLst>
                <a:gd name="adj" fmla="val 9950"/>
              </a:avLst>
            </a:prstGeom>
            <a:solidFill>
              <a:srgbClr val="F2EF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b="1" dirty="0">
                  <a:solidFill>
                    <a:srgbClr val="3F3C6C"/>
                  </a:solidFill>
                  <a:latin typeface="Calibri" panose="020F0502020204030204" pitchFamily="34" charset="0"/>
                </a:rPr>
                <a:t>§ 5 ust. 1 pkt 8 Rozporządzenia</a:t>
              </a:r>
            </a:p>
            <a:p>
              <a:pPr algn="ctr"/>
              <a:r>
                <a:rPr lang="pl-PL" b="1" dirty="0">
                  <a:solidFill>
                    <a:srgbClr val="3F3C6C"/>
                  </a:solidFill>
                  <a:latin typeface="Calibri" panose="020F0502020204030204" pitchFamily="34" charset="0"/>
                </a:rPr>
                <a:t>z 6 marca 2019 r. </a:t>
              </a:r>
              <a:endParaRPr lang="pl-PL" b="1" dirty="0">
                <a:solidFill>
                  <a:srgbClr val="4D4D4D"/>
                </a:solidFill>
              </a:endParaRPr>
            </a:p>
          </p:txBody>
        </p:sp>
        <p:grpSp>
          <p:nvGrpSpPr>
            <p:cNvPr id="16" name="Grupa 15">
              <a:extLst>
                <a:ext uri="{FF2B5EF4-FFF2-40B4-BE49-F238E27FC236}">
                  <a16:creationId xmlns:a16="http://schemas.microsoft.com/office/drawing/2014/main" id="{6F0D81B7-5033-4A72-A973-AD27368A4A02}"/>
                </a:ext>
              </a:extLst>
            </p:cNvPr>
            <p:cNvGrpSpPr/>
            <p:nvPr/>
          </p:nvGrpSpPr>
          <p:grpSpPr>
            <a:xfrm rot="5400000">
              <a:off x="-1749599" y="1396806"/>
              <a:ext cx="1092306" cy="2406889"/>
              <a:chOff x="5346974" y="3598277"/>
              <a:chExt cx="1092306" cy="2406889"/>
            </a:xfrm>
          </p:grpSpPr>
          <p:pic>
            <p:nvPicPr>
              <p:cNvPr id="17" name="Obraz 16">
                <a:extLst>
                  <a:ext uri="{FF2B5EF4-FFF2-40B4-BE49-F238E27FC236}">
                    <a16:creationId xmlns:a16="http://schemas.microsoft.com/office/drawing/2014/main" id="{ABDCF02B-17D2-4539-8AAD-C82BA41231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46974" y="3598277"/>
                <a:ext cx="1092306" cy="1092306"/>
              </a:xfrm>
              <a:prstGeom prst="rect">
                <a:avLst/>
              </a:prstGeom>
            </p:spPr>
          </p:pic>
          <p:sp>
            <p:nvSpPr>
              <p:cNvPr id="18" name="Prostokąt 17">
                <a:extLst>
                  <a:ext uri="{FF2B5EF4-FFF2-40B4-BE49-F238E27FC236}">
                    <a16:creationId xmlns:a16="http://schemas.microsoft.com/office/drawing/2014/main" id="{1B4DF24F-C1FF-48BF-B3A8-365B89F648F1}"/>
                  </a:ext>
                </a:extLst>
              </p:cNvPr>
              <p:cNvSpPr/>
              <p:nvPr/>
            </p:nvSpPr>
            <p:spPr>
              <a:xfrm>
                <a:off x="5648199" y="4578669"/>
                <a:ext cx="671547" cy="1426497"/>
              </a:xfrm>
              <a:prstGeom prst="rect">
                <a:avLst/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9" name="Owal 18">
                <a:extLst>
                  <a:ext uri="{FF2B5EF4-FFF2-40B4-BE49-F238E27FC236}">
                    <a16:creationId xmlns:a16="http://schemas.microsoft.com/office/drawing/2014/main" id="{4ECC7908-919C-4210-B7DF-767C6EB048BD}"/>
                  </a:ext>
                </a:extLst>
              </p:cNvPr>
              <p:cNvSpPr/>
              <p:nvPr/>
            </p:nvSpPr>
            <p:spPr>
              <a:xfrm>
                <a:off x="6122834" y="4606469"/>
                <a:ext cx="142376" cy="1423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cxnSp>
            <p:nvCxnSpPr>
              <p:cNvPr id="20" name="Łącznik prosty 19">
                <a:extLst>
                  <a:ext uri="{FF2B5EF4-FFF2-40B4-BE49-F238E27FC236}">
                    <a16:creationId xmlns:a16="http://schemas.microsoft.com/office/drawing/2014/main" id="{8F1DA40C-4D31-46E1-A97E-AC393B051419}"/>
                  </a:ext>
                </a:extLst>
              </p:cNvPr>
              <p:cNvCxnSpPr/>
              <p:nvPr/>
            </p:nvCxnSpPr>
            <p:spPr>
              <a:xfrm>
                <a:off x="5865459" y="4832584"/>
                <a:ext cx="442866" cy="0"/>
              </a:xfrm>
              <a:prstGeom prst="line">
                <a:avLst/>
              </a:prstGeom>
              <a:ln w="28575" cap="rnd">
                <a:solidFill>
                  <a:srgbClr val="557EC7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6" name="pole tekstowe 45"/>
          <p:cNvSpPr txBox="1"/>
          <p:nvPr/>
        </p:nvSpPr>
        <p:spPr>
          <a:xfrm>
            <a:off x="8883780" y="2012425"/>
            <a:ext cx="1577506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000" b="1" dirty="0">
                <a:solidFill>
                  <a:schemeClr val="bg1">
                    <a:lumMod val="50000"/>
                  </a:schemeClr>
                </a:solidFill>
              </a:rPr>
              <a:t>ZWIĄZEK </a:t>
            </a:r>
            <a:br>
              <a:rPr lang="pl-PL" sz="2000" b="1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pl-PL" sz="2000" b="1" dirty="0">
                <a:solidFill>
                  <a:schemeClr val="bg1">
                    <a:lumMod val="50000"/>
                  </a:schemeClr>
                </a:solidFill>
              </a:rPr>
              <a:t>UCZELNI</a:t>
            </a:r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26" name="Model 3D 25" descr="receycal ben">
                <a:extLst>
                  <a:ext uri="{FF2B5EF4-FFF2-40B4-BE49-F238E27FC236}">
                    <a16:creationId xmlns:a16="http://schemas.microsoft.com/office/drawing/2014/main" id="{C5478AEB-B010-45A7-AD1E-D5BB45EE223D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1240692" y="3588502"/>
              <a:ext cx="2902211" cy="2997365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2902211" cy="2997365"/>
                    </a:xfrm>
                    <a:prstGeom prst="rect">
                      <a:avLst/>
                    </a:prstGeom>
                  </am3d:spPr>
                  <am3d:camera>
                    <am3d:pos x="0" y="0" z="7477803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4013665" d="1000000"/>
                    <am3d:preTrans dx="4154209" dy="-507380" dz="-45434543"/>
                    <am3d:scale>
                      <am3d:sx n="1000000" d="1000000"/>
                      <am3d:sy n="1000000" d="1000000"/>
                      <am3d:sz n="1000000" d="1000000"/>
                    </am3d:scale>
                    <am3d:rot ax="730739" ay="-692251" az="-148324"/>
                    <am3d:postTrans dx="0" dy="0" dz="0"/>
                  </am3d:trans>
                  <am3d:attrSrcUrl r:id="rId7"/>
                  <am3d:raster rName="Office3DRenderer" rVer="16.0.8326">
                    <am3d:blip r:embed="rId8"/>
                  </am3d:raster>
                  <am3d:objViewport viewportSz="375860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26" name="Model 3D 25" descr="receycal ben">
                <a:extLst>
                  <a:ext uri="{FF2B5EF4-FFF2-40B4-BE49-F238E27FC236}">
                    <a16:creationId xmlns:am3d="http://schemas.microsoft.com/office/drawing/2017/model3d" xmlns="" xmlns:a16="http://schemas.microsoft.com/office/drawing/2014/main" id="{C5478AEB-B010-45A7-AD1E-D5BB45EE223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240692" y="3588502"/>
                <a:ext cx="2902211" cy="299736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9257222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33333E-6 L -0.25 3.33333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11111E-6 L 0.00325 0.32292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16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4" grpId="0"/>
      <p:bldP spid="25" grpId="0" animBg="1"/>
      <p:bldP spid="46" grpId="0" animBg="1"/>
      <p:bldP spid="46" grpId="1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E3E3791-3561-41DA-96CD-678EF8A457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Brak formalnej struktury organizacyjnej</a:t>
            </a:r>
          </a:p>
        </p:txBody>
      </p:sp>
      <p:grpSp>
        <p:nvGrpSpPr>
          <p:cNvPr id="13" name="Grupa 12">
            <a:extLst>
              <a:ext uri="{FF2B5EF4-FFF2-40B4-BE49-F238E27FC236}">
                <a16:creationId xmlns:a16="http://schemas.microsoft.com/office/drawing/2014/main" id="{1AB33455-E0DE-4CE1-9091-5E3A56FCC4AD}"/>
              </a:ext>
            </a:extLst>
          </p:cNvPr>
          <p:cNvGrpSpPr/>
          <p:nvPr/>
        </p:nvGrpSpPr>
        <p:grpSpPr>
          <a:xfrm>
            <a:off x="1584486" y="1266362"/>
            <a:ext cx="2880000" cy="540147"/>
            <a:chOff x="8503326" y="319670"/>
            <a:chExt cx="2880000" cy="540147"/>
          </a:xfrm>
        </p:grpSpPr>
        <p:sp>
          <p:nvSpPr>
            <p:cNvPr id="11" name="Prostokąt zaokrąglony 5">
              <a:extLst>
                <a:ext uri="{FF2B5EF4-FFF2-40B4-BE49-F238E27FC236}">
                  <a16:creationId xmlns:a16="http://schemas.microsoft.com/office/drawing/2014/main" id="{660BDDC4-0560-4292-83A4-31B33AC76C15}"/>
                </a:ext>
              </a:extLst>
            </p:cNvPr>
            <p:cNvSpPr/>
            <p:nvPr/>
          </p:nvSpPr>
          <p:spPr>
            <a:xfrm>
              <a:off x="8503326" y="319670"/>
              <a:ext cx="2880000" cy="5401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2" name="Obraz 11">
              <a:extLst>
                <a:ext uri="{FF2B5EF4-FFF2-40B4-BE49-F238E27FC236}">
                  <a16:creationId xmlns:a16="http://schemas.microsoft.com/office/drawing/2014/main" id="{1A2B5AD7-9F2A-401E-A3FC-C79621A0EB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-3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3095" y="458444"/>
              <a:ext cx="1080462" cy="262601"/>
            </a:xfrm>
            <a:prstGeom prst="rect">
              <a:avLst/>
            </a:prstGeom>
            <a:solidFill>
              <a:srgbClr val="CC6699">
                <a:alpha val="0"/>
              </a:srgbClr>
            </a:solidFill>
          </p:spPr>
        </p:pic>
      </p:grpSp>
      <p:grpSp>
        <p:nvGrpSpPr>
          <p:cNvPr id="15" name="Grupa 14">
            <a:extLst>
              <a:ext uri="{FF2B5EF4-FFF2-40B4-BE49-F238E27FC236}">
                <a16:creationId xmlns:a16="http://schemas.microsoft.com/office/drawing/2014/main" id="{765EB45A-D6F6-4086-B0C9-4750AB7E1C88}"/>
              </a:ext>
            </a:extLst>
          </p:cNvPr>
          <p:cNvGrpSpPr/>
          <p:nvPr/>
        </p:nvGrpSpPr>
        <p:grpSpPr>
          <a:xfrm>
            <a:off x="1584486" y="1266763"/>
            <a:ext cx="2880000" cy="540147"/>
            <a:chOff x="8328248" y="1578182"/>
            <a:chExt cx="2880000" cy="540147"/>
          </a:xfrm>
        </p:grpSpPr>
        <p:sp>
          <p:nvSpPr>
            <p:cNvPr id="16" name="Prostokąt zaokrąglony 13">
              <a:extLst>
                <a:ext uri="{FF2B5EF4-FFF2-40B4-BE49-F238E27FC236}">
                  <a16:creationId xmlns:a16="http://schemas.microsoft.com/office/drawing/2014/main" id="{02B0166E-C9E8-4E73-9E34-BB034CFF9238}"/>
                </a:ext>
              </a:extLst>
            </p:cNvPr>
            <p:cNvSpPr/>
            <p:nvPr/>
          </p:nvSpPr>
          <p:spPr>
            <a:xfrm>
              <a:off x="8328248" y="1578182"/>
              <a:ext cx="2880000" cy="540147"/>
            </a:xfrm>
            <a:prstGeom prst="roundRect">
              <a:avLst>
                <a:gd name="adj" fmla="val 50000"/>
              </a:avLst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2" algn="ctr"/>
              <a:r>
                <a:rPr lang="pl-PL" sz="30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17" name="Obraz 16">
              <a:extLst>
                <a:ext uri="{FF2B5EF4-FFF2-40B4-BE49-F238E27FC236}">
                  <a16:creationId xmlns:a16="http://schemas.microsoft.com/office/drawing/2014/main" id="{55582D5F-7064-4D25-A1E0-4C8EDE469C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4408" y="1708074"/>
              <a:ext cx="1080462" cy="262601"/>
            </a:xfrm>
            <a:prstGeom prst="rect">
              <a:avLst/>
            </a:prstGeom>
            <a:solidFill>
              <a:srgbClr val="CC6699">
                <a:alpha val="0"/>
              </a:srgbClr>
            </a:solidFill>
          </p:spPr>
        </p:pic>
      </p:grp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4" name="Model 3D 13" descr="Early Skyscraper">
                <a:extLst>
                  <a:ext uri="{FF2B5EF4-FFF2-40B4-BE49-F238E27FC236}">
                    <a16:creationId xmlns:a16="http://schemas.microsoft.com/office/drawing/2014/main" id="{73BC9DDD-2BE5-4634-BDAA-6EBF49F6AA00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90256" y="1972565"/>
              <a:ext cx="1736872" cy="4467706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1736872" cy="4467706"/>
                    </a:xfrm>
                    <a:prstGeom prst="rect">
                      <a:avLst/>
                    </a:prstGeom>
                  </am3d:spPr>
                  <am3d:camera>
                    <am3d:pos x="0" y="0" z="5106324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659" d="1000000"/>
                    <am3d:preTrans dx="0" dy="-18000008" dz="-2045814"/>
                    <am3d:scale>
                      <am3d:sx n="1000000" d="1000000"/>
                      <am3d:sy n="1000000" d="1000000"/>
                      <am3d:sz n="1000000" d="1000000"/>
                    </am3d:scale>
                    <am3d:rot ax="5432142" ay="5331126" az="5432183"/>
                    <am3d:postTrans dx="0" dy="0" dz="0"/>
                  </am3d:trans>
                  <am3d:attrSrcUrl r:id="rId6"/>
                  <am3d:raster rName="Office3DRenderer" rVer="16.0.8326">
                    <am3d:blip r:embed="rId7"/>
                  </am3d:raster>
                  <am3d:objViewport viewportSz="494502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4" name="Model 3D 13" descr="Early Skyscraper">
                <a:extLst>
                  <a:ext uri="{FF2B5EF4-FFF2-40B4-BE49-F238E27FC236}">
                    <a16:creationId xmlns:am3d="http://schemas.microsoft.com/office/drawing/2017/model3d" xmlns="" xmlns:a16="http://schemas.microsoft.com/office/drawing/2014/main" id="{73BC9DDD-2BE5-4634-BDAA-6EBF49F6AA0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90256" y="1972565"/>
                <a:ext cx="1736872" cy="4467706"/>
              </a:xfrm>
              <a:prstGeom prst="rect">
                <a:avLst/>
              </a:prstGeom>
            </p:spPr>
          </p:pic>
        </mc:Fallback>
      </mc:AlternateContent>
      <p:sp>
        <p:nvSpPr>
          <p:cNvPr id="19" name="Prostokąt 18">
            <a:extLst>
              <a:ext uri="{FF2B5EF4-FFF2-40B4-BE49-F238E27FC236}">
                <a16:creationId xmlns:a16="http://schemas.microsoft.com/office/drawing/2014/main" id="{056D6BCC-A229-4AB5-8B0D-C06A05ADB834}"/>
              </a:ext>
            </a:extLst>
          </p:cNvPr>
          <p:cNvSpPr/>
          <p:nvPr/>
        </p:nvSpPr>
        <p:spPr>
          <a:xfrm>
            <a:off x="767408" y="3645024"/>
            <a:ext cx="1584176" cy="306000"/>
          </a:xfrm>
          <a:prstGeom prst="rect">
            <a:avLst/>
          </a:prstGeom>
          <a:solidFill>
            <a:srgbClr val="9498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spc="120" dirty="0">
                <a:solidFill>
                  <a:schemeClr val="bg1"/>
                </a:solidFill>
              </a:rPr>
              <a:t>UCZELNIA</a:t>
            </a:r>
          </a:p>
        </p:txBody>
      </p:sp>
      <p:sp>
        <p:nvSpPr>
          <p:cNvPr id="20" name="Prostokąt zaokrąglony 27">
            <a:extLst>
              <a:ext uri="{FF2B5EF4-FFF2-40B4-BE49-F238E27FC236}">
                <a16:creationId xmlns:a16="http://schemas.microsoft.com/office/drawing/2014/main" id="{289097E6-1884-4B51-8FD0-2649D0E36C8C}"/>
              </a:ext>
            </a:extLst>
          </p:cNvPr>
          <p:cNvSpPr/>
          <p:nvPr/>
        </p:nvSpPr>
        <p:spPr>
          <a:xfrm>
            <a:off x="2772000" y="2880000"/>
            <a:ext cx="2160000" cy="468000"/>
          </a:xfrm>
          <a:prstGeom prst="roundRect">
            <a:avLst>
              <a:gd name="adj" fmla="val 50000"/>
            </a:avLst>
          </a:pr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/>
              <a:t>WYDZIAŁ I</a:t>
            </a:r>
          </a:p>
        </p:txBody>
      </p:sp>
      <p:sp>
        <p:nvSpPr>
          <p:cNvPr id="21" name="Prostokąt zaokrąglony 27">
            <a:extLst>
              <a:ext uri="{FF2B5EF4-FFF2-40B4-BE49-F238E27FC236}">
                <a16:creationId xmlns:a16="http://schemas.microsoft.com/office/drawing/2014/main" id="{84DE7ABD-36AA-4539-BA42-12B6CB01684F}"/>
              </a:ext>
            </a:extLst>
          </p:cNvPr>
          <p:cNvSpPr/>
          <p:nvPr/>
        </p:nvSpPr>
        <p:spPr>
          <a:xfrm>
            <a:off x="2772000" y="4140000"/>
            <a:ext cx="2160000" cy="468000"/>
          </a:xfrm>
          <a:prstGeom prst="roundRect">
            <a:avLst>
              <a:gd name="adj" fmla="val 50000"/>
            </a:avLst>
          </a:pr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/>
              <a:t>WYDZIAŁ II</a:t>
            </a:r>
          </a:p>
        </p:txBody>
      </p:sp>
      <p:sp>
        <p:nvSpPr>
          <p:cNvPr id="22" name="Prostokąt zaokrąglony 27">
            <a:extLst>
              <a:ext uri="{FF2B5EF4-FFF2-40B4-BE49-F238E27FC236}">
                <a16:creationId xmlns:a16="http://schemas.microsoft.com/office/drawing/2014/main" id="{851DCBF2-1351-4172-A27A-E7581DA92FAA}"/>
              </a:ext>
            </a:extLst>
          </p:cNvPr>
          <p:cNvSpPr/>
          <p:nvPr/>
        </p:nvSpPr>
        <p:spPr>
          <a:xfrm>
            <a:off x="2772000" y="5400000"/>
            <a:ext cx="2160000" cy="468000"/>
          </a:xfrm>
          <a:prstGeom prst="roundRect">
            <a:avLst>
              <a:gd name="adj" fmla="val 50000"/>
            </a:avLst>
          </a:pr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/>
              <a:t>WYDZIAŁ III</a:t>
            </a:r>
          </a:p>
        </p:txBody>
      </p:sp>
      <p:sp>
        <p:nvSpPr>
          <p:cNvPr id="23" name="Prostokąt zaokrąglony 27">
            <a:extLst>
              <a:ext uri="{FF2B5EF4-FFF2-40B4-BE49-F238E27FC236}">
                <a16:creationId xmlns:a16="http://schemas.microsoft.com/office/drawing/2014/main" id="{93BB8BA1-6695-420B-9213-9C5635F1F30E}"/>
              </a:ext>
            </a:extLst>
          </p:cNvPr>
          <p:cNvSpPr/>
          <p:nvPr/>
        </p:nvSpPr>
        <p:spPr>
          <a:xfrm>
            <a:off x="2772000" y="3384000"/>
            <a:ext cx="2160000" cy="46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>
                <a:solidFill>
                  <a:srgbClr val="4D4D4D"/>
                </a:solidFill>
              </a:rPr>
              <a:t>DANE I</a:t>
            </a:r>
          </a:p>
        </p:txBody>
      </p:sp>
      <p:sp>
        <p:nvSpPr>
          <p:cNvPr id="24" name="Prostokąt zaokrąglony 27">
            <a:extLst>
              <a:ext uri="{FF2B5EF4-FFF2-40B4-BE49-F238E27FC236}">
                <a16:creationId xmlns:a16="http://schemas.microsoft.com/office/drawing/2014/main" id="{1D36036A-12EB-428B-8149-247713EA78F3}"/>
              </a:ext>
            </a:extLst>
          </p:cNvPr>
          <p:cNvSpPr/>
          <p:nvPr/>
        </p:nvSpPr>
        <p:spPr>
          <a:xfrm>
            <a:off x="2772000" y="4644000"/>
            <a:ext cx="2160000" cy="46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>
                <a:solidFill>
                  <a:srgbClr val="4D4D4D"/>
                </a:solidFill>
              </a:rPr>
              <a:t>DANE II</a:t>
            </a:r>
          </a:p>
        </p:txBody>
      </p:sp>
      <p:sp>
        <p:nvSpPr>
          <p:cNvPr id="25" name="Prostokąt zaokrąglony 27">
            <a:extLst>
              <a:ext uri="{FF2B5EF4-FFF2-40B4-BE49-F238E27FC236}">
                <a16:creationId xmlns:a16="http://schemas.microsoft.com/office/drawing/2014/main" id="{169FDC2D-32CA-4A4C-8A7E-7CC77452428E}"/>
              </a:ext>
            </a:extLst>
          </p:cNvPr>
          <p:cNvSpPr/>
          <p:nvPr/>
        </p:nvSpPr>
        <p:spPr>
          <a:xfrm>
            <a:off x="2772000" y="5904000"/>
            <a:ext cx="2160000" cy="46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>
                <a:solidFill>
                  <a:srgbClr val="4D4D4D"/>
                </a:solidFill>
              </a:rPr>
              <a:t>DANE III</a:t>
            </a:r>
          </a:p>
        </p:txBody>
      </p:sp>
      <p:grpSp>
        <p:nvGrpSpPr>
          <p:cNvPr id="37" name="Grupa 36">
            <a:extLst>
              <a:ext uri="{FF2B5EF4-FFF2-40B4-BE49-F238E27FC236}">
                <a16:creationId xmlns:a16="http://schemas.microsoft.com/office/drawing/2014/main" id="{289ECFB6-CD7B-4FE6-B92C-B7FB7B1BB5B6}"/>
              </a:ext>
            </a:extLst>
          </p:cNvPr>
          <p:cNvGrpSpPr/>
          <p:nvPr/>
        </p:nvGrpSpPr>
        <p:grpSpPr>
          <a:xfrm>
            <a:off x="8740947" y="1791377"/>
            <a:ext cx="3506038" cy="2717743"/>
            <a:chOff x="8740947" y="1791377"/>
            <a:chExt cx="3506038" cy="2717743"/>
          </a:xfrm>
        </p:grpSpPr>
        <p:sp>
          <p:nvSpPr>
            <p:cNvPr id="27" name="Prostokąt: zagięty narożnik 26">
              <a:extLst>
                <a:ext uri="{FF2B5EF4-FFF2-40B4-BE49-F238E27FC236}">
                  <a16:creationId xmlns:a16="http://schemas.microsoft.com/office/drawing/2014/main" id="{91C8DEE9-0AD3-4CB8-9427-D4B017C6D1BD}"/>
                </a:ext>
              </a:extLst>
            </p:cNvPr>
            <p:cNvSpPr/>
            <p:nvPr/>
          </p:nvSpPr>
          <p:spPr>
            <a:xfrm>
              <a:off x="8740947" y="2355435"/>
              <a:ext cx="1976304" cy="2153685"/>
            </a:xfrm>
            <a:prstGeom prst="foldedCorner">
              <a:avLst>
                <a:gd name="adj" fmla="val 9950"/>
              </a:avLst>
            </a:prstGeom>
            <a:solidFill>
              <a:srgbClr val="F2EF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b="1" dirty="0">
                  <a:solidFill>
                    <a:srgbClr val="4D4D4D"/>
                  </a:solidFill>
                </a:rPr>
                <a:t>Konstytucja </a:t>
              </a:r>
              <a:br>
                <a:rPr lang="pl-PL" b="1" dirty="0">
                  <a:solidFill>
                    <a:srgbClr val="4D4D4D"/>
                  </a:solidFill>
                </a:rPr>
              </a:br>
              <a:r>
                <a:rPr lang="pl-PL" b="1" dirty="0">
                  <a:solidFill>
                    <a:srgbClr val="4D4D4D"/>
                  </a:solidFill>
                </a:rPr>
                <a:t>dla </a:t>
              </a:r>
              <a:br>
                <a:rPr lang="pl-PL" b="1" dirty="0">
                  <a:solidFill>
                    <a:srgbClr val="4D4D4D"/>
                  </a:solidFill>
                </a:rPr>
              </a:br>
              <a:r>
                <a:rPr lang="pl-PL" b="1" dirty="0">
                  <a:solidFill>
                    <a:srgbClr val="4D4D4D"/>
                  </a:solidFill>
                </a:rPr>
                <a:t>nauki</a:t>
              </a:r>
            </a:p>
          </p:txBody>
        </p:sp>
        <p:grpSp>
          <p:nvGrpSpPr>
            <p:cNvPr id="28" name="Grupa 27">
              <a:extLst>
                <a:ext uri="{FF2B5EF4-FFF2-40B4-BE49-F238E27FC236}">
                  <a16:creationId xmlns:a16="http://schemas.microsoft.com/office/drawing/2014/main" id="{D6D57055-F92A-43B1-8951-50C77734694C}"/>
                </a:ext>
              </a:extLst>
            </p:cNvPr>
            <p:cNvGrpSpPr/>
            <p:nvPr/>
          </p:nvGrpSpPr>
          <p:grpSpPr>
            <a:xfrm rot="16200000">
              <a:off x="10497388" y="1134085"/>
              <a:ext cx="1092306" cy="2406889"/>
              <a:chOff x="5346974" y="3598277"/>
              <a:chExt cx="1092306" cy="2406889"/>
            </a:xfrm>
          </p:grpSpPr>
          <p:pic>
            <p:nvPicPr>
              <p:cNvPr id="29" name="Obraz 28">
                <a:extLst>
                  <a:ext uri="{FF2B5EF4-FFF2-40B4-BE49-F238E27FC236}">
                    <a16:creationId xmlns:a16="http://schemas.microsoft.com/office/drawing/2014/main" id="{B7937213-878E-4F61-A694-85479C60E5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46974" y="3598277"/>
                <a:ext cx="1092306" cy="1092306"/>
              </a:xfrm>
              <a:prstGeom prst="rect">
                <a:avLst/>
              </a:prstGeom>
            </p:spPr>
          </p:pic>
          <p:sp>
            <p:nvSpPr>
              <p:cNvPr id="30" name="Prostokąt 29">
                <a:extLst>
                  <a:ext uri="{FF2B5EF4-FFF2-40B4-BE49-F238E27FC236}">
                    <a16:creationId xmlns:a16="http://schemas.microsoft.com/office/drawing/2014/main" id="{6EF6F71C-3F24-496D-B296-F16556BD06EE}"/>
                  </a:ext>
                </a:extLst>
              </p:cNvPr>
              <p:cNvSpPr/>
              <p:nvPr/>
            </p:nvSpPr>
            <p:spPr>
              <a:xfrm>
                <a:off x="5648199" y="4578669"/>
                <a:ext cx="671547" cy="1426497"/>
              </a:xfrm>
              <a:prstGeom prst="rect">
                <a:avLst/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31" name="Owal 30">
                <a:extLst>
                  <a:ext uri="{FF2B5EF4-FFF2-40B4-BE49-F238E27FC236}">
                    <a16:creationId xmlns:a16="http://schemas.microsoft.com/office/drawing/2014/main" id="{8C5287D6-62B9-4CBD-BFBE-23BB2FB70B6E}"/>
                  </a:ext>
                </a:extLst>
              </p:cNvPr>
              <p:cNvSpPr/>
              <p:nvPr/>
            </p:nvSpPr>
            <p:spPr>
              <a:xfrm>
                <a:off x="6122834" y="4606469"/>
                <a:ext cx="142376" cy="1423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cxnSp>
            <p:nvCxnSpPr>
              <p:cNvPr id="32" name="Łącznik prosty 31">
                <a:extLst>
                  <a:ext uri="{FF2B5EF4-FFF2-40B4-BE49-F238E27FC236}">
                    <a16:creationId xmlns:a16="http://schemas.microsoft.com/office/drawing/2014/main" id="{A0683AE3-D68A-4C1E-B4BD-61793D8919A6}"/>
                  </a:ext>
                </a:extLst>
              </p:cNvPr>
              <p:cNvCxnSpPr/>
              <p:nvPr/>
            </p:nvCxnSpPr>
            <p:spPr>
              <a:xfrm>
                <a:off x="5865459" y="4832584"/>
                <a:ext cx="442866" cy="0"/>
              </a:xfrm>
              <a:prstGeom prst="line">
                <a:avLst/>
              </a:prstGeom>
              <a:ln w="28575" cap="rnd">
                <a:solidFill>
                  <a:srgbClr val="557EC7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4" name="Łącznik prosty 33">
            <a:extLst>
              <a:ext uri="{FF2B5EF4-FFF2-40B4-BE49-F238E27FC236}">
                <a16:creationId xmlns:a16="http://schemas.microsoft.com/office/drawing/2014/main" id="{6ABB7A82-E6FC-42AE-B57E-5582942264F8}"/>
              </a:ext>
            </a:extLst>
          </p:cNvPr>
          <p:cNvCxnSpPr/>
          <p:nvPr/>
        </p:nvCxnSpPr>
        <p:spPr>
          <a:xfrm>
            <a:off x="2427128" y="3140968"/>
            <a:ext cx="360000" cy="0"/>
          </a:xfrm>
          <a:prstGeom prst="line">
            <a:avLst/>
          </a:prstGeom>
          <a:ln w="44450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Łącznik prosty 34">
            <a:extLst>
              <a:ext uri="{FF2B5EF4-FFF2-40B4-BE49-F238E27FC236}">
                <a16:creationId xmlns:a16="http://schemas.microsoft.com/office/drawing/2014/main" id="{6670BFF5-7DF7-4BB0-9D10-E7FBA7F5DB54}"/>
              </a:ext>
            </a:extLst>
          </p:cNvPr>
          <p:cNvCxnSpPr/>
          <p:nvPr/>
        </p:nvCxnSpPr>
        <p:spPr>
          <a:xfrm>
            <a:off x="2427128" y="4365104"/>
            <a:ext cx="360000" cy="0"/>
          </a:xfrm>
          <a:prstGeom prst="line">
            <a:avLst/>
          </a:prstGeom>
          <a:ln w="44450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Łącznik prosty 35">
            <a:extLst>
              <a:ext uri="{FF2B5EF4-FFF2-40B4-BE49-F238E27FC236}">
                <a16:creationId xmlns:a16="http://schemas.microsoft.com/office/drawing/2014/main" id="{638466AC-B8C2-4D13-A851-C16DBB8A33BA}"/>
              </a:ext>
            </a:extLst>
          </p:cNvPr>
          <p:cNvCxnSpPr/>
          <p:nvPr/>
        </p:nvCxnSpPr>
        <p:spPr>
          <a:xfrm>
            <a:off x="2427128" y="5661248"/>
            <a:ext cx="360000" cy="0"/>
          </a:xfrm>
          <a:prstGeom prst="line">
            <a:avLst/>
          </a:prstGeom>
          <a:ln w="44450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rostokąt zaokrąglony 47">
            <a:extLst>
              <a:ext uri="{FF2B5EF4-FFF2-40B4-BE49-F238E27FC236}">
                <a16:creationId xmlns:a16="http://schemas.microsoft.com/office/drawing/2014/main" id="{46BBC4AB-4A0A-4684-B8EC-245BADED7E54}"/>
              </a:ext>
            </a:extLst>
          </p:cNvPr>
          <p:cNvSpPr/>
          <p:nvPr/>
        </p:nvSpPr>
        <p:spPr>
          <a:xfrm>
            <a:off x="2761681" y="4085968"/>
            <a:ext cx="3096344" cy="576064"/>
          </a:xfrm>
          <a:prstGeom prst="roundRect">
            <a:avLst>
              <a:gd name="adj" fmla="val 50000"/>
            </a:avLst>
          </a:prstGeom>
          <a:solidFill>
            <a:srgbClr val="94989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bg1"/>
                </a:solidFill>
              </a:rPr>
              <a:t>DANE</a:t>
            </a:r>
          </a:p>
        </p:txBody>
      </p:sp>
      <p:cxnSp>
        <p:nvCxnSpPr>
          <p:cNvPr id="40" name="Łącznik prosty 39">
            <a:extLst>
              <a:ext uri="{FF2B5EF4-FFF2-40B4-BE49-F238E27FC236}">
                <a16:creationId xmlns:a16="http://schemas.microsoft.com/office/drawing/2014/main" id="{2D1D8999-8C14-4383-A644-F244213E64E8}"/>
              </a:ext>
            </a:extLst>
          </p:cNvPr>
          <p:cNvCxnSpPr>
            <a:cxnSpLocks/>
          </p:cNvCxnSpPr>
          <p:nvPr/>
        </p:nvCxnSpPr>
        <p:spPr>
          <a:xfrm>
            <a:off x="2427128" y="4365104"/>
            <a:ext cx="322248" cy="0"/>
          </a:xfrm>
          <a:prstGeom prst="line">
            <a:avLst/>
          </a:prstGeom>
          <a:ln w="412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Obraz 43" descr="Obraz zawierający obiekt&#10;&#10;Opis wygenerowany automatycznie">
            <a:extLst>
              <a:ext uri="{FF2B5EF4-FFF2-40B4-BE49-F238E27FC236}">
                <a16:creationId xmlns:a16="http://schemas.microsoft.com/office/drawing/2014/main" id="{9EFF47F7-818E-4FD3-9761-A228A0F82FD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79107" y="1034567"/>
            <a:ext cx="1109198" cy="1109198"/>
          </a:xfrm>
          <a:prstGeom prst="rect">
            <a:avLst/>
          </a:prstGeom>
        </p:spPr>
      </p:pic>
      <p:cxnSp>
        <p:nvCxnSpPr>
          <p:cNvPr id="47" name="Łącznik prosty 46">
            <a:extLst>
              <a:ext uri="{FF2B5EF4-FFF2-40B4-BE49-F238E27FC236}">
                <a16:creationId xmlns:a16="http://schemas.microsoft.com/office/drawing/2014/main" id="{A1C358D4-989C-4CA6-A3A7-CB3FAD31B0B4}"/>
              </a:ext>
            </a:extLst>
          </p:cNvPr>
          <p:cNvCxnSpPr>
            <a:cxnSpLocks/>
          </p:cNvCxnSpPr>
          <p:nvPr/>
        </p:nvCxnSpPr>
        <p:spPr>
          <a:xfrm>
            <a:off x="2427128" y="3140968"/>
            <a:ext cx="4821000" cy="0"/>
          </a:xfrm>
          <a:prstGeom prst="line">
            <a:avLst/>
          </a:prstGeom>
          <a:ln w="44450">
            <a:solidFill>
              <a:srgbClr val="94989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Łącznik prosty 49">
            <a:extLst>
              <a:ext uri="{FF2B5EF4-FFF2-40B4-BE49-F238E27FC236}">
                <a16:creationId xmlns:a16="http://schemas.microsoft.com/office/drawing/2014/main" id="{61DBC605-D22B-433E-8666-959194174E1B}"/>
              </a:ext>
            </a:extLst>
          </p:cNvPr>
          <p:cNvCxnSpPr>
            <a:cxnSpLocks/>
          </p:cNvCxnSpPr>
          <p:nvPr/>
        </p:nvCxnSpPr>
        <p:spPr>
          <a:xfrm>
            <a:off x="2427128" y="5661248"/>
            <a:ext cx="4821000" cy="0"/>
          </a:xfrm>
          <a:prstGeom prst="line">
            <a:avLst/>
          </a:prstGeom>
          <a:ln w="44450">
            <a:solidFill>
              <a:srgbClr val="94989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wal 50">
            <a:extLst>
              <a:ext uri="{FF2B5EF4-FFF2-40B4-BE49-F238E27FC236}">
                <a16:creationId xmlns:a16="http://schemas.microsoft.com/office/drawing/2014/main" id="{A557F099-14D4-45B7-8A1B-A31F2C300656}"/>
              </a:ext>
            </a:extLst>
          </p:cNvPr>
          <p:cNvSpPr/>
          <p:nvPr/>
        </p:nvSpPr>
        <p:spPr>
          <a:xfrm>
            <a:off x="9427509" y="3541568"/>
            <a:ext cx="1664864" cy="1664864"/>
          </a:xfrm>
          <a:prstGeom prst="ellipse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pl-PL" sz="1800" dirty="0"/>
              <a:t>techniczna jednostka </a:t>
            </a:r>
            <a:r>
              <a:rPr lang="pl-PL" sz="1600" dirty="0"/>
              <a:t>organizacyjna</a:t>
            </a:r>
          </a:p>
        </p:txBody>
      </p:sp>
      <p:sp>
        <p:nvSpPr>
          <p:cNvPr id="45" name="Prostokąt zaokrąglony 27">
            <a:extLst>
              <a:ext uri="{FF2B5EF4-FFF2-40B4-BE49-F238E27FC236}">
                <a16:creationId xmlns:a16="http://schemas.microsoft.com/office/drawing/2014/main" id="{D83CDC04-D4A7-4CC9-9159-4EE028855594}"/>
              </a:ext>
            </a:extLst>
          </p:cNvPr>
          <p:cNvSpPr/>
          <p:nvPr/>
        </p:nvSpPr>
        <p:spPr>
          <a:xfrm>
            <a:off x="7266939" y="2909189"/>
            <a:ext cx="2160000" cy="468000"/>
          </a:xfrm>
          <a:prstGeom prst="roundRect">
            <a:avLst>
              <a:gd name="adj" fmla="val 50000"/>
            </a:avLst>
          </a:prstGeom>
          <a:solidFill>
            <a:srgbClr val="9498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/>
              <a:t>WYDZIAŁ I</a:t>
            </a:r>
          </a:p>
        </p:txBody>
      </p:sp>
      <p:sp>
        <p:nvSpPr>
          <p:cNvPr id="46" name="Prostokąt zaokrąglony 27">
            <a:extLst>
              <a:ext uri="{FF2B5EF4-FFF2-40B4-BE49-F238E27FC236}">
                <a16:creationId xmlns:a16="http://schemas.microsoft.com/office/drawing/2014/main" id="{AFA90CC0-1562-448F-8385-3D7DB56A2295}"/>
              </a:ext>
            </a:extLst>
          </p:cNvPr>
          <p:cNvSpPr/>
          <p:nvPr/>
        </p:nvSpPr>
        <p:spPr>
          <a:xfrm>
            <a:off x="7248128" y="5427248"/>
            <a:ext cx="2160000" cy="468000"/>
          </a:xfrm>
          <a:prstGeom prst="roundRect">
            <a:avLst>
              <a:gd name="adj" fmla="val 50000"/>
            </a:avLst>
          </a:prstGeom>
          <a:solidFill>
            <a:srgbClr val="9498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/>
              <a:t>WYDZIAŁ II</a:t>
            </a:r>
          </a:p>
        </p:txBody>
      </p:sp>
    </p:spTree>
    <p:extLst>
      <p:ext uri="{BB962C8B-B14F-4D97-AF65-F5344CB8AC3E}">
        <p14:creationId xmlns:p14="http://schemas.microsoft.com/office/powerpoint/2010/main" val="18466258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75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38" grpId="0" animBg="1"/>
      <p:bldP spid="51" grpId="0" animBg="1"/>
      <p:bldP spid="45" grpId="0" animBg="1"/>
      <p:bldP spid="4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4181A39-7AB4-4025-8405-C9B3B7283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Filmy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17EB9737-EEF7-4979-9929-F8AA5AFB4B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51"/>
          <a:stretch/>
        </p:blipFill>
        <p:spPr>
          <a:xfrm>
            <a:off x="1427493" y="1278478"/>
            <a:ext cx="9217024" cy="524189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7D420F47-97E6-4E96-8E0C-38389BB8933C}"/>
              </a:ext>
            </a:extLst>
          </p:cNvPr>
          <p:cNvSpPr/>
          <p:nvPr/>
        </p:nvSpPr>
        <p:spPr>
          <a:xfrm>
            <a:off x="8040216" y="4797152"/>
            <a:ext cx="2604301" cy="1723223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26074481"/>
      </p:ext>
    </p:extLst>
  </p:cSld>
  <p:clrMapOvr>
    <a:masterClrMapping/>
  </p:clrMapOvr>
  <p:transition spd="slow"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rostokąt 31">
            <a:extLst>
              <a:ext uri="{FF2B5EF4-FFF2-40B4-BE49-F238E27FC236}">
                <a16:creationId xmlns:a16="http://schemas.microsoft.com/office/drawing/2014/main" id="{1628F75A-51D1-4815-B44C-E95C1027B00D}"/>
              </a:ext>
            </a:extLst>
          </p:cNvPr>
          <p:cNvSpPr/>
          <p:nvPr/>
        </p:nvSpPr>
        <p:spPr>
          <a:xfrm rot="5400000">
            <a:off x="7595958" y="4342158"/>
            <a:ext cx="648072" cy="216024"/>
          </a:xfrm>
          <a:prstGeom prst="rect">
            <a:avLst/>
          </a:prstGeom>
          <a:pattFill prst="ltUpDiag">
            <a:fgClr>
              <a:srgbClr val="EAAC1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Prostokąt 15">
            <a:extLst>
              <a:ext uri="{FF2B5EF4-FFF2-40B4-BE49-F238E27FC236}">
                <a16:creationId xmlns:a16="http://schemas.microsoft.com/office/drawing/2014/main" id="{E680A359-3790-4AC5-AE36-620916BD6B8F}"/>
              </a:ext>
            </a:extLst>
          </p:cNvPr>
          <p:cNvSpPr/>
          <p:nvPr/>
        </p:nvSpPr>
        <p:spPr>
          <a:xfrm>
            <a:off x="8904313" y="3789040"/>
            <a:ext cx="648072" cy="216024"/>
          </a:xfrm>
          <a:prstGeom prst="rect">
            <a:avLst/>
          </a:prstGeom>
          <a:pattFill prst="ltUpDiag">
            <a:fgClr>
              <a:srgbClr val="3B3B6B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0" name="Prostokąt 29">
            <a:extLst>
              <a:ext uri="{FF2B5EF4-FFF2-40B4-BE49-F238E27FC236}">
                <a16:creationId xmlns:a16="http://schemas.microsoft.com/office/drawing/2014/main" id="{C2AFD6BF-1950-44B7-8857-AE85E85FD68E}"/>
              </a:ext>
            </a:extLst>
          </p:cNvPr>
          <p:cNvSpPr/>
          <p:nvPr/>
        </p:nvSpPr>
        <p:spPr>
          <a:xfrm rot="5400000">
            <a:off x="10223964" y="4342158"/>
            <a:ext cx="648072" cy="216024"/>
          </a:xfrm>
          <a:prstGeom prst="rect">
            <a:avLst/>
          </a:prstGeom>
          <a:pattFill prst="ltUpDiag">
            <a:fgClr>
              <a:srgbClr val="99336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1" name="Prostokąt 30">
            <a:extLst>
              <a:ext uri="{FF2B5EF4-FFF2-40B4-BE49-F238E27FC236}">
                <a16:creationId xmlns:a16="http://schemas.microsoft.com/office/drawing/2014/main" id="{7B3108A8-2043-47D0-B8A9-CC73EBE6B079}"/>
              </a:ext>
            </a:extLst>
          </p:cNvPr>
          <p:cNvSpPr/>
          <p:nvPr/>
        </p:nvSpPr>
        <p:spPr>
          <a:xfrm rot="10800000">
            <a:off x="8904313" y="4887188"/>
            <a:ext cx="648072" cy="216024"/>
          </a:xfrm>
          <a:prstGeom prst="rect">
            <a:avLst/>
          </a:prstGeom>
          <a:pattFill prst="ltUpDiag">
            <a:fgClr>
              <a:srgbClr val="CCCCC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Własna struktura uprawnień</a:t>
            </a:r>
          </a:p>
        </p:txBody>
      </p:sp>
      <p:grpSp>
        <p:nvGrpSpPr>
          <p:cNvPr id="3" name="Grupa 2"/>
          <p:cNvGrpSpPr/>
          <p:nvPr/>
        </p:nvGrpSpPr>
        <p:grpSpPr>
          <a:xfrm>
            <a:off x="7919994" y="1240716"/>
            <a:ext cx="2880000" cy="540147"/>
            <a:chOff x="8328248" y="1578182"/>
            <a:chExt cx="2880000" cy="540147"/>
          </a:xfrm>
        </p:grpSpPr>
        <p:sp>
          <p:nvSpPr>
            <p:cNvPr id="4" name="Prostokąt zaokrąglony 3"/>
            <p:cNvSpPr/>
            <p:nvPr/>
          </p:nvSpPr>
          <p:spPr>
            <a:xfrm>
              <a:off x="8328248" y="1578182"/>
              <a:ext cx="2880000" cy="540147"/>
            </a:xfrm>
            <a:prstGeom prst="roundRect">
              <a:avLst>
                <a:gd name="adj" fmla="val 50000"/>
              </a:avLst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2" algn="ctr"/>
              <a:r>
                <a:rPr lang="pl-PL" sz="30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5" name="Obraz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4408" y="1708074"/>
              <a:ext cx="1080462" cy="262601"/>
            </a:xfrm>
            <a:prstGeom prst="rect">
              <a:avLst/>
            </a:prstGeom>
            <a:solidFill>
              <a:srgbClr val="CC6699">
                <a:alpha val="0"/>
              </a:srgbClr>
            </a:solidFill>
          </p:spPr>
        </p:pic>
      </p:grpSp>
      <p:sp>
        <p:nvSpPr>
          <p:cNvPr id="6" name="Prostokąt zaokrąglony 5"/>
          <p:cNvSpPr/>
          <p:nvPr/>
        </p:nvSpPr>
        <p:spPr>
          <a:xfrm>
            <a:off x="1579285" y="1245617"/>
            <a:ext cx="2880000" cy="5401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lum bright="-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054" y="1383103"/>
            <a:ext cx="1080462" cy="262601"/>
          </a:xfrm>
          <a:prstGeom prst="rect">
            <a:avLst/>
          </a:prstGeom>
          <a:solidFill>
            <a:srgbClr val="CC6699">
              <a:alpha val="0"/>
            </a:srgbClr>
          </a:solidFill>
        </p:spPr>
      </p:pic>
      <p:sp>
        <p:nvSpPr>
          <p:cNvPr id="12" name="Prostokąt zaokrąglony 11"/>
          <p:cNvSpPr/>
          <p:nvPr/>
        </p:nvSpPr>
        <p:spPr>
          <a:xfrm>
            <a:off x="612000" y="3672000"/>
            <a:ext cx="2160000" cy="468000"/>
          </a:xfrm>
          <a:prstGeom prst="roundRect">
            <a:avLst>
              <a:gd name="adj" fmla="val 50000"/>
            </a:avLst>
          </a:prstGeom>
          <a:solidFill>
            <a:srgbClr val="3B3B6B"/>
          </a:solidFill>
          <a:ln w="190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>
                <a:solidFill>
                  <a:schemeClr val="bg1"/>
                </a:solidFill>
              </a:rPr>
              <a:t>WYDZIAŁ </a:t>
            </a:r>
          </a:p>
        </p:txBody>
      </p:sp>
      <p:sp>
        <p:nvSpPr>
          <p:cNvPr id="13" name="Prostokąt zaokrąglony 12"/>
          <p:cNvSpPr/>
          <p:nvPr/>
        </p:nvSpPr>
        <p:spPr>
          <a:xfrm>
            <a:off x="3240000" y="3672000"/>
            <a:ext cx="2160000" cy="468000"/>
          </a:xfrm>
          <a:prstGeom prst="roundRect">
            <a:avLst>
              <a:gd name="adj" fmla="val 50000"/>
            </a:avLst>
          </a:prstGeom>
          <a:solidFill>
            <a:srgbClr val="3B3B6B"/>
          </a:solidFill>
          <a:ln w="190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>
                <a:solidFill>
                  <a:schemeClr val="bg1"/>
                </a:solidFill>
              </a:rPr>
              <a:t>WYDZIAŁ </a:t>
            </a:r>
          </a:p>
        </p:txBody>
      </p:sp>
      <p:sp>
        <p:nvSpPr>
          <p:cNvPr id="14" name="Prostokąt zaokrąglony 13"/>
          <p:cNvSpPr/>
          <p:nvPr/>
        </p:nvSpPr>
        <p:spPr>
          <a:xfrm>
            <a:off x="612000" y="4392000"/>
            <a:ext cx="2160000" cy="46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">
            <a:solidFill>
              <a:srgbClr val="CCCCCC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>
                <a:solidFill>
                  <a:srgbClr val="4D4D4D"/>
                </a:solidFill>
              </a:rPr>
              <a:t>DANE </a:t>
            </a:r>
          </a:p>
        </p:txBody>
      </p:sp>
      <p:sp>
        <p:nvSpPr>
          <p:cNvPr id="15" name="Prostokąt zaokrąglony 14"/>
          <p:cNvSpPr/>
          <p:nvPr/>
        </p:nvSpPr>
        <p:spPr>
          <a:xfrm>
            <a:off x="3204000" y="4392000"/>
            <a:ext cx="2160000" cy="46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">
            <a:solidFill>
              <a:srgbClr val="CCCCCC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>
                <a:solidFill>
                  <a:srgbClr val="4D4D4D"/>
                </a:solidFill>
              </a:rPr>
              <a:t>DANE </a:t>
            </a:r>
          </a:p>
        </p:txBody>
      </p:sp>
      <p:sp>
        <p:nvSpPr>
          <p:cNvPr id="22" name="Prostokąt zaokrąglony 21"/>
          <p:cNvSpPr/>
          <p:nvPr/>
        </p:nvSpPr>
        <p:spPr>
          <a:xfrm>
            <a:off x="6852325" y="3672000"/>
            <a:ext cx="2160000" cy="468000"/>
          </a:xfrm>
          <a:prstGeom prst="roundRect">
            <a:avLst>
              <a:gd name="adj" fmla="val 50000"/>
            </a:avLst>
          </a:prstGeom>
          <a:solidFill>
            <a:srgbClr val="94989E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>
                <a:solidFill>
                  <a:schemeClr val="bg1"/>
                </a:solidFill>
              </a:rPr>
              <a:t>WYDZIAŁ </a:t>
            </a:r>
          </a:p>
        </p:txBody>
      </p:sp>
      <p:sp>
        <p:nvSpPr>
          <p:cNvPr id="23" name="Prostokąt zaokrąglony 22"/>
          <p:cNvSpPr/>
          <p:nvPr/>
        </p:nvSpPr>
        <p:spPr>
          <a:xfrm>
            <a:off x="9468000" y="3672000"/>
            <a:ext cx="2160000" cy="468000"/>
          </a:xfrm>
          <a:prstGeom prst="roundRect">
            <a:avLst>
              <a:gd name="adj" fmla="val 50000"/>
            </a:avLst>
          </a:prstGeom>
          <a:solidFill>
            <a:srgbClr val="94989E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>
                <a:solidFill>
                  <a:schemeClr val="bg1"/>
                </a:solidFill>
              </a:rPr>
              <a:t>WYDZIAŁ </a:t>
            </a:r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21" name="Model 3D 20" descr="Early Skyscraper">
                <a:extLst>
                  <a:ext uri="{FF2B5EF4-FFF2-40B4-BE49-F238E27FC236}">
                    <a16:creationId xmlns:a16="http://schemas.microsoft.com/office/drawing/2014/main" id="{9E4E1368-F43C-4426-A425-243210306FE2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5501138" y="350775"/>
              <a:ext cx="1189723" cy="3096344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1189723" cy="3096344"/>
                    </a:xfrm>
                    <a:prstGeom prst="rect">
                      <a:avLst/>
                    </a:prstGeom>
                  </am3d:spPr>
                  <am3d:camera>
                    <am3d:pos x="0" y="0" z="5106324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659" d="1000000"/>
                    <am3d:preTrans dx="0" dy="-18000008" dz="-2045814"/>
                    <am3d:scale>
                      <am3d:sx n="1000000" d="1000000"/>
                      <am3d:sy n="1000000" d="1000000"/>
                      <am3d:sz n="1000000" d="1000000"/>
                    </am3d:scale>
                    <am3d:rot ay="16200000"/>
                    <am3d:postTrans dx="0" dy="0" dz="0"/>
                  </am3d:trans>
                  <am3d:attrSrcUrl r:id="rId6"/>
                  <am3d:raster rName="Office3DRenderer" rVer="16.0.8326">
                    <am3d:blip r:embed="rId7"/>
                  </am3d:raster>
                  <am3d:objViewport viewportSz="341290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21" name="Model 3D 20" descr="Early Skyscraper">
                <a:extLst>
                  <a:ext uri="{FF2B5EF4-FFF2-40B4-BE49-F238E27FC236}">
                    <a16:creationId xmlns:am3d="http://schemas.microsoft.com/office/drawing/2017/model3d" xmlns="" xmlns:a16="http://schemas.microsoft.com/office/drawing/2014/main" id="{9E4E1368-F43C-4426-A425-243210306FE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501138" y="350775"/>
                <a:ext cx="1189723" cy="3096344"/>
              </a:xfrm>
              <a:prstGeom prst="rect">
                <a:avLst/>
              </a:prstGeom>
            </p:spPr>
          </p:pic>
        </mc:Fallback>
      </mc:AlternateContent>
      <p:sp>
        <p:nvSpPr>
          <p:cNvPr id="27" name="Prostokąt 26">
            <a:extLst>
              <a:ext uri="{FF2B5EF4-FFF2-40B4-BE49-F238E27FC236}">
                <a16:creationId xmlns:a16="http://schemas.microsoft.com/office/drawing/2014/main" id="{50F6C181-C808-4CC4-98BE-AD029E918B00}"/>
              </a:ext>
            </a:extLst>
          </p:cNvPr>
          <p:cNvSpPr/>
          <p:nvPr/>
        </p:nvSpPr>
        <p:spPr>
          <a:xfrm>
            <a:off x="5549324" y="1514404"/>
            <a:ext cx="1093350" cy="211192"/>
          </a:xfrm>
          <a:prstGeom prst="rect">
            <a:avLst/>
          </a:prstGeom>
          <a:solidFill>
            <a:srgbClr val="9498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spc="120" dirty="0">
                <a:solidFill>
                  <a:schemeClr val="bg1"/>
                </a:solidFill>
              </a:rPr>
              <a:t>UCZELNIA</a:t>
            </a:r>
          </a:p>
        </p:txBody>
      </p:sp>
      <p:sp>
        <p:nvSpPr>
          <p:cNvPr id="28" name="Prostokąt zaokrąglony 12">
            <a:extLst>
              <a:ext uri="{FF2B5EF4-FFF2-40B4-BE49-F238E27FC236}">
                <a16:creationId xmlns:a16="http://schemas.microsoft.com/office/drawing/2014/main" id="{82FC010C-A081-4C8B-A1B8-A6F13D17BF96}"/>
              </a:ext>
            </a:extLst>
          </p:cNvPr>
          <p:cNvSpPr/>
          <p:nvPr/>
        </p:nvSpPr>
        <p:spPr>
          <a:xfrm>
            <a:off x="9468000" y="4761200"/>
            <a:ext cx="2160000" cy="468000"/>
          </a:xfrm>
          <a:prstGeom prst="roundRect">
            <a:avLst>
              <a:gd name="adj" fmla="val 50000"/>
            </a:avLst>
          </a:prstGeom>
          <a:solidFill>
            <a:srgbClr val="993366"/>
          </a:solidFill>
          <a:ln w="190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>
                <a:solidFill>
                  <a:schemeClr val="bg1"/>
                </a:solidFill>
              </a:rPr>
              <a:t>STUDENCI</a:t>
            </a:r>
          </a:p>
        </p:txBody>
      </p:sp>
      <p:sp>
        <p:nvSpPr>
          <p:cNvPr id="29" name="Prostokąt zaokrąglony 12">
            <a:extLst>
              <a:ext uri="{FF2B5EF4-FFF2-40B4-BE49-F238E27FC236}">
                <a16:creationId xmlns:a16="http://schemas.microsoft.com/office/drawing/2014/main" id="{4F75BD7C-A2E3-4318-B7E4-B72C1D59DF76}"/>
              </a:ext>
            </a:extLst>
          </p:cNvPr>
          <p:cNvSpPr/>
          <p:nvPr/>
        </p:nvSpPr>
        <p:spPr>
          <a:xfrm>
            <a:off x="6816725" y="4761200"/>
            <a:ext cx="2160000" cy="468000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 w="190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>
                <a:solidFill>
                  <a:schemeClr val="bg1"/>
                </a:solidFill>
              </a:rPr>
              <a:t>KIERUNKI</a:t>
            </a:r>
          </a:p>
        </p:txBody>
      </p:sp>
    </p:spTree>
    <p:extLst>
      <p:ext uri="{BB962C8B-B14F-4D97-AF65-F5344CB8AC3E}">
        <p14:creationId xmlns:p14="http://schemas.microsoft.com/office/powerpoint/2010/main" val="9761827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44444E-6 L 0.13724 0.04954 C 0.16589 0.06065 0.20886 0.0669 0.25404 0.0669 C 0.30521 0.0669 0.34636 0.06065 0.375 0.04954 L 0.51289 -4.44444E-6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38" y="333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2.96296E-6 L 0.1375 0.0662 C 0.16615 0.08125 0.20912 0.08935 0.2543 0.08935 C 0.30547 0.08935 0.34662 0.08125 0.37526 0.0662 L 0.51289 2.96296E-6 " pathEditMode="relative" rAng="0" ptsTypes="AAA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38" y="446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4.44444E-6 L 0.13724 0.05255 C 0.16575 0.06459 0.20872 0.07107 0.25377 0.07107 C 0.30494 0.07107 0.34596 0.06459 0.37448 0.05255 L 0.51185 -4.44444E-6 " pathEditMode="relative" rAng="0" ptsTypes="AAA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86" y="354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2.96296E-6 L 0.13802 0.0662 C 0.16667 0.08125 0.2099 0.08935 0.25521 0.08935 C 0.30664 0.08935 0.34805 0.08125 0.37669 0.0662 L 0.51485 2.96296E-6 " pathEditMode="relative" rAng="0" ptsTypes="AAAAA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42" y="4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16" grpId="0" animBg="1"/>
      <p:bldP spid="16" grpId="1" animBg="1"/>
      <p:bldP spid="30" grpId="0" animBg="1"/>
      <p:bldP spid="30" grpId="1" animBg="1"/>
      <p:bldP spid="31" grpId="0" animBg="1"/>
      <p:bldP spid="31" grpId="1" animBg="1"/>
      <p:bldP spid="12" grpId="0" animBg="1"/>
      <p:bldP spid="13" grpId="0" animBg="1"/>
      <p:bldP spid="14" grpId="0" animBg="1"/>
      <p:bldP spid="14" grpId="1" animBg="1"/>
      <p:bldP spid="15" grpId="0" animBg="1"/>
      <p:bldP spid="15" grpId="1" animBg="1"/>
      <p:bldP spid="22" grpId="0" animBg="1"/>
      <p:bldP spid="23" grpId="0" animBg="1"/>
      <p:bldP spid="28" grpId="0" animBg="1"/>
      <p:bldP spid="28" grpId="1" animBg="1"/>
      <p:bldP spid="29" grpId="0" animBg="1"/>
      <p:bldP spid="29" grpId="1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Filie uczelni</a:t>
            </a:r>
          </a:p>
        </p:txBody>
      </p:sp>
      <p:grpSp>
        <p:nvGrpSpPr>
          <p:cNvPr id="3" name="Grupa 2"/>
          <p:cNvGrpSpPr/>
          <p:nvPr/>
        </p:nvGrpSpPr>
        <p:grpSpPr>
          <a:xfrm>
            <a:off x="7771710" y="1244330"/>
            <a:ext cx="2880000" cy="540147"/>
            <a:chOff x="8328248" y="1578182"/>
            <a:chExt cx="2880000" cy="540147"/>
          </a:xfrm>
        </p:grpSpPr>
        <p:sp>
          <p:nvSpPr>
            <p:cNvPr id="4" name="Prostokąt zaokrąglony 3"/>
            <p:cNvSpPr/>
            <p:nvPr/>
          </p:nvSpPr>
          <p:spPr>
            <a:xfrm>
              <a:off x="8328248" y="1578182"/>
              <a:ext cx="2880000" cy="540147"/>
            </a:xfrm>
            <a:prstGeom prst="roundRect">
              <a:avLst>
                <a:gd name="adj" fmla="val 50000"/>
              </a:avLst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2" algn="ctr"/>
              <a:r>
                <a:rPr lang="pl-PL" sz="30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5" name="Obraz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4408" y="1708074"/>
              <a:ext cx="1080462" cy="262601"/>
            </a:xfrm>
            <a:prstGeom prst="rect">
              <a:avLst/>
            </a:prstGeom>
            <a:solidFill>
              <a:srgbClr val="CC6699">
                <a:alpha val="0"/>
              </a:srgbClr>
            </a:solidFill>
          </p:spPr>
        </p:pic>
      </p:grpSp>
      <p:sp>
        <p:nvSpPr>
          <p:cNvPr id="6" name="Prostokąt zaokrąglony 5"/>
          <p:cNvSpPr/>
          <p:nvPr/>
        </p:nvSpPr>
        <p:spPr>
          <a:xfrm>
            <a:off x="1629854" y="1244330"/>
            <a:ext cx="2880000" cy="5401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lum bright="-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338" y="1383103"/>
            <a:ext cx="1080462" cy="262601"/>
          </a:xfrm>
          <a:prstGeom prst="rect">
            <a:avLst/>
          </a:prstGeom>
          <a:solidFill>
            <a:srgbClr val="CC6699">
              <a:alpha val="0"/>
            </a:srgbClr>
          </a:solidFill>
        </p:spPr>
      </p:pic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21" name="Model 3D 20" descr="Early Skyscraper">
                <a:extLst>
                  <a:ext uri="{FF2B5EF4-FFF2-40B4-BE49-F238E27FC236}">
                    <a16:creationId xmlns:a16="http://schemas.microsoft.com/office/drawing/2014/main" id="{9E4E1368-F43C-4426-A425-243210306FE2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5501138" y="350775"/>
              <a:ext cx="1189723" cy="3096344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1189723" cy="3096344"/>
                    </a:xfrm>
                    <a:prstGeom prst="rect">
                      <a:avLst/>
                    </a:prstGeom>
                  </am3d:spPr>
                  <am3d:camera>
                    <am3d:pos x="0" y="0" z="5106324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659" d="1000000"/>
                    <am3d:preTrans dx="0" dy="-18000008" dz="-2045814"/>
                    <am3d:scale>
                      <am3d:sx n="1000000" d="1000000"/>
                      <am3d:sy n="1000000" d="1000000"/>
                      <am3d:sz n="1000000" d="1000000"/>
                    </am3d:scale>
                    <am3d:rot ay="16200000"/>
                    <am3d:postTrans dx="0" dy="0" dz="0"/>
                  </am3d:trans>
                  <am3d:attrSrcUrl r:id="rId6"/>
                  <am3d:raster rName="Office3DRenderer" rVer="16.0.8326">
                    <am3d:blip r:embed="rId7"/>
                  </am3d:raster>
                  <am3d:objViewport viewportSz="341290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21" name="Model 3D 20" descr="Early Skyscraper">
                <a:extLst>
                  <a:ext uri="{FF2B5EF4-FFF2-40B4-BE49-F238E27FC236}">
                    <a16:creationId xmlns:am3d="http://schemas.microsoft.com/office/drawing/2017/model3d" xmlns="" xmlns:a16="http://schemas.microsoft.com/office/drawing/2014/main" id="{9E4E1368-F43C-4426-A425-243210306FE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501138" y="350775"/>
                <a:ext cx="1189723" cy="3096344"/>
              </a:xfrm>
              <a:prstGeom prst="rect">
                <a:avLst/>
              </a:prstGeom>
            </p:spPr>
          </p:pic>
        </mc:Fallback>
      </mc:AlternateContent>
      <p:sp>
        <p:nvSpPr>
          <p:cNvPr id="27" name="Prostokąt 26">
            <a:extLst>
              <a:ext uri="{FF2B5EF4-FFF2-40B4-BE49-F238E27FC236}">
                <a16:creationId xmlns:a16="http://schemas.microsoft.com/office/drawing/2014/main" id="{50F6C181-C808-4CC4-98BE-AD029E918B00}"/>
              </a:ext>
            </a:extLst>
          </p:cNvPr>
          <p:cNvSpPr/>
          <p:nvPr/>
        </p:nvSpPr>
        <p:spPr>
          <a:xfrm>
            <a:off x="5549324" y="1514404"/>
            <a:ext cx="1093350" cy="211192"/>
          </a:xfrm>
          <a:prstGeom prst="rect">
            <a:avLst/>
          </a:prstGeom>
          <a:solidFill>
            <a:srgbClr val="9498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spc="120" dirty="0">
                <a:solidFill>
                  <a:schemeClr val="bg1"/>
                </a:solidFill>
              </a:rPr>
              <a:t>UCZELNIA</a:t>
            </a:r>
          </a:p>
        </p:txBody>
      </p:sp>
      <p:sp>
        <p:nvSpPr>
          <p:cNvPr id="24" name="Prostokąt zaokrąglony 11">
            <a:extLst>
              <a:ext uri="{FF2B5EF4-FFF2-40B4-BE49-F238E27FC236}">
                <a16:creationId xmlns:a16="http://schemas.microsoft.com/office/drawing/2014/main" id="{53270EBC-15DC-4D28-8472-1B8DCCDB0CDC}"/>
              </a:ext>
            </a:extLst>
          </p:cNvPr>
          <p:cNvSpPr/>
          <p:nvPr/>
        </p:nvSpPr>
        <p:spPr>
          <a:xfrm>
            <a:off x="612000" y="3447119"/>
            <a:ext cx="2160000" cy="692881"/>
          </a:xfrm>
          <a:prstGeom prst="roundRect">
            <a:avLst>
              <a:gd name="adj" fmla="val 50000"/>
            </a:avLst>
          </a:prstGeom>
          <a:solidFill>
            <a:srgbClr val="3B3B6B"/>
          </a:solidFill>
          <a:ln w="190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bg1"/>
                </a:solidFill>
              </a:rPr>
              <a:t>WYDZIAŁ ZAMIEJSCOWY</a:t>
            </a:r>
          </a:p>
        </p:txBody>
      </p:sp>
      <p:sp>
        <p:nvSpPr>
          <p:cNvPr id="26" name="Prostokąt zaokrąglony 11">
            <a:extLst>
              <a:ext uri="{FF2B5EF4-FFF2-40B4-BE49-F238E27FC236}">
                <a16:creationId xmlns:a16="http://schemas.microsoft.com/office/drawing/2014/main" id="{743AA68E-A2E6-40EE-9B56-6E487FFAB679}"/>
              </a:ext>
            </a:extLst>
          </p:cNvPr>
          <p:cNvSpPr/>
          <p:nvPr/>
        </p:nvSpPr>
        <p:spPr>
          <a:xfrm>
            <a:off x="2978339" y="3447118"/>
            <a:ext cx="2160000" cy="692881"/>
          </a:xfrm>
          <a:prstGeom prst="roundRect">
            <a:avLst>
              <a:gd name="adj" fmla="val 50000"/>
            </a:avLst>
          </a:prstGeom>
          <a:solidFill>
            <a:srgbClr val="3B3B6B"/>
          </a:solidFill>
          <a:ln w="190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bg1"/>
                </a:solidFill>
              </a:rPr>
              <a:t>WYDZIAŁ ZAMIEJSCOWY</a:t>
            </a:r>
          </a:p>
        </p:txBody>
      </p:sp>
      <p:sp>
        <p:nvSpPr>
          <p:cNvPr id="33" name="Prostokąt zaokrąglony 11">
            <a:extLst>
              <a:ext uri="{FF2B5EF4-FFF2-40B4-BE49-F238E27FC236}">
                <a16:creationId xmlns:a16="http://schemas.microsoft.com/office/drawing/2014/main" id="{ADF83849-EE77-4835-A35A-4949FE17A868}"/>
              </a:ext>
            </a:extLst>
          </p:cNvPr>
          <p:cNvSpPr/>
          <p:nvPr/>
        </p:nvSpPr>
        <p:spPr>
          <a:xfrm>
            <a:off x="6868800" y="3445200"/>
            <a:ext cx="2160000" cy="692881"/>
          </a:xfrm>
          <a:prstGeom prst="roundRect">
            <a:avLst>
              <a:gd name="adj" fmla="val 50000"/>
            </a:avLst>
          </a:prstGeom>
          <a:solidFill>
            <a:srgbClr val="94989E"/>
          </a:solidFill>
          <a:ln w="190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FILIA</a:t>
            </a:r>
          </a:p>
        </p:txBody>
      </p:sp>
      <p:sp>
        <p:nvSpPr>
          <p:cNvPr id="34" name="Prostokąt zaokrąglony 11">
            <a:extLst>
              <a:ext uri="{FF2B5EF4-FFF2-40B4-BE49-F238E27FC236}">
                <a16:creationId xmlns:a16="http://schemas.microsoft.com/office/drawing/2014/main" id="{09788F9D-5A9B-4F54-9F9F-22609645BFFA}"/>
              </a:ext>
            </a:extLst>
          </p:cNvPr>
          <p:cNvSpPr/>
          <p:nvPr/>
        </p:nvSpPr>
        <p:spPr>
          <a:xfrm>
            <a:off x="9234000" y="3445199"/>
            <a:ext cx="2160000" cy="692881"/>
          </a:xfrm>
          <a:prstGeom prst="roundRect">
            <a:avLst>
              <a:gd name="adj" fmla="val 50000"/>
            </a:avLst>
          </a:prstGeom>
          <a:solidFill>
            <a:srgbClr val="94989E"/>
          </a:solidFill>
          <a:ln w="190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FILIA</a:t>
            </a:r>
          </a:p>
        </p:txBody>
      </p:sp>
      <p:grpSp>
        <p:nvGrpSpPr>
          <p:cNvPr id="12" name="Grupa 11">
            <a:extLst>
              <a:ext uri="{FF2B5EF4-FFF2-40B4-BE49-F238E27FC236}">
                <a16:creationId xmlns:a16="http://schemas.microsoft.com/office/drawing/2014/main" id="{5D8A56DD-A100-4CCF-95EF-18CA891472EA}"/>
              </a:ext>
            </a:extLst>
          </p:cNvPr>
          <p:cNvGrpSpPr/>
          <p:nvPr/>
        </p:nvGrpSpPr>
        <p:grpSpPr>
          <a:xfrm>
            <a:off x="6875103" y="4712159"/>
            <a:ext cx="944667" cy="944667"/>
            <a:chOff x="7189770" y="5026826"/>
            <a:chExt cx="944667" cy="944667"/>
          </a:xfrm>
        </p:grpSpPr>
        <p:sp>
          <p:nvSpPr>
            <p:cNvPr id="10" name="Owal 9">
              <a:extLst>
                <a:ext uri="{FF2B5EF4-FFF2-40B4-BE49-F238E27FC236}">
                  <a16:creationId xmlns:a16="http://schemas.microsoft.com/office/drawing/2014/main" id="{8F8720D6-F367-45D2-B16D-D378A05A67D0}"/>
                </a:ext>
              </a:extLst>
            </p:cNvPr>
            <p:cNvSpPr/>
            <p:nvPr/>
          </p:nvSpPr>
          <p:spPr>
            <a:xfrm>
              <a:off x="7189770" y="5026826"/>
              <a:ext cx="944667" cy="944667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9" name="Obraz 8" descr="Obraz zawierający obiekt&#10;&#10;Opis wygenerowany automatycznie">
              <a:extLst>
                <a:ext uri="{FF2B5EF4-FFF2-40B4-BE49-F238E27FC236}">
                  <a16:creationId xmlns:a16="http://schemas.microsoft.com/office/drawing/2014/main" id="{4FB39296-1B65-4824-A1A9-0C4F56F2339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47437" y="5184493"/>
              <a:ext cx="629334" cy="629334"/>
            </a:xfrm>
            <a:prstGeom prst="rect">
              <a:avLst/>
            </a:prstGeom>
          </p:spPr>
        </p:pic>
      </p:grpSp>
      <p:grpSp>
        <p:nvGrpSpPr>
          <p:cNvPr id="8" name="Grupa 7">
            <a:extLst>
              <a:ext uri="{FF2B5EF4-FFF2-40B4-BE49-F238E27FC236}">
                <a16:creationId xmlns:a16="http://schemas.microsoft.com/office/drawing/2014/main" id="{DADF9E55-BE24-4F18-9EC3-5DEEBE488286}"/>
              </a:ext>
            </a:extLst>
          </p:cNvPr>
          <p:cNvGrpSpPr/>
          <p:nvPr/>
        </p:nvGrpSpPr>
        <p:grpSpPr>
          <a:xfrm>
            <a:off x="8662218" y="4712158"/>
            <a:ext cx="944667" cy="944667"/>
            <a:chOff x="8556466" y="5026826"/>
            <a:chExt cx="944667" cy="944667"/>
          </a:xfrm>
        </p:grpSpPr>
        <p:sp>
          <p:nvSpPr>
            <p:cNvPr id="35" name="Owal 34">
              <a:extLst>
                <a:ext uri="{FF2B5EF4-FFF2-40B4-BE49-F238E27FC236}">
                  <a16:creationId xmlns:a16="http://schemas.microsoft.com/office/drawing/2014/main" id="{32B394D7-60BB-4968-AD9D-E6088E2FDAF4}"/>
                </a:ext>
              </a:extLst>
            </p:cNvPr>
            <p:cNvSpPr/>
            <p:nvPr/>
          </p:nvSpPr>
          <p:spPr>
            <a:xfrm>
              <a:off x="8556466" y="5026826"/>
              <a:ext cx="944667" cy="944667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7" name="Obraz 16">
              <a:extLst>
                <a:ext uri="{FF2B5EF4-FFF2-40B4-BE49-F238E27FC236}">
                  <a16:creationId xmlns:a16="http://schemas.microsoft.com/office/drawing/2014/main" id="{C9F36C28-2625-4A2F-80AC-B6DF2DC2A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744873" y="5229201"/>
              <a:ext cx="567854" cy="567854"/>
            </a:xfrm>
            <a:prstGeom prst="rect">
              <a:avLst/>
            </a:prstGeom>
          </p:spPr>
        </p:pic>
      </p:grpSp>
      <p:grpSp>
        <p:nvGrpSpPr>
          <p:cNvPr id="11" name="Grupa 10">
            <a:extLst>
              <a:ext uri="{FF2B5EF4-FFF2-40B4-BE49-F238E27FC236}">
                <a16:creationId xmlns:a16="http://schemas.microsoft.com/office/drawing/2014/main" id="{BFAAF4AE-AFBB-4B3B-86F8-D8473800858F}"/>
              </a:ext>
            </a:extLst>
          </p:cNvPr>
          <p:cNvGrpSpPr/>
          <p:nvPr/>
        </p:nvGrpSpPr>
        <p:grpSpPr>
          <a:xfrm>
            <a:off x="10449333" y="4712159"/>
            <a:ext cx="944667" cy="944667"/>
            <a:chOff x="9984432" y="5026825"/>
            <a:chExt cx="944667" cy="944667"/>
          </a:xfrm>
        </p:grpSpPr>
        <p:sp>
          <p:nvSpPr>
            <p:cNvPr id="36" name="Owal 35">
              <a:extLst>
                <a:ext uri="{FF2B5EF4-FFF2-40B4-BE49-F238E27FC236}">
                  <a16:creationId xmlns:a16="http://schemas.microsoft.com/office/drawing/2014/main" id="{7482FF3C-25FC-481D-9468-4A0C153FACFB}"/>
                </a:ext>
              </a:extLst>
            </p:cNvPr>
            <p:cNvSpPr/>
            <p:nvPr/>
          </p:nvSpPr>
          <p:spPr>
            <a:xfrm>
              <a:off x="9984432" y="5026825"/>
              <a:ext cx="944667" cy="944667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9" name="Obraz 18" descr="Obraz zawierający meble&#10;&#10;Opis wygenerowany automatycznie">
              <a:extLst>
                <a:ext uri="{FF2B5EF4-FFF2-40B4-BE49-F238E27FC236}">
                  <a16:creationId xmlns:a16="http://schemas.microsoft.com/office/drawing/2014/main" id="{E6EDD2F5-85A1-4AF7-9C96-7E662CDC49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0186809" y="5229202"/>
              <a:ext cx="539912" cy="539912"/>
            </a:xfrm>
            <a:prstGeom prst="rect">
              <a:avLst/>
            </a:prstGeom>
          </p:spPr>
        </p:pic>
      </p:grpSp>
      <p:sp>
        <p:nvSpPr>
          <p:cNvPr id="23" name="Prostokąt zaokrąglony 47">
            <a:extLst>
              <a:ext uri="{FF2B5EF4-FFF2-40B4-BE49-F238E27FC236}">
                <a16:creationId xmlns:a16="http://schemas.microsoft.com/office/drawing/2014/main" id="{4152BF69-8EE9-44FF-A363-6A725349958F}"/>
              </a:ext>
            </a:extLst>
          </p:cNvPr>
          <p:cNvSpPr/>
          <p:nvPr/>
        </p:nvSpPr>
        <p:spPr>
          <a:xfrm>
            <a:off x="7053660" y="2502270"/>
            <a:ext cx="3096344" cy="57606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9498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rgbClr val="4D4D4D"/>
                </a:solidFill>
              </a:rPr>
              <a:t>DANE</a:t>
            </a:r>
          </a:p>
        </p:txBody>
      </p:sp>
      <p:cxnSp>
        <p:nvCxnSpPr>
          <p:cNvPr id="25" name="Łącznik prosty 24">
            <a:extLst>
              <a:ext uri="{FF2B5EF4-FFF2-40B4-BE49-F238E27FC236}">
                <a16:creationId xmlns:a16="http://schemas.microsoft.com/office/drawing/2014/main" id="{AE9F0A26-FEB2-43AB-835E-5ACA3D2C89D4}"/>
              </a:ext>
            </a:extLst>
          </p:cNvPr>
          <p:cNvCxnSpPr>
            <a:cxnSpLocks/>
          </p:cNvCxnSpPr>
          <p:nvPr/>
        </p:nvCxnSpPr>
        <p:spPr>
          <a:xfrm>
            <a:off x="6731412" y="2781406"/>
            <a:ext cx="322248" cy="0"/>
          </a:xfrm>
          <a:prstGeom prst="line">
            <a:avLst/>
          </a:prstGeom>
          <a:ln w="12700" cap="rnd">
            <a:solidFill>
              <a:srgbClr val="949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Prostokąt zaokrąglony 47">
            <a:extLst>
              <a:ext uri="{FF2B5EF4-FFF2-40B4-BE49-F238E27FC236}">
                <a16:creationId xmlns:a16="http://schemas.microsoft.com/office/drawing/2014/main" id="{2B6D4FAB-C846-45D6-9C4F-F3FE193BF74E}"/>
              </a:ext>
            </a:extLst>
          </p:cNvPr>
          <p:cNvSpPr/>
          <p:nvPr/>
        </p:nvSpPr>
        <p:spPr>
          <a:xfrm>
            <a:off x="6871951" y="4372046"/>
            <a:ext cx="2153697" cy="57606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9498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rgbClr val="4D4D4D"/>
                </a:solidFill>
              </a:rPr>
              <a:t>DANE</a:t>
            </a:r>
          </a:p>
        </p:txBody>
      </p:sp>
      <p:cxnSp>
        <p:nvCxnSpPr>
          <p:cNvPr id="29" name="Łącznik prosty 28">
            <a:extLst>
              <a:ext uri="{FF2B5EF4-FFF2-40B4-BE49-F238E27FC236}">
                <a16:creationId xmlns:a16="http://schemas.microsoft.com/office/drawing/2014/main" id="{94D50AC8-760C-4AC8-A42B-A7AC4C7FA1DD}"/>
              </a:ext>
            </a:extLst>
          </p:cNvPr>
          <p:cNvCxnSpPr>
            <a:cxnSpLocks/>
            <a:stCxn id="33" idx="2"/>
            <a:endCxn id="28" idx="0"/>
          </p:cNvCxnSpPr>
          <p:nvPr/>
        </p:nvCxnSpPr>
        <p:spPr>
          <a:xfrm>
            <a:off x="7948800" y="4138081"/>
            <a:ext cx="0" cy="233965"/>
          </a:xfrm>
          <a:prstGeom prst="line">
            <a:avLst/>
          </a:prstGeom>
          <a:ln w="12700" cap="rnd">
            <a:solidFill>
              <a:srgbClr val="949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Prostokąt zaokrąglony 12">
            <a:extLst>
              <a:ext uri="{FF2B5EF4-FFF2-40B4-BE49-F238E27FC236}">
                <a16:creationId xmlns:a16="http://schemas.microsoft.com/office/drawing/2014/main" id="{A4C8C92E-F918-4AD0-8516-93591843A083}"/>
              </a:ext>
            </a:extLst>
          </p:cNvPr>
          <p:cNvSpPr/>
          <p:nvPr/>
        </p:nvSpPr>
        <p:spPr>
          <a:xfrm>
            <a:off x="8912850" y="4416246"/>
            <a:ext cx="2160000" cy="468000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 w="190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>
                <a:solidFill>
                  <a:schemeClr val="bg1"/>
                </a:solidFill>
              </a:rPr>
              <a:t>KIERUNKI</a:t>
            </a:r>
          </a:p>
        </p:txBody>
      </p:sp>
      <p:sp>
        <p:nvSpPr>
          <p:cNvPr id="37" name="Prostokąt zaokrąglony 12">
            <a:extLst>
              <a:ext uri="{FF2B5EF4-FFF2-40B4-BE49-F238E27FC236}">
                <a16:creationId xmlns:a16="http://schemas.microsoft.com/office/drawing/2014/main" id="{B398D668-B65B-4BBE-9AC4-63D05E99D1F9}"/>
              </a:ext>
            </a:extLst>
          </p:cNvPr>
          <p:cNvSpPr/>
          <p:nvPr/>
        </p:nvSpPr>
        <p:spPr>
          <a:xfrm>
            <a:off x="8912850" y="4948110"/>
            <a:ext cx="2160000" cy="468000"/>
          </a:xfrm>
          <a:prstGeom prst="roundRect">
            <a:avLst>
              <a:gd name="adj" fmla="val 50000"/>
            </a:avLst>
          </a:prstGeom>
          <a:solidFill>
            <a:srgbClr val="993366"/>
          </a:solidFill>
          <a:ln w="190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>
                <a:solidFill>
                  <a:schemeClr val="bg1"/>
                </a:solidFill>
              </a:rPr>
              <a:t>STUDENCI</a:t>
            </a:r>
          </a:p>
        </p:txBody>
      </p:sp>
      <p:sp>
        <p:nvSpPr>
          <p:cNvPr id="39" name="Prostokąt zaokrąglony 12">
            <a:extLst>
              <a:ext uri="{FF2B5EF4-FFF2-40B4-BE49-F238E27FC236}">
                <a16:creationId xmlns:a16="http://schemas.microsoft.com/office/drawing/2014/main" id="{9419F207-F483-47A8-A772-0B845AB22992}"/>
              </a:ext>
            </a:extLst>
          </p:cNvPr>
          <p:cNvSpPr/>
          <p:nvPr/>
        </p:nvSpPr>
        <p:spPr>
          <a:xfrm>
            <a:off x="8912850" y="5473512"/>
            <a:ext cx="2160000" cy="468000"/>
          </a:xfrm>
          <a:prstGeom prst="roundRect">
            <a:avLst>
              <a:gd name="adj" fmla="val 50000"/>
            </a:avLst>
          </a:prstGeom>
          <a:solidFill>
            <a:srgbClr val="CC6699"/>
          </a:solidFill>
          <a:ln w="190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>
                <a:solidFill>
                  <a:schemeClr val="bg1"/>
                </a:solidFill>
              </a:rPr>
              <a:t>UŻYTKOWNICY</a:t>
            </a:r>
          </a:p>
        </p:txBody>
      </p:sp>
    </p:spTree>
    <p:extLst>
      <p:ext uri="{BB962C8B-B14F-4D97-AF65-F5344CB8AC3E}">
        <p14:creationId xmlns:p14="http://schemas.microsoft.com/office/powerpoint/2010/main" val="35478215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7.40741E-7 L 0.13724 0.04954 C 0.16589 0.06065 0.20886 0.0669 0.25404 0.0669 C 0.30521 0.0669 0.34636 0.06065 0.375 0.04954 L 0.51289 7.40741E-7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38" y="333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7.40741E-7 L 0.13724 0.04954 C 0.16589 0.06065 0.20886 0.0669 0.25404 0.0669 C 0.30521 0.0669 0.34636 0.06065 0.375 0.04954 L 0.51289 7.40741E-7 " pathEditMode="relative" rAng="0" ptsTypes="AAAAA"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38" y="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6" grpId="0" animBg="1"/>
      <p:bldP spid="26" grpId="1" animBg="1"/>
      <p:bldP spid="33" grpId="0" animBg="1"/>
      <p:bldP spid="34" grpId="0" animBg="1"/>
      <p:bldP spid="23" grpId="0" animBg="1"/>
      <p:bldP spid="28" grpId="0" animBg="1"/>
      <p:bldP spid="32" grpId="0" animBg="1"/>
      <p:bldP spid="37" grpId="0" animBg="1"/>
      <p:bldP spid="3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rostokąt 35"/>
          <p:cNvSpPr/>
          <p:nvPr/>
        </p:nvSpPr>
        <p:spPr>
          <a:xfrm>
            <a:off x="-19050" y="5550370"/>
            <a:ext cx="12220575" cy="1307629"/>
          </a:xfrm>
          <a:custGeom>
            <a:avLst/>
            <a:gdLst>
              <a:gd name="connsiteX0" fmla="*/ 0 w 12192000"/>
              <a:gd name="connsiteY0" fmla="*/ 0 h 764704"/>
              <a:gd name="connsiteX1" fmla="*/ 12192000 w 12192000"/>
              <a:gd name="connsiteY1" fmla="*/ 0 h 764704"/>
              <a:gd name="connsiteX2" fmla="*/ 12192000 w 12192000"/>
              <a:gd name="connsiteY2" fmla="*/ 764704 h 764704"/>
              <a:gd name="connsiteX3" fmla="*/ 0 w 12192000"/>
              <a:gd name="connsiteY3" fmla="*/ 764704 h 764704"/>
              <a:gd name="connsiteX4" fmla="*/ 0 w 12192000"/>
              <a:gd name="connsiteY4" fmla="*/ 0 h 764704"/>
              <a:gd name="connsiteX0" fmla="*/ 0 w 12211050"/>
              <a:gd name="connsiteY0" fmla="*/ 752475 h 764704"/>
              <a:gd name="connsiteX1" fmla="*/ 12211050 w 12211050"/>
              <a:gd name="connsiteY1" fmla="*/ 0 h 764704"/>
              <a:gd name="connsiteX2" fmla="*/ 12211050 w 12211050"/>
              <a:gd name="connsiteY2" fmla="*/ 764704 h 764704"/>
              <a:gd name="connsiteX3" fmla="*/ 19050 w 12211050"/>
              <a:gd name="connsiteY3" fmla="*/ 764704 h 764704"/>
              <a:gd name="connsiteX4" fmla="*/ 0 w 12211050"/>
              <a:gd name="connsiteY4" fmla="*/ 752475 h 764704"/>
              <a:gd name="connsiteX0" fmla="*/ 0 w 12220575"/>
              <a:gd name="connsiteY0" fmla="*/ 1295400 h 1307629"/>
              <a:gd name="connsiteX1" fmla="*/ 12220575 w 12220575"/>
              <a:gd name="connsiteY1" fmla="*/ 0 h 1307629"/>
              <a:gd name="connsiteX2" fmla="*/ 12211050 w 12220575"/>
              <a:gd name="connsiteY2" fmla="*/ 1307629 h 1307629"/>
              <a:gd name="connsiteX3" fmla="*/ 19050 w 12220575"/>
              <a:gd name="connsiteY3" fmla="*/ 1307629 h 1307629"/>
              <a:gd name="connsiteX4" fmla="*/ 0 w 12220575"/>
              <a:gd name="connsiteY4" fmla="*/ 1295400 h 1307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0575" h="1307629">
                <a:moveTo>
                  <a:pt x="0" y="1295400"/>
                </a:moveTo>
                <a:lnTo>
                  <a:pt x="12220575" y="0"/>
                </a:lnTo>
                <a:lnTo>
                  <a:pt x="12211050" y="1307629"/>
                </a:lnTo>
                <a:lnTo>
                  <a:pt x="19050" y="1307629"/>
                </a:lnTo>
                <a:lnTo>
                  <a:pt x="0" y="129540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Nowy zakres danych </a:t>
            </a:r>
          </a:p>
        </p:txBody>
      </p:sp>
      <p:pic>
        <p:nvPicPr>
          <p:cNvPr id="62" name="Obraz 6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160" y="1037686"/>
            <a:ext cx="1080462" cy="262601"/>
          </a:xfrm>
          <a:prstGeom prst="rect">
            <a:avLst/>
          </a:prstGeom>
          <a:solidFill>
            <a:srgbClr val="CC6699">
              <a:alpha val="0"/>
            </a:srgbClr>
          </a:solidFill>
        </p:spPr>
      </p:pic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30" name="Model 3D 29" descr="Early Skyscraper">
                <a:extLst>
                  <a:ext uri="{FF2B5EF4-FFF2-40B4-BE49-F238E27FC236}">
                    <a16:creationId xmlns:a16="http://schemas.microsoft.com/office/drawing/2014/main" id="{2EDBA772-C020-4965-B0F0-3B76A2B58808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879517" y="1340768"/>
              <a:ext cx="1736872" cy="4467706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1736872" cy="4467706"/>
                    </a:xfrm>
                    <a:prstGeom prst="rect">
                      <a:avLst/>
                    </a:prstGeom>
                  </am3d:spPr>
                  <am3d:camera>
                    <am3d:pos x="0" y="0" z="5106324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659" d="1000000"/>
                    <am3d:preTrans dx="0" dy="-18000008" dz="-2045814"/>
                    <am3d:scale>
                      <am3d:sx n="1000000" d="1000000"/>
                      <am3d:sy n="1000000" d="1000000"/>
                      <am3d:sz n="1000000" d="1000000"/>
                    </am3d:scale>
                    <am3d:rot ax="5432142" ay="5331126" az="5432183"/>
                    <am3d:postTrans dx="0" dy="0" dz="0"/>
                  </am3d:trans>
                  <am3d:attrSrcUrl r:id="rId5"/>
                  <am3d:raster rName="Office3DRenderer" rVer="16.0.8326">
                    <am3d:blip r:embed="rId6"/>
                  </am3d:raster>
                  <am3d:objViewport viewportSz="494502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30" name="Model 3D 29" descr="Early Skyscraper">
                <a:extLst>
                  <a:ext uri="{FF2B5EF4-FFF2-40B4-BE49-F238E27FC236}">
                    <a16:creationId xmlns:a16="http://schemas.microsoft.com/office/drawing/2014/main" id="{2EDBA772-C020-4965-B0F0-3B76A2B5880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79517" y="1340768"/>
                <a:ext cx="1736872" cy="4467706"/>
              </a:xfrm>
              <a:prstGeom prst="rect">
                <a:avLst/>
              </a:prstGeom>
            </p:spPr>
          </p:pic>
        </mc:Fallback>
      </mc:AlternateContent>
      <p:sp>
        <p:nvSpPr>
          <p:cNvPr id="31" name="Prostokąt 30">
            <a:extLst>
              <a:ext uri="{FF2B5EF4-FFF2-40B4-BE49-F238E27FC236}">
                <a16:creationId xmlns:a16="http://schemas.microsoft.com/office/drawing/2014/main" id="{B2B05B26-0443-4C46-888F-FBDEF8E58896}"/>
              </a:ext>
            </a:extLst>
          </p:cNvPr>
          <p:cNvSpPr/>
          <p:nvPr/>
        </p:nvSpPr>
        <p:spPr>
          <a:xfrm>
            <a:off x="956669" y="3013227"/>
            <a:ext cx="1584176" cy="306000"/>
          </a:xfrm>
          <a:prstGeom prst="rect">
            <a:avLst/>
          </a:prstGeom>
          <a:solidFill>
            <a:srgbClr val="9498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spc="120" dirty="0">
                <a:solidFill>
                  <a:schemeClr val="bg1"/>
                </a:solidFill>
              </a:rPr>
              <a:t>UCZELNIA</a:t>
            </a:r>
          </a:p>
        </p:txBody>
      </p:sp>
      <p:grpSp>
        <p:nvGrpSpPr>
          <p:cNvPr id="34" name="Grupa 33">
            <a:extLst>
              <a:ext uri="{FF2B5EF4-FFF2-40B4-BE49-F238E27FC236}">
                <a16:creationId xmlns:a16="http://schemas.microsoft.com/office/drawing/2014/main" id="{67E7AB7F-9E99-4D0E-813E-51B35259D049}"/>
              </a:ext>
            </a:extLst>
          </p:cNvPr>
          <p:cNvGrpSpPr/>
          <p:nvPr/>
        </p:nvGrpSpPr>
        <p:grpSpPr>
          <a:xfrm>
            <a:off x="2956458" y="4114413"/>
            <a:ext cx="4277478" cy="1494305"/>
            <a:chOff x="3356928" y="3139881"/>
            <a:chExt cx="4277478" cy="1494305"/>
          </a:xfrm>
        </p:grpSpPr>
        <p:grpSp>
          <p:nvGrpSpPr>
            <p:cNvPr id="70" name="Grupa 69">
              <a:extLst>
                <a:ext uri="{FF2B5EF4-FFF2-40B4-BE49-F238E27FC236}">
                  <a16:creationId xmlns:a16="http://schemas.microsoft.com/office/drawing/2014/main" id="{A347F169-CB2C-4B19-8B17-47889F61AD30}"/>
                </a:ext>
              </a:extLst>
            </p:cNvPr>
            <p:cNvGrpSpPr/>
            <p:nvPr/>
          </p:nvGrpSpPr>
          <p:grpSpPr>
            <a:xfrm>
              <a:off x="3356928" y="3139881"/>
              <a:ext cx="4277478" cy="1494305"/>
              <a:chOff x="3356928" y="1198238"/>
              <a:chExt cx="4277478" cy="1494305"/>
            </a:xfrm>
          </p:grpSpPr>
          <p:sp>
            <p:nvSpPr>
              <p:cNvPr id="71" name="Owal 70">
                <a:extLst>
                  <a:ext uri="{FF2B5EF4-FFF2-40B4-BE49-F238E27FC236}">
                    <a16:creationId xmlns:a16="http://schemas.microsoft.com/office/drawing/2014/main" id="{237B453D-3ED4-469F-8CD6-0A5965F48C8B}"/>
                  </a:ext>
                </a:extLst>
              </p:cNvPr>
              <p:cNvSpPr/>
              <p:nvPr/>
            </p:nvSpPr>
            <p:spPr>
              <a:xfrm>
                <a:off x="3356928" y="1249878"/>
                <a:ext cx="1442665" cy="1442665"/>
              </a:xfrm>
              <a:prstGeom prst="ellipse">
                <a:avLst/>
              </a:prstGeom>
              <a:solidFill>
                <a:srgbClr val="3B3B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72" name="pole tekstowe 71">
                <a:extLst>
                  <a:ext uri="{FF2B5EF4-FFF2-40B4-BE49-F238E27FC236}">
                    <a16:creationId xmlns:a16="http://schemas.microsoft.com/office/drawing/2014/main" id="{2C8429B6-676B-485D-B2F6-ED0072C1A07B}"/>
                  </a:ext>
                </a:extLst>
              </p:cNvPr>
              <p:cNvSpPr txBox="1"/>
              <p:nvPr/>
            </p:nvSpPr>
            <p:spPr>
              <a:xfrm>
                <a:off x="4927695" y="1198238"/>
                <a:ext cx="2443563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tlCol="0">
                <a:spAutoFit/>
              </a:bodyPr>
              <a:lstStyle/>
              <a:p>
                <a:r>
                  <a:rPr lang="pl-PL" b="1" dirty="0">
                    <a:solidFill>
                      <a:srgbClr val="3B3B6B"/>
                    </a:solidFill>
                  </a:rPr>
                  <a:t>Numer uczelni</a:t>
                </a:r>
              </a:p>
            </p:txBody>
          </p:sp>
          <p:sp>
            <p:nvSpPr>
              <p:cNvPr id="73" name="pole tekstowe 72">
                <a:extLst>
                  <a:ext uri="{FF2B5EF4-FFF2-40B4-BE49-F238E27FC236}">
                    <a16:creationId xmlns:a16="http://schemas.microsoft.com/office/drawing/2014/main" id="{663BAAFD-982F-47DF-B3FF-CBD8415A6AD8}"/>
                  </a:ext>
                </a:extLst>
              </p:cNvPr>
              <p:cNvSpPr txBox="1"/>
              <p:nvPr/>
            </p:nvSpPr>
            <p:spPr>
              <a:xfrm>
                <a:off x="4897837" y="1828270"/>
                <a:ext cx="2736569" cy="584775"/>
              </a:xfrm>
              <a:prstGeom prst="rect">
                <a:avLst/>
              </a:prstGeom>
              <a:noFill/>
            </p:spPr>
            <p:txBody>
              <a:bodyPr wrap="square" lIns="0" rtlCol="0">
                <a:spAutoFit/>
              </a:bodyPr>
              <a:lstStyle/>
              <a:p>
                <a:r>
                  <a:rPr lang="pl-PL" sz="1600" dirty="0">
                    <a:solidFill>
                      <a:schemeClr val="bg1">
                        <a:lumMod val="50000"/>
                      </a:schemeClr>
                    </a:solidFill>
                  </a:rPr>
                  <a:t>Na potrzeby weryfikacji legitymacji studenckich</a:t>
                </a:r>
              </a:p>
            </p:txBody>
          </p:sp>
          <p:sp>
            <p:nvSpPr>
              <p:cNvPr id="74" name="Prostokąt: zaokrąglone rogi u góry 73">
                <a:extLst>
                  <a:ext uri="{FF2B5EF4-FFF2-40B4-BE49-F238E27FC236}">
                    <a16:creationId xmlns:a16="http://schemas.microsoft.com/office/drawing/2014/main" id="{15C4C4A8-F71D-45B1-81C5-FD8323523620}"/>
                  </a:ext>
                </a:extLst>
              </p:cNvPr>
              <p:cNvSpPr/>
              <p:nvPr/>
            </p:nvSpPr>
            <p:spPr>
              <a:xfrm rot="5400000">
                <a:off x="5304724" y="1253019"/>
                <a:ext cx="168364" cy="98213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3B3B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</p:grpSp>
        <p:sp>
          <p:nvSpPr>
            <p:cNvPr id="11" name="pole tekstowe 10">
              <a:extLst>
                <a:ext uri="{FF2B5EF4-FFF2-40B4-BE49-F238E27FC236}">
                  <a16:creationId xmlns:a16="http://schemas.microsoft.com/office/drawing/2014/main" id="{6BA30552-7AF4-4AA8-90F5-0D6AA2718CC0}"/>
                </a:ext>
              </a:extLst>
            </p:cNvPr>
            <p:cNvSpPr txBox="1"/>
            <p:nvPr/>
          </p:nvSpPr>
          <p:spPr>
            <a:xfrm rot="1623905">
              <a:off x="3509742" y="3664143"/>
              <a:ext cx="13219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3600" b="1" dirty="0">
                  <a:solidFill>
                    <a:schemeClr val="bg1"/>
                  </a:solidFill>
                  <a:latin typeface="Eras Light ITC" panose="020B0402030504020804" pitchFamily="34" charset="0"/>
                </a:rPr>
                <a:t>123</a:t>
              </a:r>
            </a:p>
          </p:txBody>
        </p:sp>
      </p:grpSp>
      <p:grpSp>
        <p:nvGrpSpPr>
          <p:cNvPr id="24" name="Grupa 23">
            <a:extLst>
              <a:ext uri="{FF2B5EF4-FFF2-40B4-BE49-F238E27FC236}">
                <a16:creationId xmlns:a16="http://schemas.microsoft.com/office/drawing/2014/main" id="{8BCE33C2-2373-4E12-BDEB-D27700928D37}"/>
              </a:ext>
            </a:extLst>
          </p:cNvPr>
          <p:cNvGrpSpPr/>
          <p:nvPr/>
        </p:nvGrpSpPr>
        <p:grpSpPr>
          <a:xfrm>
            <a:off x="2956458" y="1945390"/>
            <a:ext cx="4014331" cy="1494305"/>
            <a:chOff x="3356928" y="1198238"/>
            <a:chExt cx="4014331" cy="1494305"/>
          </a:xfrm>
        </p:grpSpPr>
        <p:sp>
          <p:nvSpPr>
            <p:cNvPr id="16" name="Owal 15">
              <a:extLst>
                <a:ext uri="{FF2B5EF4-FFF2-40B4-BE49-F238E27FC236}">
                  <a16:creationId xmlns:a16="http://schemas.microsoft.com/office/drawing/2014/main" id="{2108545F-6834-4BC9-8272-02FD01D6513B}"/>
                </a:ext>
              </a:extLst>
            </p:cNvPr>
            <p:cNvSpPr/>
            <p:nvPr/>
          </p:nvSpPr>
          <p:spPr>
            <a:xfrm>
              <a:off x="3356928" y="1249878"/>
              <a:ext cx="1442665" cy="1442665"/>
            </a:xfrm>
            <a:prstGeom prst="ellipse">
              <a:avLst/>
            </a:prstGeom>
            <a:solidFill>
              <a:srgbClr val="3B3B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6" name="Obraz 5">
              <a:extLst>
                <a:ext uri="{FF2B5EF4-FFF2-40B4-BE49-F238E27FC236}">
                  <a16:creationId xmlns:a16="http://schemas.microsoft.com/office/drawing/2014/main" id="{8E1D31AE-473B-4BBB-ACE0-FF0A5C5679C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758233">
              <a:off x="3487613" y="1426707"/>
              <a:ext cx="1007854" cy="1007854"/>
            </a:xfrm>
            <a:prstGeom prst="rect">
              <a:avLst/>
            </a:prstGeom>
          </p:spPr>
        </p:pic>
        <p:sp>
          <p:nvSpPr>
            <p:cNvPr id="17" name="pole tekstowe 16">
              <a:extLst>
                <a:ext uri="{FF2B5EF4-FFF2-40B4-BE49-F238E27FC236}">
                  <a16:creationId xmlns:a16="http://schemas.microsoft.com/office/drawing/2014/main" id="{B8F1F8C2-F29D-49D2-9617-C9DCB575DCD8}"/>
                </a:ext>
              </a:extLst>
            </p:cNvPr>
            <p:cNvSpPr txBox="1"/>
            <p:nvPr/>
          </p:nvSpPr>
          <p:spPr>
            <a:xfrm>
              <a:off x="4897837" y="1198238"/>
              <a:ext cx="2473422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tlCol="0">
              <a:spAutoFit/>
            </a:bodyPr>
            <a:lstStyle/>
            <a:p>
              <a:r>
                <a:rPr lang="pl-PL" b="1" dirty="0" err="1">
                  <a:solidFill>
                    <a:srgbClr val="3B3B6B"/>
                  </a:solidFill>
                </a:rPr>
                <a:t>ePUAP</a:t>
              </a:r>
              <a:endParaRPr lang="pl-PL" b="1" dirty="0">
                <a:solidFill>
                  <a:srgbClr val="3B3B6B"/>
                </a:solidFill>
              </a:endParaRPr>
            </a:p>
          </p:txBody>
        </p:sp>
        <p:sp>
          <p:nvSpPr>
            <p:cNvPr id="18" name="pole tekstowe 17">
              <a:extLst>
                <a:ext uri="{FF2B5EF4-FFF2-40B4-BE49-F238E27FC236}">
                  <a16:creationId xmlns:a16="http://schemas.microsoft.com/office/drawing/2014/main" id="{70E381E5-5F60-44E0-BD21-C79F44E31C0B}"/>
                </a:ext>
              </a:extLst>
            </p:cNvPr>
            <p:cNvSpPr txBox="1"/>
            <p:nvPr/>
          </p:nvSpPr>
          <p:spPr>
            <a:xfrm>
              <a:off x="4897837" y="1828270"/>
              <a:ext cx="1846235" cy="58477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pl-PL" sz="1600" dirty="0">
                  <a:solidFill>
                    <a:schemeClr val="bg1">
                      <a:lumMod val="50000"/>
                    </a:schemeClr>
                  </a:solidFill>
                </a:rPr>
                <a:t>Adres elektronicznej skrzynki podawczej</a:t>
              </a:r>
            </a:p>
          </p:txBody>
        </p:sp>
        <p:sp>
          <p:nvSpPr>
            <p:cNvPr id="23" name="Prostokąt: zaokrąglone rogi u góry 22">
              <a:extLst>
                <a:ext uri="{FF2B5EF4-FFF2-40B4-BE49-F238E27FC236}">
                  <a16:creationId xmlns:a16="http://schemas.microsoft.com/office/drawing/2014/main" id="{02D58380-959C-42A9-8064-DBBBA3328237}"/>
                </a:ext>
              </a:extLst>
            </p:cNvPr>
            <p:cNvSpPr/>
            <p:nvPr/>
          </p:nvSpPr>
          <p:spPr>
            <a:xfrm rot="5400000">
              <a:off x="5304724" y="1253019"/>
              <a:ext cx="168364" cy="98213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3B3B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grpSp>
        <p:nvGrpSpPr>
          <p:cNvPr id="33" name="Grupa 32">
            <a:extLst>
              <a:ext uri="{FF2B5EF4-FFF2-40B4-BE49-F238E27FC236}">
                <a16:creationId xmlns:a16="http://schemas.microsoft.com/office/drawing/2014/main" id="{CABBEF85-F301-4A4E-A955-2579E780ED1B}"/>
              </a:ext>
            </a:extLst>
          </p:cNvPr>
          <p:cNvGrpSpPr/>
          <p:nvPr/>
        </p:nvGrpSpPr>
        <p:grpSpPr>
          <a:xfrm>
            <a:off x="7184369" y="4114413"/>
            <a:ext cx="4277478" cy="1494305"/>
            <a:chOff x="7291130" y="3128110"/>
            <a:chExt cx="4277478" cy="1494305"/>
          </a:xfrm>
        </p:grpSpPr>
        <p:grpSp>
          <p:nvGrpSpPr>
            <p:cNvPr id="75" name="Grupa 74">
              <a:extLst>
                <a:ext uri="{FF2B5EF4-FFF2-40B4-BE49-F238E27FC236}">
                  <a16:creationId xmlns:a16="http://schemas.microsoft.com/office/drawing/2014/main" id="{2C514DAE-8045-407F-8452-DDDD0448101A}"/>
                </a:ext>
              </a:extLst>
            </p:cNvPr>
            <p:cNvGrpSpPr/>
            <p:nvPr/>
          </p:nvGrpSpPr>
          <p:grpSpPr>
            <a:xfrm>
              <a:off x="7291130" y="3128110"/>
              <a:ext cx="4277478" cy="1494305"/>
              <a:chOff x="3356928" y="1198238"/>
              <a:chExt cx="4277478" cy="1494305"/>
            </a:xfrm>
          </p:grpSpPr>
          <p:sp>
            <p:nvSpPr>
              <p:cNvPr id="76" name="Owal 75">
                <a:extLst>
                  <a:ext uri="{FF2B5EF4-FFF2-40B4-BE49-F238E27FC236}">
                    <a16:creationId xmlns:a16="http://schemas.microsoft.com/office/drawing/2014/main" id="{D6580A20-F14E-4FD6-AAA7-8735A1A44116}"/>
                  </a:ext>
                </a:extLst>
              </p:cNvPr>
              <p:cNvSpPr/>
              <p:nvPr/>
            </p:nvSpPr>
            <p:spPr>
              <a:xfrm>
                <a:off x="3356928" y="1249878"/>
                <a:ext cx="1442665" cy="1442665"/>
              </a:xfrm>
              <a:prstGeom prst="ellipse">
                <a:avLst/>
              </a:prstGeom>
              <a:solidFill>
                <a:srgbClr val="3B3B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77" name="pole tekstowe 76">
                <a:extLst>
                  <a:ext uri="{FF2B5EF4-FFF2-40B4-BE49-F238E27FC236}">
                    <a16:creationId xmlns:a16="http://schemas.microsoft.com/office/drawing/2014/main" id="{90C93377-7A56-44C2-8D20-EDB6AB880D93}"/>
                  </a:ext>
                </a:extLst>
              </p:cNvPr>
              <p:cNvSpPr txBox="1"/>
              <p:nvPr/>
            </p:nvSpPr>
            <p:spPr>
              <a:xfrm>
                <a:off x="4927695" y="1198238"/>
                <a:ext cx="2443563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tlCol="0">
                <a:spAutoFit/>
              </a:bodyPr>
              <a:lstStyle/>
              <a:p>
                <a:r>
                  <a:rPr lang="pl-PL" b="1" dirty="0">
                    <a:solidFill>
                      <a:srgbClr val="3B3B6B"/>
                    </a:solidFill>
                  </a:rPr>
                  <a:t>Opis</a:t>
                </a:r>
              </a:p>
            </p:txBody>
          </p:sp>
          <p:sp>
            <p:nvSpPr>
              <p:cNvPr id="78" name="pole tekstowe 77">
                <a:extLst>
                  <a:ext uri="{FF2B5EF4-FFF2-40B4-BE49-F238E27FC236}">
                    <a16:creationId xmlns:a16="http://schemas.microsoft.com/office/drawing/2014/main" id="{5C68B2B8-EFCC-475A-98CE-406DFBFD509A}"/>
                  </a:ext>
                </a:extLst>
              </p:cNvPr>
              <p:cNvSpPr txBox="1"/>
              <p:nvPr/>
            </p:nvSpPr>
            <p:spPr>
              <a:xfrm>
                <a:off x="4897837" y="1828270"/>
                <a:ext cx="2736569" cy="830997"/>
              </a:xfrm>
              <a:prstGeom prst="rect">
                <a:avLst/>
              </a:prstGeom>
              <a:noFill/>
            </p:spPr>
            <p:txBody>
              <a:bodyPr wrap="square" lIns="0" rtlCol="0">
                <a:spAutoFit/>
              </a:bodyPr>
              <a:lstStyle/>
              <a:p>
                <a:r>
                  <a:rPr lang="pl-PL" sz="1600" dirty="0">
                    <a:solidFill>
                      <a:schemeClr val="bg1">
                        <a:lumMod val="50000"/>
                      </a:schemeClr>
                    </a:solidFill>
                  </a:rPr>
                  <a:t>Wpływu działalności naukowej na funkcjonowanie społeczeństwa i gospodarki</a:t>
                </a:r>
              </a:p>
            </p:txBody>
          </p:sp>
          <p:sp>
            <p:nvSpPr>
              <p:cNvPr id="79" name="Prostokąt: zaokrąglone rogi u góry 78">
                <a:extLst>
                  <a:ext uri="{FF2B5EF4-FFF2-40B4-BE49-F238E27FC236}">
                    <a16:creationId xmlns:a16="http://schemas.microsoft.com/office/drawing/2014/main" id="{CCCA3D6F-6C93-498F-8342-5BF30E9BC8D0}"/>
                  </a:ext>
                </a:extLst>
              </p:cNvPr>
              <p:cNvSpPr/>
              <p:nvPr/>
            </p:nvSpPr>
            <p:spPr>
              <a:xfrm rot="5400000">
                <a:off x="5304724" y="1253019"/>
                <a:ext cx="168364" cy="98213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3B3B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</p:grpSp>
        <p:pic>
          <p:nvPicPr>
            <p:cNvPr id="69" name="Obraz 68">
              <a:extLst>
                <a:ext uri="{FF2B5EF4-FFF2-40B4-BE49-F238E27FC236}">
                  <a16:creationId xmlns:a16="http://schemas.microsoft.com/office/drawing/2014/main" id="{88F9C3F0-F0CA-4873-940C-6DABBF3D7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291130" y="3312929"/>
              <a:ext cx="1001882" cy="1001882"/>
            </a:xfrm>
            <a:prstGeom prst="rect">
              <a:avLst/>
            </a:prstGeom>
          </p:spPr>
        </p:pic>
      </p:grpSp>
      <p:grpSp>
        <p:nvGrpSpPr>
          <p:cNvPr id="43" name="Grupa 42">
            <a:extLst>
              <a:ext uri="{FF2B5EF4-FFF2-40B4-BE49-F238E27FC236}">
                <a16:creationId xmlns:a16="http://schemas.microsoft.com/office/drawing/2014/main" id="{622175E0-877B-453F-A088-FD031AA3B0E9}"/>
              </a:ext>
            </a:extLst>
          </p:cNvPr>
          <p:cNvGrpSpPr/>
          <p:nvPr/>
        </p:nvGrpSpPr>
        <p:grpSpPr>
          <a:xfrm>
            <a:off x="7184369" y="1935629"/>
            <a:ext cx="4277478" cy="2445914"/>
            <a:chOff x="7291130" y="1196711"/>
            <a:chExt cx="4277478" cy="2445914"/>
          </a:xfrm>
        </p:grpSpPr>
        <p:grpSp>
          <p:nvGrpSpPr>
            <p:cNvPr id="63" name="Grupa 62">
              <a:extLst>
                <a:ext uri="{FF2B5EF4-FFF2-40B4-BE49-F238E27FC236}">
                  <a16:creationId xmlns:a16="http://schemas.microsoft.com/office/drawing/2014/main" id="{F575E085-D46A-4D90-ACE9-B0EE835653D4}"/>
                </a:ext>
              </a:extLst>
            </p:cNvPr>
            <p:cNvGrpSpPr/>
            <p:nvPr/>
          </p:nvGrpSpPr>
          <p:grpSpPr>
            <a:xfrm>
              <a:off x="7291130" y="1196711"/>
              <a:ext cx="4277478" cy="2445914"/>
              <a:chOff x="3356928" y="1198238"/>
              <a:chExt cx="4277478" cy="2445914"/>
            </a:xfrm>
          </p:grpSpPr>
          <p:sp>
            <p:nvSpPr>
              <p:cNvPr id="64" name="Owal 63">
                <a:extLst>
                  <a:ext uri="{FF2B5EF4-FFF2-40B4-BE49-F238E27FC236}">
                    <a16:creationId xmlns:a16="http://schemas.microsoft.com/office/drawing/2014/main" id="{364A9E84-D8BE-4A0D-ADFF-2BADD00E9578}"/>
                  </a:ext>
                </a:extLst>
              </p:cNvPr>
              <p:cNvSpPr/>
              <p:nvPr/>
            </p:nvSpPr>
            <p:spPr>
              <a:xfrm>
                <a:off x="3356928" y="1249878"/>
                <a:ext cx="1442665" cy="1442665"/>
              </a:xfrm>
              <a:prstGeom prst="ellipse">
                <a:avLst/>
              </a:prstGeom>
              <a:solidFill>
                <a:srgbClr val="3B3B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66" name="pole tekstowe 65">
                <a:extLst>
                  <a:ext uri="{FF2B5EF4-FFF2-40B4-BE49-F238E27FC236}">
                    <a16:creationId xmlns:a16="http://schemas.microsoft.com/office/drawing/2014/main" id="{BC31B154-4684-47BC-AD56-A216759B20F7}"/>
                  </a:ext>
                </a:extLst>
              </p:cNvPr>
              <p:cNvSpPr txBox="1"/>
              <p:nvPr/>
            </p:nvSpPr>
            <p:spPr>
              <a:xfrm>
                <a:off x="4927695" y="1198238"/>
                <a:ext cx="2443563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tlCol="0">
                <a:spAutoFit/>
              </a:bodyPr>
              <a:lstStyle/>
              <a:p>
                <a:r>
                  <a:rPr lang="pl-PL" b="1" dirty="0">
                    <a:solidFill>
                      <a:srgbClr val="3B3B6B"/>
                    </a:solidFill>
                  </a:rPr>
                  <a:t>Informacje</a:t>
                </a:r>
              </a:p>
            </p:txBody>
          </p:sp>
          <p:sp>
            <p:nvSpPr>
              <p:cNvPr id="67" name="pole tekstowe 66">
                <a:extLst>
                  <a:ext uri="{FF2B5EF4-FFF2-40B4-BE49-F238E27FC236}">
                    <a16:creationId xmlns:a16="http://schemas.microsoft.com/office/drawing/2014/main" id="{E321A99E-F1B7-40C2-9C33-861358909AA2}"/>
                  </a:ext>
                </a:extLst>
              </p:cNvPr>
              <p:cNvSpPr txBox="1"/>
              <p:nvPr/>
            </p:nvSpPr>
            <p:spPr>
              <a:xfrm>
                <a:off x="4897837" y="1828270"/>
                <a:ext cx="2736569" cy="1815882"/>
              </a:xfrm>
              <a:prstGeom prst="rect">
                <a:avLst/>
              </a:prstGeom>
              <a:noFill/>
            </p:spPr>
            <p:txBody>
              <a:bodyPr wrap="square" lIns="0" rtlCol="0">
                <a:spAutoFit/>
              </a:bodyPr>
              <a:lstStyle/>
              <a:p>
                <a:r>
                  <a:rPr lang="pl-PL" sz="1600" dirty="0">
                    <a:solidFill>
                      <a:schemeClr val="bg1">
                        <a:lumMod val="50000"/>
                      </a:schemeClr>
                    </a:solidFill>
                  </a:rPr>
                  <a:t>Czy podmiot prowadzi badania naukowe lub prace rozwojowe na rzecz obronności</a:t>
                </a:r>
                <a:br>
                  <a:rPr lang="pl-PL" sz="1600" dirty="0">
                    <a:solidFill>
                      <a:schemeClr val="bg1">
                        <a:lumMod val="50000"/>
                      </a:schemeClr>
                    </a:solidFill>
                  </a:rPr>
                </a:br>
                <a:r>
                  <a:rPr lang="pl-PL" sz="1600" dirty="0">
                    <a:solidFill>
                      <a:schemeClr val="bg1">
                        <a:lumMod val="50000"/>
                      </a:schemeClr>
                    </a:solidFill>
                  </a:rPr>
                  <a:t>i </a:t>
                </a:r>
                <a:r>
                  <a:rPr lang="pl-PL" sz="1600">
                    <a:solidFill>
                      <a:schemeClr val="bg1">
                        <a:lumMod val="50000"/>
                      </a:schemeClr>
                    </a:solidFill>
                  </a:rPr>
                  <a:t>bezpieczeństwa państwa </a:t>
                </a:r>
                <a:r>
                  <a:rPr lang="pl-PL" sz="1600" dirty="0">
                    <a:solidFill>
                      <a:schemeClr val="bg1">
                        <a:lumMod val="50000"/>
                      </a:schemeClr>
                    </a:solidFill>
                  </a:rPr>
                  <a:t>objęte ochroną informacji niejawnych</a:t>
                </a:r>
              </a:p>
              <a:p>
                <a:endParaRPr lang="pl-PL" sz="16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8" name="Prostokąt: zaokrąglone rogi u góry 67">
                <a:extLst>
                  <a:ext uri="{FF2B5EF4-FFF2-40B4-BE49-F238E27FC236}">
                    <a16:creationId xmlns:a16="http://schemas.microsoft.com/office/drawing/2014/main" id="{2B1F8634-BEB3-4EBE-9F91-C2751E1015D8}"/>
                  </a:ext>
                </a:extLst>
              </p:cNvPr>
              <p:cNvSpPr/>
              <p:nvPr/>
            </p:nvSpPr>
            <p:spPr>
              <a:xfrm rot="5400000">
                <a:off x="5304724" y="1253019"/>
                <a:ext cx="168364" cy="98213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3B3B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</p:grpSp>
        <p:pic>
          <p:nvPicPr>
            <p:cNvPr id="80" name="Obraz 79">
              <a:extLst>
                <a:ext uri="{FF2B5EF4-FFF2-40B4-BE49-F238E27FC236}">
                  <a16:creationId xmlns:a16="http://schemas.microsoft.com/office/drawing/2014/main" id="{CA698006-5160-4795-9D24-8A36FF0DB6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0298071">
              <a:off x="7573832" y="1440904"/>
              <a:ext cx="1074737" cy="10747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87986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rostokąt: zaokrąglone rogi 43">
            <a:extLst>
              <a:ext uri="{FF2B5EF4-FFF2-40B4-BE49-F238E27FC236}">
                <a16:creationId xmlns:a16="http://schemas.microsoft.com/office/drawing/2014/main" id="{96A8FA93-0673-4436-B196-6196C4E6CD28}"/>
              </a:ext>
            </a:extLst>
          </p:cNvPr>
          <p:cNvSpPr/>
          <p:nvPr/>
        </p:nvSpPr>
        <p:spPr>
          <a:xfrm>
            <a:off x="1165643" y="2762985"/>
            <a:ext cx="3872200" cy="540148"/>
          </a:xfrm>
          <a:prstGeom prst="roundRect">
            <a:avLst>
              <a:gd name="adj" fmla="val 50000"/>
            </a:avLst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/>
              <a:t>INSTYTUCJE</a:t>
            </a:r>
          </a:p>
        </p:txBody>
      </p:sp>
      <p:sp>
        <p:nvSpPr>
          <p:cNvPr id="4" name="Tytuł 3">
            <a:extLst>
              <a:ext uri="{FF2B5EF4-FFF2-40B4-BE49-F238E27FC236}">
                <a16:creationId xmlns:a16="http://schemas.microsoft.com/office/drawing/2014/main" id="{052C3505-CDC3-49BD-B62B-4C6430E53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Integracja wsteczna Instytucji</a:t>
            </a:r>
          </a:p>
        </p:txBody>
      </p:sp>
      <p:grpSp>
        <p:nvGrpSpPr>
          <p:cNvPr id="8" name="Grupa 7">
            <a:extLst>
              <a:ext uri="{FF2B5EF4-FFF2-40B4-BE49-F238E27FC236}">
                <a16:creationId xmlns:a16="http://schemas.microsoft.com/office/drawing/2014/main" id="{15D1A9C4-623D-4741-8A76-E55362ED2E2C}"/>
              </a:ext>
            </a:extLst>
          </p:cNvPr>
          <p:cNvGrpSpPr/>
          <p:nvPr/>
        </p:nvGrpSpPr>
        <p:grpSpPr>
          <a:xfrm>
            <a:off x="7751625" y="1174788"/>
            <a:ext cx="2880000" cy="540147"/>
            <a:chOff x="7563261" y="1896494"/>
            <a:chExt cx="2880000" cy="540147"/>
          </a:xfrm>
        </p:grpSpPr>
        <p:sp>
          <p:nvSpPr>
            <p:cNvPr id="9" name="Prostokąt zaokrąglony 14">
              <a:extLst>
                <a:ext uri="{FF2B5EF4-FFF2-40B4-BE49-F238E27FC236}">
                  <a16:creationId xmlns:a16="http://schemas.microsoft.com/office/drawing/2014/main" id="{293F139A-8F58-4F36-BBD8-1AC24F0E361D}"/>
                </a:ext>
              </a:extLst>
            </p:cNvPr>
            <p:cNvSpPr/>
            <p:nvPr/>
          </p:nvSpPr>
          <p:spPr>
            <a:xfrm>
              <a:off x="7563261" y="1896494"/>
              <a:ext cx="2880000" cy="540147"/>
            </a:xfrm>
            <a:prstGeom prst="roundRect">
              <a:avLst>
                <a:gd name="adj" fmla="val 50000"/>
              </a:avLst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2" algn="ctr"/>
              <a:r>
                <a:rPr lang="pl-PL" sz="30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10" name="Obraz 9">
              <a:extLst>
                <a:ext uri="{FF2B5EF4-FFF2-40B4-BE49-F238E27FC236}">
                  <a16:creationId xmlns:a16="http://schemas.microsoft.com/office/drawing/2014/main" id="{A3927BFD-8DA4-4ECA-B41F-41FFAC9A27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9421" y="2035266"/>
              <a:ext cx="1080462" cy="262601"/>
            </a:xfrm>
            <a:prstGeom prst="rect">
              <a:avLst/>
            </a:prstGeom>
            <a:solidFill>
              <a:srgbClr val="CC6699">
                <a:alpha val="0"/>
              </a:srgbClr>
            </a:solidFill>
          </p:spPr>
        </p:pic>
      </p:grpSp>
      <p:sp>
        <p:nvSpPr>
          <p:cNvPr id="11" name="Prostokąt: zaokrąglone rogi 10">
            <a:extLst>
              <a:ext uri="{FF2B5EF4-FFF2-40B4-BE49-F238E27FC236}">
                <a16:creationId xmlns:a16="http://schemas.microsoft.com/office/drawing/2014/main" id="{BED80979-7844-46B3-A134-0B14B510B77F}"/>
              </a:ext>
            </a:extLst>
          </p:cNvPr>
          <p:cNvSpPr/>
          <p:nvPr/>
        </p:nvSpPr>
        <p:spPr>
          <a:xfrm>
            <a:off x="1165643" y="2776863"/>
            <a:ext cx="3872200" cy="540148"/>
          </a:xfrm>
          <a:prstGeom prst="roundRect">
            <a:avLst>
              <a:gd name="adj" fmla="val 50000"/>
            </a:avLst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/>
              <a:t>INSTYTUCJE</a:t>
            </a:r>
          </a:p>
        </p:txBody>
      </p:sp>
      <p:sp>
        <p:nvSpPr>
          <p:cNvPr id="19" name="Prostokąt: zaokrąglone rogi 18">
            <a:extLst>
              <a:ext uri="{FF2B5EF4-FFF2-40B4-BE49-F238E27FC236}">
                <a16:creationId xmlns:a16="http://schemas.microsoft.com/office/drawing/2014/main" id="{5A449012-B430-4D01-B763-4A6382B3BFF0}"/>
              </a:ext>
            </a:extLst>
          </p:cNvPr>
          <p:cNvSpPr/>
          <p:nvPr/>
        </p:nvSpPr>
        <p:spPr>
          <a:xfrm>
            <a:off x="7419328" y="2777535"/>
            <a:ext cx="3872200" cy="540148"/>
          </a:xfrm>
          <a:prstGeom prst="roundRect">
            <a:avLst>
              <a:gd name="adj" fmla="val 50000"/>
            </a:avLst>
          </a:pr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/>
              <a:t>INSTYTUCJE</a:t>
            </a:r>
          </a:p>
        </p:txBody>
      </p:sp>
      <p:grpSp>
        <p:nvGrpSpPr>
          <p:cNvPr id="13" name="Grupa 12">
            <a:extLst>
              <a:ext uri="{FF2B5EF4-FFF2-40B4-BE49-F238E27FC236}">
                <a16:creationId xmlns:a16="http://schemas.microsoft.com/office/drawing/2014/main" id="{E10EF2EB-BE4E-4414-8D82-C721B5D42CF1}"/>
              </a:ext>
            </a:extLst>
          </p:cNvPr>
          <p:cNvGrpSpPr/>
          <p:nvPr/>
        </p:nvGrpSpPr>
        <p:grpSpPr>
          <a:xfrm>
            <a:off x="2464745" y="3047609"/>
            <a:ext cx="1092306" cy="4053799"/>
            <a:chOff x="5346974" y="3598277"/>
            <a:chExt cx="1092306" cy="4053799"/>
          </a:xfrm>
        </p:grpSpPr>
        <p:pic>
          <p:nvPicPr>
            <p:cNvPr id="14" name="Obraz 13">
              <a:extLst>
                <a:ext uri="{FF2B5EF4-FFF2-40B4-BE49-F238E27FC236}">
                  <a16:creationId xmlns:a16="http://schemas.microsoft.com/office/drawing/2014/main" id="{692E2600-9C04-42E1-976C-A92F6228D7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6974" y="3598277"/>
              <a:ext cx="1092306" cy="1092306"/>
            </a:xfrm>
            <a:prstGeom prst="rect">
              <a:avLst/>
            </a:prstGeom>
          </p:spPr>
        </p:pic>
        <p:sp>
          <p:nvSpPr>
            <p:cNvPr id="15" name="Prostokąt 14">
              <a:extLst>
                <a:ext uri="{FF2B5EF4-FFF2-40B4-BE49-F238E27FC236}">
                  <a16:creationId xmlns:a16="http://schemas.microsoft.com/office/drawing/2014/main" id="{C210F7CF-C963-4373-A855-33E1AD814943}"/>
                </a:ext>
              </a:extLst>
            </p:cNvPr>
            <p:cNvSpPr/>
            <p:nvPr/>
          </p:nvSpPr>
          <p:spPr>
            <a:xfrm>
              <a:off x="5648199" y="4578668"/>
              <a:ext cx="671547" cy="3073408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6" name="Owal 15">
              <a:extLst>
                <a:ext uri="{FF2B5EF4-FFF2-40B4-BE49-F238E27FC236}">
                  <a16:creationId xmlns:a16="http://schemas.microsoft.com/office/drawing/2014/main" id="{BDA8645A-C1CE-4FC3-9725-B7A726FDBE7E}"/>
                </a:ext>
              </a:extLst>
            </p:cNvPr>
            <p:cNvSpPr/>
            <p:nvPr/>
          </p:nvSpPr>
          <p:spPr>
            <a:xfrm>
              <a:off x="6122834" y="4606469"/>
              <a:ext cx="142376" cy="142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cxnSp>
          <p:nvCxnSpPr>
            <p:cNvPr id="17" name="Łącznik prosty 16">
              <a:extLst>
                <a:ext uri="{FF2B5EF4-FFF2-40B4-BE49-F238E27FC236}">
                  <a16:creationId xmlns:a16="http://schemas.microsoft.com/office/drawing/2014/main" id="{43BE41B0-7137-4617-B66E-2A8DD9E4B271}"/>
                </a:ext>
              </a:extLst>
            </p:cNvPr>
            <p:cNvCxnSpPr/>
            <p:nvPr/>
          </p:nvCxnSpPr>
          <p:spPr>
            <a:xfrm>
              <a:off x="5865459" y="4832584"/>
              <a:ext cx="442866" cy="0"/>
            </a:xfrm>
            <a:prstGeom prst="line">
              <a:avLst/>
            </a:prstGeom>
            <a:ln w="28575" cap="rnd">
              <a:solidFill>
                <a:srgbClr val="557EC7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Prostokąt 19">
            <a:extLst>
              <a:ext uri="{FF2B5EF4-FFF2-40B4-BE49-F238E27FC236}">
                <a16:creationId xmlns:a16="http://schemas.microsoft.com/office/drawing/2014/main" id="{98C77B53-E701-4F39-AD7B-F47E53D10B50}"/>
              </a:ext>
            </a:extLst>
          </p:cNvPr>
          <p:cNvSpPr/>
          <p:nvPr/>
        </p:nvSpPr>
        <p:spPr>
          <a:xfrm rot="1275989">
            <a:off x="4071043" y="2358401"/>
            <a:ext cx="1612464" cy="369332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b="1" dirty="0">
                <a:ln w="3175">
                  <a:solidFill>
                    <a:srgbClr val="3B3B6B"/>
                  </a:solidFill>
                  <a:prstDash val="solid"/>
                </a:ln>
                <a:pattFill prst="dkDnDiag">
                  <a:fgClr>
                    <a:srgbClr val="3B3B6B"/>
                  </a:fgClr>
                  <a:bgClr>
                    <a:schemeClr val="bg1"/>
                  </a:bgClr>
                </a:pattFill>
              </a:rPr>
              <a:t>Brak edycji</a:t>
            </a:r>
          </a:p>
        </p:txBody>
      </p:sp>
      <p:sp>
        <p:nvSpPr>
          <p:cNvPr id="21" name="Prostokąt 20">
            <a:extLst>
              <a:ext uri="{FF2B5EF4-FFF2-40B4-BE49-F238E27FC236}">
                <a16:creationId xmlns:a16="http://schemas.microsoft.com/office/drawing/2014/main" id="{453441EC-AD95-4A20-AB4D-754142BEA2B0}"/>
              </a:ext>
            </a:extLst>
          </p:cNvPr>
          <p:cNvSpPr/>
          <p:nvPr/>
        </p:nvSpPr>
        <p:spPr>
          <a:xfrm rot="1275989">
            <a:off x="10159183" y="2358400"/>
            <a:ext cx="2264684" cy="369332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b="1" dirty="0">
                <a:ln w="3175">
                  <a:solidFill>
                    <a:srgbClr val="3B3B6B"/>
                  </a:solidFill>
                  <a:prstDash val="solid"/>
                </a:ln>
                <a:pattFill prst="dkDnDiag">
                  <a:fgClr>
                    <a:srgbClr val="3B3B6B"/>
                  </a:fgClr>
                  <a:bgClr>
                    <a:srgbClr val="CCCCCC"/>
                  </a:bgClr>
                </a:pattFill>
              </a:rPr>
              <a:t>Edycja</a:t>
            </a:r>
          </a:p>
        </p:txBody>
      </p:sp>
      <p:sp>
        <p:nvSpPr>
          <p:cNvPr id="29" name="Prostokąt zaokrąglony 50">
            <a:extLst>
              <a:ext uri="{FF2B5EF4-FFF2-40B4-BE49-F238E27FC236}">
                <a16:creationId xmlns:a16="http://schemas.microsoft.com/office/drawing/2014/main" id="{B00743EB-F27B-42F5-86F9-F5827325CAFF}"/>
              </a:ext>
            </a:extLst>
          </p:cNvPr>
          <p:cNvSpPr/>
          <p:nvPr/>
        </p:nvSpPr>
        <p:spPr>
          <a:xfrm>
            <a:off x="8174022" y="3634559"/>
            <a:ext cx="2362812" cy="555075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DANE</a:t>
            </a:r>
          </a:p>
        </p:txBody>
      </p:sp>
      <p:sp>
        <p:nvSpPr>
          <p:cNvPr id="42" name="Prostokąt 41">
            <a:extLst>
              <a:ext uri="{FF2B5EF4-FFF2-40B4-BE49-F238E27FC236}">
                <a16:creationId xmlns:a16="http://schemas.microsoft.com/office/drawing/2014/main" id="{74B8836B-4D85-4896-A787-D54182BCFC5A}"/>
              </a:ext>
            </a:extLst>
          </p:cNvPr>
          <p:cNvSpPr/>
          <p:nvPr/>
        </p:nvSpPr>
        <p:spPr>
          <a:xfrm>
            <a:off x="8174022" y="5659464"/>
            <a:ext cx="23363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b="1" dirty="0">
                <a:solidFill>
                  <a:schemeClr val="bg1"/>
                </a:solidFill>
              </a:rPr>
              <a:t>synchronizacja</a:t>
            </a:r>
          </a:p>
        </p:txBody>
      </p:sp>
      <p:sp>
        <p:nvSpPr>
          <p:cNvPr id="43" name="Prostokąt 42">
            <a:extLst>
              <a:ext uri="{FF2B5EF4-FFF2-40B4-BE49-F238E27FC236}">
                <a16:creationId xmlns:a16="http://schemas.microsoft.com/office/drawing/2014/main" id="{0307F75C-132D-4123-BC21-C79111573A05}"/>
              </a:ext>
            </a:extLst>
          </p:cNvPr>
          <p:cNvSpPr/>
          <p:nvPr/>
        </p:nvSpPr>
        <p:spPr>
          <a:xfrm>
            <a:off x="8174022" y="6098269"/>
            <a:ext cx="15872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b="1" dirty="0">
                <a:solidFill>
                  <a:schemeClr val="bg1"/>
                </a:solidFill>
              </a:rPr>
              <a:t>spójność</a:t>
            </a:r>
          </a:p>
        </p:txBody>
      </p:sp>
      <p:pic>
        <p:nvPicPr>
          <p:cNvPr id="45" name="Obraz 44">
            <a:extLst>
              <a:ext uri="{FF2B5EF4-FFF2-40B4-BE49-F238E27FC236}">
                <a16:creationId xmlns:a16="http://schemas.microsoft.com/office/drawing/2014/main" id="{5AB58AA9-6905-4818-8436-E7EC00819F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1625" y="5880206"/>
            <a:ext cx="1252795" cy="481845"/>
          </a:xfrm>
          <a:prstGeom prst="rect">
            <a:avLst/>
          </a:prstGeom>
          <a:noFill/>
        </p:spPr>
      </p:pic>
      <p:sp>
        <p:nvSpPr>
          <p:cNvPr id="49" name="Prostokąt zaokrąglony 9">
            <a:extLst>
              <a:ext uri="{FF2B5EF4-FFF2-40B4-BE49-F238E27FC236}">
                <a16:creationId xmlns:a16="http://schemas.microsoft.com/office/drawing/2014/main" id="{FA77E440-1B83-4E69-B08B-99338DE264B3}"/>
              </a:ext>
            </a:extLst>
          </p:cNvPr>
          <p:cNvSpPr/>
          <p:nvPr/>
        </p:nvSpPr>
        <p:spPr>
          <a:xfrm>
            <a:off x="1560375" y="1237720"/>
            <a:ext cx="2926373" cy="531403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0" name="Obraz 49">
            <a:extLst>
              <a:ext uri="{FF2B5EF4-FFF2-40B4-BE49-F238E27FC236}">
                <a16:creationId xmlns:a16="http://schemas.microsoft.com/office/drawing/2014/main" id="{92B10AFE-1526-43C6-93B1-BC4E3732ED0B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bright="-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198" y="1354445"/>
            <a:ext cx="1097859" cy="266829"/>
          </a:xfrm>
          <a:prstGeom prst="rect">
            <a:avLst/>
          </a:prstGeom>
          <a:solidFill>
            <a:srgbClr val="CC6699">
              <a:alpha val="0"/>
            </a:srgbClr>
          </a:solidFill>
        </p:spPr>
      </p:pic>
    </p:spTree>
    <p:extLst>
      <p:ext uri="{BB962C8B-B14F-4D97-AF65-F5344CB8AC3E}">
        <p14:creationId xmlns:p14="http://schemas.microsoft.com/office/powerpoint/2010/main" val="42827281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2.96296E-6 L 0.51315 0.00278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51" y="13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81481E-6 L 0.5069 -4.81481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39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3.7037E-7 L -0.52266 -0.003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33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/>
      <p:bldP spid="21" grpId="0"/>
      <p:bldP spid="29" grpId="0" animBg="1"/>
      <p:bldP spid="29" grpId="1" animBg="1"/>
      <p:bldP spid="42" grpId="0"/>
      <p:bldP spid="4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75D915D-E655-4709-BDA1-088211030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Pracownicy</a:t>
            </a:r>
          </a:p>
        </p:txBody>
      </p:sp>
    </p:spTree>
    <p:extLst>
      <p:ext uri="{BB962C8B-B14F-4D97-AF65-F5344CB8AC3E}">
        <p14:creationId xmlns:p14="http://schemas.microsoft.com/office/powerpoint/2010/main" val="1271662060"/>
      </p:ext>
    </p:extLst>
  </p:cSld>
  <p:clrMapOvr>
    <a:masterClrMapping/>
  </p:clrMapOvr>
  <p:transition spd="slow">
    <p:push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id="{95C06E3C-2575-483A-B5CD-5B8B55EC7BCB}"/>
              </a:ext>
            </a:extLst>
          </p:cNvPr>
          <p:cNvGrpSpPr/>
          <p:nvPr/>
        </p:nvGrpSpPr>
        <p:grpSpPr>
          <a:xfrm>
            <a:off x="504000" y="1357983"/>
            <a:ext cx="4985550" cy="1268866"/>
            <a:chOff x="580530" y="1351449"/>
            <a:chExt cx="4985550" cy="1268866"/>
          </a:xfrm>
        </p:grpSpPr>
        <p:sp>
          <p:nvSpPr>
            <p:cNvPr id="135" name="Prostokąt zaokrąglony 47">
              <a:extLst>
                <a:ext uri="{FF2B5EF4-FFF2-40B4-BE49-F238E27FC236}">
                  <a16:creationId xmlns:a16="http://schemas.microsoft.com/office/drawing/2014/main" id="{FD91FDF2-98B7-4AF1-BD98-6044894B6E42}"/>
                </a:ext>
              </a:extLst>
            </p:cNvPr>
            <p:cNvSpPr/>
            <p:nvPr/>
          </p:nvSpPr>
          <p:spPr>
            <a:xfrm>
              <a:off x="580530" y="1353811"/>
              <a:ext cx="2376000" cy="3620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CC6699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pl-PL" sz="1600" b="1" dirty="0">
                  <a:solidFill>
                    <a:srgbClr val="CC6699"/>
                  </a:solidFill>
                </a:rPr>
                <a:t>Dane pracowników</a:t>
              </a:r>
            </a:p>
          </p:txBody>
        </p:sp>
        <p:sp>
          <p:nvSpPr>
            <p:cNvPr id="137" name="Prostokąt zaokrąglony 47">
              <a:extLst>
                <a:ext uri="{FF2B5EF4-FFF2-40B4-BE49-F238E27FC236}">
                  <a16:creationId xmlns:a16="http://schemas.microsoft.com/office/drawing/2014/main" id="{CE537A54-68FE-4907-8AF4-4D8FE51433AD}"/>
                </a:ext>
              </a:extLst>
            </p:cNvPr>
            <p:cNvSpPr/>
            <p:nvPr/>
          </p:nvSpPr>
          <p:spPr>
            <a:xfrm>
              <a:off x="580530" y="1808675"/>
              <a:ext cx="2376000" cy="3620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CC6699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pl-PL" sz="1600" b="1" dirty="0">
                  <a:solidFill>
                    <a:srgbClr val="CC6699"/>
                  </a:solidFill>
                </a:rPr>
                <a:t>Zatrudnienie</a:t>
              </a:r>
            </a:p>
          </p:txBody>
        </p:sp>
        <p:sp>
          <p:nvSpPr>
            <p:cNvPr id="138" name="Prostokąt zaokrąglony 47">
              <a:extLst>
                <a:ext uri="{FF2B5EF4-FFF2-40B4-BE49-F238E27FC236}">
                  <a16:creationId xmlns:a16="http://schemas.microsoft.com/office/drawing/2014/main" id="{164BB068-5744-4215-B2BD-5AD64E59F789}"/>
                </a:ext>
              </a:extLst>
            </p:cNvPr>
            <p:cNvSpPr/>
            <p:nvPr/>
          </p:nvSpPr>
          <p:spPr>
            <a:xfrm>
              <a:off x="580530" y="2258310"/>
              <a:ext cx="2376000" cy="3620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CC6699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pl-PL" sz="1600" b="1" dirty="0">
                  <a:solidFill>
                    <a:srgbClr val="CC6699"/>
                  </a:solidFill>
                </a:rPr>
                <a:t>Oświadczenia</a:t>
              </a:r>
            </a:p>
          </p:txBody>
        </p:sp>
        <p:sp>
          <p:nvSpPr>
            <p:cNvPr id="139" name="Prostokąt zaokrąglony 47">
              <a:extLst>
                <a:ext uri="{FF2B5EF4-FFF2-40B4-BE49-F238E27FC236}">
                  <a16:creationId xmlns:a16="http://schemas.microsoft.com/office/drawing/2014/main" id="{A4C92B4A-6A81-4B79-82E6-4F84EE78EE41}"/>
                </a:ext>
              </a:extLst>
            </p:cNvPr>
            <p:cNvSpPr/>
            <p:nvPr/>
          </p:nvSpPr>
          <p:spPr>
            <a:xfrm>
              <a:off x="3190080" y="1351449"/>
              <a:ext cx="2376000" cy="3620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CC6699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pl-PL" sz="1600" b="1" dirty="0">
                  <a:solidFill>
                    <a:srgbClr val="CC6699"/>
                  </a:solidFill>
                </a:rPr>
                <a:t>Stopnie i tytuły</a:t>
              </a:r>
            </a:p>
          </p:txBody>
        </p:sp>
        <p:sp>
          <p:nvSpPr>
            <p:cNvPr id="140" name="Prostokąt zaokrąglony 47">
              <a:extLst>
                <a:ext uri="{FF2B5EF4-FFF2-40B4-BE49-F238E27FC236}">
                  <a16:creationId xmlns:a16="http://schemas.microsoft.com/office/drawing/2014/main" id="{0C121C25-E7D8-4D0C-A3AA-D1F0FBA86458}"/>
                </a:ext>
              </a:extLst>
            </p:cNvPr>
            <p:cNvSpPr/>
            <p:nvPr/>
          </p:nvSpPr>
          <p:spPr>
            <a:xfrm>
              <a:off x="3190080" y="1800679"/>
              <a:ext cx="2376000" cy="3620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CC6699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pl-PL" sz="1600" b="1" dirty="0">
                  <a:solidFill>
                    <a:srgbClr val="CC6699"/>
                  </a:solidFill>
                </a:rPr>
                <a:t>Zgoda na zatrudnienie</a:t>
              </a:r>
            </a:p>
          </p:txBody>
        </p:sp>
        <p:sp>
          <p:nvSpPr>
            <p:cNvPr id="141" name="Prostokąt zaokrąglony 47">
              <a:extLst>
                <a:ext uri="{FF2B5EF4-FFF2-40B4-BE49-F238E27FC236}">
                  <a16:creationId xmlns:a16="http://schemas.microsoft.com/office/drawing/2014/main" id="{B152C63F-0540-4B15-AFED-14C8A7FABB57}"/>
                </a:ext>
              </a:extLst>
            </p:cNvPr>
            <p:cNvSpPr/>
            <p:nvPr/>
          </p:nvSpPr>
          <p:spPr>
            <a:xfrm>
              <a:off x="3190080" y="2257510"/>
              <a:ext cx="2376000" cy="3620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CC6699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pl-PL" sz="1600" b="1" dirty="0">
                  <a:solidFill>
                    <a:srgbClr val="CC6699"/>
                  </a:solidFill>
                </a:rPr>
                <a:t>Pensum dydaktyczne</a:t>
              </a:r>
            </a:p>
          </p:txBody>
        </p:sp>
      </p:grpSp>
      <p:sp>
        <p:nvSpPr>
          <p:cNvPr id="4" name="Tytuł 1"/>
          <p:cNvSpPr txBox="1">
            <a:spLocks/>
          </p:cNvSpPr>
          <p:nvPr/>
        </p:nvSpPr>
        <p:spPr>
          <a:xfrm>
            <a:off x="504000" y="177098"/>
            <a:ext cx="11064608" cy="828000"/>
          </a:xfrm>
          <a:prstGeom prst="rect">
            <a:avLst/>
          </a:prstGeom>
        </p:spPr>
        <p:txBody>
          <a:bodyPr vert="horz" lIns="0" tIns="36000" rIns="0" bIns="3600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080808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/>
              <a:t>Mapa zmian</a:t>
            </a:r>
            <a:endParaRPr lang="pl-PL" dirty="0"/>
          </a:p>
        </p:txBody>
      </p:sp>
      <p:sp>
        <p:nvSpPr>
          <p:cNvPr id="19" name="Prostokąt: zaokrąglone rogi 18">
            <a:extLst>
              <a:ext uri="{FF2B5EF4-FFF2-40B4-BE49-F238E27FC236}">
                <a16:creationId xmlns:a16="http://schemas.microsoft.com/office/drawing/2014/main" id="{5B3DDC3E-CE8A-42EF-9120-FBBD16976490}"/>
              </a:ext>
            </a:extLst>
          </p:cNvPr>
          <p:cNvSpPr/>
          <p:nvPr/>
        </p:nvSpPr>
        <p:spPr>
          <a:xfrm>
            <a:off x="108000" y="3385124"/>
            <a:ext cx="11927560" cy="108000"/>
          </a:xfrm>
          <a:prstGeom prst="roundRect">
            <a:avLst/>
          </a:prstGeom>
          <a:pattFill prst="dkUpDiag">
            <a:fgClr>
              <a:srgbClr val="CCCCC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0" name="Prostokąt 79">
            <a:extLst>
              <a:ext uri="{FF2B5EF4-FFF2-40B4-BE49-F238E27FC236}">
                <a16:creationId xmlns:a16="http://schemas.microsoft.com/office/drawing/2014/main" id="{B49553A1-DED6-45CE-8D00-D1F13C1B1657}"/>
              </a:ext>
            </a:extLst>
          </p:cNvPr>
          <p:cNvSpPr/>
          <p:nvPr/>
        </p:nvSpPr>
        <p:spPr>
          <a:xfrm rot="5400000">
            <a:off x="2747308" y="3402234"/>
            <a:ext cx="6531974" cy="130763"/>
          </a:xfrm>
          <a:prstGeom prst="rect">
            <a:avLst/>
          </a:prstGeom>
          <a:pattFill prst="dkUpDiag">
            <a:fgClr>
              <a:srgbClr val="CCCCC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0" name="Prostokąt: zaokrąglone rogi 69">
            <a:extLst>
              <a:ext uri="{FF2B5EF4-FFF2-40B4-BE49-F238E27FC236}">
                <a16:creationId xmlns:a16="http://schemas.microsoft.com/office/drawing/2014/main" id="{528119DD-B784-46A8-BA3D-007CE58A2DED}"/>
              </a:ext>
            </a:extLst>
          </p:cNvPr>
          <p:cNvSpPr/>
          <p:nvPr/>
        </p:nvSpPr>
        <p:spPr>
          <a:xfrm>
            <a:off x="7934282" y="3699142"/>
            <a:ext cx="2375028" cy="540148"/>
          </a:xfrm>
          <a:prstGeom prst="roundRect">
            <a:avLst>
              <a:gd name="adj" fmla="val 50000"/>
            </a:avLst>
          </a:prstGeom>
          <a:solidFill>
            <a:srgbClr val="CC6699"/>
          </a:solidFill>
          <a:ln>
            <a:solidFill>
              <a:srgbClr val="CC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NOWE DANE</a:t>
            </a:r>
          </a:p>
        </p:txBody>
      </p:sp>
      <p:grpSp>
        <p:nvGrpSpPr>
          <p:cNvPr id="5" name="Grupa 4">
            <a:extLst>
              <a:ext uri="{FF2B5EF4-FFF2-40B4-BE49-F238E27FC236}">
                <a16:creationId xmlns:a16="http://schemas.microsoft.com/office/drawing/2014/main" id="{C6383348-965B-4E05-ACA0-A7EB946B6E52}"/>
              </a:ext>
            </a:extLst>
          </p:cNvPr>
          <p:cNvGrpSpPr/>
          <p:nvPr/>
        </p:nvGrpSpPr>
        <p:grpSpPr>
          <a:xfrm>
            <a:off x="8041972" y="4341823"/>
            <a:ext cx="2385959" cy="859559"/>
            <a:chOff x="8041972" y="4341823"/>
            <a:chExt cx="2385959" cy="859559"/>
          </a:xfrm>
        </p:grpSpPr>
        <p:grpSp>
          <p:nvGrpSpPr>
            <p:cNvPr id="71" name="Grupa 70">
              <a:extLst>
                <a:ext uri="{FF2B5EF4-FFF2-40B4-BE49-F238E27FC236}">
                  <a16:creationId xmlns:a16="http://schemas.microsoft.com/office/drawing/2014/main" id="{F00C5590-C678-4A3A-9570-77493C6AE9CC}"/>
                </a:ext>
              </a:extLst>
            </p:cNvPr>
            <p:cNvGrpSpPr/>
            <p:nvPr/>
          </p:nvGrpSpPr>
          <p:grpSpPr>
            <a:xfrm>
              <a:off x="8041972" y="4341823"/>
              <a:ext cx="2375028" cy="430585"/>
              <a:chOff x="3054693" y="3737841"/>
              <a:chExt cx="2592288" cy="430585"/>
            </a:xfrm>
            <a:solidFill>
              <a:srgbClr val="CCCCCC"/>
            </a:solidFill>
          </p:grpSpPr>
          <p:sp>
            <p:nvSpPr>
              <p:cNvPr id="72" name="Prostokąt: zaokrąglone rogi 71">
                <a:extLst>
                  <a:ext uri="{FF2B5EF4-FFF2-40B4-BE49-F238E27FC236}">
                    <a16:creationId xmlns:a16="http://schemas.microsoft.com/office/drawing/2014/main" id="{5610C9CC-6F38-4707-9CFD-2930D6F9D17C}"/>
                  </a:ext>
                </a:extLst>
              </p:cNvPr>
              <p:cNvSpPr/>
              <p:nvPr/>
            </p:nvSpPr>
            <p:spPr>
              <a:xfrm>
                <a:off x="3054693" y="3798872"/>
                <a:ext cx="2592288" cy="350208"/>
              </a:xfrm>
              <a:prstGeom prst="roundRect">
                <a:avLst>
                  <a:gd name="adj" fmla="val 50000"/>
                </a:avLst>
              </a:prstGeom>
              <a:solidFill>
                <a:srgbClr val="949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68000" tIns="0" bIns="0" rtlCol="0" anchor="ctr"/>
              <a:lstStyle/>
              <a:p>
                <a:r>
                  <a:rPr lang="pl-PL" sz="1200" b="1" dirty="0"/>
                  <a:t>PROWADZONE ZAJĘCIA</a:t>
                </a:r>
              </a:p>
            </p:txBody>
          </p:sp>
          <p:pic>
            <p:nvPicPr>
              <p:cNvPr id="73" name="Obraz 72">
                <a:extLst>
                  <a:ext uri="{FF2B5EF4-FFF2-40B4-BE49-F238E27FC236}">
                    <a16:creationId xmlns:a16="http://schemas.microsoft.com/office/drawing/2014/main" id="{44212DEF-DB22-4591-9DE0-12FF10470D5C}"/>
                  </a:ext>
                </a:extLst>
              </p:cNvPr>
              <p:cNvPicPr>
                <a:picLocks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43650" y="3737841"/>
                <a:ext cx="430585" cy="430585"/>
              </a:xfrm>
              <a:prstGeom prst="rect">
                <a:avLst/>
              </a:prstGeom>
              <a:noFill/>
            </p:spPr>
          </p:pic>
        </p:grpSp>
        <p:grpSp>
          <p:nvGrpSpPr>
            <p:cNvPr id="77" name="Grupa 76">
              <a:extLst>
                <a:ext uri="{FF2B5EF4-FFF2-40B4-BE49-F238E27FC236}">
                  <a16:creationId xmlns:a16="http://schemas.microsoft.com/office/drawing/2014/main" id="{49E27525-8A8D-4B14-A067-72706E0E5681}"/>
                </a:ext>
              </a:extLst>
            </p:cNvPr>
            <p:cNvGrpSpPr/>
            <p:nvPr/>
          </p:nvGrpSpPr>
          <p:grpSpPr>
            <a:xfrm>
              <a:off x="8052903" y="4770797"/>
              <a:ext cx="2375028" cy="430585"/>
              <a:chOff x="3066624" y="3653204"/>
              <a:chExt cx="2592288" cy="430585"/>
            </a:xfrm>
            <a:solidFill>
              <a:srgbClr val="CCCCCC"/>
            </a:solidFill>
          </p:grpSpPr>
          <p:sp>
            <p:nvSpPr>
              <p:cNvPr id="78" name="Prostokąt: zaokrąglone rogi 77">
                <a:extLst>
                  <a:ext uri="{FF2B5EF4-FFF2-40B4-BE49-F238E27FC236}">
                    <a16:creationId xmlns:a16="http://schemas.microsoft.com/office/drawing/2014/main" id="{DDD1BF84-1E8C-46B9-AA31-0D8359ED7205}"/>
                  </a:ext>
                </a:extLst>
              </p:cNvPr>
              <p:cNvSpPr/>
              <p:nvPr/>
            </p:nvSpPr>
            <p:spPr>
              <a:xfrm>
                <a:off x="3066624" y="3712408"/>
                <a:ext cx="2592288" cy="350208"/>
              </a:xfrm>
              <a:prstGeom prst="roundRect">
                <a:avLst>
                  <a:gd name="adj" fmla="val 50000"/>
                </a:avLst>
              </a:prstGeom>
              <a:solidFill>
                <a:srgbClr val="949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68000" rtlCol="0" anchor="ctr"/>
              <a:lstStyle/>
              <a:p>
                <a:r>
                  <a:rPr lang="pl-PL" sz="1200" b="1" dirty="0"/>
                  <a:t>KOMPETENCJE</a:t>
                </a:r>
              </a:p>
            </p:txBody>
          </p:sp>
          <p:pic>
            <p:nvPicPr>
              <p:cNvPr id="79" name="Obraz 78">
                <a:extLst>
                  <a:ext uri="{FF2B5EF4-FFF2-40B4-BE49-F238E27FC236}">
                    <a16:creationId xmlns:a16="http://schemas.microsoft.com/office/drawing/2014/main" id="{21AC60DE-DC7C-4AB8-B0B8-01375735FFB0}"/>
                  </a:ext>
                </a:extLst>
              </p:cNvPr>
              <p:cNvPicPr>
                <a:picLocks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43650" y="3653204"/>
                <a:ext cx="430585" cy="430585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65" name="Grupa 64">
            <a:extLst>
              <a:ext uri="{FF2B5EF4-FFF2-40B4-BE49-F238E27FC236}">
                <a16:creationId xmlns:a16="http://schemas.microsoft.com/office/drawing/2014/main" id="{CFB62DB5-1CB8-405A-B3B1-6970D3BCB798}"/>
              </a:ext>
            </a:extLst>
          </p:cNvPr>
          <p:cNvGrpSpPr/>
          <p:nvPr/>
        </p:nvGrpSpPr>
        <p:grpSpPr>
          <a:xfrm rot="16200000">
            <a:off x="10548349" y="3554706"/>
            <a:ext cx="1092306" cy="2611451"/>
            <a:chOff x="5346974" y="3598277"/>
            <a:chExt cx="1092306" cy="2611451"/>
          </a:xfrm>
        </p:grpSpPr>
        <p:pic>
          <p:nvPicPr>
            <p:cNvPr id="66" name="Obraz 65">
              <a:extLst>
                <a:ext uri="{FF2B5EF4-FFF2-40B4-BE49-F238E27FC236}">
                  <a16:creationId xmlns:a16="http://schemas.microsoft.com/office/drawing/2014/main" id="{2E40E6E0-AD29-4A05-A855-21FD55AA7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6974" y="3598277"/>
              <a:ext cx="1092306" cy="1092306"/>
            </a:xfrm>
            <a:prstGeom prst="rect">
              <a:avLst/>
            </a:prstGeom>
          </p:spPr>
        </p:pic>
        <p:sp>
          <p:nvSpPr>
            <p:cNvPr id="67" name="Prostokąt 66">
              <a:extLst>
                <a:ext uri="{FF2B5EF4-FFF2-40B4-BE49-F238E27FC236}">
                  <a16:creationId xmlns:a16="http://schemas.microsoft.com/office/drawing/2014/main" id="{FC32EE95-B715-4830-A518-5A1539D6A1A1}"/>
                </a:ext>
              </a:extLst>
            </p:cNvPr>
            <p:cNvSpPr/>
            <p:nvPr/>
          </p:nvSpPr>
          <p:spPr>
            <a:xfrm>
              <a:off x="5648200" y="4578668"/>
              <a:ext cx="671547" cy="1631060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pl-PL" dirty="0"/>
                <a:t>Etap I</a:t>
              </a:r>
            </a:p>
          </p:txBody>
        </p:sp>
        <p:sp>
          <p:nvSpPr>
            <p:cNvPr id="68" name="Owal 67">
              <a:extLst>
                <a:ext uri="{FF2B5EF4-FFF2-40B4-BE49-F238E27FC236}">
                  <a16:creationId xmlns:a16="http://schemas.microsoft.com/office/drawing/2014/main" id="{4BA8FA6F-2C01-4CE0-AE98-F47CE627E66B}"/>
                </a:ext>
              </a:extLst>
            </p:cNvPr>
            <p:cNvSpPr/>
            <p:nvPr/>
          </p:nvSpPr>
          <p:spPr>
            <a:xfrm>
              <a:off x="6122834" y="4606469"/>
              <a:ext cx="142376" cy="142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cxnSp>
          <p:nvCxnSpPr>
            <p:cNvPr id="69" name="Łącznik prosty 68">
              <a:extLst>
                <a:ext uri="{FF2B5EF4-FFF2-40B4-BE49-F238E27FC236}">
                  <a16:creationId xmlns:a16="http://schemas.microsoft.com/office/drawing/2014/main" id="{21CCBA8D-B61F-42C8-9180-879AA85DE9E4}"/>
                </a:ext>
              </a:extLst>
            </p:cNvPr>
            <p:cNvCxnSpPr/>
            <p:nvPr/>
          </p:nvCxnSpPr>
          <p:spPr>
            <a:xfrm>
              <a:off x="5865459" y="4832584"/>
              <a:ext cx="442866" cy="0"/>
            </a:xfrm>
            <a:prstGeom prst="line">
              <a:avLst/>
            </a:prstGeom>
            <a:ln w="28575" cap="rnd">
              <a:solidFill>
                <a:srgbClr val="557EC7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upa 5">
            <a:extLst>
              <a:ext uri="{FF2B5EF4-FFF2-40B4-BE49-F238E27FC236}">
                <a16:creationId xmlns:a16="http://schemas.microsoft.com/office/drawing/2014/main" id="{5C3B92D0-A694-47A1-BF5A-595F80D6D1CC}"/>
              </a:ext>
            </a:extLst>
          </p:cNvPr>
          <p:cNvGrpSpPr/>
          <p:nvPr/>
        </p:nvGrpSpPr>
        <p:grpSpPr>
          <a:xfrm>
            <a:off x="8052903" y="5319389"/>
            <a:ext cx="2375028" cy="1298880"/>
            <a:chOff x="8052903" y="5319389"/>
            <a:chExt cx="2375028" cy="1298880"/>
          </a:xfrm>
        </p:grpSpPr>
        <p:grpSp>
          <p:nvGrpSpPr>
            <p:cNvPr id="74" name="Grupa 73">
              <a:extLst>
                <a:ext uri="{FF2B5EF4-FFF2-40B4-BE49-F238E27FC236}">
                  <a16:creationId xmlns:a16="http://schemas.microsoft.com/office/drawing/2014/main" id="{E005455B-4280-4F9F-8364-65D78985B73D}"/>
                </a:ext>
              </a:extLst>
            </p:cNvPr>
            <p:cNvGrpSpPr/>
            <p:nvPr/>
          </p:nvGrpSpPr>
          <p:grpSpPr>
            <a:xfrm>
              <a:off x="8052903" y="5319389"/>
              <a:ext cx="2375028" cy="430585"/>
              <a:chOff x="3054693" y="3737841"/>
              <a:chExt cx="2592288" cy="430585"/>
            </a:xfrm>
            <a:solidFill>
              <a:srgbClr val="CCCCCC"/>
            </a:solidFill>
          </p:grpSpPr>
          <p:sp>
            <p:nvSpPr>
              <p:cNvPr id="75" name="Prostokąt: zaokrąglone rogi 74">
                <a:extLst>
                  <a:ext uri="{FF2B5EF4-FFF2-40B4-BE49-F238E27FC236}">
                    <a16:creationId xmlns:a16="http://schemas.microsoft.com/office/drawing/2014/main" id="{35675009-3A0F-4BCB-A749-6A8854318143}"/>
                  </a:ext>
                </a:extLst>
              </p:cNvPr>
              <p:cNvSpPr/>
              <p:nvPr/>
            </p:nvSpPr>
            <p:spPr>
              <a:xfrm>
                <a:off x="3054693" y="3798872"/>
                <a:ext cx="2592288" cy="350208"/>
              </a:xfrm>
              <a:prstGeom prst="roundRect">
                <a:avLst>
                  <a:gd name="adj" fmla="val 50000"/>
                </a:avLst>
              </a:prstGeom>
              <a:solidFill>
                <a:srgbClr val="949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68000" rtlCol="0" anchor="ctr"/>
              <a:lstStyle/>
              <a:p>
                <a:r>
                  <a:rPr lang="pl-PL" sz="1200" b="1" dirty="0"/>
                  <a:t>NIEOBECNOŚCI</a:t>
                </a:r>
              </a:p>
            </p:txBody>
          </p:sp>
          <p:pic>
            <p:nvPicPr>
              <p:cNvPr id="76" name="Obraz 75">
                <a:extLst>
                  <a:ext uri="{FF2B5EF4-FFF2-40B4-BE49-F238E27FC236}">
                    <a16:creationId xmlns:a16="http://schemas.microsoft.com/office/drawing/2014/main" id="{942468C8-6D86-4F2D-A05E-E71EADD403C9}"/>
                  </a:ext>
                </a:extLst>
              </p:cNvPr>
              <p:cNvPicPr>
                <a:picLocks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43651" y="3737841"/>
                <a:ext cx="430585" cy="430585"/>
              </a:xfrm>
              <a:prstGeom prst="rect">
                <a:avLst/>
              </a:prstGeom>
              <a:noFill/>
            </p:spPr>
          </p:pic>
        </p:grpSp>
        <p:grpSp>
          <p:nvGrpSpPr>
            <p:cNvPr id="81" name="Grupa 80">
              <a:extLst>
                <a:ext uri="{FF2B5EF4-FFF2-40B4-BE49-F238E27FC236}">
                  <a16:creationId xmlns:a16="http://schemas.microsoft.com/office/drawing/2014/main" id="{FA9EC819-A61A-4CA9-91E6-B790743F9F91}"/>
                </a:ext>
              </a:extLst>
            </p:cNvPr>
            <p:cNvGrpSpPr/>
            <p:nvPr/>
          </p:nvGrpSpPr>
          <p:grpSpPr>
            <a:xfrm>
              <a:off x="8052903" y="5749974"/>
              <a:ext cx="2375028" cy="430585"/>
              <a:chOff x="3054693" y="3737841"/>
              <a:chExt cx="2592288" cy="430585"/>
            </a:xfrm>
            <a:solidFill>
              <a:srgbClr val="CCCCCC"/>
            </a:solidFill>
          </p:grpSpPr>
          <p:sp>
            <p:nvSpPr>
              <p:cNvPr id="82" name="Prostokąt: zaokrąglone rogi 81">
                <a:extLst>
                  <a:ext uri="{FF2B5EF4-FFF2-40B4-BE49-F238E27FC236}">
                    <a16:creationId xmlns:a16="http://schemas.microsoft.com/office/drawing/2014/main" id="{1AEBE9F3-7811-43BC-ACFF-24D720B8F215}"/>
                  </a:ext>
                </a:extLst>
              </p:cNvPr>
              <p:cNvSpPr/>
              <p:nvPr/>
            </p:nvSpPr>
            <p:spPr>
              <a:xfrm>
                <a:off x="3054693" y="3798872"/>
                <a:ext cx="2592288" cy="350208"/>
              </a:xfrm>
              <a:prstGeom prst="roundRect">
                <a:avLst>
                  <a:gd name="adj" fmla="val 50000"/>
                </a:avLst>
              </a:prstGeom>
              <a:solidFill>
                <a:srgbClr val="949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68000" rtlCol="0" anchor="ctr"/>
              <a:lstStyle/>
              <a:p>
                <a:r>
                  <a:rPr lang="pl-PL" sz="1200" b="1" dirty="0"/>
                  <a:t>PENSUM DOKTORSKIE</a:t>
                </a:r>
              </a:p>
            </p:txBody>
          </p:sp>
          <p:pic>
            <p:nvPicPr>
              <p:cNvPr id="83" name="Obraz 82">
                <a:extLst>
                  <a:ext uri="{FF2B5EF4-FFF2-40B4-BE49-F238E27FC236}">
                    <a16:creationId xmlns:a16="http://schemas.microsoft.com/office/drawing/2014/main" id="{E259EAD1-CB11-492B-921E-F6FFE45429E4}"/>
                  </a:ext>
                </a:extLst>
              </p:cNvPr>
              <p:cNvPicPr>
                <a:picLocks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43651" y="3737841"/>
                <a:ext cx="430585" cy="430585"/>
              </a:xfrm>
              <a:prstGeom prst="rect">
                <a:avLst/>
              </a:prstGeom>
              <a:noFill/>
            </p:spPr>
          </p:pic>
        </p:grpSp>
        <p:grpSp>
          <p:nvGrpSpPr>
            <p:cNvPr id="106" name="Grupa 105">
              <a:extLst>
                <a:ext uri="{FF2B5EF4-FFF2-40B4-BE49-F238E27FC236}">
                  <a16:creationId xmlns:a16="http://schemas.microsoft.com/office/drawing/2014/main" id="{326BB539-464A-42BD-B28B-841134CD168B}"/>
                </a:ext>
              </a:extLst>
            </p:cNvPr>
            <p:cNvGrpSpPr/>
            <p:nvPr/>
          </p:nvGrpSpPr>
          <p:grpSpPr>
            <a:xfrm>
              <a:off x="8052903" y="6187684"/>
              <a:ext cx="2375028" cy="430585"/>
              <a:chOff x="3066355" y="3737841"/>
              <a:chExt cx="2592288" cy="430585"/>
            </a:xfrm>
            <a:solidFill>
              <a:srgbClr val="CCCCCC"/>
            </a:solidFill>
          </p:grpSpPr>
          <p:sp>
            <p:nvSpPr>
              <p:cNvPr id="107" name="Prostokąt: zaokrąglone rogi 106">
                <a:extLst>
                  <a:ext uri="{FF2B5EF4-FFF2-40B4-BE49-F238E27FC236}">
                    <a16:creationId xmlns:a16="http://schemas.microsoft.com/office/drawing/2014/main" id="{235BCD95-B3F0-4193-A76E-4E7C78AD6564}"/>
                  </a:ext>
                </a:extLst>
              </p:cNvPr>
              <p:cNvSpPr/>
              <p:nvPr/>
            </p:nvSpPr>
            <p:spPr>
              <a:xfrm>
                <a:off x="3066355" y="3787789"/>
                <a:ext cx="2592288" cy="350208"/>
              </a:xfrm>
              <a:prstGeom prst="roundRect">
                <a:avLst>
                  <a:gd name="adj" fmla="val 50000"/>
                </a:avLst>
              </a:prstGeom>
              <a:solidFill>
                <a:srgbClr val="949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68000" rtlCol="0" anchor="ctr"/>
              <a:lstStyle/>
              <a:p>
                <a:r>
                  <a:rPr lang="pl-PL" sz="1200" b="1" dirty="0"/>
                  <a:t>INNE OSOBY PROWADZĄCE ZAJĘCIA</a:t>
                </a:r>
              </a:p>
            </p:txBody>
          </p:sp>
          <p:pic>
            <p:nvPicPr>
              <p:cNvPr id="108" name="Obraz 107">
                <a:extLst>
                  <a:ext uri="{FF2B5EF4-FFF2-40B4-BE49-F238E27FC236}">
                    <a16:creationId xmlns:a16="http://schemas.microsoft.com/office/drawing/2014/main" id="{A9F7907D-2A4D-459A-BBDF-D04AF59E8503}"/>
                  </a:ext>
                </a:extLst>
              </p:cNvPr>
              <p:cNvPicPr>
                <a:picLocks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43651" y="3737841"/>
                <a:ext cx="430585" cy="430585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09" name="Grupa 108">
            <a:extLst>
              <a:ext uri="{FF2B5EF4-FFF2-40B4-BE49-F238E27FC236}">
                <a16:creationId xmlns:a16="http://schemas.microsoft.com/office/drawing/2014/main" id="{2AB7E671-A3F1-4042-8A21-611C19D671DD}"/>
              </a:ext>
            </a:extLst>
          </p:cNvPr>
          <p:cNvGrpSpPr/>
          <p:nvPr/>
        </p:nvGrpSpPr>
        <p:grpSpPr>
          <a:xfrm rot="16200000">
            <a:off x="10511716" y="4838051"/>
            <a:ext cx="1092306" cy="2611451"/>
            <a:chOff x="5346974" y="3598277"/>
            <a:chExt cx="1092306" cy="2611451"/>
          </a:xfrm>
        </p:grpSpPr>
        <p:pic>
          <p:nvPicPr>
            <p:cNvPr id="110" name="Obraz 109">
              <a:extLst>
                <a:ext uri="{FF2B5EF4-FFF2-40B4-BE49-F238E27FC236}">
                  <a16:creationId xmlns:a16="http://schemas.microsoft.com/office/drawing/2014/main" id="{441B8372-98A8-4043-98EF-9E32AF7C14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6974" y="3598277"/>
              <a:ext cx="1092306" cy="1092306"/>
            </a:xfrm>
            <a:prstGeom prst="rect">
              <a:avLst/>
            </a:prstGeom>
          </p:spPr>
        </p:pic>
        <p:sp>
          <p:nvSpPr>
            <p:cNvPr id="111" name="Prostokąt 110">
              <a:extLst>
                <a:ext uri="{FF2B5EF4-FFF2-40B4-BE49-F238E27FC236}">
                  <a16:creationId xmlns:a16="http://schemas.microsoft.com/office/drawing/2014/main" id="{5281AD46-016C-4CF4-8DED-31B04C03B2E8}"/>
                </a:ext>
              </a:extLst>
            </p:cNvPr>
            <p:cNvSpPr/>
            <p:nvPr/>
          </p:nvSpPr>
          <p:spPr>
            <a:xfrm>
              <a:off x="5648200" y="4578668"/>
              <a:ext cx="671547" cy="1631060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pl-PL" dirty="0"/>
                <a:t>Etap II</a:t>
              </a:r>
            </a:p>
          </p:txBody>
        </p:sp>
        <p:sp>
          <p:nvSpPr>
            <p:cNvPr id="112" name="Owal 111">
              <a:extLst>
                <a:ext uri="{FF2B5EF4-FFF2-40B4-BE49-F238E27FC236}">
                  <a16:creationId xmlns:a16="http://schemas.microsoft.com/office/drawing/2014/main" id="{270F4E33-9639-4F8D-807B-34C005278138}"/>
                </a:ext>
              </a:extLst>
            </p:cNvPr>
            <p:cNvSpPr/>
            <p:nvPr/>
          </p:nvSpPr>
          <p:spPr>
            <a:xfrm>
              <a:off x="6122834" y="4606469"/>
              <a:ext cx="142376" cy="142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cxnSp>
          <p:nvCxnSpPr>
            <p:cNvPr id="117" name="Łącznik prosty 116">
              <a:extLst>
                <a:ext uri="{FF2B5EF4-FFF2-40B4-BE49-F238E27FC236}">
                  <a16:creationId xmlns:a16="http://schemas.microsoft.com/office/drawing/2014/main" id="{D6FDF34B-2C06-4E72-97C7-C2CFD7CFBAAE}"/>
                </a:ext>
              </a:extLst>
            </p:cNvPr>
            <p:cNvCxnSpPr/>
            <p:nvPr/>
          </p:nvCxnSpPr>
          <p:spPr>
            <a:xfrm>
              <a:off x="5865459" y="4832584"/>
              <a:ext cx="442866" cy="0"/>
            </a:xfrm>
            <a:prstGeom prst="line">
              <a:avLst/>
            </a:prstGeom>
            <a:ln w="28575" cap="rnd">
              <a:solidFill>
                <a:srgbClr val="557EC7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2" name="Prostokąt zaokrąglony 12">
            <a:extLst>
              <a:ext uri="{FF2B5EF4-FFF2-40B4-BE49-F238E27FC236}">
                <a16:creationId xmlns:a16="http://schemas.microsoft.com/office/drawing/2014/main" id="{0D139967-522B-4A1A-87E8-8FFCADDCFE97}"/>
              </a:ext>
            </a:extLst>
          </p:cNvPr>
          <p:cNvSpPr/>
          <p:nvPr/>
        </p:nvSpPr>
        <p:spPr>
          <a:xfrm>
            <a:off x="1768530" y="3729468"/>
            <a:ext cx="2160000" cy="468000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CC669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>
                <a:solidFill>
                  <a:srgbClr val="CC6699"/>
                </a:solidFill>
              </a:rPr>
              <a:t>MINIMUM KADROWE</a:t>
            </a:r>
          </a:p>
        </p:txBody>
      </p:sp>
      <p:sp>
        <p:nvSpPr>
          <p:cNvPr id="133" name="Prostokąt 132">
            <a:extLst>
              <a:ext uri="{FF2B5EF4-FFF2-40B4-BE49-F238E27FC236}">
                <a16:creationId xmlns:a16="http://schemas.microsoft.com/office/drawing/2014/main" id="{11CA7867-264F-402D-9B43-06EED56FF344}"/>
              </a:ext>
            </a:extLst>
          </p:cNvPr>
          <p:cNvSpPr/>
          <p:nvPr/>
        </p:nvSpPr>
        <p:spPr>
          <a:xfrm rot="897971">
            <a:off x="3918089" y="453656"/>
            <a:ext cx="1859896" cy="369332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r>
              <a:rPr lang="pl-PL" b="1" dirty="0">
                <a:ln w="3175">
                  <a:solidFill>
                    <a:srgbClr val="CC6699"/>
                  </a:solidFill>
                  <a:prstDash val="solid"/>
                </a:ln>
                <a:pattFill prst="dkUpDiag">
                  <a:fgClr>
                    <a:srgbClr val="CC6699"/>
                  </a:fgClr>
                  <a:bgClr>
                    <a:schemeClr val="bg1"/>
                  </a:bgClr>
                </a:pattFill>
              </a:rPr>
              <a:t>Etap pierwszy</a:t>
            </a:r>
          </a:p>
        </p:txBody>
      </p:sp>
      <p:sp>
        <p:nvSpPr>
          <p:cNvPr id="134" name="Prostokąt 133">
            <a:extLst>
              <a:ext uri="{FF2B5EF4-FFF2-40B4-BE49-F238E27FC236}">
                <a16:creationId xmlns:a16="http://schemas.microsoft.com/office/drawing/2014/main" id="{022B19F7-D34A-45D7-98BF-589C5555DDA9}"/>
              </a:ext>
            </a:extLst>
          </p:cNvPr>
          <p:cNvSpPr/>
          <p:nvPr/>
        </p:nvSpPr>
        <p:spPr>
          <a:xfrm rot="897971">
            <a:off x="10183978" y="548917"/>
            <a:ext cx="1859896" cy="369332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r>
              <a:rPr lang="pl-PL" b="1" dirty="0">
                <a:ln w="3175">
                  <a:solidFill>
                    <a:srgbClr val="CC6699"/>
                  </a:solidFill>
                  <a:prstDash val="solid"/>
                </a:ln>
                <a:pattFill prst="dkUpDiag">
                  <a:fgClr>
                    <a:srgbClr val="CC6699"/>
                  </a:fgClr>
                  <a:bgClr>
                    <a:schemeClr val="bg1"/>
                  </a:bgClr>
                </a:pattFill>
              </a:rPr>
              <a:t>Etap drugi</a:t>
            </a:r>
          </a:p>
        </p:txBody>
      </p:sp>
      <p:grpSp>
        <p:nvGrpSpPr>
          <p:cNvPr id="3" name="Grupa 2">
            <a:extLst>
              <a:ext uri="{FF2B5EF4-FFF2-40B4-BE49-F238E27FC236}">
                <a16:creationId xmlns:a16="http://schemas.microsoft.com/office/drawing/2014/main" id="{1F6FFF34-AD2D-4822-82A8-F5F11016BA96}"/>
              </a:ext>
            </a:extLst>
          </p:cNvPr>
          <p:cNvGrpSpPr/>
          <p:nvPr/>
        </p:nvGrpSpPr>
        <p:grpSpPr>
          <a:xfrm>
            <a:off x="7886543" y="1427985"/>
            <a:ext cx="2387426" cy="862027"/>
            <a:chOff x="7886543" y="1427985"/>
            <a:chExt cx="2387426" cy="862027"/>
          </a:xfrm>
        </p:grpSpPr>
        <p:sp>
          <p:nvSpPr>
            <p:cNvPr id="142" name="Prostokąt zaokrąglony 47">
              <a:extLst>
                <a:ext uri="{FF2B5EF4-FFF2-40B4-BE49-F238E27FC236}">
                  <a16:creationId xmlns:a16="http://schemas.microsoft.com/office/drawing/2014/main" id="{A042CBA4-6DEE-4ACD-8CCD-B599C6822341}"/>
                </a:ext>
              </a:extLst>
            </p:cNvPr>
            <p:cNvSpPr/>
            <p:nvPr/>
          </p:nvSpPr>
          <p:spPr>
            <a:xfrm>
              <a:off x="7897969" y="1427985"/>
              <a:ext cx="2376000" cy="3620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CC6699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pl-PL" sz="1600" b="1" dirty="0">
                  <a:solidFill>
                    <a:srgbClr val="CC6699"/>
                  </a:solidFill>
                </a:rPr>
                <a:t>Kary</a:t>
              </a:r>
            </a:p>
          </p:txBody>
        </p:sp>
        <p:sp>
          <p:nvSpPr>
            <p:cNvPr id="143" name="Prostokąt zaokrąglony 47">
              <a:extLst>
                <a:ext uri="{FF2B5EF4-FFF2-40B4-BE49-F238E27FC236}">
                  <a16:creationId xmlns:a16="http://schemas.microsoft.com/office/drawing/2014/main" id="{304D9829-2812-4D0D-B699-83752E968FD0}"/>
                </a:ext>
              </a:extLst>
            </p:cNvPr>
            <p:cNvSpPr/>
            <p:nvPr/>
          </p:nvSpPr>
          <p:spPr>
            <a:xfrm>
              <a:off x="7886543" y="1928007"/>
              <a:ext cx="2376000" cy="36200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C6699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pl-PL" sz="1600" b="1" dirty="0">
                  <a:solidFill>
                    <a:srgbClr val="CC6699"/>
                  </a:solidFill>
                </a:rPr>
                <a:t>Funkcje kierownicze</a:t>
              </a:r>
            </a:p>
          </p:txBody>
        </p:sp>
      </p:grpSp>
      <p:sp>
        <p:nvSpPr>
          <p:cNvPr id="150" name="Prostokąt 149">
            <a:extLst>
              <a:ext uri="{FF2B5EF4-FFF2-40B4-BE49-F238E27FC236}">
                <a16:creationId xmlns:a16="http://schemas.microsoft.com/office/drawing/2014/main" id="{759CFBC7-5167-4E47-BAF9-6762690892C1}"/>
              </a:ext>
            </a:extLst>
          </p:cNvPr>
          <p:cNvSpPr/>
          <p:nvPr/>
        </p:nvSpPr>
        <p:spPr>
          <a:xfrm rot="1054503">
            <a:off x="10242283" y="2382769"/>
            <a:ext cx="1836581" cy="1015663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sz="2200" b="1" dirty="0">
                <a:ln w="3175">
                  <a:solidFill>
                    <a:srgbClr val="7F7F7F"/>
                  </a:solidFill>
                  <a:prstDash val="solid"/>
                </a:ln>
                <a:pattFill prst="dkDnDiag">
                  <a:fgClr>
                    <a:srgbClr val="7F7F7F"/>
                  </a:fgClr>
                  <a:bgClr>
                    <a:schemeClr val="accent3">
                      <a:lumMod val="20000"/>
                      <a:lumOff val="80000"/>
                    </a:schemeClr>
                  </a:bgClr>
                </a:pattFill>
              </a:rPr>
              <a:t>Wyłączenie starego modułu</a:t>
            </a:r>
          </a:p>
        </p:txBody>
      </p:sp>
      <p:sp>
        <p:nvSpPr>
          <p:cNvPr id="154" name="Prostokąt 153">
            <a:extLst>
              <a:ext uri="{FF2B5EF4-FFF2-40B4-BE49-F238E27FC236}">
                <a16:creationId xmlns:a16="http://schemas.microsoft.com/office/drawing/2014/main" id="{BA6B3192-1898-480B-AF8F-23B6643608EA}"/>
              </a:ext>
            </a:extLst>
          </p:cNvPr>
          <p:cNvSpPr/>
          <p:nvPr/>
        </p:nvSpPr>
        <p:spPr>
          <a:xfrm rot="1054503">
            <a:off x="5575036" y="4524273"/>
            <a:ext cx="2520670" cy="1354217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sz="2200" b="1" dirty="0">
                <a:ln w="3175">
                  <a:solidFill>
                    <a:srgbClr val="CC6699"/>
                  </a:solidFill>
                  <a:prstDash val="solid"/>
                </a:ln>
                <a:pattFill prst="dkDnDiag">
                  <a:fgClr>
                    <a:schemeClr val="bg1"/>
                  </a:fgClr>
                  <a:bgClr>
                    <a:srgbClr val="CC6699"/>
                  </a:bgClr>
                </a:pattFill>
              </a:rPr>
              <a:t>Integracja</a:t>
            </a:r>
          </a:p>
          <a:p>
            <a:pPr algn="ctr"/>
            <a:r>
              <a:rPr lang="pl-PL" sz="2200" b="1" dirty="0">
                <a:ln w="3175">
                  <a:solidFill>
                    <a:srgbClr val="CC6699"/>
                  </a:solidFill>
                  <a:prstDash val="solid"/>
                </a:ln>
                <a:pattFill prst="dkDnDiag">
                  <a:fgClr>
                    <a:schemeClr val="bg1"/>
                  </a:fgClr>
                  <a:bgClr>
                    <a:srgbClr val="CC6699"/>
                  </a:bgClr>
                </a:pattFill>
              </a:rPr>
              <a:t>z modułem Procesów awansowych </a:t>
            </a:r>
          </a:p>
        </p:txBody>
      </p:sp>
      <p:grpSp>
        <p:nvGrpSpPr>
          <p:cNvPr id="155" name="Grupa 154">
            <a:extLst>
              <a:ext uri="{FF2B5EF4-FFF2-40B4-BE49-F238E27FC236}">
                <a16:creationId xmlns:a16="http://schemas.microsoft.com/office/drawing/2014/main" id="{E88DFA38-EEC5-4628-A677-893801115791}"/>
              </a:ext>
            </a:extLst>
          </p:cNvPr>
          <p:cNvGrpSpPr/>
          <p:nvPr/>
        </p:nvGrpSpPr>
        <p:grpSpPr>
          <a:xfrm rot="16200000">
            <a:off x="10539971" y="704943"/>
            <a:ext cx="1092306" cy="2379035"/>
            <a:chOff x="5346974" y="3598277"/>
            <a:chExt cx="1092306" cy="2379035"/>
          </a:xfrm>
        </p:grpSpPr>
        <p:pic>
          <p:nvPicPr>
            <p:cNvPr id="156" name="Obraz 155">
              <a:extLst>
                <a:ext uri="{FF2B5EF4-FFF2-40B4-BE49-F238E27FC236}">
                  <a16:creationId xmlns:a16="http://schemas.microsoft.com/office/drawing/2014/main" id="{86AC82B7-EBFA-48C9-B275-9A9A2EB75C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6974" y="3598277"/>
              <a:ext cx="1092306" cy="1092306"/>
            </a:xfrm>
            <a:prstGeom prst="rect">
              <a:avLst/>
            </a:prstGeom>
          </p:spPr>
        </p:pic>
        <p:sp>
          <p:nvSpPr>
            <p:cNvPr id="157" name="Prostokąt 156">
              <a:extLst>
                <a:ext uri="{FF2B5EF4-FFF2-40B4-BE49-F238E27FC236}">
                  <a16:creationId xmlns:a16="http://schemas.microsoft.com/office/drawing/2014/main" id="{00D5EC70-F5B1-4493-A4B5-7D35F9A0089F}"/>
                </a:ext>
              </a:extLst>
            </p:cNvPr>
            <p:cNvSpPr/>
            <p:nvPr/>
          </p:nvSpPr>
          <p:spPr>
            <a:xfrm>
              <a:off x="5648201" y="4578668"/>
              <a:ext cx="671547" cy="1398644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58" name="Owal 157">
              <a:extLst>
                <a:ext uri="{FF2B5EF4-FFF2-40B4-BE49-F238E27FC236}">
                  <a16:creationId xmlns:a16="http://schemas.microsoft.com/office/drawing/2014/main" id="{E9FF38AE-A727-4C68-BADC-F896759D52F6}"/>
                </a:ext>
              </a:extLst>
            </p:cNvPr>
            <p:cNvSpPr/>
            <p:nvPr/>
          </p:nvSpPr>
          <p:spPr>
            <a:xfrm>
              <a:off x="6122834" y="4606469"/>
              <a:ext cx="142376" cy="142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cxnSp>
          <p:nvCxnSpPr>
            <p:cNvPr id="159" name="Łącznik prosty 158">
              <a:extLst>
                <a:ext uri="{FF2B5EF4-FFF2-40B4-BE49-F238E27FC236}">
                  <a16:creationId xmlns:a16="http://schemas.microsoft.com/office/drawing/2014/main" id="{DC6FDD07-81A2-49B5-9775-1B640CB740ED}"/>
                </a:ext>
              </a:extLst>
            </p:cNvPr>
            <p:cNvCxnSpPr/>
            <p:nvPr/>
          </p:nvCxnSpPr>
          <p:spPr>
            <a:xfrm>
              <a:off x="5865459" y="4832584"/>
              <a:ext cx="442866" cy="0"/>
            </a:xfrm>
            <a:prstGeom prst="line">
              <a:avLst/>
            </a:prstGeom>
            <a:ln w="28575" cap="rnd">
              <a:solidFill>
                <a:srgbClr val="557EC7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Grupa 118">
            <a:extLst>
              <a:ext uri="{FF2B5EF4-FFF2-40B4-BE49-F238E27FC236}">
                <a16:creationId xmlns:a16="http://schemas.microsoft.com/office/drawing/2014/main" id="{FFEE56FE-557A-4E60-BABF-343893348945}"/>
              </a:ext>
            </a:extLst>
          </p:cNvPr>
          <p:cNvGrpSpPr/>
          <p:nvPr/>
        </p:nvGrpSpPr>
        <p:grpSpPr>
          <a:xfrm rot="5400000">
            <a:off x="-119043" y="777249"/>
            <a:ext cx="1092306" cy="2379035"/>
            <a:chOff x="5346974" y="3598277"/>
            <a:chExt cx="1092306" cy="2379035"/>
          </a:xfrm>
        </p:grpSpPr>
        <p:pic>
          <p:nvPicPr>
            <p:cNvPr id="120" name="Obraz 119">
              <a:extLst>
                <a:ext uri="{FF2B5EF4-FFF2-40B4-BE49-F238E27FC236}">
                  <a16:creationId xmlns:a16="http://schemas.microsoft.com/office/drawing/2014/main" id="{2977FE5F-7767-4B38-9CC7-ED85DB162D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6974" y="3598277"/>
              <a:ext cx="1092306" cy="1092306"/>
            </a:xfrm>
            <a:prstGeom prst="rect">
              <a:avLst/>
            </a:prstGeom>
          </p:spPr>
        </p:pic>
        <p:sp>
          <p:nvSpPr>
            <p:cNvPr id="121" name="Prostokąt 120">
              <a:extLst>
                <a:ext uri="{FF2B5EF4-FFF2-40B4-BE49-F238E27FC236}">
                  <a16:creationId xmlns:a16="http://schemas.microsoft.com/office/drawing/2014/main" id="{15A20787-7151-4DF9-B378-17B5F96DF7EE}"/>
                </a:ext>
              </a:extLst>
            </p:cNvPr>
            <p:cNvSpPr/>
            <p:nvPr/>
          </p:nvSpPr>
          <p:spPr>
            <a:xfrm>
              <a:off x="5648201" y="4578668"/>
              <a:ext cx="671547" cy="1398644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122" name="Owal 121">
              <a:extLst>
                <a:ext uri="{FF2B5EF4-FFF2-40B4-BE49-F238E27FC236}">
                  <a16:creationId xmlns:a16="http://schemas.microsoft.com/office/drawing/2014/main" id="{727AB37E-1932-4D8F-A325-30B887E506BF}"/>
                </a:ext>
              </a:extLst>
            </p:cNvPr>
            <p:cNvSpPr/>
            <p:nvPr/>
          </p:nvSpPr>
          <p:spPr>
            <a:xfrm>
              <a:off x="6122834" y="4606469"/>
              <a:ext cx="142376" cy="142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cxnSp>
          <p:nvCxnSpPr>
            <p:cNvPr id="123" name="Łącznik prosty 122">
              <a:extLst>
                <a:ext uri="{FF2B5EF4-FFF2-40B4-BE49-F238E27FC236}">
                  <a16:creationId xmlns:a16="http://schemas.microsoft.com/office/drawing/2014/main" id="{79472D06-E059-4F1E-808E-4D6DF25C200B}"/>
                </a:ext>
              </a:extLst>
            </p:cNvPr>
            <p:cNvCxnSpPr/>
            <p:nvPr/>
          </p:nvCxnSpPr>
          <p:spPr>
            <a:xfrm>
              <a:off x="5865459" y="4832584"/>
              <a:ext cx="442866" cy="0"/>
            </a:xfrm>
            <a:prstGeom prst="line">
              <a:avLst/>
            </a:prstGeom>
            <a:ln w="28575" cap="rnd">
              <a:solidFill>
                <a:srgbClr val="557EC7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1" name="Model 3D 130" descr="receycal ben">
            <a:extLst>
              <a:ext uri="{FF2B5EF4-FFF2-40B4-BE49-F238E27FC236}">
                <a16:creationId xmlns:a16="http://schemas.microsoft.com/office/drawing/2014/main" id="{FF8A8DBD-3FC6-4A14-BC5E-BA37F189BC4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722379" y="4758281"/>
            <a:ext cx="1507442" cy="1556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2840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58 -0.00024 L 0.31758 -0.00024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8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7"/>
                                            </p:cond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9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80" grpId="0" animBg="1"/>
      <p:bldP spid="70" grpId="0" animBg="1"/>
      <p:bldP spid="132" grpId="0" animBg="1"/>
      <p:bldP spid="132" grpId="1" animBg="1"/>
      <p:bldP spid="132" grpId="2" animBg="1"/>
      <p:bldP spid="133" grpId="0"/>
      <p:bldP spid="134" grpId="0"/>
      <p:bldP spid="150" grpId="0"/>
      <p:bldP spid="15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4" name="Model 3D 13" descr="Paper">
                <a:extLst>
                  <a:ext uri="{FF2B5EF4-FFF2-40B4-BE49-F238E27FC236}">
                    <a16:creationId xmlns:a16="http://schemas.microsoft.com/office/drawing/2014/main" id="{9CE1F003-DF01-4987-8D96-A62ACF77412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12391797"/>
                  </p:ext>
                </p:extLst>
              </p:nvPr>
            </p:nvGraphicFramePr>
            <p:xfrm rot="5400000">
              <a:off x="1399857" y="3169625"/>
              <a:ext cx="2381466" cy="4942509"/>
            </p:xfrm>
            <a:graphic>
              <a:graphicData uri="http://schemas.microsoft.com/office/drawing/2017/model3d">
                <am3d:model3d r:embed="rId3">
                  <am3d:spPr>
                    <a:xfrm rot="5400000">
                      <a:off x="0" y="0"/>
                      <a:ext cx="2381466" cy="4942509"/>
                    </a:xfrm>
                    <a:prstGeom prst="rect">
                      <a:avLst/>
                    </a:prstGeom>
                  </am3d:spPr>
                  <am3d:camera>
                    <am3d:pos x="0" y="0" z="5669096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936731" d="1000000"/>
                    <am3d:preTrans dx="-17335" dy="-18000000" dz="-878710"/>
                    <am3d:scale>
                      <am3d:sx n="1000000" d="1000000"/>
                      <am3d:sy n="1000000" d="1000000"/>
                      <am3d:sz n="1000000" d="1000000"/>
                    </am3d:scale>
                    <am3d:rot ax="-2132682" ay="-3031828" az="1732710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541866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4" name="Model 3D 13" descr="Paper">
                <a:extLst>
                  <a:ext uri="{FF2B5EF4-FFF2-40B4-BE49-F238E27FC236}">
                    <a16:creationId xmlns:am3d="http://schemas.microsoft.com/office/drawing/2017/model3d" xmlns="" xmlns:a16="http://schemas.microsoft.com/office/drawing/2014/main" id="{9CE1F003-DF01-4987-8D96-A62ACF77412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5400000">
                <a:off x="1399857" y="3169625"/>
                <a:ext cx="2381466" cy="4942509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ytuł 1">
            <a:extLst>
              <a:ext uri="{FF2B5EF4-FFF2-40B4-BE49-F238E27FC236}">
                <a16:creationId xmlns:a16="http://schemas.microsoft.com/office/drawing/2014/main" id="{B5CD4A89-3F6E-44FA-9F18-06B5F7CDD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Dodatkowo</a:t>
            </a:r>
          </a:p>
        </p:txBody>
      </p:sp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0D0E53A7-620B-4F91-86D3-5F1A2BDB3923}"/>
              </a:ext>
            </a:extLst>
          </p:cNvPr>
          <p:cNvSpPr/>
          <p:nvPr/>
        </p:nvSpPr>
        <p:spPr>
          <a:xfrm>
            <a:off x="2809661" y="2960878"/>
            <a:ext cx="2376000" cy="540148"/>
          </a:xfrm>
          <a:prstGeom prst="roundRect">
            <a:avLst>
              <a:gd name="adj" fmla="val 50000"/>
            </a:avLst>
          </a:prstGeom>
          <a:solidFill>
            <a:srgbClr val="CC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WYBÓR STANOWISK</a:t>
            </a:r>
          </a:p>
        </p:txBody>
      </p:sp>
      <p:sp>
        <p:nvSpPr>
          <p:cNvPr id="4" name="Prostokąt: zaokrąglone rogi 3">
            <a:extLst>
              <a:ext uri="{FF2B5EF4-FFF2-40B4-BE49-F238E27FC236}">
                <a16:creationId xmlns:a16="http://schemas.microsoft.com/office/drawing/2014/main" id="{B8C2028F-31DD-4C27-877E-07DF42C41008}"/>
              </a:ext>
            </a:extLst>
          </p:cNvPr>
          <p:cNvSpPr/>
          <p:nvPr/>
        </p:nvSpPr>
        <p:spPr>
          <a:xfrm>
            <a:off x="2783632" y="3585679"/>
            <a:ext cx="2376000" cy="664030"/>
          </a:xfrm>
          <a:prstGeom prst="roundRect">
            <a:avLst>
              <a:gd name="adj" fmla="val 50000"/>
            </a:avLst>
          </a:prstGeom>
          <a:solidFill>
            <a:srgbClr val="CC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INNE OSOBY PROWADZĄCE ZAJĘCIA</a:t>
            </a:r>
          </a:p>
        </p:txBody>
      </p:sp>
      <p:sp>
        <p:nvSpPr>
          <p:cNvPr id="5" name="Prostokąt: zaokrąglone rogi 4">
            <a:extLst>
              <a:ext uri="{FF2B5EF4-FFF2-40B4-BE49-F238E27FC236}">
                <a16:creationId xmlns:a16="http://schemas.microsoft.com/office/drawing/2014/main" id="{5748361D-2E62-47F8-BC3D-8337A5B69A3B}"/>
              </a:ext>
            </a:extLst>
          </p:cNvPr>
          <p:cNvSpPr/>
          <p:nvPr/>
        </p:nvSpPr>
        <p:spPr>
          <a:xfrm>
            <a:off x="2783632" y="4361923"/>
            <a:ext cx="2376000" cy="540148"/>
          </a:xfrm>
          <a:prstGeom prst="roundRect">
            <a:avLst>
              <a:gd name="adj" fmla="val 50000"/>
            </a:avLst>
          </a:prstGeom>
          <a:solidFill>
            <a:srgbClr val="CC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NIEOBECNOŚCI</a:t>
            </a:r>
          </a:p>
        </p:txBody>
      </p:sp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FA50D0A2-0DC5-4AD8-8F46-EBBBC81CACF8}"/>
              </a:ext>
            </a:extLst>
          </p:cNvPr>
          <p:cNvSpPr/>
          <p:nvPr/>
        </p:nvSpPr>
        <p:spPr>
          <a:xfrm>
            <a:off x="2800646" y="1654361"/>
            <a:ext cx="2376000" cy="540148"/>
          </a:xfrm>
          <a:prstGeom prst="roundRect">
            <a:avLst>
              <a:gd name="adj" fmla="val 50000"/>
            </a:avLst>
          </a:prstGeom>
          <a:solidFill>
            <a:srgbClr val="CC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OŚWIADCZENIE O DYSCYPLINIE</a:t>
            </a:r>
          </a:p>
        </p:txBody>
      </p:sp>
      <p:sp>
        <p:nvSpPr>
          <p:cNvPr id="7" name="Prostokąt: zaokrąglone rogi 6">
            <a:extLst>
              <a:ext uri="{FF2B5EF4-FFF2-40B4-BE49-F238E27FC236}">
                <a16:creationId xmlns:a16="http://schemas.microsoft.com/office/drawing/2014/main" id="{EC685B30-D234-49C4-94AC-96FC1083B095}"/>
              </a:ext>
            </a:extLst>
          </p:cNvPr>
          <p:cNvSpPr/>
          <p:nvPr/>
        </p:nvSpPr>
        <p:spPr>
          <a:xfrm>
            <a:off x="2809661" y="2302682"/>
            <a:ext cx="2376000" cy="540148"/>
          </a:xfrm>
          <a:prstGeom prst="roundRect">
            <a:avLst>
              <a:gd name="adj" fmla="val 50000"/>
            </a:avLst>
          </a:prstGeom>
          <a:solidFill>
            <a:srgbClr val="CC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WARUNKI ZATRUDNIENIA</a:t>
            </a:r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27064E07-5278-4C90-8185-C82D8FDE2798}"/>
              </a:ext>
            </a:extLst>
          </p:cNvPr>
          <p:cNvSpPr/>
          <p:nvPr/>
        </p:nvSpPr>
        <p:spPr>
          <a:xfrm>
            <a:off x="6317531" y="1644486"/>
            <a:ext cx="6096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1600" b="1" dirty="0"/>
              <a:t>Informacja o prowadzonych badaniach w ramach dyscypliny</a:t>
            </a:r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174D6492-27D4-4E5D-8324-A860A50898BC}"/>
              </a:ext>
            </a:extLst>
          </p:cNvPr>
          <p:cNvSpPr/>
          <p:nvPr/>
        </p:nvSpPr>
        <p:spPr>
          <a:xfrm>
            <a:off x="6349067" y="2385804"/>
            <a:ext cx="6096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1600" b="1" dirty="0"/>
              <a:t>Informacja o finansowaniu stanowiska pracy</a:t>
            </a: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AC5265D2-21E5-4B4B-AD86-48A2EC01746D}"/>
              </a:ext>
            </a:extLst>
          </p:cNvPr>
          <p:cNvSpPr/>
          <p:nvPr/>
        </p:nvSpPr>
        <p:spPr>
          <a:xfrm>
            <a:off x="6349067" y="3127123"/>
            <a:ext cx="6096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1600" b="1" dirty="0"/>
              <a:t>Według starej i nowej ustawy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266BF210-FDF5-46D9-86FC-F40C0B23577C}"/>
              </a:ext>
            </a:extLst>
          </p:cNvPr>
          <p:cNvSpPr/>
          <p:nvPr/>
        </p:nvSpPr>
        <p:spPr>
          <a:xfrm>
            <a:off x="6349067" y="3748417"/>
            <a:ext cx="6096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1600" b="1" dirty="0"/>
              <a:t>Zakres kompetencji i doświadczenie</a:t>
            </a:r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1D75E8F5-550F-4E21-85B6-B16D69F2789D}"/>
              </a:ext>
            </a:extLst>
          </p:cNvPr>
          <p:cNvSpPr/>
          <p:nvPr/>
        </p:nvSpPr>
        <p:spPr>
          <a:xfrm>
            <a:off x="6331443" y="4399965"/>
            <a:ext cx="6096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1600" b="1" dirty="0"/>
              <a:t>Liczba dni (bez szczegółów)</a:t>
            </a:r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3" name="Model 3D 12" descr="Surface Pen - Cobalt Blue">
                <a:extLst>
                  <a:ext uri="{FF2B5EF4-FFF2-40B4-BE49-F238E27FC236}">
                    <a16:creationId xmlns:a16="http://schemas.microsoft.com/office/drawing/2014/main" id="{580FAABC-651E-4B99-96D6-1F7E684F43E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60020559"/>
                  </p:ext>
                </p:extLst>
              </p:nvPr>
            </p:nvGraphicFramePr>
            <p:xfrm rot="20117212">
              <a:off x="899342" y="2071786"/>
              <a:ext cx="342519" cy="4243431"/>
            </p:xfrm>
            <a:graphic>
              <a:graphicData uri="http://schemas.microsoft.com/office/drawing/2017/model3d">
                <am3d:model3d r:embed="rId6">
                  <am3d:spPr>
                    <a:xfrm rot="20117212">
                      <a:off x="0" y="0"/>
                      <a:ext cx="342519" cy="4243431"/>
                    </a:xfrm>
                    <a:prstGeom prst="rect">
                      <a:avLst/>
                    </a:prstGeom>
                  </am3d:spPr>
                  <am3d:camera>
                    <am3d:pos x="0" y="0" z="4722958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530397" d="1000000"/>
                    <am3d:preTrans dx="-19482" dy="-20648728" dz="-1"/>
                    <am3d:scale>
                      <am3d:sx n="1000000" d="1000000"/>
                      <am3d:sy n="1000000" d="1000000"/>
                      <am3d:sz n="1000000" d="1000000"/>
                    </am3d:scale>
                    <am3d:rot ax="-666743" ay="-1893850" az="352212"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430051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3" name="Model 3D 12" descr="Surface Pen - Cobalt Blue">
                <a:extLst>
                  <a:ext uri="{FF2B5EF4-FFF2-40B4-BE49-F238E27FC236}">
                    <a16:creationId xmlns:am3d="http://schemas.microsoft.com/office/drawing/2017/model3d" xmlns="" xmlns:a16="http://schemas.microsoft.com/office/drawing/2014/main" id="{580FAABC-651E-4B99-96D6-1F7E684F43E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rot="20117212">
                <a:off x="899342" y="2071786"/>
                <a:ext cx="342519" cy="424343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1510007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5CD4A89-3F6E-44FA-9F18-06B5F7CDD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Stopnie i tytuły</a:t>
            </a:r>
          </a:p>
        </p:txBody>
      </p:sp>
      <p:grpSp>
        <p:nvGrpSpPr>
          <p:cNvPr id="16" name="Grupa 15">
            <a:extLst>
              <a:ext uri="{FF2B5EF4-FFF2-40B4-BE49-F238E27FC236}">
                <a16:creationId xmlns:a16="http://schemas.microsoft.com/office/drawing/2014/main" id="{75F38A90-D11E-448E-96BE-67AD68929A89}"/>
              </a:ext>
            </a:extLst>
          </p:cNvPr>
          <p:cNvGrpSpPr/>
          <p:nvPr/>
        </p:nvGrpSpPr>
        <p:grpSpPr>
          <a:xfrm>
            <a:off x="7919994" y="1240716"/>
            <a:ext cx="2880000" cy="540147"/>
            <a:chOff x="8328248" y="1578182"/>
            <a:chExt cx="2880000" cy="540147"/>
          </a:xfrm>
        </p:grpSpPr>
        <p:sp>
          <p:nvSpPr>
            <p:cNvPr id="17" name="Prostokąt zaokrąglony 3">
              <a:extLst>
                <a:ext uri="{FF2B5EF4-FFF2-40B4-BE49-F238E27FC236}">
                  <a16:creationId xmlns:a16="http://schemas.microsoft.com/office/drawing/2014/main" id="{B8739891-FC7A-4346-8361-DFE1BD9A9101}"/>
                </a:ext>
              </a:extLst>
            </p:cNvPr>
            <p:cNvSpPr/>
            <p:nvPr/>
          </p:nvSpPr>
          <p:spPr>
            <a:xfrm>
              <a:off x="8328248" y="1578182"/>
              <a:ext cx="2880000" cy="540147"/>
            </a:xfrm>
            <a:prstGeom prst="roundRect">
              <a:avLst>
                <a:gd name="adj" fmla="val 50000"/>
              </a:avLst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2" algn="ctr"/>
              <a:r>
                <a:rPr lang="pl-PL" sz="30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18" name="Obraz 17">
              <a:extLst>
                <a:ext uri="{FF2B5EF4-FFF2-40B4-BE49-F238E27FC236}">
                  <a16:creationId xmlns:a16="http://schemas.microsoft.com/office/drawing/2014/main" id="{A1D66F35-481E-4AFE-B66B-E00787C758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4408" y="1708074"/>
              <a:ext cx="1080462" cy="262601"/>
            </a:xfrm>
            <a:prstGeom prst="rect">
              <a:avLst/>
            </a:prstGeom>
            <a:solidFill>
              <a:srgbClr val="CC6699">
                <a:alpha val="0"/>
              </a:srgbClr>
            </a:solidFill>
          </p:spPr>
        </p:pic>
      </p:grpSp>
      <p:sp>
        <p:nvSpPr>
          <p:cNvPr id="19" name="Prostokąt zaokrąglony 5">
            <a:extLst>
              <a:ext uri="{FF2B5EF4-FFF2-40B4-BE49-F238E27FC236}">
                <a16:creationId xmlns:a16="http://schemas.microsoft.com/office/drawing/2014/main" id="{B3915A48-DD14-4CA7-B5EC-A7AF7A1D05F9}"/>
              </a:ext>
            </a:extLst>
          </p:cNvPr>
          <p:cNvSpPr/>
          <p:nvPr/>
        </p:nvSpPr>
        <p:spPr>
          <a:xfrm>
            <a:off x="1579285" y="1245617"/>
            <a:ext cx="2880000" cy="5401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0" name="Obraz 19">
            <a:extLst>
              <a:ext uri="{FF2B5EF4-FFF2-40B4-BE49-F238E27FC236}">
                <a16:creationId xmlns:a16="http://schemas.microsoft.com/office/drawing/2014/main" id="{42367C2D-12D4-4937-AEF6-302B57F2C2D8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-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054" y="1383103"/>
            <a:ext cx="1080462" cy="262601"/>
          </a:xfrm>
          <a:prstGeom prst="rect">
            <a:avLst/>
          </a:prstGeom>
          <a:solidFill>
            <a:srgbClr val="CC6699">
              <a:alpha val="0"/>
            </a:srgbClr>
          </a:solidFill>
        </p:spPr>
      </p:pic>
      <p:sp>
        <p:nvSpPr>
          <p:cNvPr id="21" name="Prostokąt zaokrąglony 24">
            <a:extLst>
              <a:ext uri="{FF2B5EF4-FFF2-40B4-BE49-F238E27FC236}">
                <a16:creationId xmlns:a16="http://schemas.microsoft.com/office/drawing/2014/main" id="{81147C25-4B2E-4F85-9E25-023CB5F2E2EC}"/>
              </a:ext>
            </a:extLst>
          </p:cNvPr>
          <p:cNvSpPr/>
          <p:nvPr/>
        </p:nvSpPr>
        <p:spPr>
          <a:xfrm>
            <a:off x="1463998" y="2865895"/>
            <a:ext cx="2736016" cy="43010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CC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>
                <a:solidFill>
                  <a:srgbClr val="CC6699"/>
                </a:solidFill>
              </a:rPr>
              <a:t>ZAWIADOMIENIA</a:t>
            </a:r>
            <a:r>
              <a:rPr lang="pl-PL" sz="1800" dirty="0">
                <a:solidFill>
                  <a:srgbClr val="CC6699"/>
                </a:solidFill>
              </a:rPr>
              <a:t> </a:t>
            </a:r>
          </a:p>
        </p:txBody>
      </p:sp>
      <p:sp>
        <p:nvSpPr>
          <p:cNvPr id="25" name="Prostokąt zaokrąglony 24">
            <a:extLst>
              <a:ext uri="{FF2B5EF4-FFF2-40B4-BE49-F238E27FC236}">
                <a16:creationId xmlns:a16="http://schemas.microsoft.com/office/drawing/2014/main" id="{9DDBC76E-2D80-45DA-9F4B-049ECB6FE452}"/>
              </a:ext>
            </a:extLst>
          </p:cNvPr>
          <p:cNvSpPr/>
          <p:nvPr/>
        </p:nvSpPr>
        <p:spPr>
          <a:xfrm>
            <a:off x="8244472" y="2435788"/>
            <a:ext cx="2736016" cy="430107"/>
          </a:xfrm>
          <a:prstGeom prst="roundRect">
            <a:avLst>
              <a:gd name="adj" fmla="val 50000"/>
            </a:avLst>
          </a:prstGeom>
          <a:solidFill>
            <a:srgbClr val="CC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/>
              <a:t>STOPNIE I TYTUŁY ZAGRANICZNE</a:t>
            </a:r>
            <a:r>
              <a:rPr lang="pl-PL" sz="1400" dirty="0"/>
              <a:t> </a:t>
            </a:r>
          </a:p>
        </p:txBody>
      </p:sp>
      <p:grpSp>
        <p:nvGrpSpPr>
          <p:cNvPr id="31" name="Grupa 30">
            <a:extLst>
              <a:ext uri="{FF2B5EF4-FFF2-40B4-BE49-F238E27FC236}">
                <a16:creationId xmlns:a16="http://schemas.microsoft.com/office/drawing/2014/main" id="{D1D494D9-21CC-454B-8FEF-92A0CF4A6AFE}"/>
              </a:ext>
            </a:extLst>
          </p:cNvPr>
          <p:cNvGrpSpPr/>
          <p:nvPr/>
        </p:nvGrpSpPr>
        <p:grpSpPr>
          <a:xfrm>
            <a:off x="8414035" y="2963250"/>
            <a:ext cx="2385959" cy="859559"/>
            <a:chOff x="8041972" y="4341823"/>
            <a:chExt cx="2385959" cy="859559"/>
          </a:xfrm>
        </p:grpSpPr>
        <p:grpSp>
          <p:nvGrpSpPr>
            <p:cNvPr id="32" name="Grupa 31">
              <a:extLst>
                <a:ext uri="{FF2B5EF4-FFF2-40B4-BE49-F238E27FC236}">
                  <a16:creationId xmlns:a16="http://schemas.microsoft.com/office/drawing/2014/main" id="{ECBA4867-D630-425F-92F4-DD1D31DC55D5}"/>
                </a:ext>
              </a:extLst>
            </p:cNvPr>
            <p:cNvGrpSpPr/>
            <p:nvPr/>
          </p:nvGrpSpPr>
          <p:grpSpPr>
            <a:xfrm>
              <a:off x="8041972" y="4341823"/>
              <a:ext cx="2375028" cy="430585"/>
              <a:chOff x="3054693" y="3737841"/>
              <a:chExt cx="2592288" cy="430585"/>
            </a:xfrm>
            <a:solidFill>
              <a:srgbClr val="CCCCCC"/>
            </a:solidFill>
          </p:grpSpPr>
          <p:sp>
            <p:nvSpPr>
              <p:cNvPr id="36" name="Prostokąt: zaokrąglone rogi 35">
                <a:extLst>
                  <a:ext uri="{FF2B5EF4-FFF2-40B4-BE49-F238E27FC236}">
                    <a16:creationId xmlns:a16="http://schemas.microsoft.com/office/drawing/2014/main" id="{3C6035CB-5893-4731-9339-8B41FE9CD46E}"/>
                  </a:ext>
                </a:extLst>
              </p:cNvPr>
              <p:cNvSpPr/>
              <p:nvPr/>
            </p:nvSpPr>
            <p:spPr>
              <a:xfrm>
                <a:off x="3054693" y="3798872"/>
                <a:ext cx="2592288" cy="350208"/>
              </a:xfrm>
              <a:prstGeom prst="roundRect">
                <a:avLst>
                  <a:gd name="adj" fmla="val 50000"/>
                </a:avLst>
              </a:prstGeom>
              <a:solidFill>
                <a:srgbClr val="949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68000" tIns="0" bIns="0" rtlCol="0" anchor="ctr"/>
              <a:lstStyle/>
              <a:p>
                <a:r>
                  <a:rPr lang="pl-PL" sz="1200" b="1" dirty="0"/>
                  <a:t>KRAJ NADANIA</a:t>
                </a:r>
              </a:p>
            </p:txBody>
          </p:sp>
          <p:pic>
            <p:nvPicPr>
              <p:cNvPr id="37" name="Obraz 36">
                <a:extLst>
                  <a:ext uri="{FF2B5EF4-FFF2-40B4-BE49-F238E27FC236}">
                    <a16:creationId xmlns:a16="http://schemas.microsoft.com/office/drawing/2014/main" id="{B9F22186-A10B-42EC-8AB5-08FA8BE1925E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43650" y="3737841"/>
                <a:ext cx="430585" cy="430585"/>
              </a:xfrm>
              <a:prstGeom prst="rect">
                <a:avLst/>
              </a:prstGeom>
              <a:noFill/>
            </p:spPr>
          </p:pic>
        </p:grpSp>
        <p:grpSp>
          <p:nvGrpSpPr>
            <p:cNvPr id="33" name="Grupa 32">
              <a:extLst>
                <a:ext uri="{FF2B5EF4-FFF2-40B4-BE49-F238E27FC236}">
                  <a16:creationId xmlns:a16="http://schemas.microsoft.com/office/drawing/2014/main" id="{313EFF5C-FC5A-4B61-B096-E6E7DD759885}"/>
                </a:ext>
              </a:extLst>
            </p:cNvPr>
            <p:cNvGrpSpPr/>
            <p:nvPr/>
          </p:nvGrpSpPr>
          <p:grpSpPr>
            <a:xfrm>
              <a:off x="8052903" y="4770797"/>
              <a:ext cx="2375028" cy="430585"/>
              <a:chOff x="3066624" y="3653204"/>
              <a:chExt cx="2592288" cy="430585"/>
            </a:xfrm>
            <a:solidFill>
              <a:srgbClr val="CCCCCC"/>
            </a:solidFill>
          </p:grpSpPr>
          <p:sp>
            <p:nvSpPr>
              <p:cNvPr id="34" name="Prostokąt: zaokrąglone rogi 33">
                <a:extLst>
                  <a:ext uri="{FF2B5EF4-FFF2-40B4-BE49-F238E27FC236}">
                    <a16:creationId xmlns:a16="http://schemas.microsoft.com/office/drawing/2014/main" id="{E69D390E-26FC-4FCF-9A66-A330BEB2FDCF}"/>
                  </a:ext>
                </a:extLst>
              </p:cNvPr>
              <p:cNvSpPr/>
              <p:nvPr/>
            </p:nvSpPr>
            <p:spPr>
              <a:xfrm>
                <a:off x="3066624" y="3712408"/>
                <a:ext cx="2592288" cy="350208"/>
              </a:xfrm>
              <a:prstGeom prst="roundRect">
                <a:avLst>
                  <a:gd name="adj" fmla="val 50000"/>
                </a:avLst>
              </a:prstGeom>
              <a:solidFill>
                <a:srgbClr val="949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68000" rtlCol="0" anchor="ctr"/>
              <a:lstStyle/>
              <a:p>
                <a:r>
                  <a:rPr lang="pl-PL" sz="1200" b="1" dirty="0"/>
                  <a:t>PODMIOT NOSTRYFIKUJĄCY</a:t>
                </a:r>
              </a:p>
            </p:txBody>
          </p:sp>
          <p:pic>
            <p:nvPicPr>
              <p:cNvPr id="35" name="Obraz 34">
                <a:extLst>
                  <a:ext uri="{FF2B5EF4-FFF2-40B4-BE49-F238E27FC236}">
                    <a16:creationId xmlns:a16="http://schemas.microsoft.com/office/drawing/2014/main" id="{99FD4289-0B9C-401F-B3FE-60A174E942C9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43650" y="3653204"/>
                <a:ext cx="430585" cy="430585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38" name="Prostokąt 37">
            <a:extLst>
              <a:ext uri="{FF2B5EF4-FFF2-40B4-BE49-F238E27FC236}">
                <a16:creationId xmlns:a16="http://schemas.microsoft.com/office/drawing/2014/main" id="{36279484-59A6-4D8F-B3D6-8DFC53443C44}"/>
              </a:ext>
            </a:extLst>
          </p:cNvPr>
          <p:cNvSpPr/>
          <p:nvPr/>
        </p:nvSpPr>
        <p:spPr>
          <a:xfrm rot="540540">
            <a:off x="3040163" y="2248742"/>
            <a:ext cx="2520670" cy="492443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sz="3200" b="1" dirty="0">
                <a:ln w="3175">
                  <a:solidFill>
                    <a:srgbClr val="CC6699"/>
                  </a:solidFill>
                  <a:prstDash val="solid"/>
                </a:ln>
                <a:pattFill prst="dkDnDiag">
                  <a:fgClr>
                    <a:srgbClr val="CC6699"/>
                  </a:fgClr>
                  <a:bgClr>
                    <a:srgbClr val="CCCCCC"/>
                  </a:bgClr>
                </a:pattFill>
              </a:rPr>
              <a:t>Pozostają</a:t>
            </a:r>
          </a:p>
        </p:txBody>
      </p:sp>
      <p:sp>
        <p:nvSpPr>
          <p:cNvPr id="39" name="Prostokąt 38">
            <a:extLst>
              <a:ext uri="{FF2B5EF4-FFF2-40B4-BE49-F238E27FC236}">
                <a16:creationId xmlns:a16="http://schemas.microsoft.com/office/drawing/2014/main" id="{FCD10BA0-9AEA-426E-95B8-8D801FF7BBCA}"/>
              </a:ext>
            </a:extLst>
          </p:cNvPr>
          <p:cNvSpPr/>
          <p:nvPr/>
        </p:nvSpPr>
        <p:spPr>
          <a:xfrm>
            <a:off x="5966280" y="2323695"/>
            <a:ext cx="2154343" cy="1477328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b="1" dirty="0">
                <a:ln w="3175">
                  <a:solidFill>
                    <a:srgbClr val="CC6699"/>
                  </a:solidFill>
                  <a:prstDash val="solid"/>
                </a:ln>
                <a:pattFill prst="dkDnDiag">
                  <a:fgClr>
                    <a:srgbClr val="CC6699"/>
                  </a:fgClr>
                  <a:bgClr>
                    <a:srgbClr val="CCCCCC"/>
                  </a:bgClr>
                </a:pattFill>
              </a:rPr>
              <a:t>Konieczność</a:t>
            </a:r>
          </a:p>
          <a:p>
            <a:pPr algn="ctr"/>
            <a:r>
              <a:rPr lang="pl-PL" b="1" dirty="0">
                <a:ln w="3175">
                  <a:solidFill>
                    <a:srgbClr val="CC6699"/>
                  </a:solidFill>
                  <a:prstDash val="solid"/>
                </a:ln>
                <a:pattFill prst="dkDnDiag">
                  <a:fgClr>
                    <a:srgbClr val="CC6699"/>
                  </a:fgClr>
                  <a:bgClr>
                    <a:srgbClr val="CCCCCC"/>
                  </a:bgClr>
                </a:pattFill>
              </a:rPr>
              <a:t>uzupełnienia wstecz</a:t>
            </a:r>
          </a:p>
          <a:p>
            <a:pPr algn="ctr"/>
            <a:r>
              <a:rPr lang="pl-PL" b="1" dirty="0">
                <a:ln w="3175">
                  <a:solidFill>
                    <a:srgbClr val="CC6699"/>
                  </a:solidFill>
                  <a:prstDash val="solid"/>
                </a:ln>
                <a:pattFill prst="dkDnDiag">
                  <a:fgClr>
                    <a:srgbClr val="CC6699"/>
                  </a:fgClr>
                  <a:bgClr>
                    <a:srgbClr val="CCCCCC"/>
                  </a:bgClr>
                </a:pattFill>
              </a:rPr>
              <a:t>od 1 X 2018</a:t>
            </a:r>
          </a:p>
        </p:txBody>
      </p:sp>
      <p:sp>
        <p:nvSpPr>
          <p:cNvPr id="44" name="Prostokąt zaokrąglony 24">
            <a:extLst>
              <a:ext uri="{FF2B5EF4-FFF2-40B4-BE49-F238E27FC236}">
                <a16:creationId xmlns:a16="http://schemas.microsoft.com/office/drawing/2014/main" id="{BE512ACC-CFF7-4892-B385-9C36A36F6790}"/>
              </a:ext>
            </a:extLst>
          </p:cNvPr>
          <p:cNvSpPr/>
          <p:nvPr/>
        </p:nvSpPr>
        <p:spPr>
          <a:xfrm>
            <a:off x="8032805" y="4953831"/>
            <a:ext cx="2736016" cy="430107"/>
          </a:xfrm>
          <a:prstGeom prst="roundRect">
            <a:avLst>
              <a:gd name="adj" fmla="val 50000"/>
            </a:avLst>
          </a:prstGeom>
          <a:solidFill>
            <a:srgbClr val="CC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/>
              <a:t>PROCES AWANSOWY</a:t>
            </a:r>
            <a:endParaRPr lang="pl-PL" sz="1400" dirty="0"/>
          </a:p>
        </p:txBody>
      </p:sp>
      <p:sp>
        <p:nvSpPr>
          <p:cNvPr id="45" name="Prostokąt 44">
            <a:extLst>
              <a:ext uri="{FF2B5EF4-FFF2-40B4-BE49-F238E27FC236}">
                <a16:creationId xmlns:a16="http://schemas.microsoft.com/office/drawing/2014/main" id="{77F697C3-2C27-4DA6-AF9E-8821FCD679EC}"/>
              </a:ext>
            </a:extLst>
          </p:cNvPr>
          <p:cNvSpPr/>
          <p:nvPr/>
        </p:nvSpPr>
        <p:spPr>
          <a:xfrm rot="1032489">
            <a:off x="9903316" y="4290319"/>
            <a:ext cx="2154343" cy="738664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b="1" dirty="0">
                <a:ln w="3175">
                  <a:solidFill>
                    <a:srgbClr val="CC6699"/>
                  </a:solidFill>
                  <a:prstDash val="solid"/>
                </a:ln>
                <a:pattFill prst="dkDnDiag">
                  <a:fgClr>
                    <a:srgbClr val="CC6699"/>
                  </a:fgClr>
                  <a:bgClr>
                    <a:srgbClr val="CCCCCC"/>
                  </a:bgClr>
                </a:pattFill>
              </a:rPr>
              <a:t>W przyszłości</a:t>
            </a:r>
          </a:p>
          <a:p>
            <a:pPr algn="ctr"/>
            <a:r>
              <a:rPr lang="pl-PL" b="1" dirty="0">
                <a:ln w="3175">
                  <a:solidFill>
                    <a:srgbClr val="CC6699"/>
                  </a:solidFill>
                  <a:prstDash val="solid"/>
                </a:ln>
                <a:pattFill prst="dkDnDiag">
                  <a:fgClr>
                    <a:srgbClr val="CC6699"/>
                  </a:fgClr>
                  <a:bgClr>
                    <a:srgbClr val="CCCCCC"/>
                  </a:bgClr>
                </a:pattFill>
              </a:rPr>
              <a:t>nowy moduł </a:t>
            </a:r>
          </a:p>
        </p:txBody>
      </p:sp>
      <p:grpSp>
        <p:nvGrpSpPr>
          <p:cNvPr id="48" name="Grupa 47">
            <a:extLst>
              <a:ext uri="{FF2B5EF4-FFF2-40B4-BE49-F238E27FC236}">
                <a16:creationId xmlns:a16="http://schemas.microsoft.com/office/drawing/2014/main" id="{7B6E295C-62C7-419F-AD39-51E8A2903295}"/>
              </a:ext>
            </a:extLst>
          </p:cNvPr>
          <p:cNvGrpSpPr/>
          <p:nvPr/>
        </p:nvGrpSpPr>
        <p:grpSpPr>
          <a:xfrm rot="20351400">
            <a:off x="3631125" y="2908504"/>
            <a:ext cx="1667106" cy="736878"/>
            <a:chOff x="3711286" y="2903829"/>
            <a:chExt cx="1667106" cy="736878"/>
          </a:xfrm>
        </p:grpSpPr>
        <p:sp>
          <p:nvSpPr>
            <p:cNvPr id="26" name="Prostokąt: zaokrąglone rogi u góry 25">
              <a:extLst>
                <a:ext uri="{FF2B5EF4-FFF2-40B4-BE49-F238E27FC236}">
                  <a16:creationId xmlns:a16="http://schemas.microsoft.com/office/drawing/2014/main" id="{25863682-51FE-4666-83F9-534A5F940E83}"/>
                </a:ext>
              </a:extLst>
            </p:cNvPr>
            <p:cNvSpPr/>
            <p:nvPr/>
          </p:nvSpPr>
          <p:spPr>
            <a:xfrm rot="18787561">
              <a:off x="4333131" y="2595446"/>
              <a:ext cx="423416" cy="1667106"/>
            </a:xfrm>
            <a:prstGeom prst="round2SameRect">
              <a:avLst>
                <a:gd name="adj1" fmla="val 49750"/>
                <a:gd name="adj2" fmla="val 0"/>
              </a:avLst>
            </a:prstGeom>
            <a:solidFill>
              <a:srgbClr val="CC6699"/>
            </a:solidFill>
            <a:ln>
              <a:noFill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tIns="396000" rtlCol="0" anchor="ctr"/>
            <a:lstStyle/>
            <a:p>
              <a:pPr algn="ctr"/>
              <a:r>
                <a:rPr lang="pl-PL" sz="1400" dirty="0"/>
                <a:t>DO ODCZYTU</a:t>
              </a:r>
            </a:p>
          </p:txBody>
        </p:sp>
        <p:sp>
          <p:nvSpPr>
            <p:cNvPr id="47" name="Owal 46">
              <a:extLst>
                <a:ext uri="{FF2B5EF4-FFF2-40B4-BE49-F238E27FC236}">
                  <a16:creationId xmlns:a16="http://schemas.microsoft.com/office/drawing/2014/main" id="{F40AADC7-D0C9-4785-AD75-FA6B17AB9D5B}"/>
                </a:ext>
              </a:extLst>
            </p:cNvPr>
            <p:cNvSpPr/>
            <p:nvPr/>
          </p:nvSpPr>
          <p:spPr>
            <a:xfrm rot="664519">
              <a:off x="4034679" y="2903829"/>
              <a:ext cx="144785" cy="144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BC3E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CB199ACA-94F8-413B-8F00-B81E8DCCD98F}"/>
              </a:ext>
            </a:extLst>
          </p:cNvPr>
          <p:cNvSpPr txBox="1"/>
          <p:nvPr/>
        </p:nvSpPr>
        <p:spPr>
          <a:xfrm>
            <a:off x="1047673" y="3661531"/>
            <a:ext cx="331236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b="1" dirty="0">
                <a:ln w="0"/>
                <a:solidFill>
                  <a:srgbClr val="CC6699"/>
                </a:solidFill>
              </a:rPr>
              <a:t>Będą działać do końca 2021 r.</a:t>
            </a: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C3D26DCF-D119-4819-8651-6E43EBD93ED7}"/>
              </a:ext>
            </a:extLst>
          </p:cNvPr>
          <p:cNvSpPr txBox="1"/>
          <p:nvPr/>
        </p:nvSpPr>
        <p:spPr>
          <a:xfrm>
            <a:off x="7434973" y="5518278"/>
            <a:ext cx="385004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b="1" dirty="0">
                <a:ln w="0"/>
                <a:solidFill>
                  <a:srgbClr val="CC6699"/>
                </a:solidFill>
              </a:rPr>
              <a:t>Będzie realizował rolę zawiadomień w przypadku stopni i tytułów po IV 2019 r.</a:t>
            </a:r>
          </a:p>
        </p:txBody>
      </p:sp>
    </p:spTree>
    <p:extLst>
      <p:ext uri="{BB962C8B-B14F-4D97-AF65-F5344CB8AC3E}">
        <p14:creationId xmlns:p14="http://schemas.microsoft.com/office/powerpoint/2010/main" val="21755885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5" grpId="0" animBg="1"/>
      <p:bldP spid="38" grpId="0"/>
      <p:bldP spid="39" grpId="0"/>
      <p:bldP spid="44" grpId="0" animBg="1"/>
      <p:bldP spid="45" grpId="0"/>
      <p:bldP spid="24" grpId="0"/>
      <p:bldP spid="2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Obraz 16">
            <a:extLst>
              <a:ext uri="{FF2B5EF4-FFF2-40B4-BE49-F238E27FC236}">
                <a16:creationId xmlns:a16="http://schemas.microsoft.com/office/drawing/2014/main" id="{D1BD7B56-EB4F-4A48-B614-43E6CBCA1F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" y="0"/>
            <a:ext cx="12179809" cy="6858000"/>
          </a:xfrm>
          <a:prstGeom prst="rect">
            <a:avLst/>
          </a:prstGeom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CA2DA04E-49FB-40A9-AEAD-F5ABB672BD04}"/>
              </a:ext>
            </a:extLst>
          </p:cNvPr>
          <p:cNvSpPr/>
          <p:nvPr/>
        </p:nvSpPr>
        <p:spPr>
          <a:xfrm>
            <a:off x="1124750" y="1230925"/>
            <a:ext cx="2157392" cy="388637"/>
          </a:xfrm>
          <a:prstGeom prst="roundRect">
            <a:avLst/>
          </a:prstGeom>
          <a:noFill/>
          <a:ln w="28575">
            <a:solidFill>
              <a:srgbClr val="EAAC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8" name="Grafika 7" descr="Kursor">
            <a:extLst>
              <a:ext uri="{FF2B5EF4-FFF2-40B4-BE49-F238E27FC236}">
                <a16:creationId xmlns:a16="http://schemas.microsoft.com/office/drawing/2014/main" id="{07B60169-907D-49CF-B961-3BCF0A4BEC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94142" y="1328838"/>
            <a:ext cx="576000" cy="576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id="{348EF088-E1E3-455B-BEBF-05074FA216E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24" t="15994" r="3039" b="14951"/>
          <a:stretch/>
        </p:blipFill>
        <p:spPr>
          <a:xfrm>
            <a:off x="296277" y="1220349"/>
            <a:ext cx="11379963" cy="4735862"/>
          </a:xfrm>
          <a:prstGeom prst="rect">
            <a:avLst/>
          </a:prstGeom>
          <a:ln>
            <a:noFill/>
          </a:ln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6BD932FF-1E40-499A-97E7-BCEA3A41FA4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475" t="7640" r="20857" b="11190"/>
          <a:stretch/>
        </p:blipFill>
        <p:spPr>
          <a:xfrm>
            <a:off x="623392" y="2013327"/>
            <a:ext cx="8859682" cy="5564318"/>
          </a:xfrm>
          <a:prstGeom prst="rect">
            <a:avLst/>
          </a:prstGeom>
        </p:spPr>
      </p:pic>
      <p:pic>
        <p:nvPicPr>
          <p:cNvPr id="20" name="Obraz 19">
            <a:extLst>
              <a:ext uri="{FF2B5EF4-FFF2-40B4-BE49-F238E27FC236}">
                <a16:creationId xmlns:a16="http://schemas.microsoft.com/office/drawing/2014/main" id="{69951B51-C1FE-4EAA-9DB6-250274885CA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50" r="20259" b="18736"/>
          <a:stretch/>
        </p:blipFill>
        <p:spPr>
          <a:xfrm>
            <a:off x="2567608" y="3356992"/>
            <a:ext cx="9618296" cy="31803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68AEC40C-8A75-47C0-AF38-068DC96D5517}"/>
              </a:ext>
            </a:extLst>
          </p:cNvPr>
          <p:cNvSpPr txBox="1"/>
          <p:nvPr/>
        </p:nvSpPr>
        <p:spPr>
          <a:xfrm>
            <a:off x="8479862" y="1123947"/>
            <a:ext cx="3850042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pl-PL" b="1" dirty="0">
                <a:ln w="0"/>
                <a:solidFill>
                  <a:srgbClr val="CC6699"/>
                </a:solidFill>
              </a:rPr>
              <a:t>Ergonomika interfejsu</a:t>
            </a:r>
          </a:p>
        </p:txBody>
      </p:sp>
    </p:spTree>
    <p:extLst>
      <p:ext uri="{BB962C8B-B14F-4D97-AF65-F5344CB8AC3E}">
        <p14:creationId xmlns:p14="http://schemas.microsoft.com/office/powerpoint/2010/main" val="285565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18" y="-28342"/>
            <a:ext cx="121808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Prostokąt: zaokrąglone rogi 11">
            <a:extLst>
              <a:ext uri="{FF2B5EF4-FFF2-40B4-BE49-F238E27FC236}">
                <a16:creationId xmlns:a16="http://schemas.microsoft.com/office/drawing/2014/main" id="{2B43FD1F-0E67-49DA-86CE-05B8B86E8D9D}"/>
              </a:ext>
            </a:extLst>
          </p:cNvPr>
          <p:cNvSpPr/>
          <p:nvPr/>
        </p:nvSpPr>
        <p:spPr>
          <a:xfrm>
            <a:off x="839416" y="645058"/>
            <a:ext cx="1368152" cy="360040"/>
          </a:xfrm>
          <a:prstGeom prst="roundRect">
            <a:avLst/>
          </a:prstGeom>
          <a:noFill/>
          <a:ln w="28575">
            <a:solidFill>
              <a:srgbClr val="EAAC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3" name="Grafika 12" descr="Kursor">
            <a:extLst>
              <a:ext uri="{FF2B5EF4-FFF2-40B4-BE49-F238E27FC236}">
                <a16:creationId xmlns:a16="http://schemas.microsoft.com/office/drawing/2014/main" id="{83F56C74-EF8C-43BF-B740-66340367F1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87918" y="777025"/>
            <a:ext cx="576000" cy="576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FF7DA550-2DF2-4166-BB7F-A64DF146E88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19965"/>
          <a:stretch/>
        </p:blipFill>
        <p:spPr>
          <a:xfrm>
            <a:off x="2411506" y="3573016"/>
            <a:ext cx="9757864" cy="31211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0166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491B811-5614-4B97-A1F0-9F48BBD62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Szkolenia</a:t>
            </a:r>
          </a:p>
        </p:txBody>
      </p:sp>
      <p:grpSp>
        <p:nvGrpSpPr>
          <p:cNvPr id="4" name="Grupa 3">
            <a:extLst>
              <a:ext uri="{FF2B5EF4-FFF2-40B4-BE49-F238E27FC236}">
                <a16:creationId xmlns:a16="http://schemas.microsoft.com/office/drawing/2014/main" id="{229B0B6F-C822-4A21-AAE5-CB84C0E25EA1}"/>
              </a:ext>
            </a:extLst>
          </p:cNvPr>
          <p:cNvGrpSpPr/>
          <p:nvPr/>
        </p:nvGrpSpPr>
        <p:grpSpPr>
          <a:xfrm>
            <a:off x="1062304" y="3858090"/>
            <a:ext cx="4277478" cy="1494305"/>
            <a:chOff x="1062304" y="3858090"/>
            <a:chExt cx="4277478" cy="1494305"/>
          </a:xfrm>
        </p:grpSpPr>
        <p:grpSp>
          <p:nvGrpSpPr>
            <p:cNvPr id="51" name="Grupa 50">
              <a:extLst>
                <a:ext uri="{FF2B5EF4-FFF2-40B4-BE49-F238E27FC236}">
                  <a16:creationId xmlns:a16="http://schemas.microsoft.com/office/drawing/2014/main" id="{FC26C7BB-1EE8-4F32-8AFC-4ABDF3E5B465}"/>
                </a:ext>
              </a:extLst>
            </p:cNvPr>
            <p:cNvGrpSpPr/>
            <p:nvPr/>
          </p:nvGrpSpPr>
          <p:grpSpPr>
            <a:xfrm>
              <a:off x="1062304" y="3858090"/>
              <a:ext cx="4277478" cy="1494305"/>
              <a:chOff x="3356928" y="1198238"/>
              <a:chExt cx="4277478" cy="1494305"/>
            </a:xfrm>
          </p:grpSpPr>
          <p:sp>
            <p:nvSpPr>
              <p:cNvPr id="53" name="Owal 52">
                <a:extLst>
                  <a:ext uri="{FF2B5EF4-FFF2-40B4-BE49-F238E27FC236}">
                    <a16:creationId xmlns:a16="http://schemas.microsoft.com/office/drawing/2014/main" id="{1148CEAC-B0C9-419F-AE2B-F396CCBF2C5F}"/>
                  </a:ext>
                </a:extLst>
              </p:cNvPr>
              <p:cNvSpPr/>
              <p:nvPr/>
            </p:nvSpPr>
            <p:spPr>
              <a:xfrm>
                <a:off x="3356928" y="1249878"/>
                <a:ext cx="1442665" cy="1442665"/>
              </a:xfrm>
              <a:prstGeom prst="ellipse">
                <a:avLst/>
              </a:prstGeom>
              <a:solidFill>
                <a:srgbClr val="3B3B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54" name="pole tekstowe 53">
                <a:extLst>
                  <a:ext uri="{FF2B5EF4-FFF2-40B4-BE49-F238E27FC236}">
                    <a16:creationId xmlns:a16="http://schemas.microsoft.com/office/drawing/2014/main" id="{314D2CFC-C799-4A9A-AE14-EEE79CB43CD7}"/>
                  </a:ext>
                </a:extLst>
              </p:cNvPr>
              <p:cNvSpPr txBox="1"/>
              <p:nvPr/>
            </p:nvSpPr>
            <p:spPr>
              <a:xfrm>
                <a:off x="4927695" y="1198238"/>
                <a:ext cx="2443563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tlCol="0">
                <a:spAutoFit/>
              </a:bodyPr>
              <a:lstStyle/>
              <a:p>
                <a:r>
                  <a:rPr lang="pl-PL" b="1" dirty="0">
                    <a:solidFill>
                      <a:srgbClr val="3B3B6B"/>
                    </a:solidFill>
                  </a:rPr>
                  <a:t>dedykowane</a:t>
                </a:r>
              </a:p>
            </p:txBody>
          </p:sp>
          <p:sp>
            <p:nvSpPr>
              <p:cNvPr id="55" name="pole tekstowe 54">
                <a:extLst>
                  <a:ext uri="{FF2B5EF4-FFF2-40B4-BE49-F238E27FC236}">
                    <a16:creationId xmlns:a16="http://schemas.microsoft.com/office/drawing/2014/main" id="{54E143A4-9F7F-4C5E-A69D-BB5E038718B9}"/>
                  </a:ext>
                </a:extLst>
              </p:cNvPr>
              <p:cNvSpPr txBox="1"/>
              <p:nvPr/>
            </p:nvSpPr>
            <p:spPr>
              <a:xfrm>
                <a:off x="4897837" y="1828270"/>
                <a:ext cx="2736569" cy="584775"/>
              </a:xfrm>
              <a:prstGeom prst="rect">
                <a:avLst/>
              </a:prstGeom>
              <a:noFill/>
            </p:spPr>
            <p:txBody>
              <a:bodyPr wrap="square" lIns="0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pl-PL" sz="1600" dirty="0">
                    <a:solidFill>
                      <a:schemeClr val="bg1">
                        <a:lumMod val="50000"/>
                      </a:schemeClr>
                    </a:solidFill>
                  </a:rPr>
                  <a:t>szyte na miarę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pl-PL" sz="1600" dirty="0">
                    <a:solidFill>
                      <a:schemeClr val="bg1">
                        <a:lumMod val="50000"/>
                      </a:schemeClr>
                    </a:solidFill>
                  </a:rPr>
                  <a:t>dopasowane do grupy</a:t>
                </a:r>
              </a:p>
            </p:txBody>
          </p:sp>
          <p:sp>
            <p:nvSpPr>
              <p:cNvPr id="56" name="Prostokąt: zaokrąglone rogi u góry 55">
                <a:extLst>
                  <a:ext uri="{FF2B5EF4-FFF2-40B4-BE49-F238E27FC236}">
                    <a16:creationId xmlns:a16="http://schemas.microsoft.com/office/drawing/2014/main" id="{3CC8F91A-E20D-45B7-9D83-867AB02CC636}"/>
                  </a:ext>
                </a:extLst>
              </p:cNvPr>
              <p:cNvSpPr/>
              <p:nvPr/>
            </p:nvSpPr>
            <p:spPr>
              <a:xfrm rot="5400000">
                <a:off x="5304724" y="1253019"/>
                <a:ext cx="168364" cy="98213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3B3B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</p:grpSp>
        <p:pic>
          <p:nvPicPr>
            <p:cNvPr id="7" name="Obraz 6">
              <a:extLst>
                <a:ext uri="{FF2B5EF4-FFF2-40B4-BE49-F238E27FC236}">
                  <a16:creationId xmlns:a16="http://schemas.microsoft.com/office/drawing/2014/main" id="{A0447231-C9B8-46C2-BD12-A607488899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267359" y="4106910"/>
              <a:ext cx="974453" cy="974453"/>
            </a:xfrm>
            <a:prstGeom prst="rect">
              <a:avLst/>
            </a:prstGeom>
          </p:spPr>
        </p:pic>
      </p:grpSp>
      <p:grpSp>
        <p:nvGrpSpPr>
          <p:cNvPr id="8" name="Grupa 7"/>
          <p:cNvGrpSpPr/>
          <p:nvPr/>
        </p:nvGrpSpPr>
        <p:grpSpPr>
          <a:xfrm>
            <a:off x="6467911" y="925284"/>
            <a:ext cx="4281008" cy="1494305"/>
            <a:chOff x="6467911" y="925284"/>
            <a:chExt cx="4281008" cy="1494305"/>
          </a:xfrm>
        </p:grpSpPr>
        <p:grpSp>
          <p:nvGrpSpPr>
            <p:cNvPr id="67" name="Grupa 66">
              <a:extLst>
                <a:ext uri="{FF2B5EF4-FFF2-40B4-BE49-F238E27FC236}">
                  <a16:creationId xmlns:a16="http://schemas.microsoft.com/office/drawing/2014/main" id="{16C9F122-C342-42CF-83E5-FF8B4C188A33}"/>
                </a:ext>
              </a:extLst>
            </p:cNvPr>
            <p:cNvGrpSpPr/>
            <p:nvPr/>
          </p:nvGrpSpPr>
          <p:grpSpPr>
            <a:xfrm>
              <a:off x="6467911" y="925284"/>
              <a:ext cx="4281008" cy="1494305"/>
              <a:chOff x="3356928" y="1198238"/>
              <a:chExt cx="4281008" cy="1494305"/>
            </a:xfrm>
          </p:grpSpPr>
          <p:sp>
            <p:nvSpPr>
              <p:cNvPr id="68" name="Owal 67">
                <a:extLst>
                  <a:ext uri="{FF2B5EF4-FFF2-40B4-BE49-F238E27FC236}">
                    <a16:creationId xmlns:a16="http://schemas.microsoft.com/office/drawing/2014/main" id="{004A6F4A-111D-4F07-9831-A3B599256FE9}"/>
                  </a:ext>
                </a:extLst>
              </p:cNvPr>
              <p:cNvSpPr/>
              <p:nvPr/>
            </p:nvSpPr>
            <p:spPr>
              <a:xfrm>
                <a:off x="3356928" y="1249878"/>
                <a:ext cx="1442665" cy="1442665"/>
              </a:xfrm>
              <a:prstGeom prst="ellipse">
                <a:avLst/>
              </a:prstGeom>
              <a:solidFill>
                <a:srgbClr val="3B3B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69" name="pole tekstowe 68">
                <a:extLst>
                  <a:ext uri="{FF2B5EF4-FFF2-40B4-BE49-F238E27FC236}">
                    <a16:creationId xmlns:a16="http://schemas.microsoft.com/office/drawing/2014/main" id="{CAAE7C45-405C-41EC-B979-19474EBD60EB}"/>
                  </a:ext>
                </a:extLst>
              </p:cNvPr>
              <p:cNvSpPr txBox="1"/>
              <p:nvPr/>
            </p:nvSpPr>
            <p:spPr>
              <a:xfrm>
                <a:off x="4927695" y="1198238"/>
                <a:ext cx="2443563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tlCol="0">
                <a:spAutoFit/>
              </a:bodyPr>
              <a:lstStyle/>
              <a:p>
                <a:r>
                  <a:rPr lang="pl-PL" b="1" dirty="0">
                    <a:solidFill>
                      <a:srgbClr val="3B3B6B"/>
                    </a:solidFill>
                  </a:rPr>
                  <a:t>wielomodułowe</a:t>
                </a:r>
              </a:p>
            </p:txBody>
          </p:sp>
          <p:sp>
            <p:nvSpPr>
              <p:cNvPr id="70" name="pole tekstowe 69">
                <a:extLst>
                  <a:ext uri="{FF2B5EF4-FFF2-40B4-BE49-F238E27FC236}">
                    <a16:creationId xmlns:a16="http://schemas.microsoft.com/office/drawing/2014/main" id="{045B41E0-6567-4130-AFA5-8A676657236B}"/>
                  </a:ext>
                </a:extLst>
              </p:cNvPr>
              <p:cNvSpPr txBox="1"/>
              <p:nvPr/>
            </p:nvSpPr>
            <p:spPr>
              <a:xfrm>
                <a:off x="4901367" y="1862418"/>
                <a:ext cx="2736569" cy="584775"/>
              </a:xfrm>
              <a:prstGeom prst="rect">
                <a:avLst/>
              </a:prstGeom>
              <a:noFill/>
            </p:spPr>
            <p:txBody>
              <a:bodyPr wrap="square" lIns="0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pl-PL" sz="1600" dirty="0">
                    <a:solidFill>
                      <a:schemeClr val="bg1">
                        <a:lumMod val="50000"/>
                      </a:schemeClr>
                    </a:solidFill>
                  </a:rPr>
                  <a:t>dotyczące konkretnych czynności w systemie</a:t>
                </a:r>
              </a:p>
            </p:txBody>
          </p:sp>
          <p:sp>
            <p:nvSpPr>
              <p:cNvPr id="71" name="Prostokąt: zaokrąglone rogi u góry 70">
                <a:extLst>
                  <a:ext uri="{FF2B5EF4-FFF2-40B4-BE49-F238E27FC236}">
                    <a16:creationId xmlns:a16="http://schemas.microsoft.com/office/drawing/2014/main" id="{12C13CAB-17A5-41EC-A9E8-25778B685887}"/>
                  </a:ext>
                </a:extLst>
              </p:cNvPr>
              <p:cNvSpPr/>
              <p:nvPr/>
            </p:nvSpPr>
            <p:spPr>
              <a:xfrm rot="5400000">
                <a:off x="5304724" y="1253019"/>
                <a:ext cx="168364" cy="98213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3B3B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</p:grpSp>
        <p:pic>
          <p:nvPicPr>
            <p:cNvPr id="9" name="Obraz 8">
              <a:extLst>
                <a:ext uri="{FF2B5EF4-FFF2-40B4-BE49-F238E27FC236}">
                  <a16:creationId xmlns:a16="http://schemas.microsoft.com/office/drawing/2014/main" id="{65870BDE-B2D2-4308-8B8D-C93396753F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725865" y="1192949"/>
              <a:ext cx="958975" cy="958975"/>
            </a:xfrm>
            <a:prstGeom prst="rect">
              <a:avLst/>
            </a:prstGeom>
          </p:spPr>
        </p:pic>
      </p:grpSp>
      <p:grpSp>
        <p:nvGrpSpPr>
          <p:cNvPr id="10" name="Grupa 9"/>
          <p:cNvGrpSpPr/>
          <p:nvPr/>
        </p:nvGrpSpPr>
        <p:grpSpPr>
          <a:xfrm>
            <a:off x="6467911" y="2752732"/>
            <a:ext cx="4462113" cy="1494305"/>
            <a:chOff x="6467911" y="2752732"/>
            <a:chExt cx="4462113" cy="1494305"/>
          </a:xfrm>
        </p:grpSpPr>
        <p:grpSp>
          <p:nvGrpSpPr>
            <p:cNvPr id="62" name="Grupa 61">
              <a:extLst>
                <a:ext uri="{FF2B5EF4-FFF2-40B4-BE49-F238E27FC236}">
                  <a16:creationId xmlns:a16="http://schemas.microsoft.com/office/drawing/2014/main" id="{3FE84D6F-5CAE-470F-8611-82D66085D78E}"/>
                </a:ext>
              </a:extLst>
            </p:cNvPr>
            <p:cNvGrpSpPr/>
            <p:nvPr/>
          </p:nvGrpSpPr>
          <p:grpSpPr>
            <a:xfrm>
              <a:off x="6467911" y="2752732"/>
              <a:ext cx="4462113" cy="1494305"/>
              <a:chOff x="3356928" y="1198238"/>
              <a:chExt cx="4462113" cy="1494305"/>
            </a:xfrm>
          </p:grpSpPr>
          <p:sp>
            <p:nvSpPr>
              <p:cNvPr id="63" name="Owal 62">
                <a:extLst>
                  <a:ext uri="{FF2B5EF4-FFF2-40B4-BE49-F238E27FC236}">
                    <a16:creationId xmlns:a16="http://schemas.microsoft.com/office/drawing/2014/main" id="{03821717-1DC6-44C2-A4E9-5D43897CCF38}"/>
                  </a:ext>
                </a:extLst>
              </p:cNvPr>
              <p:cNvSpPr/>
              <p:nvPr/>
            </p:nvSpPr>
            <p:spPr>
              <a:xfrm>
                <a:off x="3356928" y="1249878"/>
                <a:ext cx="1442665" cy="1442665"/>
              </a:xfrm>
              <a:prstGeom prst="ellipse">
                <a:avLst/>
              </a:prstGeom>
              <a:solidFill>
                <a:srgbClr val="3B3B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64" name="pole tekstowe 63">
                <a:extLst>
                  <a:ext uri="{FF2B5EF4-FFF2-40B4-BE49-F238E27FC236}">
                    <a16:creationId xmlns:a16="http://schemas.microsoft.com/office/drawing/2014/main" id="{5705273A-168E-44CC-A60F-A50330434DCF}"/>
                  </a:ext>
                </a:extLst>
              </p:cNvPr>
              <p:cNvSpPr txBox="1"/>
              <p:nvPr/>
            </p:nvSpPr>
            <p:spPr>
              <a:xfrm>
                <a:off x="4927695" y="1198238"/>
                <a:ext cx="289134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tlCol="0">
                <a:spAutoFit/>
              </a:bodyPr>
              <a:lstStyle/>
              <a:p>
                <a:r>
                  <a:rPr lang="pl-PL" b="1" dirty="0">
                    <a:solidFill>
                      <a:srgbClr val="3B3B6B"/>
                    </a:solidFill>
                  </a:rPr>
                  <a:t>praktyczne</a:t>
                </a:r>
              </a:p>
            </p:txBody>
          </p:sp>
          <p:sp>
            <p:nvSpPr>
              <p:cNvPr id="65" name="pole tekstowe 64">
                <a:extLst>
                  <a:ext uri="{FF2B5EF4-FFF2-40B4-BE49-F238E27FC236}">
                    <a16:creationId xmlns:a16="http://schemas.microsoft.com/office/drawing/2014/main" id="{DB2FD02F-81BD-4984-BD33-383BA7639CC9}"/>
                  </a:ext>
                </a:extLst>
              </p:cNvPr>
              <p:cNvSpPr txBox="1"/>
              <p:nvPr/>
            </p:nvSpPr>
            <p:spPr>
              <a:xfrm>
                <a:off x="4897837" y="1828270"/>
                <a:ext cx="2736569" cy="338554"/>
              </a:xfrm>
              <a:prstGeom prst="rect">
                <a:avLst/>
              </a:prstGeom>
              <a:noFill/>
            </p:spPr>
            <p:txBody>
              <a:bodyPr wrap="square" lIns="0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pl-PL" sz="1600" dirty="0">
                    <a:solidFill>
                      <a:schemeClr val="bg1">
                        <a:lumMod val="50000"/>
                      </a:schemeClr>
                    </a:solidFill>
                  </a:rPr>
                  <a:t>studium przypadków</a:t>
                </a:r>
              </a:p>
            </p:txBody>
          </p:sp>
          <p:sp>
            <p:nvSpPr>
              <p:cNvPr id="66" name="Prostokąt: zaokrąglone rogi u góry 65">
                <a:extLst>
                  <a:ext uri="{FF2B5EF4-FFF2-40B4-BE49-F238E27FC236}">
                    <a16:creationId xmlns:a16="http://schemas.microsoft.com/office/drawing/2014/main" id="{0F02C3EB-85F3-40A4-A764-52A2AF65DBAB}"/>
                  </a:ext>
                </a:extLst>
              </p:cNvPr>
              <p:cNvSpPr/>
              <p:nvPr/>
            </p:nvSpPr>
            <p:spPr>
              <a:xfrm rot="5400000">
                <a:off x="5304724" y="1253019"/>
                <a:ext cx="168364" cy="98213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3B3B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</p:grpSp>
        <p:pic>
          <p:nvPicPr>
            <p:cNvPr id="15" name="Obraz 14">
              <a:extLst>
                <a:ext uri="{FF2B5EF4-FFF2-40B4-BE49-F238E27FC236}">
                  <a16:creationId xmlns:a16="http://schemas.microsoft.com/office/drawing/2014/main" id="{8DE77A95-F414-4944-81A1-CAAEC0FC38D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641326" y="2962622"/>
              <a:ext cx="1004917" cy="1004917"/>
            </a:xfrm>
            <a:prstGeom prst="rect">
              <a:avLst/>
            </a:prstGeom>
          </p:spPr>
        </p:pic>
      </p:grpSp>
      <p:grpSp>
        <p:nvGrpSpPr>
          <p:cNvPr id="12" name="Grupa 11"/>
          <p:cNvGrpSpPr/>
          <p:nvPr/>
        </p:nvGrpSpPr>
        <p:grpSpPr>
          <a:xfrm>
            <a:off x="6467911" y="4488122"/>
            <a:ext cx="4277478" cy="1503678"/>
            <a:chOff x="6467911" y="4488122"/>
            <a:chExt cx="4277478" cy="1503678"/>
          </a:xfrm>
        </p:grpSpPr>
        <p:grpSp>
          <p:nvGrpSpPr>
            <p:cNvPr id="72" name="Grupa 71">
              <a:extLst>
                <a:ext uri="{FF2B5EF4-FFF2-40B4-BE49-F238E27FC236}">
                  <a16:creationId xmlns:a16="http://schemas.microsoft.com/office/drawing/2014/main" id="{4E6F5BCE-5CDF-46FD-BE6B-0A4C5C2BF9D8}"/>
                </a:ext>
              </a:extLst>
            </p:cNvPr>
            <p:cNvGrpSpPr/>
            <p:nvPr/>
          </p:nvGrpSpPr>
          <p:grpSpPr>
            <a:xfrm>
              <a:off x="6467911" y="4488122"/>
              <a:ext cx="4277478" cy="1503678"/>
              <a:chOff x="3356928" y="1188865"/>
              <a:chExt cx="4277478" cy="1503678"/>
            </a:xfrm>
          </p:grpSpPr>
          <p:sp>
            <p:nvSpPr>
              <p:cNvPr id="73" name="Owal 72">
                <a:extLst>
                  <a:ext uri="{FF2B5EF4-FFF2-40B4-BE49-F238E27FC236}">
                    <a16:creationId xmlns:a16="http://schemas.microsoft.com/office/drawing/2014/main" id="{A9519825-046A-46CB-BA9E-CDA09B78B43B}"/>
                  </a:ext>
                </a:extLst>
              </p:cNvPr>
              <p:cNvSpPr/>
              <p:nvPr/>
            </p:nvSpPr>
            <p:spPr>
              <a:xfrm>
                <a:off x="3356928" y="1249878"/>
                <a:ext cx="1442665" cy="1442665"/>
              </a:xfrm>
              <a:prstGeom prst="ellipse">
                <a:avLst/>
              </a:prstGeom>
              <a:solidFill>
                <a:srgbClr val="3B3B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74" name="pole tekstowe 73">
                <a:extLst>
                  <a:ext uri="{FF2B5EF4-FFF2-40B4-BE49-F238E27FC236}">
                    <a16:creationId xmlns:a16="http://schemas.microsoft.com/office/drawing/2014/main" id="{0248F9B8-3E49-450D-8F34-2DE07F3D88C6}"/>
                  </a:ext>
                </a:extLst>
              </p:cNvPr>
              <p:cNvSpPr txBox="1"/>
              <p:nvPr/>
            </p:nvSpPr>
            <p:spPr>
              <a:xfrm>
                <a:off x="4901367" y="1188865"/>
                <a:ext cx="2443563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tlCol="0">
                <a:spAutoFit/>
              </a:bodyPr>
              <a:lstStyle/>
              <a:p>
                <a:r>
                  <a:rPr lang="pl-PL" b="1" dirty="0">
                    <a:solidFill>
                      <a:srgbClr val="3B3B6B"/>
                    </a:solidFill>
                  </a:rPr>
                  <a:t>weryfikowalne</a:t>
                </a:r>
              </a:p>
            </p:txBody>
          </p:sp>
          <p:sp>
            <p:nvSpPr>
              <p:cNvPr id="75" name="pole tekstowe 74">
                <a:extLst>
                  <a:ext uri="{FF2B5EF4-FFF2-40B4-BE49-F238E27FC236}">
                    <a16:creationId xmlns:a16="http://schemas.microsoft.com/office/drawing/2014/main" id="{B6FD37F6-3AFE-450D-A989-B3FF93FFC311}"/>
                  </a:ext>
                </a:extLst>
              </p:cNvPr>
              <p:cNvSpPr txBox="1"/>
              <p:nvPr/>
            </p:nvSpPr>
            <p:spPr>
              <a:xfrm>
                <a:off x="4897837" y="1828270"/>
                <a:ext cx="2736569" cy="584775"/>
              </a:xfrm>
              <a:prstGeom prst="rect">
                <a:avLst/>
              </a:prstGeom>
              <a:noFill/>
            </p:spPr>
            <p:txBody>
              <a:bodyPr wrap="square" lIns="0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pl-PL" sz="1600" dirty="0">
                    <a:solidFill>
                      <a:schemeClr val="bg1">
                        <a:lumMod val="50000"/>
                      </a:schemeClr>
                    </a:solidFill>
                  </a:rPr>
                  <a:t>sprawdzanie efektów </a:t>
                </a:r>
              </a:p>
              <a:p>
                <a:r>
                  <a:rPr lang="pl-PL" sz="1600" dirty="0">
                    <a:solidFill>
                      <a:schemeClr val="bg1">
                        <a:lumMod val="50000"/>
                      </a:schemeClr>
                    </a:solidFill>
                  </a:rPr>
                  <a:t>w trakcie szkolenia</a:t>
                </a:r>
              </a:p>
            </p:txBody>
          </p:sp>
          <p:sp>
            <p:nvSpPr>
              <p:cNvPr id="76" name="Prostokąt: zaokrąglone rogi u góry 75">
                <a:extLst>
                  <a:ext uri="{FF2B5EF4-FFF2-40B4-BE49-F238E27FC236}">
                    <a16:creationId xmlns:a16="http://schemas.microsoft.com/office/drawing/2014/main" id="{35E65F30-0844-4671-9B9B-083914446C35}"/>
                  </a:ext>
                </a:extLst>
              </p:cNvPr>
              <p:cNvSpPr/>
              <p:nvPr/>
            </p:nvSpPr>
            <p:spPr>
              <a:xfrm rot="5400000">
                <a:off x="5304724" y="1253019"/>
                <a:ext cx="168364" cy="98213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3B3B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</p:grpSp>
        <p:pic>
          <p:nvPicPr>
            <p:cNvPr id="11" name="Obraz 10">
              <a:extLst>
                <a:ext uri="{FF2B5EF4-FFF2-40B4-BE49-F238E27FC236}">
                  <a16:creationId xmlns:a16="http://schemas.microsoft.com/office/drawing/2014/main" id="{35CA8063-7D9C-4686-9FB3-0D872EA26F4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692625" y="4692125"/>
              <a:ext cx="1008058" cy="1008058"/>
            </a:xfrm>
            <a:prstGeom prst="rect">
              <a:avLst/>
            </a:prstGeom>
          </p:spPr>
        </p:pic>
      </p:grpSp>
      <p:grpSp>
        <p:nvGrpSpPr>
          <p:cNvPr id="6" name="Grupa 5"/>
          <p:cNvGrpSpPr/>
          <p:nvPr/>
        </p:nvGrpSpPr>
        <p:grpSpPr>
          <a:xfrm>
            <a:off x="1092815" y="2043377"/>
            <a:ext cx="4288688" cy="1494305"/>
            <a:chOff x="1092815" y="2043377"/>
            <a:chExt cx="4288688" cy="1494305"/>
          </a:xfrm>
        </p:grpSpPr>
        <p:grpSp>
          <p:nvGrpSpPr>
            <p:cNvPr id="3" name="Grupa 2">
              <a:extLst>
                <a:ext uri="{FF2B5EF4-FFF2-40B4-BE49-F238E27FC236}">
                  <a16:creationId xmlns:a16="http://schemas.microsoft.com/office/drawing/2014/main" id="{7BD8209D-2AAA-457A-9F6C-B58C9E70C0B3}"/>
                </a:ext>
              </a:extLst>
            </p:cNvPr>
            <p:cNvGrpSpPr/>
            <p:nvPr/>
          </p:nvGrpSpPr>
          <p:grpSpPr>
            <a:xfrm>
              <a:off x="1092815" y="2043377"/>
              <a:ext cx="4014330" cy="1494305"/>
              <a:chOff x="1092815" y="2043377"/>
              <a:chExt cx="4014330" cy="1494305"/>
            </a:xfrm>
          </p:grpSpPr>
          <p:grpSp>
            <p:nvGrpSpPr>
              <p:cNvPr id="57" name="Grupa 56">
                <a:extLst>
                  <a:ext uri="{FF2B5EF4-FFF2-40B4-BE49-F238E27FC236}">
                    <a16:creationId xmlns:a16="http://schemas.microsoft.com/office/drawing/2014/main" id="{D14373B0-F9DC-48C1-B683-0DC3D9E55A81}"/>
                  </a:ext>
                </a:extLst>
              </p:cNvPr>
              <p:cNvGrpSpPr/>
              <p:nvPr/>
            </p:nvGrpSpPr>
            <p:grpSpPr>
              <a:xfrm>
                <a:off x="1092815" y="2043377"/>
                <a:ext cx="4014330" cy="1494305"/>
                <a:chOff x="3356928" y="1198238"/>
                <a:chExt cx="4014330" cy="1494305"/>
              </a:xfrm>
            </p:grpSpPr>
            <p:sp>
              <p:nvSpPr>
                <p:cNvPr id="58" name="Owal 57">
                  <a:extLst>
                    <a:ext uri="{FF2B5EF4-FFF2-40B4-BE49-F238E27FC236}">
                      <a16:creationId xmlns:a16="http://schemas.microsoft.com/office/drawing/2014/main" id="{EFCC584A-2595-4286-9836-D843DA2E460B}"/>
                    </a:ext>
                  </a:extLst>
                </p:cNvPr>
                <p:cNvSpPr/>
                <p:nvPr/>
              </p:nvSpPr>
              <p:spPr>
                <a:xfrm>
                  <a:off x="3356928" y="1249878"/>
                  <a:ext cx="1442665" cy="1442665"/>
                </a:xfrm>
                <a:prstGeom prst="ellipse">
                  <a:avLst/>
                </a:prstGeom>
                <a:solidFill>
                  <a:srgbClr val="3B3B6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/>
                </a:p>
              </p:txBody>
            </p:sp>
            <p:sp>
              <p:nvSpPr>
                <p:cNvPr id="59" name="pole tekstowe 58">
                  <a:extLst>
                    <a:ext uri="{FF2B5EF4-FFF2-40B4-BE49-F238E27FC236}">
                      <a16:creationId xmlns:a16="http://schemas.microsoft.com/office/drawing/2014/main" id="{4A6F93BC-B117-4C3E-A9AB-86A8F1B9242C}"/>
                    </a:ext>
                  </a:extLst>
                </p:cNvPr>
                <p:cNvSpPr txBox="1"/>
                <p:nvPr/>
              </p:nvSpPr>
              <p:spPr>
                <a:xfrm>
                  <a:off x="4927695" y="1198238"/>
                  <a:ext cx="2443563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0" rtlCol="0">
                  <a:spAutoFit/>
                </a:bodyPr>
                <a:lstStyle/>
                <a:p>
                  <a:r>
                    <a:rPr lang="pl-PL" b="1" dirty="0">
                      <a:solidFill>
                        <a:srgbClr val="3B3B6B"/>
                      </a:solidFill>
                    </a:rPr>
                    <a:t>stacjonarne</a:t>
                  </a:r>
                </a:p>
              </p:txBody>
            </p:sp>
            <p:sp>
              <p:nvSpPr>
                <p:cNvPr id="61" name="Prostokąt: zaokrąglone rogi u góry 60">
                  <a:extLst>
                    <a:ext uri="{FF2B5EF4-FFF2-40B4-BE49-F238E27FC236}">
                      <a16:creationId xmlns:a16="http://schemas.microsoft.com/office/drawing/2014/main" id="{18E7E161-7136-4A80-B774-84B22A418BF3}"/>
                    </a:ext>
                  </a:extLst>
                </p:cNvPr>
                <p:cNvSpPr/>
                <p:nvPr/>
              </p:nvSpPr>
              <p:spPr>
                <a:xfrm rot="5400000">
                  <a:off x="5304724" y="1253019"/>
                  <a:ext cx="168364" cy="982139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3B3B6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/>
                </a:p>
              </p:txBody>
            </p:sp>
          </p:grpSp>
          <p:pic>
            <p:nvPicPr>
              <p:cNvPr id="5" name="Obraz 4">
                <a:extLst>
                  <a:ext uri="{FF2B5EF4-FFF2-40B4-BE49-F238E27FC236}">
                    <a16:creationId xmlns:a16="http://schemas.microsoft.com/office/drawing/2014/main" id="{47D9E651-791E-4216-86D8-D8B9FBA274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rightnessContrast brigh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342081" y="2333066"/>
                <a:ext cx="879204" cy="879204"/>
              </a:xfrm>
              <a:prstGeom prst="rect">
                <a:avLst/>
              </a:prstGeom>
            </p:spPr>
          </p:pic>
        </p:grpSp>
        <p:sp>
          <p:nvSpPr>
            <p:cNvPr id="77" name="pole tekstowe 76">
              <a:extLst>
                <a:ext uri="{FF2B5EF4-FFF2-40B4-BE49-F238E27FC236}">
                  <a16:creationId xmlns:a16="http://schemas.microsoft.com/office/drawing/2014/main" id="{760E8BE8-DA42-4CFD-A7C8-D05FE68ADAA8}"/>
                </a:ext>
              </a:extLst>
            </p:cNvPr>
            <p:cNvSpPr txBox="1"/>
            <p:nvPr/>
          </p:nvSpPr>
          <p:spPr>
            <a:xfrm>
              <a:off x="2644934" y="2724367"/>
              <a:ext cx="2736569" cy="58477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1600" dirty="0">
                  <a:solidFill>
                    <a:schemeClr val="bg1">
                      <a:lumMod val="50000"/>
                    </a:schemeClr>
                  </a:solidFill>
                </a:rPr>
                <a:t>otwarte (OPI, Warszawa)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1600" dirty="0">
                  <a:solidFill>
                    <a:schemeClr val="bg1">
                      <a:lumMod val="50000"/>
                    </a:schemeClr>
                  </a:solidFill>
                </a:rPr>
                <a:t>zamawiane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2064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63E45E7-6B79-4D72-9A75-9B999BC5D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Zatrudnienie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3200AA5B-B544-41DA-8F2D-CAF187C886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2810" cy="6858000"/>
          </a:xfrm>
          <a:prstGeom prst="rect">
            <a:avLst/>
          </a:prstGeom>
        </p:spPr>
      </p:pic>
      <p:pic>
        <p:nvPicPr>
          <p:cNvPr id="5" name="Grafika 4" descr="Kursor">
            <a:extLst>
              <a:ext uri="{FF2B5EF4-FFF2-40B4-BE49-F238E27FC236}">
                <a16:creationId xmlns:a16="http://schemas.microsoft.com/office/drawing/2014/main" id="{5F152601-422C-49BD-884E-41A0C64141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49063" y="1700808"/>
            <a:ext cx="576000" cy="576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1C73D285-6F25-4D2F-803F-4B48A3AB06D2}"/>
              </a:ext>
            </a:extLst>
          </p:cNvPr>
          <p:cNvSpPr/>
          <p:nvPr/>
        </p:nvSpPr>
        <p:spPr>
          <a:xfrm>
            <a:off x="2207568" y="1628768"/>
            <a:ext cx="1368152" cy="360040"/>
          </a:xfrm>
          <a:prstGeom prst="roundRect">
            <a:avLst/>
          </a:prstGeom>
          <a:noFill/>
          <a:ln w="28575">
            <a:solidFill>
              <a:srgbClr val="EAAC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0FB8D452-76C1-4EBE-89FC-ED53DCEB27B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563" r="-1"/>
          <a:stretch/>
        </p:blipFill>
        <p:spPr>
          <a:xfrm>
            <a:off x="3215680" y="1849483"/>
            <a:ext cx="1506137" cy="99872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1972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75D915D-E655-4709-BDA1-088211030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ORPPD</a:t>
            </a:r>
          </a:p>
        </p:txBody>
      </p:sp>
    </p:spTree>
    <p:extLst>
      <p:ext uri="{BB962C8B-B14F-4D97-AF65-F5344CB8AC3E}">
        <p14:creationId xmlns:p14="http://schemas.microsoft.com/office/powerpoint/2010/main" val="1248950450"/>
      </p:ext>
    </p:extLst>
  </p:cSld>
  <p:clrMapOvr>
    <a:masterClrMapping/>
  </p:clrMapOvr>
  <p:transition spd="slow">
    <p:push dir="u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rupa 123">
            <a:extLst>
              <a:ext uri="{FF2B5EF4-FFF2-40B4-BE49-F238E27FC236}">
                <a16:creationId xmlns:a16="http://schemas.microsoft.com/office/drawing/2014/main" id="{5174A4C9-B488-4ADF-BBEC-053A73801135}"/>
              </a:ext>
            </a:extLst>
          </p:cNvPr>
          <p:cNvGrpSpPr/>
          <p:nvPr/>
        </p:nvGrpSpPr>
        <p:grpSpPr>
          <a:xfrm>
            <a:off x="4077194" y="1252157"/>
            <a:ext cx="4786575" cy="4297096"/>
            <a:chOff x="6442493" y="1826270"/>
            <a:chExt cx="4786575" cy="4297096"/>
          </a:xfrm>
        </p:grpSpPr>
        <p:grpSp>
          <p:nvGrpSpPr>
            <p:cNvPr id="76" name="그룹 1">
              <a:extLst>
                <a:ext uri="{FF2B5EF4-FFF2-40B4-BE49-F238E27FC236}">
                  <a16:creationId xmlns:a16="http://schemas.microsoft.com/office/drawing/2014/main" id="{E01B1ECB-0C46-4E29-A0B6-7E8EDC53C4FC}"/>
                </a:ext>
              </a:extLst>
            </p:cNvPr>
            <p:cNvGrpSpPr/>
            <p:nvPr/>
          </p:nvGrpSpPr>
          <p:grpSpPr>
            <a:xfrm rot="5400000">
              <a:off x="6687233" y="1581530"/>
              <a:ext cx="4297096" cy="4786575"/>
              <a:chOff x="3697661" y="1553567"/>
              <a:chExt cx="3222823" cy="3589931"/>
            </a:xfrm>
          </p:grpSpPr>
          <p:sp>
            <p:nvSpPr>
              <p:cNvPr id="77" name="직사각형 215">
                <a:extLst>
                  <a:ext uri="{FF2B5EF4-FFF2-40B4-BE49-F238E27FC236}">
                    <a16:creationId xmlns:a16="http://schemas.microsoft.com/office/drawing/2014/main" id="{8CA2E46B-3DF1-4C15-BEF2-A8067C4AD6B4}"/>
                  </a:ext>
                </a:extLst>
              </p:cNvPr>
              <p:cNvSpPr/>
              <p:nvPr/>
            </p:nvSpPr>
            <p:spPr>
              <a:xfrm flipH="1" flipV="1">
                <a:off x="6409759" y="2620104"/>
                <a:ext cx="476714" cy="98960"/>
              </a:xfrm>
              <a:prstGeom prst="rect">
                <a:avLst/>
              </a:pr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3200" dirty="0"/>
                  <a:t> </a:t>
                </a:r>
                <a:endParaRPr lang="ko-KR" altLang="en-US" sz="3200" dirty="0"/>
              </a:p>
            </p:txBody>
          </p:sp>
          <p:sp>
            <p:nvSpPr>
              <p:cNvPr id="78" name="도넛 9">
                <a:extLst>
                  <a:ext uri="{FF2B5EF4-FFF2-40B4-BE49-F238E27FC236}">
                    <a16:creationId xmlns:a16="http://schemas.microsoft.com/office/drawing/2014/main" id="{B96D4913-08B8-474B-87B7-FEF9BD1A938F}"/>
                  </a:ext>
                </a:extLst>
              </p:cNvPr>
              <p:cNvSpPr/>
              <p:nvPr/>
            </p:nvSpPr>
            <p:spPr>
              <a:xfrm rot="5400000" flipH="1" flipV="1">
                <a:off x="6212287" y="2620104"/>
                <a:ext cx="197921" cy="197921"/>
              </a:xfrm>
              <a:custGeom>
                <a:avLst/>
                <a:gdLst/>
                <a:ahLst/>
                <a:cxnLst/>
                <a:rect l="l" t="t" r="r" b="b"/>
                <a:pathLst>
                  <a:path w="900000" h="900000">
                    <a:moveTo>
                      <a:pt x="0" y="0"/>
                    </a:moveTo>
                    <a:cubicBezTo>
                      <a:pt x="497056" y="0"/>
                      <a:pt x="900000" y="402944"/>
                      <a:pt x="900000" y="900000"/>
                    </a:cubicBezTo>
                    <a:lnTo>
                      <a:pt x="450000" y="900000"/>
                    </a:lnTo>
                    <a:cubicBezTo>
                      <a:pt x="450000" y="651472"/>
                      <a:pt x="248528" y="450000"/>
                      <a:pt x="0" y="450000"/>
                    </a:cubicBezTo>
                    <a:close/>
                  </a:path>
                </a:pathLst>
              </a:cu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 dirty="0"/>
              </a:p>
            </p:txBody>
          </p:sp>
          <p:sp>
            <p:nvSpPr>
              <p:cNvPr id="79" name="직사각형 217">
                <a:extLst>
                  <a:ext uri="{FF2B5EF4-FFF2-40B4-BE49-F238E27FC236}">
                    <a16:creationId xmlns:a16="http://schemas.microsoft.com/office/drawing/2014/main" id="{DC160FF2-102B-4579-B46E-C77A5C3DC8D0}"/>
                  </a:ext>
                </a:extLst>
              </p:cNvPr>
              <p:cNvSpPr/>
              <p:nvPr/>
            </p:nvSpPr>
            <p:spPr>
              <a:xfrm rot="16200000" flipH="1" flipV="1">
                <a:off x="5888365" y="3130786"/>
                <a:ext cx="744471" cy="98961"/>
              </a:xfrm>
              <a:prstGeom prst="rect">
                <a:avLst/>
              </a:pr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3200" dirty="0"/>
                  <a:t> </a:t>
                </a:r>
                <a:endParaRPr lang="ko-KR" altLang="en-US" sz="3200" dirty="0"/>
              </a:p>
            </p:txBody>
          </p:sp>
          <p:sp>
            <p:nvSpPr>
              <p:cNvPr id="80" name="타원 218">
                <a:extLst>
                  <a:ext uri="{FF2B5EF4-FFF2-40B4-BE49-F238E27FC236}">
                    <a16:creationId xmlns:a16="http://schemas.microsoft.com/office/drawing/2014/main" id="{23C1A099-A867-4012-AD51-99A1754EEE4A}"/>
                  </a:ext>
                </a:extLst>
              </p:cNvPr>
              <p:cNvSpPr/>
              <p:nvPr/>
            </p:nvSpPr>
            <p:spPr>
              <a:xfrm flipH="1">
                <a:off x="6822513" y="2653794"/>
                <a:ext cx="97971" cy="97971"/>
              </a:xfrm>
              <a:prstGeom prst="ellipse">
                <a:avLst/>
              </a:pr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 dirty="0"/>
              </a:p>
            </p:txBody>
          </p:sp>
          <p:sp>
            <p:nvSpPr>
              <p:cNvPr id="81" name="도넛 9">
                <a:extLst>
                  <a:ext uri="{FF2B5EF4-FFF2-40B4-BE49-F238E27FC236}">
                    <a16:creationId xmlns:a16="http://schemas.microsoft.com/office/drawing/2014/main" id="{66AB72BD-6B5E-4730-9EF3-3B1FEA6A3C3B}"/>
                  </a:ext>
                </a:extLst>
              </p:cNvPr>
              <p:cNvSpPr/>
              <p:nvPr/>
            </p:nvSpPr>
            <p:spPr>
              <a:xfrm rot="5400000">
                <a:off x="6113326" y="3545145"/>
                <a:ext cx="197921" cy="197921"/>
              </a:xfrm>
              <a:custGeom>
                <a:avLst/>
                <a:gdLst/>
                <a:ahLst/>
                <a:cxnLst/>
                <a:rect l="l" t="t" r="r" b="b"/>
                <a:pathLst>
                  <a:path w="900000" h="900000">
                    <a:moveTo>
                      <a:pt x="0" y="0"/>
                    </a:moveTo>
                    <a:cubicBezTo>
                      <a:pt x="497056" y="0"/>
                      <a:pt x="900000" y="402944"/>
                      <a:pt x="900000" y="900000"/>
                    </a:cubicBezTo>
                    <a:lnTo>
                      <a:pt x="450000" y="900000"/>
                    </a:lnTo>
                    <a:cubicBezTo>
                      <a:pt x="450000" y="651472"/>
                      <a:pt x="248528" y="450000"/>
                      <a:pt x="0" y="450000"/>
                    </a:cubicBezTo>
                    <a:close/>
                  </a:path>
                </a:pathLst>
              </a:cu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 dirty="0"/>
              </a:p>
            </p:txBody>
          </p:sp>
          <p:sp>
            <p:nvSpPr>
              <p:cNvPr id="82" name="직사각형 220">
                <a:extLst>
                  <a:ext uri="{FF2B5EF4-FFF2-40B4-BE49-F238E27FC236}">
                    <a16:creationId xmlns:a16="http://schemas.microsoft.com/office/drawing/2014/main" id="{3CFF1130-0F1E-4272-ADEE-953C36BE2005}"/>
                  </a:ext>
                </a:extLst>
              </p:cNvPr>
              <p:cNvSpPr/>
              <p:nvPr/>
            </p:nvSpPr>
            <p:spPr>
              <a:xfrm rot="10800000" flipH="1" flipV="1">
                <a:off x="5923067" y="3645855"/>
                <a:ext cx="190612" cy="98960"/>
              </a:xfrm>
              <a:prstGeom prst="rect">
                <a:avLst/>
              </a:pr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3200" dirty="0"/>
                  <a:t> </a:t>
                </a:r>
                <a:endParaRPr lang="ko-KR" altLang="en-US" sz="3200" dirty="0"/>
              </a:p>
            </p:txBody>
          </p:sp>
          <p:sp>
            <p:nvSpPr>
              <p:cNvPr id="83" name="타원 145">
                <a:extLst>
                  <a:ext uri="{FF2B5EF4-FFF2-40B4-BE49-F238E27FC236}">
                    <a16:creationId xmlns:a16="http://schemas.microsoft.com/office/drawing/2014/main" id="{54636144-F67C-42A6-AA30-6C7FDAC532E1}"/>
                  </a:ext>
                </a:extLst>
              </p:cNvPr>
              <p:cNvSpPr/>
              <p:nvPr/>
            </p:nvSpPr>
            <p:spPr>
              <a:xfrm flipH="1">
                <a:off x="5908708" y="3793116"/>
                <a:ext cx="98960" cy="98960"/>
              </a:xfrm>
              <a:custGeom>
                <a:avLst/>
                <a:gdLst/>
                <a:ahLst/>
                <a:cxnLst/>
                <a:rect l="l" t="t" r="r" b="b"/>
                <a:pathLst>
                  <a:path w="54000" h="54000">
                    <a:moveTo>
                      <a:pt x="54000" y="53460"/>
                    </a:moveTo>
                    <a:lnTo>
                      <a:pt x="53891" y="54000"/>
                    </a:lnTo>
                    <a:lnTo>
                      <a:pt x="54000" y="54000"/>
                    </a:lnTo>
                    <a:close/>
                    <a:moveTo>
                      <a:pt x="540" y="0"/>
                    </a:moveTo>
                    <a:lnTo>
                      <a:pt x="0" y="0"/>
                    </a:lnTo>
                    <a:lnTo>
                      <a:pt x="0" y="109"/>
                    </a:lnTo>
                    <a:cubicBezTo>
                      <a:pt x="179" y="1"/>
                      <a:pt x="360" y="0"/>
                      <a:pt x="540" y="0"/>
                    </a:cubicBezTo>
                    <a:close/>
                    <a:moveTo>
                      <a:pt x="54000" y="0"/>
                    </a:moveTo>
                    <a:lnTo>
                      <a:pt x="540" y="0"/>
                    </a:lnTo>
                    <a:cubicBezTo>
                      <a:pt x="30065" y="0"/>
                      <a:pt x="54000" y="23935"/>
                      <a:pt x="54000" y="53460"/>
                    </a:cubicBezTo>
                    <a:close/>
                  </a:path>
                </a:pathLst>
              </a:cu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 dirty="0"/>
              </a:p>
            </p:txBody>
          </p:sp>
          <p:sp>
            <p:nvSpPr>
              <p:cNvPr id="85" name="도넛 9">
                <a:extLst>
                  <a:ext uri="{FF2B5EF4-FFF2-40B4-BE49-F238E27FC236}">
                    <a16:creationId xmlns:a16="http://schemas.microsoft.com/office/drawing/2014/main" id="{A534DD0D-9374-477E-8678-BECAE8CAA7B7}"/>
                  </a:ext>
                </a:extLst>
              </p:cNvPr>
              <p:cNvSpPr/>
              <p:nvPr/>
            </p:nvSpPr>
            <p:spPr>
              <a:xfrm rot="10800000" flipV="1">
                <a:off x="3702358" y="1558215"/>
                <a:ext cx="197921" cy="197921"/>
              </a:xfrm>
              <a:custGeom>
                <a:avLst/>
                <a:gdLst/>
                <a:ahLst/>
                <a:cxnLst/>
                <a:rect l="l" t="t" r="r" b="b"/>
                <a:pathLst>
                  <a:path w="900000" h="900000">
                    <a:moveTo>
                      <a:pt x="0" y="0"/>
                    </a:moveTo>
                    <a:cubicBezTo>
                      <a:pt x="497056" y="0"/>
                      <a:pt x="900000" y="402944"/>
                      <a:pt x="900000" y="900000"/>
                    </a:cubicBezTo>
                    <a:lnTo>
                      <a:pt x="450000" y="900000"/>
                    </a:lnTo>
                    <a:cubicBezTo>
                      <a:pt x="450000" y="651472"/>
                      <a:pt x="248528" y="450000"/>
                      <a:pt x="0" y="450000"/>
                    </a:cubicBezTo>
                    <a:close/>
                  </a:path>
                </a:pathLst>
              </a:cu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직사각형 223">
                <a:extLst>
                  <a:ext uri="{FF2B5EF4-FFF2-40B4-BE49-F238E27FC236}">
                    <a16:creationId xmlns:a16="http://schemas.microsoft.com/office/drawing/2014/main" id="{4FA3C6CF-50CA-437E-A99D-FB3D7C4DD3C1}"/>
                  </a:ext>
                </a:extLst>
              </p:cNvPr>
              <p:cNvSpPr/>
              <p:nvPr/>
            </p:nvSpPr>
            <p:spPr>
              <a:xfrm rot="5400000" flipV="1">
                <a:off x="3465466" y="1984861"/>
                <a:ext cx="575555" cy="98960"/>
              </a:xfrm>
              <a:prstGeom prst="rect">
                <a:avLst/>
              </a:pr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3200" dirty="0"/>
                  <a:t> </a:t>
                </a:r>
                <a:endParaRPr lang="ko-KR" altLang="en-US" sz="3200" dirty="0"/>
              </a:p>
            </p:txBody>
          </p:sp>
          <p:sp>
            <p:nvSpPr>
              <p:cNvPr id="87" name="도넛 9">
                <a:extLst>
                  <a:ext uri="{FF2B5EF4-FFF2-40B4-BE49-F238E27FC236}">
                    <a16:creationId xmlns:a16="http://schemas.microsoft.com/office/drawing/2014/main" id="{9F98021B-DDE2-4CFB-B6BE-11F65C65A03F}"/>
                  </a:ext>
                </a:extLst>
              </p:cNvPr>
              <p:cNvSpPr/>
              <p:nvPr/>
            </p:nvSpPr>
            <p:spPr>
              <a:xfrm rot="5708165" flipH="1">
                <a:off x="5034120" y="3745244"/>
                <a:ext cx="197921" cy="197921"/>
              </a:xfrm>
              <a:custGeom>
                <a:avLst/>
                <a:gdLst/>
                <a:ahLst/>
                <a:cxnLst/>
                <a:rect l="l" t="t" r="r" b="b"/>
                <a:pathLst>
                  <a:path w="900000" h="900000">
                    <a:moveTo>
                      <a:pt x="0" y="0"/>
                    </a:moveTo>
                    <a:cubicBezTo>
                      <a:pt x="497056" y="0"/>
                      <a:pt x="900000" y="402944"/>
                      <a:pt x="900000" y="900000"/>
                    </a:cubicBezTo>
                    <a:lnTo>
                      <a:pt x="450000" y="900000"/>
                    </a:lnTo>
                    <a:cubicBezTo>
                      <a:pt x="450000" y="651472"/>
                      <a:pt x="248528" y="450000"/>
                      <a:pt x="0" y="450000"/>
                    </a:cubicBezTo>
                    <a:close/>
                  </a:path>
                </a:pathLst>
              </a:cu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직사각형 226">
                <a:extLst>
                  <a:ext uri="{FF2B5EF4-FFF2-40B4-BE49-F238E27FC236}">
                    <a16:creationId xmlns:a16="http://schemas.microsoft.com/office/drawing/2014/main" id="{B127AFDD-274C-4BEE-A638-3BF75BDB6ED7}"/>
                  </a:ext>
                </a:extLst>
              </p:cNvPr>
              <p:cNvSpPr/>
              <p:nvPr/>
            </p:nvSpPr>
            <p:spPr>
              <a:xfrm rot="10800000" flipV="1">
                <a:off x="3878473" y="1558215"/>
                <a:ext cx="1078693" cy="98960"/>
              </a:xfrm>
              <a:prstGeom prst="rect">
                <a:avLst/>
              </a:pr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3200" dirty="0"/>
                  <a:t> </a:t>
                </a:r>
                <a:endParaRPr lang="ko-KR" altLang="en-US" sz="3200" dirty="0"/>
              </a:p>
            </p:txBody>
          </p:sp>
          <p:sp>
            <p:nvSpPr>
              <p:cNvPr id="89" name="도넛 9">
                <a:extLst>
                  <a:ext uri="{FF2B5EF4-FFF2-40B4-BE49-F238E27FC236}">
                    <a16:creationId xmlns:a16="http://schemas.microsoft.com/office/drawing/2014/main" id="{D48AC132-6C6E-48E6-8A92-500E060338F8}"/>
                  </a:ext>
                </a:extLst>
              </p:cNvPr>
              <p:cNvSpPr/>
              <p:nvPr/>
            </p:nvSpPr>
            <p:spPr>
              <a:xfrm rot="16200000" flipH="1">
                <a:off x="5124535" y="3931833"/>
                <a:ext cx="197921" cy="197921"/>
              </a:xfrm>
              <a:custGeom>
                <a:avLst/>
                <a:gdLst/>
                <a:ahLst/>
                <a:cxnLst/>
                <a:rect l="l" t="t" r="r" b="b"/>
                <a:pathLst>
                  <a:path w="900000" h="900000">
                    <a:moveTo>
                      <a:pt x="0" y="0"/>
                    </a:moveTo>
                    <a:cubicBezTo>
                      <a:pt x="497056" y="0"/>
                      <a:pt x="900000" y="402944"/>
                      <a:pt x="900000" y="900000"/>
                    </a:cubicBezTo>
                    <a:lnTo>
                      <a:pt x="450000" y="900000"/>
                    </a:lnTo>
                    <a:cubicBezTo>
                      <a:pt x="450000" y="651472"/>
                      <a:pt x="248528" y="450000"/>
                      <a:pt x="0" y="450000"/>
                    </a:cubicBezTo>
                    <a:close/>
                  </a:path>
                </a:pathLst>
              </a:cu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직사각형 228">
                <a:extLst>
                  <a:ext uri="{FF2B5EF4-FFF2-40B4-BE49-F238E27FC236}">
                    <a16:creationId xmlns:a16="http://schemas.microsoft.com/office/drawing/2014/main" id="{23D547F4-D8E3-445C-ADBB-AB6B955C9DD1}"/>
                  </a:ext>
                </a:extLst>
              </p:cNvPr>
              <p:cNvSpPr/>
              <p:nvPr/>
            </p:nvSpPr>
            <p:spPr>
              <a:xfrm rot="10800000" flipV="1">
                <a:off x="5322454" y="4030793"/>
                <a:ext cx="74220" cy="98960"/>
              </a:xfrm>
              <a:prstGeom prst="rect">
                <a:avLst/>
              </a:pr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3200" dirty="0"/>
                  <a:t> </a:t>
                </a:r>
                <a:endParaRPr lang="ko-KR" altLang="en-US" sz="3200" dirty="0"/>
              </a:p>
            </p:txBody>
          </p:sp>
          <p:sp>
            <p:nvSpPr>
              <p:cNvPr id="92" name="타원 145">
                <a:extLst>
                  <a:ext uri="{FF2B5EF4-FFF2-40B4-BE49-F238E27FC236}">
                    <a16:creationId xmlns:a16="http://schemas.microsoft.com/office/drawing/2014/main" id="{105ABA0E-45DA-4FF1-838D-EA7523B3AECB}"/>
                  </a:ext>
                </a:extLst>
              </p:cNvPr>
              <p:cNvSpPr/>
              <p:nvPr/>
            </p:nvSpPr>
            <p:spPr>
              <a:xfrm>
                <a:off x="5297719" y="4129754"/>
                <a:ext cx="98960" cy="98960"/>
              </a:xfrm>
              <a:custGeom>
                <a:avLst/>
                <a:gdLst/>
                <a:ahLst/>
                <a:cxnLst/>
                <a:rect l="l" t="t" r="r" b="b"/>
                <a:pathLst>
                  <a:path w="54000" h="54000">
                    <a:moveTo>
                      <a:pt x="54000" y="53460"/>
                    </a:moveTo>
                    <a:lnTo>
                      <a:pt x="53891" y="54000"/>
                    </a:lnTo>
                    <a:lnTo>
                      <a:pt x="54000" y="54000"/>
                    </a:lnTo>
                    <a:close/>
                    <a:moveTo>
                      <a:pt x="540" y="0"/>
                    </a:moveTo>
                    <a:lnTo>
                      <a:pt x="0" y="0"/>
                    </a:lnTo>
                    <a:lnTo>
                      <a:pt x="0" y="109"/>
                    </a:lnTo>
                    <a:cubicBezTo>
                      <a:pt x="179" y="1"/>
                      <a:pt x="360" y="0"/>
                      <a:pt x="540" y="0"/>
                    </a:cubicBezTo>
                    <a:close/>
                    <a:moveTo>
                      <a:pt x="54000" y="0"/>
                    </a:moveTo>
                    <a:lnTo>
                      <a:pt x="540" y="0"/>
                    </a:lnTo>
                    <a:cubicBezTo>
                      <a:pt x="30065" y="0"/>
                      <a:pt x="54000" y="23935"/>
                      <a:pt x="54000" y="53460"/>
                    </a:cubicBezTo>
                    <a:close/>
                  </a:path>
                </a:pathLst>
              </a:cu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 dirty="0"/>
              </a:p>
            </p:txBody>
          </p:sp>
          <p:sp>
            <p:nvSpPr>
              <p:cNvPr id="93" name="직사각형 202">
                <a:extLst>
                  <a:ext uri="{FF2B5EF4-FFF2-40B4-BE49-F238E27FC236}">
                    <a16:creationId xmlns:a16="http://schemas.microsoft.com/office/drawing/2014/main" id="{AA1BB9CB-478F-4CE8-A53E-CC9244C61CF5}"/>
                  </a:ext>
                </a:extLst>
              </p:cNvPr>
              <p:cNvSpPr/>
              <p:nvPr/>
            </p:nvSpPr>
            <p:spPr>
              <a:xfrm flipV="1">
                <a:off x="3895582" y="3365681"/>
                <a:ext cx="860684" cy="98961"/>
              </a:xfrm>
              <a:prstGeom prst="rect">
                <a:avLst/>
              </a:pr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3200" dirty="0"/>
                  <a:t> </a:t>
                </a:r>
                <a:endParaRPr lang="ko-KR" altLang="en-US" sz="3200" dirty="0"/>
              </a:p>
            </p:txBody>
          </p:sp>
          <p:sp>
            <p:nvSpPr>
              <p:cNvPr id="94" name="도넛 9">
                <a:extLst>
                  <a:ext uri="{FF2B5EF4-FFF2-40B4-BE49-F238E27FC236}">
                    <a16:creationId xmlns:a16="http://schemas.microsoft.com/office/drawing/2014/main" id="{3A80B806-AF7E-4AD3-8A39-E1C87AF9471F}"/>
                  </a:ext>
                </a:extLst>
              </p:cNvPr>
              <p:cNvSpPr/>
              <p:nvPr/>
            </p:nvSpPr>
            <p:spPr>
              <a:xfrm rot="16200000" flipV="1">
                <a:off x="4756266" y="3365681"/>
                <a:ext cx="197921" cy="197921"/>
              </a:xfrm>
              <a:custGeom>
                <a:avLst/>
                <a:gdLst/>
                <a:ahLst/>
                <a:cxnLst/>
                <a:rect l="l" t="t" r="r" b="b"/>
                <a:pathLst>
                  <a:path w="900000" h="900000">
                    <a:moveTo>
                      <a:pt x="0" y="0"/>
                    </a:moveTo>
                    <a:cubicBezTo>
                      <a:pt x="497056" y="0"/>
                      <a:pt x="900000" y="402944"/>
                      <a:pt x="900000" y="900000"/>
                    </a:cubicBezTo>
                    <a:lnTo>
                      <a:pt x="450000" y="900000"/>
                    </a:lnTo>
                    <a:cubicBezTo>
                      <a:pt x="450000" y="651472"/>
                      <a:pt x="248528" y="450000"/>
                      <a:pt x="0" y="450000"/>
                    </a:cubicBezTo>
                    <a:close/>
                  </a:path>
                </a:pathLst>
              </a:cu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직사각형 204">
                <a:extLst>
                  <a:ext uri="{FF2B5EF4-FFF2-40B4-BE49-F238E27FC236}">
                    <a16:creationId xmlns:a16="http://schemas.microsoft.com/office/drawing/2014/main" id="{545FF1FE-3FCB-44B9-87BF-4BCF9A6E0FE5}"/>
                  </a:ext>
                </a:extLst>
              </p:cNvPr>
              <p:cNvSpPr/>
              <p:nvPr/>
            </p:nvSpPr>
            <p:spPr>
              <a:xfrm rot="5400000" flipV="1">
                <a:off x="4867596" y="3551232"/>
                <a:ext cx="74220" cy="98960"/>
              </a:xfrm>
              <a:prstGeom prst="rect">
                <a:avLst/>
              </a:pr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3200" dirty="0"/>
                  <a:t> </a:t>
                </a:r>
                <a:endParaRPr lang="ko-KR" altLang="en-US" sz="3200" dirty="0"/>
              </a:p>
            </p:txBody>
          </p:sp>
          <p:sp>
            <p:nvSpPr>
              <p:cNvPr id="96" name="타원 205">
                <a:extLst>
                  <a:ext uri="{FF2B5EF4-FFF2-40B4-BE49-F238E27FC236}">
                    <a16:creationId xmlns:a16="http://schemas.microsoft.com/office/drawing/2014/main" id="{9DA4AE41-9977-4A09-A6F0-582A2C8E3D8D}"/>
                  </a:ext>
                </a:extLst>
              </p:cNvPr>
              <p:cNvSpPr/>
              <p:nvPr/>
            </p:nvSpPr>
            <p:spPr>
              <a:xfrm>
                <a:off x="3697661" y="3069293"/>
                <a:ext cx="97971" cy="97971"/>
              </a:xfrm>
              <a:prstGeom prst="ellipse">
                <a:avLst/>
              </a:pr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 dirty="0"/>
              </a:p>
            </p:txBody>
          </p:sp>
          <p:sp>
            <p:nvSpPr>
              <p:cNvPr id="97" name="도넛 9">
                <a:extLst>
                  <a:ext uri="{FF2B5EF4-FFF2-40B4-BE49-F238E27FC236}">
                    <a16:creationId xmlns:a16="http://schemas.microsoft.com/office/drawing/2014/main" id="{6BE44C45-0675-4AD5-BE3E-8CFEC095ACFB}"/>
                  </a:ext>
                </a:extLst>
              </p:cNvPr>
              <p:cNvSpPr/>
              <p:nvPr/>
            </p:nvSpPr>
            <p:spPr>
              <a:xfrm rot="16200000" flipH="1">
                <a:off x="3697661" y="3266720"/>
                <a:ext cx="197921" cy="197921"/>
              </a:xfrm>
              <a:custGeom>
                <a:avLst/>
                <a:gdLst/>
                <a:ahLst/>
                <a:cxnLst/>
                <a:rect l="l" t="t" r="r" b="b"/>
                <a:pathLst>
                  <a:path w="900000" h="900000">
                    <a:moveTo>
                      <a:pt x="0" y="0"/>
                    </a:moveTo>
                    <a:cubicBezTo>
                      <a:pt x="497056" y="0"/>
                      <a:pt x="900000" y="402944"/>
                      <a:pt x="900000" y="900000"/>
                    </a:cubicBezTo>
                    <a:lnTo>
                      <a:pt x="450000" y="900000"/>
                    </a:lnTo>
                    <a:cubicBezTo>
                      <a:pt x="450000" y="651472"/>
                      <a:pt x="248528" y="450000"/>
                      <a:pt x="0" y="450000"/>
                    </a:cubicBezTo>
                    <a:close/>
                  </a:path>
                </a:pathLst>
              </a:cu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직사각형 207">
                <a:extLst>
                  <a:ext uri="{FF2B5EF4-FFF2-40B4-BE49-F238E27FC236}">
                    <a16:creationId xmlns:a16="http://schemas.microsoft.com/office/drawing/2014/main" id="{C1FAA743-A3AF-4256-98B5-69211D62A8AA}"/>
                  </a:ext>
                </a:extLst>
              </p:cNvPr>
              <p:cNvSpPr/>
              <p:nvPr/>
            </p:nvSpPr>
            <p:spPr>
              <a:xfrm rot="5400000" flipV="1">
                <a:off x="3672921" y="3143019"/>
                <a:ext cx="148441" cy="98960"/>
              </a:xfrm>
              <a:prstGeom prst="rect">
                <a:avLst/>
              </a:pr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3200" dirty="0"/>
                  <a:t> </a:t>
                </a:r>
                <a:endParaRPr lang="ko-KR" altLang="en-US" sz="3200" dirty="0"/>
              </a:p>
            </p:txBody>
          </p:sp>
          <p:sp>
            <p:nvSpPr>
              <p:cNvPr id="99" name="도넛 9">
                <a:extLst>
                  <a:ext uri="{FF2B5EF4-FFF2-40B4-BE49-F238E27FC236}">
                    <a16:creationId xmlns:a16="http://schemas.microsoft.com/office/drawing/2014/main" id="{2F2E7926-B3CD-4E7D-BE87-89A15BC102FF}"/>
                  </a:ext>
                </a:extLst>
              </p:cNvPr>
              <p:cNvSpPr/>
              <p:nvPr/>
            </p:nvSpPr>
            <p:spPr>
              <a:xfrm rot="16200000" flipH="1">
                <a:off x="4853811" y="3637822"/>
                <a:ext cx="197921" cy="197921"/>
              </a:xfrm>
              <a:custGeom>
                <a:avLst/>
                <a:gdLst/>
                <a:ahLst/>
                <a:cxnLst/>
                <a:rect l="l" t="t" r="r" b="b"/>
                <a:pathLst>
                  <a:path w="900000" h="900000">
                    <a:moveTo>
                      <a:pt x="0" y="0"/>
                    </a:moveTo>
                    <a:cubicBezTo>
                      <a:pt x="497056" y="0"/>
                      <a:pt x="900000" y="402944"/>
                      <a:pt x="900000" y="900000"/>
                    </a:cubicBezTo>
                    <a:lnTo>
                      <a:pt x="450000" y="900000"/>
                    </a:lnTo>
                    <a:cubicBezTo>
                      <a:pt x="450000" y="651472"/>
                      <a:pt x="248528" y="450000"/>
                      <a:pt x="0" y="450000"/>
                    </a:cubicBezTo>
                    <a:close/>
                  </a:path>
                </a:pathLst>
              </a:cu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타원 145">
                <a:extLst>
                  <a:ext uri="{FF2B5EF4-FFF2-40B4-BE49-F238E27FC236}">
                    <a16:creationId xmlns:a16="http://schemas.microsoft.com/office/drawing/2014/main" id="{2CA88239-B789-487B-BD67-D53AB9A58A68}"/>
                  </a:ext>
                </a:extLst>
              </p:cNvPr>
              <p:cNvSpPr/>
              <p:nvPr/>
            </p:nvSpPr>
            <p:spPr>
              <a:xfrm>
                <a:off x="5027010" y="3835729"/>
                <a:ext cx="98960" cy="98960"/>
              </a:xfrm>
              <a:custGeom>
                <a:avLst/>
                <a:gdLst/>
                <a:ahLst/>
                <a:cxnLst/>
                <a:rect l="l" t="t" r="r" b="b"/>
                <a:pathLst>
                  <a:path w="54000" h="54000">
                    <a:moveTo>
                      <a:pt x="54000" y="53460"/>
                    </a:moveTo>
                    <a:lnTo>
                      <a:pt x="53891" y="54000"/>
                    </a:lnTo>
                    <a:lnTo>
                      <a:pt x="54000" y="54000"/>
                    </a:lnTo>
                    <a:close/>
                    <a:moveTo>
                      <a:pt x="540" y="0"/>
                    </a:moveTo>
                    <a:lnTo>
                      <a:pt x="0" y="0"/>
                    </a:lnTo>
                    <a:lnTo>
                      <a:pt x="0" y="109"/>
                    </a:lnTo>
                    <a:cubicBezTo>
                      <a:pt x="179" y="1"/>
                      <a:pt x="360" y="0"/>
                      <a:pt x="540" y="0"/>
                    </a:cubicBezTo>
                    <a:close/>
                    <a:moveTo>
                      <a:pt x="54000" y="0"/>
                    </a:moveTo>
                    <a:lnTo>
                      <a:pt x="540" y="0"/>
                    </a:lnTo>
                    <a:cubicBezTo>
                      <a:pt x="30065" y="0"/>
                      <a:pt x="54000" y="23935"/>
                      <a:pt x="54000" y="53460"/>
                    </a:cubicBezTo>
                    <a:close/>
                  </a:path>
                </a:pathLst>
              </a:cu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 dirty="0"/>
              </a:p>
            </p:txBody>
          </p:sp>
          <p:grpSp>
            <p:nvGrpSpPr>
              <p:cNvPr id="102" name="그룹 210">
                <a:extLst>
                  <a:ext uri="{FF2B5EF4-FFF2-40B4-BE49-F238E27FC236}">
                    <a16:creationId xmlns:a16="http://schemas.microsoft.com/office/drawing/2014/main" id="{B2021580-8CC7-48FA-A947-163B281BFDB2}"/>
                  </a:ext>
                </a:extLst>
              </p:cNvPr>
              <p:cNvGrpSpPr/>
              <p:nvPr/>
            </p:nvGrpSpPr>
            <p:grpSpPr>
              <a:xfrm>
                <a:off x="4919675" y="1553567"/>
                <a:ext cx="743786" cy="1525472"/>
                <a:chOff x="3992848" y="753629"/>
                <a:chExt cx="811732" cy="1664814"/>
              </a:xfr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</p:grpSpPr>
            <p:sp>
              <p:nvSpPr>
                <p:cNvPr id="110" name="타원 214">
                  <a:extLst>
                    <a:ext uri="{FF2B5EF4-FFF2-40B4-BE49-F238E27FC236}">
                      <a16:creationId xmlns:a16="http://schemas.microsoft.com/office/drawing/2014/main" id="{94323692-8868-45BB-ADEF-8FFEC48411D3}"/>
                    </a:ext>
                  </a:extLst>
                </p:cNvPr>
                <p:cNvSpPr/>
                <p:nvPr/>
              </p:nvSpPr>
              <p:spPr>
                <a:xfrm>
                  <a:off x="3992848" y="753629"/>
                  <a:ext cx="106920" cy="106920"/>
                </a:xfrm>
                <a:prstGeom prst="ellipse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3200" dirty="0"/>
                </a:p>
              </p:txBody>
            </p:sp>
            <p:sp>
              <p:nvSpPr>
                <p:cNvPr id="116" name="직사각형 213">
                  <a:extLst>
                    <a:ext uri="{FF2B5EF4-FFF2-40B4-BE49-F238E27FC236}">
                      <a16:creationId xmlns:a16="http://schemas.microsoft.com/office/drawing/2014/main" id="{460F2D33-C005-4464-A1F7-FDFC2F9A87C0}"/>
                    </a:ext>
                  </a:extLst>
                </p:cNvPr>
                <p:cNvSpPr/>
                <p:nvPr/>
              </p:nvSpPr>
              <p:spPr>
                <a:xfrm rot="5400000" flipV="1">
                  <a:off x="4068786" y="1682649"/>
                  <a:ext cx="1364667" cy="106921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3200" dirty="0"/>
                    <a:t> </a:t>
                  </a:r>
                  <a:endParaRPr lang="ko-KR" altLang="en-US" sz="3200" dirty="0"/>
                </a:p>
              </p:txBody>
            </p:sp>
          </p:grpSp>
          <p:sp>
            <p:nvSpPr>
              <p:cNvPr id="106" name="한쪽 모서리가 둥근 사각형 194">
                <a:extLst>
                  <a:ext uri="{FF2B5EF4-FFF2-40B4-BE49-F238E27FC236}">
                    <a16:creationId xmlns:a16="http://schemas.microsoft.com/office/drawing/2014/main" id="{DF32372D-0C4B-488D-AC97-6DF3977B7107}"/>
                  </a:ext>
                </a:extLst>
              </p:cNvPr>
              <p:cNvSpPr/>
              <p:nvPr/>
            </p:nvSpPr>
            <p:spPr>
              <a:xfrm flipH="1">
                <a:off x="5391340" y="3644105"/>
                <a:ext cx="610988" cy="1449343"/>
              </a:xfrm>
              <a:prstGeom prst="round1Rect">
                <a:avLst>
                  <a:gd name="adj" fmla="val 27451"/>
                </a:avLst>
              </a:pr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 dirty="0"/>
              </a:p>
            </p:txBody>
          </p:sp>
          <p:sp>
            <p:nvSpPr>
              <p:cNvPr id="107" name="타원 145">
                <a:extLst>
                  <a:ext uri="{FF2B5EF4-FFF2-40B4-BE49-F238E27FC236}">
                    <a16:creationId xmlns:a16="http://schemas.microsoft.com/office/drawing/2014/main" id="{3FD66C58-8842-4642-8454-379E89D910A5}"/>
                  </a:ext>
                </a:extLst>
              </p:cNvPr>
              <p:cNvSpPr/>
              <p:nvPr/>
            </p:nvSpPr>
            <p:spPr>
              <a:xfrm rot="16200000" flipH="1">
                <a:off x="5908708" y="4945577"/>
                <a:ext cx="197921" cy="197921"/>
              </a:xfrm>
              <a:custGeom>
                <a:avLst/>
                <a:gdLst/>
                <a:ahLst/>
                <a:cxnLst/>
                <a:rect l="l" t="t" r="r" b="b"/>
                <a:pathLst>
                  <a:path w="54000" h="54000">
                    <a:moveTo>
                      <a:pt x="54000" y="53460"/>
                    </a:moveTo>
                    <a:lnTo>
                      <a:pt x="53891" y="54000"/>
                    </a:lnTo>
                    <a:lnTo>
                      <a:pt x="54000" y="54000"/>
                    </a:lnTo>
                    <a:close/>
                    <a:moveTo>
                      <a:pt x="540" y="0"/>
                    </a:moveTo>
                    <a:lnTo>
                      <a:pt x="0" y="0"/>
                    </a:lnTo>
                    <a:lnTo>
                      <a:pt x="0" y="109"/>
                    </a:lnTo>
                    <a:cubicBezTo>
                      <a:pt x="179" y="1"/>
                      <a:pt x="360" y="0"/>
                      <a:pt x="540" y="0"/>
                    </a:cubicBezTo>
                    <a:close/>
                    <a:moveTo>
                      <a:pt x="54000" y="0"/>
                    </a:moveTo>
                    <a:lnTo>
                      <a:pt x="540" y="0"/>
                    </a:lnTo>
                    <a:cubicBezTo>
                      <a:pt x="30065" y="0"/>
                      <a:pt x="54000" y="23935"/>
                      <a:pt x="54000" y="53460"/>
                    </a:cubicBezTo>
                    <a:close/>
                  </a:path>
                </a:pathLst>
              </a:cu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 dirty="0"/>
              </a:p>
            </p:txBody>
          </p:sp>
          <p:sp>
            <p:nvSpPr>
              <p:cNvPr id="108" name="타원 145">
                <a:extLst>
                  <a:ext uri="{FF2B5EF4-FFF2-40B4-BE49-F238E27FC236}">
                    <a16:creationId xmlns:a16="http://schemas.microsoft.com/office/drawing/2014/main" id="{0CC30B37-C19E-40FB-814F-B4BA2D8E80E3}"/>
                  </a:ext>
                </a:extLst>
              </p:cNvPr>
              <p:cNvSpPr/>
              <p:nvPr/>
            </p:nvSpPr>
            <p:spPr>
              <a:xfrm rot="5400000">
                <a:off x="5198618" y="4945577"/>
                <a:ext cx="197921" cy="197921"/>
              </a:xfrm>
              <a:custGeom>
                <a:avLst/>
                <a:gdLst/>
                <a:ahLst/>
                <a:cxnLst/>
                <a:rect l="l" t="t" r="r" b="b"/>
                <a:pathLst>
                  <a:path w="54000" h="54000">
                    <a:moveTo>
                      <a:pt x="54000" y="53460"/>
                    </a:moveTo>
                    <a:lnTo>
                      <a:pt x="53891" y="54000"/>
                    </a:lnTo>
                    <a:lnTo>
                      <a:pt x="54000" y="54000"/>
                    </a:lnTo>
                    <a:close/>
                    <a:moveTo>
                      <a:pt x="540" y="0"/>
                    </a:moveTo>
                    <a:lnTo>
                      <a:pt x="0" y="0"/>
                    </a:lnTo>
                    <a:lnTo>
                      <a:pt x="0" y="109"/>
                    </a:lnTo>
                    <a:cubicBezTo>
                      <a:pt x="179" y="1"/>
                      <a:pt x="360" y="0"/>
                      <a:pt x="540" y="0"/>
                    </a:cubicBezTo>
                    <a:close/>
                    <a:moveTo>
                      <a:pt x="54000" y="0"/>
                    </a:moveTo>
                    <a:lnTo>
                      <a:pt x="540" y="0"/>
                    </a:lnTo>
                    <a:cubicBezTo>
                      <a:pt x="30065" y="0"/>
                      <a:pt x="54000" y="23935"/>
                      <a:pt x="54000" y="53460"/>
                    </a:cubicBezTo>
                    <a:close/>
                  </a:path>
                </a:pathLst>
              </a:cu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 dirty="0"/>
              </a:p>
            </p:txBody>
          </p:sp>
          <p:sp>
            <p:nvSpPr>
              <p:cNvPr id="113" name="직사각형 217">
                <a:extLst>
                  <a:ext uri="{FF2B5EF4-FFF2-40B4-BE49-F238E27FC236}">
                    <a16:creationId xmlns:a16="http://schemas.microsoft.com/office/drawing/2014/main" id="{EFAC18D2-1694-4830-B9BA-4F6F6AFBB58E}"/>
                  </a:ext>
                </a:extLst>
              </p:cNvPr>
              <p:cNvSpPr/>
              <p:nvPr/>
            </p:nvSpPr>
            <p:spPr>
              <a:xfrm rot="16200000" flipH="1" flipV="1">
                <a:off x="4128996" y="3752137"/>
                <a:ext cx="744471" cy="98961"/>
              </a:xfrm>
              <a:prstGeom prst="rect">
                <a:avLst/>
              </a:pr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3200" dirty="0"/>
                  <a:t> </a:t>
                </a:r>
                <a:endParaRPr lang="ko-KR" altLang="en-US" sz="3200" dirty="0"/>
              </a:p>
            </p:txBody>
          </p:sp>
          <p:sp>
            <p:nvSpPr>
              <p:cNvPr id="114" name="도넛 9">
                <a:extLst>
                  <a:ext uri="{FF2B5EF4-FFF2-40B4-BE49-F238E27FC236}">
                    <a16:creationId xmlns:a16="http://schemas.microsoft.com/office/drawing/2014/main" id="{53FDB843-5D69-40EE-ADD1-EBB5D350AE6D}"/>
                  </a:ext>
                </a:extLst>
              </p:cNvPr>
              <p:cNvSpPr/>
              <p:nvPr/>
            </p:nvSpPr>
            <p:spPr>
              <a:xfrm rot="5400000">
                <a:off x="4351387" y="4170854"/>
                <a:ext cx="197921" cy="197921"/>
              </a:xfrm>
              <a:custGeom>
                <a:avLst/>
                <a:gdLst/>
                <a:ahLst/>
                <a:cxnLst/>
                <a:rect l="l" t="t" r="r" b="b"/>
                <a:pathLst>
                  <a:path w="900000" h="900000">
                    <a:moveTo>
                      <a:pt x="0" y="0"/>
                    </a:moveTo>
                    <a:cubicBezTo>
                      <a:pt x="497056" y="0"/>
                      <a:pt x="900000" y="402944"/>
                      <a:pt x="900000" y="900000"/>
                    </a:cubicBezTo>
                    <a:lnTo>
                      <a:pt x="450000" y="900000"/>
                    </a:lnTo>
                    <a:cubicBezTo>
                      <a:pt x="450000" y="651472"/>
                      <a:pt x="248528" y="450000"/>
                      <a:pt x="0" y="450000"/>
                    </a:cubicBezTo>
                    <a:close/>
                  </a:path>
                </a:pathLst>
              </a:cu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 dirty="0"/>
              </a:p>
            </p:txBody>
          </p:sp>
          <p:sp>
            <p:nvSpPr>
              <p:cNvPr id="115" name="직사각형 220">
                <a:extLst>
                  <a:ext uri="{FF2B5EF4-FFF2-40B4-BE49-F238E27FC236}">
                    <a16:creationId xmlns:a16="http://schemas.microsoft.com/office/drawing/2014/main" id="{A4E681BF-E4F7-40C2-891D-95B2AA1B79BA}"/>
                  </a:ext>
                </a:extLst>
              </p:cNvPr>
              <p:cNvSpPr/>
              <p:nvPr/>
            </p:nvSpPr>
            <p:spPr>
              <a:xfrm rot="10800000" flipH="1" flipV="1">
                <a:off x="4164340" y="4269814"/>
                <a:ext cx="190612" cy="98960"/>
              </a:xfrm>
              <a:prstGeom prst="rect">
                <a:avLst/>
              </a:pr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3200" dirty="0"/>
                  <a:t> </a:t>
                </a:r>
                <a:endParaRPr lang="ko-KR" altLang="en-US" sz="3200" dirty="0"/>
              </a:p>
            </p:txBody>
          </p:sp>
          <p:sp>
            <p:nvSpPr>
              <p:cNvPr id="117" name="도넛 9">
                <a:extLst>
                  <a:ext uri="{FF2B5EF4-FFF2-40B4-BE49-F238E27FC236}">
                    <a16:creationId xmlns:a16="http://schemas.microsoft.com/office/drawing/2014/main" id="{C4F6C6B4-CA0D-41C5-83E5-1A930EBE3A42}"/>
                  </a:ext>
                </a:extLst>
              </p:cNvPr>
              <p:cNvSpPr/>
              <p:nvPr/>
            </p:nvSpPr>
            <p:spPr>
              <a:xfrm flipH="1">
                <a:off x="4452333" y="3180267"/>
                <a:ext cx="197921" cy="197920"/>
              </a:xfrm>
              <a:custGeom>
                <a:avLst/>
                <a:gdLst/>
                <a:ahLst/>
                <a:cxnLst/>
                <a:rect l="l" t="t" r="r" b="b"/>
                <a:pathLst>
                  <a:path w="900000" h="900000">
                    <a:moveTo>
                      <a:pt x="0" y="0"/>
                    </a:moveTo>
                    <a:cubicBezTo>
                      <a:pt x="497056" y="0"/>
                      <a:pt x="900000" y="402944"/>
                      <a:pt x="900000" y="900000"/>
                    </a:cubicBezTo>
                    <a:lnTo>
                      <a:pt x="450000" y="900000"/>
                    </a:lnTo>
                    <a:cubicBezTo>
                      <a:pt x="450000" y="651472"/>
                      <a:pt x="248528" y="450000"/>
                      <a:pt x="0" y="450000"/>
                    </a:cubicBezTo>
                    <a:close/>
                  </a:path>
                </a:pathLst>
              </a:custGeom>
              <a:pattFill prst="dkUpDiag">
                <a:fgClr>
                  <a:schemeClr val="bg2">
                    <a:lumMod val="95000"/>
                  </a:schemeClr>
                </a:fgClr>
                <a:bgClr>
                  <a:schemeClr val="bg2">
                    <a:lumMod val="50000"/>
                  </a:scheme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 dirty="0"/>
              </a:p>
            </p:txBody>
          </p:sp>
        </p:grpSp>
        <p:sp>
          <p:nvSpPr>
            <p:cNvPr id="121" name="타원 214">
              <a:extLst>
                <a:ext uri="{FF2B5EF4-FFF2-40B4-BE49-F238E27FC236}">
                  <a16:creationId xmlns:a16="http://schemas.microsoft.com/office/drawing/2014/main" id="{75200932-0D7A-421A-AB28-227F77F67D4F}"/>
                </a:ext>
              </a:extLst>
            </p:cNvPr>
            <p:cNvSpPr/>
            <p:nvPr/>
          </p:nvSpPr>
          <p:spPr>
            <a:xfrm rot="5400000">
              <a:off x="10778388" y="4316707"/>
              <a:ext cx="130627" cy="130628"/>
            </a:xfrm>
            <a:prstGeom prst="ellipse">
              <a:avLst/>
            </a:prstGeom>
            <a:pattFill prst="dkUpDiag">
              <a:fgClr>
                <a:schemeClr val="bg2">
                  <a:lumMod val="95000"/>
                </a:schemeClr>
              </a:fgClr>
              <a:bgClr>
                <a:schemeClr val="bg2">
                  <a:lumMod val="50000"/>
                </a:schemeClr>
              </a:bgClr>
            </a:patt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/>
            </a:p>
          </p:txBody>
        </p:sp>
        <p:sp>
          <p:nvSpPr>
            <p:cNvPr id="122" name="도넛 9">
              <a:extLst>
                <a:ext uri="{FF2B5EF4-FFF2-40B4-BE49-F238E27FC236}">
                  <a16:creationId xmlns:a16="http://schemas.microsoft.com/office/drawing/2014/main" id="{E1A37F5E-8F16-4437-80CD-E44DBDA5CC3C}"/>
                </a:ext>
              </a:extLst>
            </p:cNvPr>
            <p:cNvSpPr/>
            <p:nvPr/>
          </p:nvSpPr>
          <p:spPr>
            <a:xfrm rot="16017923" flipH="1">
              <a:off x="8931753" y="4192563"/>
              <a:ext cx="263895" cy="263893"/>
            </a:xfrm>
            <a:custGeom>
              <a:avLst/>
              <a:gdLst/>
              <a:ahLst/>
              <a:cxnLst/>
              <a:rect l="l" t="t" r="r" b="b"/>
              <a:pathLst>
                <a:path w="900000" h="900000">
                  <a:moveTo>
                    <a:pt x="0" y="0"/>
                  </a:moveTo>
                  <a:cubicBezTo>
                    <a:pt x="497056" y="0"/>
                    <a:pt x="900000" y="402944"/>
                    <a:pt x="900000" y="900000"/>
                  </a:cubicBezTo>
                  <a:lnTo>
                    <a:pt x="450000" y="900000"/>
                  </a:lnTo>
                  <a:cubicBezTo>
                    <a:pt x="450000" y="651472"/>
                    <a:pt x="248528" y="450000"/>
                    <a:pt x="0" y="450000"/>
                  </a:cubicBezTo>
                  <a:close/>
                </a:path>
              </a:pathLst>
            </a:custGeom>
            <a:pattFill prst="dkUpDiag">
              <a:fgClr>
                <a:schemeClr val="bg2">
                  <a:lumMod val="95000"/>
                </a:schemeClr>
              </a:fgClr>
              <a:bgClr>
                <a:schemeClr val="bg2">
                  <a:lumMod val="50000"/>
                </a:schemeClr>
              </a:bgClr>
            </a:patt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/>
            </a:p>
          </p:txBody>
        </p:sp>
        <p:sp>
          <p:nvSpPr>
            <p:cNvPr id="123" name="직사각형 202">
              <a:extLst>
                <a:ext uri="{FF2B5EF4-FFF2-40B4-BE49-F238E27FC236}">
                  <a16:creationId xmlns:a16="http://schemas.microsoft.com/office/drawing/2014/main" id="{48236216-CDCB-4A91-8E80-7128AD722FD7}"/>
                </a:ext>
              </a:extLst>
            </p:cNvPr>
            <p:cNvSpPr/>
            <p:nvPr/>
          </p:nvSpPr>
          <p:spPr>
            <a:xfrm rot="5400000" flipV="1">
              <a:off x="8416994" y="3576121"/>
              <a:ext cx="1147578" cy="131948"/>
            </a:xfrm>
            <a:prstGeom prst="rect">
              <a:avLst/>
            </a:prstGeom>
            <a:pattFill prst="dkUpDiag">
              <a:fgClr>
                <a:schemeClr val="bg2">
                  <a:lumMod val="95000"/>
                </a:schemeClr>
              </a:fgClr>
              <a:bgClr>
                <a:schemeClr val="bg2">
                  <a:lumMod val="50000"/>
                </a:schemeClr>
              </a:bgClr>
            </a:patt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/>
                <a:t> </a:t>
              </a:r>
              <a:endParaRPr lang="ko-KR" altLang="en-US" sz="3200" dirty="0"/>
            </a:p>
          </p:txBody>
        </p:sp>
      </p:grpSp>
      <p:sp>
        <p:nvSpPr>
          <p:cNvPr id="2" name="Tytuł 1">
            <a:extLst>
              <a:ext uri="{FF2B5EF4-FFF2-40B4-BE49-F238E27FC236}">
                <a16:creationId xmlns:a16="http://schemas.microsoft.com/office/drawing/2014/main" id="{16EA85F0-9C22-45F9-9E95-458ABBC16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ORPPD a POL-on 2 </a:t>
            </a:r>
          </a:p>
        </p:txBody>
      </p:sp>
      <p:grpSp>
        <p:nvGrpSpPr>
          <p:cNvPr id="4" name="Grupa 3">
            <a:extLst>
              <a:ext uri="{FF2B5EF4-FFF2-40B4-BE49-F238E27FC236}">
                <a16:creationId xmlns:a16="http://schemas.microsoft.com/office/drawing/2014/main" id="{24E718CC-803B-4F70-9C78-90C22DE1E337}"/>
              </a:ext>
            </a:extLst>
          </p:cNvPr>
          <p:cNvGrpSpPr/>
          <p:nvPr/>
        </p:nvGrpSpPr>
        <p:grpSpPr>
          <a:xfrm>
            <a:off x="4466634" y="1785773"/>
            <a:ext cx="692589" cy="1985574"/>
            <a:chOff x="4933631" y="2463759"/>
            <a:chExt cx="692589" cy="1985574"/>
          </a:xfrm>
        </p:grpSpPr>
        <p:sp>
          <p:nvSpPr>
            <p:cNvPr id="53" name="직사각형 202">
              <a:extLst>
                <a:ext uri="{FF2B5EF4-FFF2-40B4-BE49-F238E27FC236}">
                  <a16:creationId xmlns:a16="http://schemas.microsoft.com/office/drawing/2014/main" id="{06ACD27C-D03F-44CE-8AB0-D0C99A4932AB}"/>
                </a:ext>
              </a:extLst>
            </p:cNvPr>
            <p:cNvSpPr/>
            <p:nvPr/>
          </p:nvSpPr>
          <p:spPr>
            <a:xfrm rot="5400000" flipV="1">
              <a:off x="4697959" y="3265973"/>
              <a:ext cx="1727996" cy="123568"/>
            </a:xfrm>
            <a:prstGeom prst="rect">
              <a:avLst/>
            </a:prstGeom>
            <a:solidFill>
              <a:srgbClr val="3B3B6B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>
                  <a:pattFill prst="wdDnDiag">
                    <a:fgClr>
                      <a:srgbClr val="CC6699"/>
                    </a:fgClr>
                    <a:bgClr>
                      <a:srgbClr val="EAAC10"/>
                    </a:bgClr>
                  </a:pattFill>
                </a:rPr>
                <a:t> </a:t>
              </a:r>
              <a:endParaRPr lang="ko-KR" altLang="en-US" sz="3200" dirty="0">
                <a:pattFill prst="wdDnDiag">
                  <a:fgClr>
                    <a:srgbClr val="CC6699"/>
                  </a:fgClr>
                  <a:bgClr>
                    <a:srgbClr val="EAAC10"/>
                  </a:bgClr>
                </a:pattFill>
              </a:endParaRPr>
            </a:p>
          </p:txBody>
        </p:sp>
        <p:sp>
          <p:nvSpPr>
            <p:cNvPr id="54" name="도넛 9">
              <a:extLst>
                <a:ext uri="{FF2B5EF4-FFF2-40B4-BE49-F238E27FC236}">
                  <a16:creationId xmlns:a16="http://schemas.microsoft.com/office/drawing/2014/main" id="{F5870DC5-6B1F-4A65-A3CD-2EE36AB13C06}"/>
                </a:ext>
              </a:extLst>
            </p:cNvPr>
            <p:cNvSpPr/>
            <p:nvPr/>
          </p:nvSpPr>
          <p:spPr>
            <a:xfrm flipV="1">
              <a:off x="5372904" y="4190779"/>
              <a:ext cx="253316" cy="257938"/>
            </a:xfrm>
            <a:custGeom>
              <a:avLst/>
              <a:gdLst/>
              <a:ahLst/>
              <a:cxnLst/>
              <a:rect l="l" t="t" r="r" b="b"/>
              <a:pathLst>
                <a:path w="900000" h="900000">
                  <a:moveTo>
                    <a:pt x="0" y="0"/>
                  </a:moveTo>
                  <a:cubicBezTo>
                    <a:pt x="497056" y="0"/>
                    <a:pt x="900000" y="402944"/>
                    <a:pt x="900000" y="900000"/>
                  </a:cubicBezTo>
                  <a:lnTo>
                    <a:pt x="450000" y="900000"/>
                  </a:lnTo>
                  <a:cubicBezTo>
                    <a:pt x="450000" y="651472"/>
                    <a:pt x="248528" y="450000"/>
                    <a:pt x="0" y="450000"/>
                  </a:cubicBezTo>
                  <a:close/>
                </a:path>
              </a:pathLst>
            </a:custGeom>
            <a:solidFill>
              <a:srgbClr val="3B3B6B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>
                <a:pattFill prst="wdDnDiag">
                  <a:fgClr>
                    <a:srgbClr val="CC6699"/>
                  </a:fgClr>
                  <a:bgClr>
                    <a:srgbClr val="EAAC10"/>
                  </a:bgClr>
                </a:pattFill>
              </a:endParaRPr>
            </a:p>
          </p:txBody>
        </p:sp>
        <p:sp>
          <p:nvSpPr>
            <p:cNvPr id="55" name="직사각형 223">
              <a:extLst>
                <a:ext uri="{FF2B5EF4-FFF2-40B4-BE49-F238E27FC236}">
                  <a16:creationId xmlns:a16="http://schemas.microsoft.com/office/drawing/2014/main" id="{E86348F7-021D-488F-9813-46502C4688AA}"/>
                </a:ext>
              </a:extLst>
            </p:cNvPr>
            <p:cNvSpPr/>
            <p:nvPr/>
          </p:nvSpPr>
          <p:spPr>
            <a:xfrm rot="10800000" flipV="1">
              <a:off x="4933631" y="4319757"/>
              <a:ext cx="441361" cy="129576"/>
            </a:xfrm>
            <a:prstGeom prst="rect">
              <a:avLst/>
            </a:prstGeom>
            <a:solidFill>
              <a:srgbClr val="3B3B6B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>
                  <a:pattFill prst="wdDnDiag">
                    <a:fgClr>
                      <a:srgbClr val="CC6699"/>
                    </a:fgClr>
                    <a:bgClr>
                      <a:srgbClr val="EAAC10"/>
                    </a:bgClr>
                  </a:pattFill>
                </a:rPr>
                <a:t> </a:t>
              </a:r>
              <a:endParaRPr lang="ko-KR" altLang="en-US" sz="3200" dirty="0">
                <a:pattFill prst="wdDnDiag">
                  <a:fgClr>
                    <a:srgbClr val="CC6699"/>
                  </a:fgClr>
                  <a:bgClr>
                    <a:srgbClr val="EAAC10"/>
                  </a:bgClr>
                </a:pattFill>
              </a:endParaRPr>
            </a:p>
          </p:txBody>
        </p:sp>
      </p:grpSp>
      <p:grpSp>
        <p:nvGrpSpPr>
          <p:cNvPr id="5" name="Grupa 4">
            <a:extLst>
              <a:ext uri="{FF2B5EF4-FFF2-40B4-BE49-F238E27FC236}">
                <a16:creationId xmlns:a16="http://schemas.microsoft.com/office/drawing/2014/main" id="{1E105D5E-0DF8-494F-A8E8-010122304A2E}"/>
              </a:ext>
            </a:extLst>
          </p:cNvPr>
          <p:cNvGrpSpPr/>
          <p:nvPr/>
        </p:nvGrpSpPr>
        <p:grpSpPr>
          <a:xfrm>
            <a:off x="4331839" y="1244707"/>
            <a:ext cx="2446720" cy="2759145"/>
            <a:chOff x="4971177" y="1862500"/>
            <a:chExt cx="2446720" cy="2759145"/>
          </a:xfrm>
        </p:grpSpPr>
        <p:sp>
          <p:nvSpPr>
            <p:cNvPr id="59" name="직사각형 202">
              <a:extLst>
                <a:ext uri="{FF2B5EF4-FFF2-40B4-BE49-F238E27FC236}">
                  <a16:creationId xmlns:a16="http://schemas.microsoft.com/office/drawing/2014/main" id="{61A97C7B-AB88-4955-8299-1EBF2BD006D4}"/>
                </a:ext>
              </a:extLst>
            </p:cNvPr>
            <p:cNvSpPr/>
            <p:nvPr/>
          </p:nvSpPr>
          <p:spPr>
            <a:xfrm rot="5400000" flipV="1">
              <a:off x="6440810" y="2632356"/>
              <a:ext cx="1156575" cy="135719"/>
            </a:xfrm>
            <a:prstGeom prst="rect">
              <a:avLst/>
            </a:prstGeom>
            <a:solidFill>
              <a:srgbClr val="CC6699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>
                  <a:solidFill>
                    <a:schemeClr val="tx1"/>
                  </a:solidFill>
                </a:rPr>
                <a:t> </a:t>
              </a:r>
              <a:endParaRPr lang="ko-KR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60" name="도넛 9">
              <a:extLst>
                <a:ext uri="{FF2B5EF4-FFF2-40B4-BE49-F238E27FC236}">
                  <a16:creationId xmlns:a16="http://schemas.microsoft.com/office/drawing/2014/main" id="{B8BA8056-D2A6-47AA-93D3-ADBFEAD176E5}"/>
                </a:ext>
              </a:extLst>
            </p:cNvPr>
            <p:cNvSpPr/>
            <p:nvPr/>
          </p:nvSpPr>
          <p:spPr>
            <a:xfrm flipV="1">
              <a:off x="6819794" y="3275582"/>
              <a:ext cx="263895" cy="263895"/>
            </a:xfrm>
            <a:custGeom>
              <a:avLst/>
              <a:gdLst/>
              <a:ahLst/>
              <a:cxnLst/>
              <a:rect l="l" t="t" r="r" b="b"/>
              <a:pathLst>
                <a:path w="900000" h="900000">
                  <a:moveTo>
                    <a:pt x="0" y="0"/>
                  </a:moveTo>
                  <a:cubicBezTo>
                    <a:pt x="497056" y="0"/>
                    <a:pt x="900000" y="402944"/>
                    <a:pt x="900000" y="900000"/>
                  </a:cubicBezTo>
                  <a:lnTo>
                    <a:pt x="450000" y="900000"/>
                  </a:lnTo>
                  <a:cubicBezTo>
                    <a:pt x="450000" y="651472"/>
                    <a:pt x="248528" y="450000"/>
                    <a:pt x="0" y="450000"/>
                  </a:cubicBezTo>
                  <a:close/>
                </a:path>
              </a:pathLst>
            </a:custGeom>
            <a:solidFill>
              <a:srgbClr val="CC6699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61" name="직사각형 204">
              <a:extLst>
                <a:ext uri="{FF2B5EF4-FFF2-40B4-BE49-F238E27FC236}">
                  <a16:creationId xmlns:a16="http://schemas.microsoft.com/office/drawing/2014/main" id="{74FBEF33-D477-4B2D-A87F-738718BC6DA3}"/>
                </a:ext>
              </a:extLst>
            </p:cNvPr>
            <p:cNvSpPr/>
            <p:nvPr/>
          </p:nvSpPr>
          <p:spPr>
            <a:xfrm rot="10800000" flipV="1">
              <a:off x="6720834" y="3407530"/>
              <a:ext cx="98960" cy="131947"/>
            </a:xfrm>
            <a:prstGeom prst="rect">
              <a:avLst/>
            </a:prstGeom>
            <a:solidFill>
              <a:srgbClr val="CC6699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>
                  <a:solidFill>
                    <a:schemeClr val="tx1"/>
                  </a:solidFill>
                </a:rPr>
                <a:t> </a:t>
              </a:r>
              <a:endParaRPr lang="ko-KR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62" name="도넛 9">
              <a:extLst>
                <a:ext uri="{FF2B5EF4-FFF2-40B4-BE49-F238E27FC236}">
                  <a16:creationId xmlns:a16="http://schemas.microsoft.com/office/drawing/2014/main" id="{F2E864B9-5108-4AF8-A023-CA5F7B91EE63}"/>
                </a:ext>
              </a:extLst>
            </p:cNvPr>
            <p:cNvSpPr/>
            <p:nvPr/>
          </p:nvSpPr>
          <p:spPr>
            <a:xfrm flipH="1">
              <a:off x="6951238" y="1862500"/>
              <a:ext cx="278641" cy="263895"/>
            </a:xfrm>
            <a:custGeom>
              <a:avLst/>
              <a:gdLst/>
              <a:ahLst/>
              <a:cxnLst/>
              <a:rect l="l" t="t" r="r" b="b"/>
              <a:pathLst>
                <a:path w="900000" h="900000">
                  <a:moveTo>
                    <a:pt x="0" y="0"/>
                  </a:moveTo>
                  <a:cubicBezTo>
                    <a:pt x="497056" y="0"/>
                    <a:pt x="900000" y="402944"/>
                    <a:pt x="900000" y="900000"/>
                  </a:cubicBezTo>
                  <a:lnTo>
                    <a:pt x="450000" y="900000"/>
                  </a:lnTo>
                  <a:cubicBezTo>
                    <a:pt x="450000" y="651472"/>
                    <a:pt x="248528" y="450000"/>
                    <a:pt x="0" y="450000"/>
                  </a:cubicBezTo>
                  <a:close/>
                </a:path>
              </a:pathLst>
            </a:custGeom>
            <a:solidFill>
              <a:srgbClr val="CC6699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63" name="직사각형 207">
              <a:extLst>
                <a:ext uri="{FF2B5EF4-FFF2-40B4-BE49-F238E27FC236}">
                  <a16:creationId xmlns:a16="http://schemas.microsoft.com/office/drawing/2014/main" id="{85F060CC-2D3A-46AE-926E-0EB87E40C086}"/>
                </a:ext>
              </a:extLst>
            </p:cNvPr>
            <p:cNvSpPr/>
            <p:nvPr/>
          </p:nvSpPr>
          <p:spPr>
            <a:xfrm rot="10800000" flipV="1">
              <a:off x="7219976" y="1862501"/>
              <a:ext cx="197921" cy="131947"/>
            </a:xfrm>
            <a:prstGeom prst="rect">
              <a:avLst/>
            </a:prstGeom>
            <a:solidFill>
              <a:srgbClr val="CC6699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/>
                <a:t> </a:t>
              </a:r>
              <a:endParaRPr lang="ko-KR" altLang="en-US" sz="3200" dirty="0"/>
            </a:p>
          </p:txBody>
        </p:sp>
        <p:sp>
          <p:nvSpPr>
            <p:cNvPr id="64" name="도넛 9">
              <a:extLst>
                <a:ext uri="{FF2B5EF4-FFF2-40B4-BE49-F238E27FC236}">
                  <a16:creationId xmlns:a16="http://schemas.microsoft.com/office/drawing/2014/main" id="{82D5F51A-4CED-433D-905C-9AA796B69DA6}"/>
                </a:ext>
              </a:extLst>
            </p:cNvPr>
            <p:cNvSpPr/>
            <p:nvPr/>
          </p:nvSpPr>
          <p:spPr>
            <a:xfrm flipH="1">
              <a:off x="6063486" y="3779370"/>
              <a:ext cx="263895" cy="263895"/>
            </a:xfrm>
            <a:custGeom>
              <a:avLst/>
              <a:gdLst/>
              <a:ahLst/>
              <a:cxnLst/>
              <a:rect l="l" t="t" r="r" b="b"/>
              <a:pathLst>
                <a:path w="900000" h="900000">
                  <a:moveTo>
                    <a:pt x="0" y="0"/>
                  </a:moveTo>
                  <a:cubicBezTo>
                    <a:pt x="497056" y="0"/>
                    <a:pt x="900000" y="402944"/>
                    <a:pt x="900000" y="900000"/>
                  </a:cubicBezTo>
                  <a:lnTo>
                    <a:pt x="450000" y="900000"/>
                  </a:lnTo>
                  <a:cubicBezTo>
                    <a:pt x="450000" y="651472"/>
                    <a:pt x="248528" y="450000"/>
                    <a:pt x="0" y="450000"/>
                  </a:cubicBezTo>
                  <a:close/>
                </a:path>
              </a:pathLst>
            </a:custGeom>
            <a:solidFill>
              <a:srgbClr val="CC6699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65" name="도넛 9">
              <a:extLst>
                <a:ext uri="{FF2B5EF4-FFF2-40B4-BE49-F238E27FC236}">
                  <a16:creationId xmlns:a16="http://schemas.microsoft.com/office/drawing/2014/main" id="{AE70278E-5C22-48C1-9A2F-D7E6A0D8459E}"/>
                </a:ext>
              </a:extLst>
            </p:cNvPr>
            <p:cNvSpPr/>
            <p:nvPr/>
          </p:nvSpPr>
          <p:spPr>
            <a:xfrm flipV="1">
              <a:off x="5931191" y="4357750"/>
              <a:ext cx="263895" cy="263895"/>
            </a:xfrm>
            <a:custGeom>
              <a:avLst/>
              <a:gdLst/>
              <a:ahLst/>
              <a:cxnLst/>
              <a:rect l="l" t="t" r="r" b="b"/>
              <a:pathLst>
                <a:path w="900000" h="900000">
                  <a:moveTo>
                    <a:pt x="0" y="0"/>
                  </a:moveTo>
                  <a:cubicBezTo>
                    <a:pt x="497056" y="0"/>
                    <a:pt x="900000" y="402944"/>
                    <a:pt x="900000" y="900000"/>
                  </a:cubicBezTo>
                  <a:lnTo>
                    <a:pt x="450000" y="900000"/>
                  </a:lnTo>
                  <a:cubicBezTo>
                    <a:pt x="450000" y="651472"/>
                    <a:pt x="248528" y="450000"/>
                    <a:pt x="0" y="450000"/>
                  </a:cubicBezTo>
                  <a:close/>
                </a:path>
              </a:pathLst>
            </a:custGeom>
            <a:solidFill>
              <a:srgbClr val="CC6699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66" name="직사각형 223">
              <a:extLst>
                <a:ext uri="{FF2B5EF4-FFF2-40B4-BE49-F238E27FC236}">
                  <a16:creationId xmlns:a16="http://schemas.microsoft.com/office/drawing/2014/main" id="{BB06914E-95EF-4471-8D76-408720837D4A}"/>
                </a:ext>
              </a:extLst>
            </p:cNvPr>
            <p:cNvSpPr/>
            <p:nvPr/>
          </p:nvSpPr>
          <p:spPr>
            <a:xfrm rot="10800000" flipV="1">
              <a:off x="4971177" y="4489698"/>
              <a:ext cx="959999" cy="131947"/>
            </a:xfrm>
            <a:prstGeom prst="rect">
              <a:avLst/>
            </a:prstGeom>
            <a:solidFill>
              <a:srgbClr val="CC6699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>
                  <a:solidFill>
                    <a:schemeClr val="tx1"/>
                  </a:solidFill>
                </a:rPr>
                <a:t> </a:t>
              </a:r>
              <a:endParaRPr lang="ko-KR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67" name="도넛 9">
              <a:extLst>
                <a:ext uri="{FF2B5EF4-FFF2-40B4-BE49-F238E27FC236}">
                  <a16:creationId xmlns:a16="http://schemas.microsoft.com/office/drawing/2014/main" id="{F04B82A1-54D1-4342-B864-33BA05128F80}"/>
                </a:ext>
              </a:extLst>
            </p:cNvPr>
            <p:cNvSpPr/>
            <p:nvPr/>
          </p:nvSpPr>
          <p:spPr>
            <a:xfrm flipV="1">
              <a:off x="6327381" y="3646281"/>
              <a:ext cx="263895" cy="263895"/>
            </a:xfrm>
            <a:custGeom>
              <a:avLst/>
              <a:gdLst/>
              <a:ahLst/>
              <a:cxnLst/>
              <a:rect l="l" t="t" r="r" b="b"/>
              <a:pathLst>
                <a:path w="900000" h="900000">
                  <a:moveTo>
                    <a:pt x="0" y="0"/>
                  </a:moveTo>
                  <a:cubicBezTo>
                    <a:pt x="497056" y="0"/>
                    <a:pt x="900000" y="402944"/>
                    <a:pt x="900000" y="900000"/>
                  </a:cubicBezTo>
                  <a:lnTo>
                    <a:pt x="450000" y="900000"/>
                  </a:lnTo>
                  <a:cubicBezTo>
                    <a:pt x="450000" y="651472"/>
                    <a:pt x="248528" y="450000"/>
                    <a:pt x="0" y="450000"/>
                  </a:cubicBezTo>
                  <a:close/>
                </a:path>
              </a:pathLst>
            </a:custGeom>
            <a:solidFill>
              <a:srgbClr val="CC6699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68" name="직사각형 215">
              <a:extLst>
                <a:ext uri="{FF2B5EF4-FFF2-40B4-BE49-F238E27FC236}">
                  <a16:creationId xmlns:a16="http://schemas.microsoft.com/office/drawing/2014/main" id="{446975F0-C0DF-4607-98E8-D6CF9F08C417}"/>
                </a:ext>
              </a:extLst>
            </p:cNvPr>
            <p:cNvSpPr/>
            <p:nvPr/>
          </p:nvSpPr>
          <p:spPr>
            <a:xfrm rot="5400000" flipH="1" flipV="1">
              <a:off x="5963217" y="4125865"/>
              <a:ext cx="331821" cy="131947"/>
            </a:xfrm>
            <a:prstGeom prst="rect">
              <a:avLst/>
            </a:prstGeom>
            <a:solidFill>
              <a:srgbClr val="CC6699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>
                  <a:solidFill>
                    <a:schemeClr val="tx1"/>
                  </a:solidFill>
                </a:rPr>
                <a:t> </a:t>
              </a:r>
              <a:endParaRPr lang="ko-KR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69" name="도넛 9">
              <a:extLst>
                <a:ext uri="{FF2B5EF4-FFF2-40B4-BE49-F238E27FC236}">
                  <a16:creationId xmlns:a16="http://schemas.microsoft.com/office/drawing/2014/main" id="{8D084C00-AB2F-4F28-8961-F5A3934C9F14}"/>
                </a:ext>
              </a:extLst>
            </p:cNvPr>
            <p:cNvSpPr/>
            <p:nvPr/>
          </p:nvSpPr>
          <p:spPr>
            <a:xfrm flipH="1">
              <a:off x="6456939" y="3409076"/>
              <a:ext cx="263895" cy="263895"/>
            </a:xfrm>
            <a:custGeom>
              <a:avLst/>
              <a:gdLst/>
              <a:ahLst/>
              <a:cxnLst/>
              <a:rect l="l" t="t" r="r" b="b"/>
              <a:pathLst>
                <a:path w="900000" h="900000">
                  <a:moveTo>
                    <a:pt x="0" y="0"/>
                  </a:moveTo>
                  <a:cubicBezTo>
                    <a:pt x="497056" y="0"/>
                    <a:pt x="900000" y="402944"/>
                    <a:pt x="900000" y="900000"/>
                  </a:cubicBezTo>
                  <a:lnTo>
                    <a:pt x="450000" y="900000"/>
                  </a:lnTo>
                  <a:cubicBezTo>
                    <a:pt x="450000" y="651472"/>
                    <a:pt x="248528" y="450000"/>
                    <a:pt x="0" y="450000"/>
                  </a:cubicBezTo>
                  <a:close/>
                </a:path>
              </a:pathLst>
            </a:custGeom>
            <a:solidFill>
              <a:srgbClr val="CC6699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19" name="Elipsa 18">
            <a:extLst>
              <a:ext uri="{FF2B5EF4-FFF2-40B4-BE49-F238E27FC236}">
                <a16:creationId xmlns:a16="http://schemas.microsoft.com/office/drawing/2014/main" id="{B8E16673-6555-462B-A3E3-2ACFFB7E2ED7}"/>
              </a:ext>
            </a:extLst>
          </p:cNvPr>
          <p:cNvSpPr/>
          <p:nvPr/>
        </p:nvSpPr>
        <p:spPr>
          <a:xfrm>
            <a:off x="6835172" y="5200441"/>
            <a:ext cx="992629" cy="991540"/>
          </a:xfrm>
          <a:prstGeom prst="ellipse">
            <a:avLst/>
          </a:prstGeom>
          <a:solidFill>
            <a:schemeClr val="bg1"/>
          </a:solidFill>
          <a:ln w="19050">
            <a:solidFill>
              <a:srgbClr val="3B3B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pl-PL" sz="1400" b="1" dirty="0">
                <a:solidFill>
                  <a:schemeClr val="bg1">
                    <a:lumMod val="50000"/>
                  </a:schemeClr>
                </a:solidFill>
              </a:rPr>
              <a:t>Inne aplikacje</a:t>
            </a:r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28" name="Model 3D 127" descr="Early Skyscraper">
                <a:extLst>
                  <a:ext uri="{FF2B5EF4-FFF2-40B4-BE49-F238E27FC236}">
                    <a16:creationId xmlns:a16="http://schemas.microsoft.com/office/drawing/2014/main" id="{EB0BC174-A39A-4A26-B153-909D2641538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09852654"/>
                  </p:ext>
                </p:extLst>
              </p:nvPr>
            </p:nvGraphicFramePr>
            <p:xfrm>
              <a:off x="8977352" y="2834539"/>
              <a:ext cx="944155" cy="2292087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944155" cy="2292087"/>
                    </a:xfrm>
                    <a:prstGeom prst="rect">
                      <a:avLst/>
                    </a:prstGeom>
                  </am3d:spPr>
                  <am3d:camera>
                    <am3d:pos x="0" y="0" z="5106324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659" d="1000000"/>
                    <am3d:preTrans dx="0" dy="-18000008" dz="-2045814"/>
                    <am3d:scale>
                      <am3d:sx n="1000000" d="1000000"/>
                      <am3d:sy n="1000000" d="1000000"/>
                      <am3d:sz n="1000000" d="1000000"/>
                    </am3d:scale>
                    <am3d:rot ax="8416501" ay="-4732243" az="-8448522"/>
                    <am3d:postTrans dx="0" dy="0" dz="0"/>
                  </am3d:trans>
                  <am3d:attrSrcUrl r:id="rId4"/>
                  <am3d:raster rName="Office3DRenderer" rVer="16.0.8326">
                    <am3d:blip r:embed="rId5"/>
                  </am3d:raster>
                  <am3d:objViewport viewportSz="250132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28" name="Model 3D 127" descr="Early Skyscraper">
                <a:extLst>
                  <a:ext uri="{FF2B5EF4-FFF2-40B4-BE49-F238E27FC236}">
                    <a16:creationId xmlns:am3d="http://schemas.microsoft.com/office/drawing/2017/model3d" xmlns="" xmlns:a16="http://schemas.microsoft.com/office/drawing/2014/main" id="{EB0BC174-A39A-4A26-B153-909D2641538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977352" y="2834539"/>
                <a:ext cx="944155" cy="2292087"/>
              </a:xfrm>
              <a:prstGeom prst="rect">
                <a:avLst/>
              </a:prstGeom>
            </p:spPr>
          </p:pic>
        </mc:Fallback>
      </mc:AlternateContent>
      <p:grpSp>
        <p:nvGrpSpPr>
          <p:cNvPr id="141" name="Grupa 140">
            <a:extLst>
              <a:ext uri="{FF2B5EF4-FFF2-40B4-BE49-F238E27FC236}">
                <a16:creationId xmlns:a16="http://schemas.microsoft.com/office/drawing/2014/main" id="{528C9715-38FA-4B53-AC76-643F6E35A612}"/>
              </a:ext>
            </a:extLst>
          </p:cNvPr>
          <p:cNvGrpSpPr/>
          <p:nvPr/>
        </p:nvGrpSpPr>
        <p:grpSpPr>
          <a:xfrm>
            <a:off x="7845101" y="1259017"/>
            <a:ext cx="1014319" cy="1754314"/>
            <a:chOff x="9678804" y="1095458"/>
            <a:chExt cx="1014319" cy="1754314"/>
          </a:xfrm>
          <a:solidFill>
            <a:schemeClr val="bg1">
              <a:lumMod val="50000"/>
            </a:schemeClr>
          </a:solidFill>
        </p:grpSpPr>
        <p:sp>
          <p:nvSpPr>
            <p:cNvPr id="129" name="도넛 9">
              <a:extLst>
                <a:ext uri="{FF2B5EF4-FFF2-40B4-BE49-F238E27FC236}">
                  <a16:creationId xmlns:a16="http://schemas.microsoft.com/office/drawing/2014/main" id="{FFFAE2BE-8C27-441C-94BD-C7EEC0F720DD}"/>
                </a:ext>
              </a:extLst>
            </p:cNvPr>
            <p:cNvSpPr/>
            <p:nvPr/>
          </p:nvSpPr>
          <p:spPr>
            <a:xfrm rot="16200000" flipV="1">
              <a:off x="10429228" y="1095458"/>
              <a:ext cx="263895" cy="263895"/>
            </a:xfrm>
            <a:custGeom>
              <a:avLst/>
              <a:gdLst/>
              <a:ahLst/>
              <a:cxnLst/>
              <a:rect l="l" t="t" r="r" b="b"/>
              <a:pathLst>
                <a:path w="900000" h="900000">
                  <a:moveTo>
                    <a:pt x="0" y="0"/>
                  </a:moveTo>
                  <a:cubicBezTo>
                    <a:pt x="497056" y="0"/>
                    <a:pt x="900000" y="402944"/>
                    <a:pt x="900000" y="900000"/>
                  </a:cubicBezTo>
                  <a:lnTo>
                    <a:pt x="450000" y="900000"/>
                  </a:lnTo>
                  <a:cubicBezTo>
                    <a:pt x="450000" y="651472"/>
                    <a:pt x="248528" y="450000"/>
                    <a:pt x="0" y="45000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0" name="직사각형 223">
              <a:extLst>
                <a:ext uri="{FF2B5EF4-FFF2-40B4-BE49-F238E27FC236}">
                  <a16:creationId xmlns:a16="http://schemas.microsoft.com/office/drawing/2014/main" id="{11378748-9B28-4648-82B7-AA545017739B}"/>
                </a:ext>
              </a:extLst>
            </p:cNvPr>
            <p:cNvSpPr/>
            <p:nvPr/>
          </p:nvSpPr>
          <p:spPr>
            <a:xfrm rot="10800000" flipV="1">
              <a:off x="9678804" y="1097929"/>
              <a:ext cx="767407" cy="131947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ko-KR" altLang="en-US" sz="3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1" name="직사각형 226">
              <a:extLst>
                <a:ext uri="{FF2B5EF4-FFF2-40B4-BE49-F238E27FC236}">
                  <a16:creationId xmlns:a16="http://schemas.microsoft.com/office/drawing/2014/main" id="{0EE7C8C9-643C-4C1A-AF32-16E259AF98EE}"/>
                </a:ext>
              </a:extLst>
            </p:cNvPr>
            <p:cNvSpPr/>
            <p:nvPr/>
          </p:nvSpPr>
          <p:spPr>
            <a:xfrm rot="16200000" flipV="1">
              <a:off x="9906174" y="2005647"/>
              <a:ext cx="1438257" cy="131947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ko-KR" altLang="en-US" sz="3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2" name="타원 214">
              <a:extLst>
                <a:ext uri="{FF2B5EF4-FFF2-40B4-BE49-F238E27FC236}">
                  <a16:creationId xmlns:a16="http://schemas.microsoft.com/office/drawing/2014/main" id="{DB064175-E08C-4410-AEF7-62789AB4C488}"/>
                </a:ext>
              </a:extLst>
            </p:cNvPr>
            <p:cNvSpPr/>
            <p:nvPr/>
          </p:nvSpPr>
          <p:spPr>
            <a:xfrm rot="5400000">
              <a:off x="10559249" y="2719145"/>
              <a:ext cx="130627" cy="130628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42" name="Grupa 141">
            <a:extLst>
              <a:ext uri="{FF2B5EF4-FFF2-40B4-BE49-F238E27FC236}">
                <a16:creationId xmlns:a16="http://schemas.microsoft.com/office/drawing/2014/main" id="{38F794A5-AFFC-47C3-AF86-4EC306A78BB2}"/>
              </a:ext>
            </a:extLst>
          </p:cNvPr>
          <p:cNvGrpSpPr/>
          <p:nvPr/>
        </p:nvGrpSpPr>
        <p:grpSpPr>
          <a:xfrm>
            <a:off x="5109622" y="1872762"/>
            <a:ext cx="3435198" cy="2000462"/>
            <a:chOff x="8696726" y="2921700"/>
            <a:chExt cx="3435198" cy="2000462"/>
          </a:xfrm>
          <a:solidFill>
            <a:schemeClr val="bg1">
              <a:lumMod val="50000"/>
            </a:schemeClr>
          </a:solidFill>
        </p:grpSpPr>
        <p:sp>
          <p:nvSpPr>
            <p:cNvPr id="133" name="직사각형 213">
              <a:extLst>
                <a:ext uri="{FF2B5EF4-FFF2-40B4-BE49-F238E27FC236}">
                  <a16:creationId xmlns:a16="http://schemas.microsoft.com/office/drawing/2014/main" id="{B497A53B-B1A4-48D8-9B1D-D29C00BC6203}"/>
                </a:ext>
              </a:extLst>
            </p:cNvPr>
            <p:cNvSpPr/>
            <p:nvPr/>
          </p:nvSpPr>
          <p:spPr>
            <a:xfrm rot="10800000" flipV="1">
              <a:off x="10393306" y="4791321"/>
              <a:ext cx="1667263" cy="130628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/>
                <a:t> </a:t>
              </a:r>
              <a:endParaRPr lang="ko-KR" altLang="en-US" sz="3200" dirty="0"/>
            </a:p>
          </p:txBody>
        </p:sp>
        <p:sp>
          <p:nvSpPr>
            <p:cNvPr id="134" name="직사각형 217">
              <a:extLst>
                <a:ext uri="{FF2B5EF4-FFF2-40B4-BE49-F238E27FC236}">
                  <a16:creationId xmlns:a16="http://schemas.microsoft.com/office/drawing/2014/main" id="{A3348983-5DCD-4571-8308-1038A99B97A1}"/>
                </a:ext>
              </a:extLst>
            </p:cNvPr>
            <p:cNvSpPr/>
            <p:nvPr/>
          </p:nvSpPr>
          <p:spPr>
            <a:xfrm flipH="1" flipV="1">
              <a:off x="8949751" y="3304143"/>
              <a:ext cx="1067759" cy="130035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/>
                <a:t> </a:t>
              </a:r>
              <a:endParaRPr lang="ko-KR" altLang="en-US" sz="3200" dirty="0"/>
            </a:p>
          </p:txBody>
        </p:sp>
        <p:sp>
          <p:nvSpPr>
            <p:cNvPr id="135" name="도넛 9">
              <a:extLst>
                <a:ext uri="{FF2B5EF4-FFF2-40B4-BE49-F238E27FC236}">
                  <a16:creationId xmlns:a16="http://schemas.microsoft.com/office/drawing/2014/main" id="{3CAB154F-C089-4B83-B98E-79A112F2588E}"/>
                </a:ext>
              </a:extLst>
            </p:cNvPr>
            <p:cNvSpPr/>
            <p:nvPr/>
          </p:nvSpPr>
          <p:spPr>
            <a:xfrm rot="10800000">
              <a:off x="8696726" y="3172729"/>
              <a:ext cx="263895" cy="263895"/>
            </a:xfrm>
            <a:custGeom>
              <a:avLst/>
              <a:gdLst/>
              <a:ahLst/>
              <a:cxnLst/>
              <a:rect l="l" t="t" r="r" b="b"/>
              <a:pathLst>
                <a:path w="900000" h="900000">
                  <a:moveTo>
                    <a:pt x="0" y="0"/>
                  </a:moveTo>
                  <a:cubicBezTo>
                    <a:pt x="497056" y="0"/>
                    <a:pt x="900000" y="402944"/>
                    <a:pt x="900000" y="900000"/>
                  </a:cubicBezTo>
                  <a:lnTo>
                    <a:pt x="450000" y="900000"/>
                  </a:lnTo>
                  <a:cubicBezTo>
                    <a:pt x="450000" y="651472"/>
                    <a:pt x="248528" y="450000"/>
                    <a:pt x="0" y="45000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/>
            </a:p>
          </p:txBody>
        </p:sp>
        <p:sp>
          <p:nvSpPr>
            <p:cNvPr id="136" name="직사각형 220">
              <a:extLst>
                <a:ext uri="{FF2B5EF4-FFF2-40B4-BE49-F238E27FC236}">
                  <a16:creationId xmlns:a16="http://schemas.microsoft.com/office/drawing/2014/main" id="{E7CC66CA-DC55-4263-891E-6BB8C65BA737}"/>
                </a:ext>
              </a:extLst>
            </p:cNvPr>
            <p:cNvSpPr/>
            <p:nvPr/>
          </p:nvSpPr>
          <p:spPr>
            <a:xfrm rot="16200000" flipH="1" flipV="1">
              <a:off x="8636162" y="2982801"/>
              <a:ext cx="254149" cy="131947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/>
                <a:t> </a:t>
              </a:r>
              <a:endParaRPr lang="ko-KR" altLang="en-US" sz="3200" dirty="0"/>
            </a:p>
          </p:txBody>
        </p:sp>
        <p:sp>
          <p:nvSpPr>
            <p:cNvPr id="137" name="도넛 9">
              <a:extLst>
                <a:ext uri="{FF2B5EF4-FFF2-40B4-BE49-F238E27FC236}">
                  <a16:creationId xmlns:a16="http://schemas.microsoft.com/office/drawing/2014/main" id="{5B055CF6-D250-4378-B550-13474F6997C2}"/>
                </a:ext>
              </a:extLst>
            </p:cNvPr>
            <p:cNvSpPr/>
            <p:nvPr/>
          </p:nvSpPr>
          <p:spPr>
            <a:xfrm rot="5400000" flipH="1">
              <a:off x="10014664" y="3304143"/>
              <a:ext cx="263894" cy="263893"/>
            </a:xfrm>
            <a:custGeom>
              <a:avLst/>
              <a:gdLst/>
              <a:ahLst/>
              <a:cxnLst/>
              <a:rect l="l" t="t" r="r" b="b"/>
              <a:pathLst>
                <a:path w="900000" h="900000">
                  <a:moveTo>
                    <a:pt x="0" y="0"/>
                  </a:moveTo>
                  <a:cubicBezTo>
                    <a:pt x="497056" y="0"/>
                    <a:pt x="900000" y="402944"/>
                    <a:pt x="900000" y="900000"/>
                  </a:cubicBezTo>
                  <a:lnTo>
                    <a:pt x="450000" y="900000"/>
                  </a:lnTo>
                  <a:cubicBezTo>
                    <a:pt x="450000" y="651472"/>
                    <a:pt x="248528" y="450000"/>
                    <a:pt x="0" y="45000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/>
            </a:p>
          </p:txBody>
        </p:sp>
        <p:sp>
          <p:nvSpPr>
            <p:cNvPr id="138" name="타원 214">
              <a:extLst>
                <a:ext uri="{FF2B5EF4-FFF2-40B4-BE49-F238E27FC236}">
                  <a16:creationId xmlns:a16="http://schemas.microsoft.com/office/drawing/2014/main" id="{14ED0D3B-31D6-4078-8D2E-7AF8A4790DC5}"/>
                </a:ext>
              </a:extLst>
            </p:cNvPr>
            <p:cNvSpPr/>
            <p:nvPr/>
          </p:nvSpPr>
          <p:spPr>
            <a:xfrm rot="5400000">
              <a:off x="12001296" y="4791533"/>
              <a:ext cx="130627" cy="130628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/>
            </a:p>
          </p:txBody>
        </p:sp>
        <p:sp>
          <p:nvSpPr>
            <p:cNvPr id="139" name="도넛 9">
              <a:extLst>
                <a:ext uri="{FF2B5EF4-FFF2-40B4-BE49-F238E27FC236}">
                  <a16:creationId xmlns:a16="http://schemas.microsoft.com/office/drawing/2014/main" id="{4556D09B-4D8F-4876-8DFA-886C65140D30}"/>
                </a:ext>
              </a:extLst>
            </p:cNvPr>
            <p:cNvSpPr/>
            <p:nvPr/>
          </p:nvSpPr>
          <p:spPr>
            <a:xfrm rot="16200000" flipH="1">
              <a:off x="10145405" y="4662458"/>
              <a:ext cx="264007" cy="255401"/>
            </a:xfrm>
            <a:custGeom>
              <a:avLst/>
              <a:gdLst/>
              <a:ahLst/>
              <a:cxnLst/>
              <a:rect l="l" t="t" r="r" b="b"/>
              <a:pathLst>
                <a:path w="900000" h="900000">
                  <a:moveTo>
                    <a:pt x="0" y="0"/>
                  </a:moveTo>
                  <a:cubicBezTo>
                    <a:pt x="497056" y="0"/>
                    <a:pt x="900000" y="402944"/>
                    <a:pt x="900000" y="900000"/>
                  </a:cubicBezTo>
                  <a:lnTo>
                    <a:pt x="450000" y="900000"/>
                  </a:lnTo>
                  <a:cubicBezTo>
                    <a:pt x="450000" y="651472"/>
                    <a:pt x="248528" y="450000"/>
                    <a:pt x="0" y="45000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/>
            </a:p>
          </p:txBody>
        </p:sp>
        <p:sp>
          <p:nvSpPr>
            <p:cNvPr id="140" name="직사각형 202">
              <a:extLst>
                <a:ext uri="{FF2B5EF4-FFF2-40B4-BE49-F238E27FC236}">
                  <a16:creationId xmlns:a16="http://schemas.microsoft.com/office/drawing/2014/main" id="{B452FFAC-515A-460C-A56F-A5392107DB64}"/>
                </a:ext>
              </a:extLst>
            </p:cNvPr>
            <p:cNvSpPr/>
            <p:nvPr/>
          </p:nvSpPr>
          <p:spPr>
            <a:xfrm rot="5400000" flipV="1">
              <a:off x="9654705" y="4036727"/>
              <a:ext cx="1119271" cy="128445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/>
                <a:t> </a:t>
              </a:r>
              <a:endParaRPr lang="ko-KR" altLang="en-US" sz="3200" dirty="0"/>
            </a:p>
          </p:txBody>
        </p:sp>
      </p:grpSp>
      <p:grpSp>
        <p:nvGrpSpPr>
          <p:cNvPr id="56" name="Grupa 55">
            <a:extLst>
              <a:ext uri="{FF2B5EF4-FFF2-40B4-BE49-F238E27FC236}">
                <a16:creationId xmlns:a16="http://schemas.microsoft.com/office/drawing/2014/main" id="{9B1A233D-43E3-4A50-BD46-D3BF4CD753DD}"/>
              </a:ext>
            </a:extLst>
          </p:cNvPr>
          <p:cNvGrpSpPr/>
          <p:nvPr/>
        </p:nvGrpSpPr>
        <p:grpSpPr>
          <a:xfrm>
            <a:off x="4139340" y="432619"/>
            <a:ext cx="1737167" cy="1737360"/>
            <a:chOff x="4220328" y="3979087"/>
            <a:chExt cx="1737167" cy="1737360"/>
          </a:xfrm>
        </p:grpSpPr>
        <p:sp>
          <p:nvSpPr>
            <p:cNvPr id="57" name="Elipsa 18">
              <a:extLst>
                <a:ext uri="{FF2B5EF4-FFF2-40B4-BE49-F238E27FC236}">
                  <a16:creationId xmlns:a16="http://schemas.microsoft.com/office/drawing/2014/main" id="{A5628422-60AC-4800-8D0B-319CEE54623D}"/>
                </a:ext>
              </a:extLst>
            </p:cNvPr>
            <p:cNvSpPr/>
            <p:nvPr/>
          </p:nvSpPr>
          <p:spPr>
            <a:xfrm>
              <a:off x="4220328" y="3979087"/>
              <a:ext cx="1737167" cy="1737360"/>
            </a:xfrm>
            <a:prstGeom prst="ellipse">
              <a:avLst/>
            </a:prstGeom>
            <a:solidFill>
              <a:srgbClr val="CCCCC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pl-PL" b="1" dirty="0"/>
            </a:p>
          </p:txBody>
        </p:sp>
        <p:pic>
          <p:nvPicPr>
            <p:cNvPr id="58" name="Obraz 57">
              <a:extLst>
                <a:ext uri="{FF2B5EF4-FFF2-40B4-BE49-F238E27FC236}">
                  <a16:creationId xmlns:a16="http://schemas.microsoft.com/office/drawing/2014/main" id="{92A4A6D2-DB71-4682-BAD4-0EFB009909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246"/>
            <a:stretch/>
          </p:blipFill>
          <p:spPr>
            <a:xfrm>
              <a:off x="4465021" y="4559013"/>
              <a:ext cx="1193914" cy="591275"/>
            </a:xfrm>
            <a:prstGeom prst="rect">
              <a:avLst/>
            </a:prstGeom>
          </p:spPr>
        </p:pic>
      </p:grpSp>
      <p:grpSp>
        <p:nvGrpSpPr>
          <p:cNvPr id="143" name="Grupa 142">
            <a:extLst>
              <a:ext uri="{FF2B5EF4-FFF2-40B4-BE49-F238E27FC236}">
                <a16:creationId xmlns:a16="http://schemas.microsoft.com/office/drawing/2014/main" id="{8EAB66A9-541A-4BAF-889F-1CB236122571}"/>
              </a:ext>
            </a:extLst>
          </p:cNvPr>
          <p:cNvGrpSpPr/>
          <p:nvPr/>
        </p:nvGrpSpPr>
        <p:grpSpPr>
          <a:xfrm>
            <a:off x="6579566" y="486484"/>
            <a:ext cx="1507829" cy="1490857"/>
            <a:chOff x="7010942" y="382658"/>
            <a:chExt cx="1507829" cy="1552501"/>
          </a:xfrm>
        </p:grpSpPr>
        <p:sp>
          <p:nvSpPr>
            <p:cNvPr id="71" name="Elipsa 18">
              <a:extLst>
                <a:ext uri="{FF2B5EF4-FFF2-40B4-BE49-F238E27FC236}">
                  <a16:creationId xmlns:a16="http://schemas.microsoft.com/office/drawing/2014/main" id="{74C09575-49FA-4525-9EBB-516D7271E15C}"/>
                </a:ext>
              </a:extLst>
            </p:cNvPr>
            <p:cNvSpPr/>
            <p:nvPr/>
          </p:nvSpPr>
          <p:spPr>
            <a:xfrm>
              <a:off x="7010942" y="382658"/>
              <a:ext cx="1507829" cy="155250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pl-PL" b="1" dirty="0"/>
            </a:p>
          </p:txBody>
        </p:sp>
        <p:pic>
          <p:nvPicPr>
            <p:cNvPr id="127" name="Obraz 126">
              <a:extLst>
                <a:ext uri="{FF2B5EF4-FFF2-40B4-BE49-F238E27FC236}">
                  <a16:creationId xmlns:a16="http://schemas.microsoft.com/office/drawing/2014/main" id="{F0033A1F-01F7-499A-851D-1188130526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8750" t="6499" r="15247" b="17238"/>
            <a:stretch/>
          </p:blipFill>
          <p:spPr>
            <a:xfrm>
              <a:off x="7141570" y="928874"/>
              <a:ext cx="1199159" cy="428375"/>
            </a:xfrm>
            <a:prstGeom prst="rect">
              <a:avLst/>
            </a:prstGeom>
          </p:spPr>
        </p:pic>
      </p:grpSp>
      <p:grpSp>
        <p:nvGrpSpPr>
          <p:cNvPr id="6" name="Grupa 5">
            <a:extLst>
              <a:ext uri="{FF2B5EF4-FFF2-40B4-BE49-F238E27FC236}">
                <a16:creationId xmlns:a16="http://schemas.microsoft.com/office/drawing/2014/main" id="{502A9475-57D1-4390-8B4B-651B88BC2FAF}"/>
              </a:ext>
            </a:extLst>
          </p:cNvPr>
          <p:cNvGrpSpPr/>
          <p:nvPr/>
        </p:nvGrpSpPr>
        <p:grpSpPr>
          <a:xfrm>
            <a:off x="4125502" y="4037614"/>
            <a:ext cx="4435972" cy="141410"/>
            <a:chOff x="4775605" y="4641681"/>
            <a:chExt cx="4435972" cy="141410"/>
          </a:xfrm>
        </p:grpSpPr>
        <p:sp>
          <p:nvSpPr>
            <p:cNvPr id="165" name="직사각형 213">
              <a:extLst>
                <a:ext uri="{FF2B5EF4-FFF2-40B4-BE49-F238E27FC236}">
                  <a16:creationId xmlns:a16="http://schemas.microsoft.com/office/drawing/2014/main" id="{850F406D-4EA0-4A2A-ACCB-3A943AD921C5}"/>
                </a:ext>
              </a:extLst>
            </p:cNvPr>
            <p:cNvSpPr/>
            <p:nvPr/>
          </p:nvSpPr>
          <p:spPr>
            <a:xfrm rot="10800000" flipV="1">
              <a:off x="4775605" y="4641681"/>
              <a:ext cx="4358112" cy="14141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/>
                <a:t> </a:t>
              </a:r>
              <a:endParaRPr lang="ko-KR" altLang="en-US" sz="3200" dirty="0"/>
            </a:p>
          </p:txBody>
        </p:sp>
        <p:sp>
          <p:nvSpPr>
            <p:cNvPr id="166" name="타원 214">
              <a:extLst>
                <a:ext uri="{FF2B5EF4-FFF2-40B4-BE49-F238E27FC236}">
                  <a16:creationId xmlns:a16="http://schemas.microsoft.com/office/drawing/2014/main" id="{65949AE3-5F4B-42F0-8856-619E9F3B06A6}"/>
                </a:ext>
              </a:extLst>
            </p:cNvPr>
            <p:cNvSpPr/>
            <p:nvPr/>
          </p:nvSpPr>
          <p:spPr>
            <a:xfrm rot="5400000">
              <a:off x="9071177" y="4642691"/>
              <a:ext cx="140400" cy="1404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/>
            </a:p>
          </p:txBody>
        </p:sp>
      </p:grpSp>
      <p:grpSp>
        <p:nvGrpSpPr>
          <p:cNvPr id="73" name="Grupa 72">
            <a:extLst>
              <a:ext uri="{FF2B5EF4-FFF2-40B4-BE49-F238E27FC236}">
                <a16:creationId xmlns:a16="http://schemas.microsoft.com/office/drawing/2014/main" id="{9AEB6386-95E7-445D-9235-9FF4E7FAEEF2}"/>
              </a:ext>
            </a:extLst>
          </p:cNvPr>
          <p:cNvGrpSpPr/>
          <p:nvPr/>
        </p:nvGrpSpPr>
        <p:grpSpPr>
          <a:xfrm>
            <a:off x="2923888" y="3075419"/>
            <a:ext cx="1728000" cy="1728000"/>
            <a:chOff x="4727848" y="1557338"/>
            <a:chExt cx="1728000" cy="1728000"/>
          </a:xfrm>
        </p:grpSpPr>
        <p:sp>
          <p:nvSpPr>
            <p:cNvPr id="74" name="Elipsa 18">
              <a:extLst>
                <a:ext uri="{FF2B5EF4-FFF2-40B4-BE49-F238E27FC236}">
                  <a16:creationId xmlns:a16="http://schemas.microsoft.com/office/drawing/2014/main" id="{3D8BE497-CD7E-465A-BCC5-2B0E663ADB1C}"/>
                </a:ext>
              </a:extLst>
            </p:cNvPr>
            <p:cNvSpPr/>
            <p:nvPr/>
          </p:nvSpPr>
          <p:spPr>
            <a:xfrm>
              <a:off x="4727848" y="1557338"/>
              <a:ext cx="1728000" cy="1728000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lvl="1" algn="r"/>
              <a:r>
                <a:rPr lang="pl-PL" b="1" dirty="0"/>
                <a:t>2.0</a:t>
              </a:r>
            </a:p>
          </p:txBody>
        </p:sp>
        <p:pic>
          <p:nvPicPr>
            <p:cNvPr id="75" name="Obraz 74">
              <a:extLst>
                <a:ext uri="{FF2B5EF4-FFF2-40B4-BE49-F238E27FC236}">
                  <a16:creationId xmlns:a16="http://schemas.microsoft.com/office/drawing/2014/main" id="{ED361F4B-1E6C-4766-92A9-7D7F48E6F54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4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864" y="2301490"/>
              <a:ext cx="899998" cy="218740"/>
            </a:xfrm>
            <a:prstGeom prst="rect">
              <a:avLst/>
            </a:prstGeom>
            <a:solidFill>
              <a:srgbClr val="CC6699">
                <a:alpha val="0"/>
              </a:srgbClr>
            </a:solidFill>
          </p:spPr>
        </p:pic>
      </p:grpSp>
      <p:sp>
        <p:nvSpPr>
          <p:cNvPr id="103" name="Prostokąt zaokrąglony 12">
            <a:extLst>
              <a:ext uri="{FF2B5EF4-FFF2-40B4-BE49-F238E27FC236}">
                <a16:creationId xmlns:a16="http://schemas.microsoft.com/office/drawing/2014/main" id="{CE7711DC-5C6C-488B-970E-032E3F94148C}"/>
              </a:ext>
            </a:extLst>
          </p:cNvPr>
          <p:cNvSpPr/>
          <p:nvPr/>
        </p:nvSpPr>
        <p:spPr>
          <a:xfrm>
            <a:off x="639745" y="3299202"/>
            <a:ext cx="2160000" cy="468000"/>
          </a:xfrm>
          <a:prstGeom prst="roundRect">
            <a:avLst>
              <a:gd name="adj" fmla="val 50000"/>
            </a:avLst>
          </a:prstGeom>
          <a:solidFill>
            <a:srgbClr val="EAAC10"/>
          </a:solidFill>
          <a:ln w="190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>
                <a:solidFill>
                  <a:schemeClr val="bg1"/>
                </a:solidFill>
              </a:rPr>
              <a:t>KIERUNKI</a:t>
            </a:r>
          </a:p>
        </p:txBody>
      </p:sp>
      <p:sp>
        <p:nvSpPr>
          <p:cNvPr id="104" name="Prostokąt zaokrąglony 12">
            <a:extLst>
              <a:ext uri="{FF2B5EF4-FFF2-40B4-BE49-F238E27FC236}">
                <a16:creationId xmlns:a16="http://schemas.microsoft.com/office/drawing/2014/main" id="{ECFFE1D9-4227-4B4F-A0FD-FA58385D3237}"/>
              </a:ext>
            </a:extLst>
          </p:cNvPr>
          <p:cNvSpPr/>
          <p:nvPr/>
        </p:nvSpPr>
        <p:spPr>
          <a:xfrm>
            <a:off x="639745" y="3831066"/>
            <a:ext cx="2160000" cy="468000"/>
          </a:xfrm>
          <a:prstGeom prst="roundRect">
            <a:avLst>
              <a:gd name="adj" fmla="val 50000"/>
            </a:avLst>
          </a:prstGeom>
          <a:solidFill>
            <a:srgbClr val="993366"/>
          </a:solidFill>
          <a:ln w="190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>
                <a:solidFill>
                  <a:schemeClr val="bg1"/>
                </a:solidFill>
              </a:rPr>
              <a:t>STUDENCI</a:t>
            </a:r>
          </a:p>
        </p:txBody>
      </p:sp>
      <p:sp>
        <p:nvSpPr>
          <p:cNvPr id="105" name="Prostokąt zaokrąglony 12">
            <a:extLst>
              <a:ext uri="{FF2B5EF4-FFF2-40B4-BE49-F238E27FC236}">
                <a16:creationId xmlns:a16="http://schemas.microsoft.com/office/drawing/2014/main" id="{80413498-C665-4284-AB34-161A04DF5B41}"/>
              </a:ext>
            </a:extLst>
          </p:cNvPr>
          <p:cNvSpPr/>
          <p:nvPr/>
        </p:nvSpPr>
        <p:spPr>
          <a:xfrm>
            <a:off x="639745" y="4356468"/>
            <a:ext cx="2160000" cy="468000"/>
          </a:xfrm>
          <a:prstGeom prst="roundRect">
            <a:avLst>
              <a:gd name="adj" fmla="val 50000"/>
            </a:avLst>
          </a:prstGeom>
          <a:solidFill>
            <a:srgbClr val="CC6699"/>
          </a:solidFill>
          <a:ln w="190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200" b="1" dirty="0">
                <a:solidFill>
                  <a:schemeClr val="bg1"/>
                </a:solidFill>
              </a:rPr>
              <a:t>PRACOWNICY</a:t>
            </a:r>
          </a:p>
        </p:txBody>
      </p:sp>
    </p:spTree>
    <p:extLst>
      <p:ext uri="{BB962C8B-B14F-4D97-AF65-F5344CB8AC3E}">
        <p14:creationId xmlns:p14="http://schemas.microsoft.com/office/powerpoint/2010/main" val="36050174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  <p:bldP spid="103" grpId="0" animBg="1"/>
      <p:bldP spid="104" grpId="0" animBg="1"/>
      <p:bldP spid="10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6EA85F0-9C22-45F9-9E95-458ABBC16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Zmiany</a:t>
            </a:r>
          </a:p>
        </p:txBody>
      </p:sp>
      <p:grpSp>
        <p:nvGrpSpPr>
          <p:cNvPr id="3" name="Grupa 2">
            <a:extLst>
              <a:ext uri="{FF2B5EF4-FFF2-40B4-BE49-F238E27FC236}">
                <a16:creationId xmlns:a16="http://schemas.microsoft.com/office/drawing/2014/main" id="{F9C03781-C47F-47D7-B452-DDE09BBD469E}"/>
              </a:ext>
            </a:extLst>
          </p:cNvPr>
          <p:cNvGrpSpPr/>
          <p:nvPr/>
        </p:nvGrpSpPr>
        <p:grpSpPr>
          <a:xfrm>
            <a:off x="-676175" y="2012425"/>
            <a:ext cx="4020740" cy="2920063"/>
            <a:chOff x="-2406891" y="2054098"/>
            <a:chExt cx="4020740" cy="2920063"/>
          </a:xfrm>
        </p:grpSpPr>
        <p:sp>
          <p:nvSpPr>
            <p:cNvPr id="4" name="Prostokąt: zagięty narożnik 3">
              <a:extLst>
                <a:ext uri="{FF2B5EF4-FFF2-40B4-BE49-F238E27FC236}">
                  <a16:creationId xmlns:a16="http://schemas.microsoft.com/office/drawing/2014/main" id="{11D03F87-2239-4CBE-A731-8E6619279FB1}"/>
                </a:ext>
              </a:extLst>
            </p:cNvPr>
            <p:cNvSpPr/>
            <p:nvPr/>
          </p:nvSpPr>
          <p:spPr>
            <a:xfrm>
              <a:off x="-703306" y="2449032"/>
              <a:ext cx="2317155" cy="2525129"/>
            </a:xfrm>
            <a:prstGeom prst="foldedCorner">
              <a:avLst>
                <a:gd name="adj" fmla="val 9950"/>
              </a:avLst>
            </a:prstGeom>
            <a:solidFill>
              <a:srgbClr val="F2EF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b="1" dirty="0">
                  <a:solidFill>
                    <a:srgbClr val="3F3C6C"/>
                  </a:solidFill>
                  <a:latin typeface="Calibri" panose="020F0502020204030204" pitchFamily="34" charset="0"/>
                </a:rPr>
                <a:t> </a:t>
              </a:r>
            </a:p>
            <a:p>
              <a:pPr algn="ctr"/>
              <a:r>
                <a:rPr lang="pl-PL" sz="2000" b="1" dirty="0">
                  <a:solidFill>
                    <a:srgbClr val="3F3C6C"/>
                  </a:solidFill>
                  <a:latin typeface="Calibri" panose="020F0502020204030204" pitchFamily="34" charset="0"/>
                </a:rPr>
                <a:t>Art. 347 </a:t>
              </a:r>
            </a:p>
            <a:p>
              <a:pPr algn="ctr"/>
              <a:r>
                <a:rPr lang="pl-PL" sz="2000" b="1" dirty="0">
                  <a:solidFill>
                    <a:srgbClr val="3F3C6C"/>
                  </a:solidFill>
                  <a:latin typeface="Calibri" panose="020F0502020204030204" pitchFamily="34" charset="0"/>
                </a:rPr>
                <a:t>Prawo o szkolnictwie wyższym i nauce</a:t>
              </a:r>
            </a:p>
            <a:p>
              <a:pPr algn="ctr"/>
              <a:r>
                <a:rPr lang="pl-PL" sz="2000" b="1" dirty="0">
                  <a:solidFill>
                    <a:srgbClr val="3F3C6C"/>
                  </a:solidFill>
                  <a:latin typeface="Calibri" panose="020F0502020204030204" pitchFamily="34" charset="0"/>
                </a:rPr>
                <a:t>z 20 lipca 2018 r. </a:t>
              </a:r>
              <a:endParaRPr lang="pl-PL" sz="2000" b="1" dirty="0">
                <a:solidFill>
                  <a:srgbClr val="4D4D4D"/>
                </a:solidFill>
              </a:endParaRPr>
            </a:p>
          </p:txBody>
        </p:sp>
        <p:grpSp>
          <p:nvGrpSpPr>
            <p:cNvPr id="5" name="Grupa 4">
              <a:extLst>
                <a:ext uri="{FF2B5EF4-FFF2-40B4-BE49-F238E27FC236}">
                  <a16:creationId xmlns:a16="http://schemas.microsoft.com/office/drawing/2014/main" id="{19D9916C-5968-409D-BCA6-E7785637B44D}"/>
                </a:ext>
              </a:extLst>
            </p:cNvPr>
            <p:cNvGrpSpPr/>
            <p:nvPr/>
          </p:nvGrpSpPr>
          <p:grpSpPr>
            <a:xfrm rot="5400000">
              <a:off x="-1749599" y="1396806"/>
              <a:ext cx="1092306" cy="2406889"/>
              <a:chOff x="5346974" y="3598277"/>
              <a:chExt cx="1092306" cy="2406889"/>
            </a:xfrm>
          </p:grpSpPr>
          <p:pic>
            <p:nvPicPr>
              <p:cNvPr id="6" name="Obraz 5">
                <a:extLst>
                  <a:ext uri="{FF2B5EF4-FFF2-40B4-BE49-F238E27FC236}">
                    <a16:creationId xmlns:a16="http://schemas.microsoft.com/office/drawing/2014/main" id="{A66D5635-45DB-4FBA-9BEB-3BA161B84A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46974" y="3598277"/>
                <a:ext cx="1092306" cy="1092306"/>
              </a:xfrm>
              <a:prstGeom prst="rect">
                <a:avLst/>
              </a:prstGeom>
            </p:spPr>
          </p:pic>
          <p:sp>
            <p:nvSpPr>
              <p:cNvPr id="7" name="Prostokąt 6">
                <a:extLst>
                  <a:ext uri="{FF2B5EF4-FFF2-40B4-BE49-F238E27FC236}">
                    <a16:creationId xmlns:a16="http://schemas.microsoft.com/office/drawing/2014/main" id="{8385404F-FEAB-45E7-A961-F2EC8D311EDA}"/>
                  </a:ext>
                </a:extLst>
              </p:cNvPr>
              <p:cNvSpPr/>
              <p:nvPr/>
            </p:nvSpPr>
            <p:spPr>
              <a:xfrm>
                <a:off x="5648199" y="4578669"/>
                <a:ext cx="671547" cy="1426497"/>
              </a:xfrm>
              <a:prstGeom prst="rect">
                <a:avLst/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8" name="Owal 7">
                <a:extLst>
                  <a:ext uri="{FF2B5EF4-FFF2-40B4-BE49-F238E27FC236}">
                    <a16:creationId xmlns:a16="http://schemas.microsoft.com/office/drawing/2014/main" id="{FF3F601B-F983-4292-9974-908885A87BC1}"/>
                  </a:ext>
                </a:extLst>
              </p:cNvPr>
              <p:cNvSpPr/>
              <p:nvPr/>
            </p:nvSpPr>
            <p:spPr>
              <a:xfrm>
                <a:off x="6122834" y="4606469"/>
                <a:ext cx="142376" cy="1423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cxnSp>
            <p:nvCxnSpPr>
              <p:cNvPr id="9" name="Łącznik prosty 8">
                <a:extLst>
                  <a:ext uri="{FF2B5EF4-FFF2-40B4-BE49-F238E27FC236}">
                    <a16:creationId xmlns:a16="http://schemas.microsoft.com/office/drawing/2014/main" id="{0272D2FE-6575-40B9-ACB5-427792DD64E3}"/>
                  </a:ext>
                </a:extLst>
              </p:cNvPr>
              <p:cNvCxnSpPr/>
              <p:nvPr/>
            </p:nvCxnSpPr>
            <p:spPr>
              <a:xfrm>
                <a:off x="5865459" y="4832584"/>
                <a:ext cx="442866" cy="0"/>
              </a:xfrm>
              <a:prstGeom prst="line">
                <a:avLst/>
              </a:prstGeom>
              <a:ln w="28575" cap="rnd">
                <a:solidFill>
                  <a:srgbClr val="557EC7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Grupa 10">
            <a:extLst>
              <a:ext uri="{FF2B5EF4-FFF2-40B4-BE49-F238E27FC236}">
                <a16:creationId xmlns:a16="http://schemas.microsoft.com/office/drawing/2014/main" id="{80A50EEC-103A-462C-8BEB-6971EAEE9AAA}"/>
              </a:ext>
            </a:extLst>
          </p:cNvPr>
          <p:cNvGrpSpPr/>
          <p:nvPr/>
        </p:nvGrpSpPr>
        <p:grpSpPr>
          <a:xfrm>
            <a:off x="3623301" y="1798637"/>
            <a:ext cx="2375028" cy="430585"/>
            <a:chOff x="3054693" y="3737841"/>
            <a:chExt cx="2592288" cy="430585"/>
          </a:xfrm>
        </p:grpSpPr>
        <p:sp>
          <p:nvSpPr>
            <p:cNvPr id="12" name="Prostokąt: zaokrąglone rogi 11">
              <a:extLst>
                <a:ext uri="{FF2B5EF4-FFF2-40B4-BE49-F238E27FC236}">
                  <a16:creationId xmlns:a16="http://schemas.microsoft.com/office/drawing/2014/main" id="{2A4330F1-0219-47B4-91BA-E86B44EAFC32}"/>
                </a:ext>
              </a:extLst>
            </p:cNvPr>
            <p:cNvSpPr/>
            <p:nvPr/>
          </p:nvSpPr>
          <p:spPr>
            <a:xfrm>
              <a:off x="3054693" y="3798872"/>
              <a:ext cx="2592288" cy="350208"/>
            </a:xfrm>
            <a:prstGeom prst="roundRect">
              <a:avLst>
                <a:gd name="adj" fmla="val 50000"/>
              </a:avLst>
            </a:prstGeom>
            <a:solidFill>
              <a:srgbClr val="9498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/>
            <a:lstStyle/>
            <a:p>
              <a:r>
                <a:rPr lang="pl-PL" sz="1400" b="1" dirty="0"/>
                <a:t>Kod kierunku</a:t>
              </a:r>
            </a:p>
          </p:txBody>
        </p:sp>
        <p:pic>
          <p:nvPicPr>
            <p:cNvPr id="13" name="Obraz 12">
              <a:extLst>
                <a:ext uri="{FF2B5EF4-FFF2-40B4-BE49-F238E27FC236}">
                  <a16:creationId xmlns:a16="http://schemas.microsoft.com/office/drawing/2014/main" id="{2EE9FC11-A969-487C-9205-1245D6516660}"/>
                </a:ext>
              </a:extLst>
            </p:cNvPr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3650" y="3737841"/>
              <a:ext cx="430585" cy="430585"/>
            </a:xfrm>
            <a:prstGeom prst="rect">
              <a:avLst/>
            </a:prstGeom>
          </p:spPr>
        </p:pic>
      </p:grpSp>
      <p:grpSp>
        <p:nvGrpSpPr>
          <p:cNvPr id="14" name="Grupa 13">
            <a:extLst>
              <a:ext uri="{FF2B5EF4-FFF2-40B4-BE49-F238E27FC236}">
                <a16:creationId xmlns:a16="http://schemas.microsoft.com/office/drawing/2014/main" id="{9C271628-7576-4E29-AF6D-12746AE10B2A}"/>
              </a:ext>
            </a:extLst>
          </p:cNvPr>
          <p:cNvGrpSpPr/>
          <p:nvPr/>
        </p:nvGrpSpPr>
        <p:grpSpPr>
          <a:xfrm>
            <a:off x="3618033" y="2690167"/>
            <a:ext cx="2375028" cy="430585"/>
            <a:chOff x="3054693" y="3737841"/>
            <a:chExt cx="2592288" cy="430585"/>
          </a:xfrm>
        </p:grpSpPr>
        <p:sp>
          <p:nvSpPr>
            <p:cNvPr id="15" name="Prostokąt: zaokrąglone rogi 14">
              <a:extLst>
                <a:ext uri="{FF2B5EF4-FFF2-40B4-BE49-F238E27FC236}">
                  <a16:creationId xmlns:a16="http://schemas.microsoft.com/office/drawing/2014/main" id="{0FC04DB3-6F61-461C-A0D8-1CEBF3B39216}"/>
                </a:ext>
              </a:extLst>
            </p:cNvPr>
            <p:cNvSpPr/>
            <p:nvPr/>
          </p:nvSpPr>
          <p:spPr>
            <a:xfrm>
              <a:off x="3054693" y="3798872"/>
              <a:ext cx="2592288" cy="350208"/>
            </a:xfrm>
            <a:prstGeom prst="roundRect">
              <a:avLst>
                <a:gd name="adj" fmla="val 50000"/>
              </a:avLst>
            </a:prstGeom>
            <a:solidFill>
              <a:srgbClr val="9498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Ins="0" rtlCol="0" anchor="ctr"/>
            <a:lstStyle/>
            <a:p>
              <a:r>
                <a:rPr lang="pl-PL" sz="1200" b="1" dirty="0"/>
                <a:t>Kod jednostki podstawowej</a:t>
              </a:r>
            </a:p>
          </p:txBody>
        </p:sp>
        <p:pic>
          <p:nvPicPr>
            <p:cNvPr id="16" name="Obraz 15">
              <a:extLst>
                <a:ext uri="{FF2B5EF4-FFF2-40B4-BE49-F238E27FC236}">
                  <a16:creationId xmlns:a16="http://schemas.microsoft.com/office/drawing/2014/main" id="{85CC6EB6-CA3B-49DE-96DF-36EADD4DDCC9}"/>
                </a:ext>
              </a:extLst>
            </p:cNvPr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3651" y="3737841"/>
              <a:ext cx="430585" cy="430585"/>
            </a:xfrm>
            <a:prstGeom prst="rect">
              <a:avLst/>
            </a:prstGeom>
          </p:spPr>
        </p:pic>
      </p:grpSp>
      <p:grpSp>
        <p:nvGrpSpPr>
          <p:cNvPr id="17" name="Grupa 16">
            <a:extLst>
              <a:ext uri="{FF2B5EF4-FFF2-40B4-BE49-F238E27FC236}">
                <a16:creationId xmlns:a16="http://schemas.microsoft.com/office/drawing/2014/main" id="{4E7925A5-4EC7-42DB-9818-5AB1390672F2}"/>
              </a:ext>
            </a:extLst>
          </p:cNvPr>
          <p:cNvGrpSpPr/>
          <p:nvPr/>
        </p:nvGrpSpPr>
        <p:grpSpPr>
          <a:xfrm>
            <a:off x="3623301" y="2265324"/>
            <a:ext cx="2375028" cy="430585"/>
            <a:chOff x="3054693" y="3737841"/>
            <a:chExt cx="2592288" cy="430585"/>
          </a:xfrm>
        </p:grpSpPr>
        <p:sp>
          <p:nvSpPr>
            <p:cNvPr id="18" name="Prostokąt: zaokrąglone rogi 17">
              <a:extLst>
                <a:ext uri="{FF2B5EF4-FFF2-40B4-BE49-F238E27FC236}">
                  <a16:creationId xmlns:a16="http://schemas.microsoft.com/office/drawing/2014/main" id="{D736393B-5435-46DF-B9AD-0E0E085A547E}"/>
                </a:ext>
              </a:extLst>
            </p:cNvPr>
            <p:cNvSpPr/>
            <p:nvPr/>
          </p:nvSpPr>
          <p:spPr>
            <a:xfrm>
              <a:off x="3054693" y="3798872"/>
              <a:ext cx="2592288" cy="350208"/>
            </a:xfrm>
            <a:prstGeom prst="roundRect">
              <a:avLst>
                <a:gd name="adj" fmla="val 50000"/>
              </a:avLst>
            </a:prstGeom>
            <a:solidFill>
              <a:srgbClr val="9498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/>
            <a:lstStyle/>
            <a:p>
              <a:r>
                <a:rPr lang="pl-PL" sz="1400" b="1" dirty="0"/>
                <a:t>Kod uczelni</a:t>
              </a:r>
            </a:p>
          </p:txBody>
        </p:sp>
        <p:pic>
          <p:nvPicPr>
            <p:cNvPr id="19" name="Obraz 18">
              <a:extLst>
                <a:ext uri="{FF2B5EF4-FFF2-40B4-BE49-F238E27FC236}">
                  <a16:creationId xmlns:a16="http://schemas.microsoft.com/office/drawing/2014/main" id="{856632B6-A529-4769-92F9-F54E6B3502BD}"/>
                </a:ext>
              </a:extLst>
            </p:cNvPr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3650" y="3737841"/>
              <a:ext cx="430585" cy="430585"/>
            </a:xfrm>
            <a:prstGeom prst="rect">
              <a:avLst/>
            </a:prstGeom>
          </p:spPr>
        </p:pic>
      </p:grpSp>
      <p:grpSp>
        <p:nvGrpSpPr>
          <p:cNvPr id="20" name="Grupa 19">
            <a:extLst>
              <a:ext uri="{FF2B5EF4-FFF2-40B4-BE49-F238E27FC236}">
                <a16:creationId xmlns:a16="http://schemas.microsoft.com/office/drawing/2014/main" id="{61022A36-1E21-449C-ABFF-C618CF033669}"/>
              </a:ext>
            </a:extLst>
          </p:cNvPr>
          <p:cNvGrpSpPr/>
          <p:nvPr/>
        </p:nvGrpSpPr>
        <p:grpSpPr>
          <a:xfrm>
            <a:off x="7043534" y="5975748"/>
            <a:ext cx="2375028" cy="430585"/>
            <a:chOff x="3062452" y="4161228"/>
            <a:chExt cx="2592288" cy="430585"/>
          </a:xfrm>
        </p:grpSpPr>
        <p:sp>
          <p:nvSpPr>
            <p:cNvPr id="21" name="Prostokąt: zaokrąglone rogi 20">
              <a:extLst>
                <a:ext uri="{FF2B5EF4-FFF2-40B4-BE49-F238E27FC236}">
                  <a16:creationId xmlns:a16="http://schemas.microsoft.com/office/drawing/2014/main" id="{283B3EAD-083F-4C9E-8BF7-49EADBF35A4A}"/>
                </a:ext>
              </a:extLst>
            </p:cNvPr>
            <p:cNvSpPr/>
            <p:nvPr/>
          </p:nvSpPr>
          <p:spPr>
            <a:xfrm>
              <a:off x="3062452" y="4222259"/>
              <a:ext cx="2592288" cy="350208"/>
            </a:xfrm>
            <a:prstGeom prst="roundRect">
              <a:avLst>
                <a:gd name="adj" fmla="val 50000"/>
              </a:avLst>
            </a:prstGeom>
            <a:solidFill>
              <a:srgbClr val="94989E"/>
            </a:solidFill>
            <a:ln>
              <a:solidFill>
                <a:srgbClr val="3B3B6B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/>
            <a:lstStyle/>
            <a:p>
              <a:r>
                <a:rPr lang="pl-PL" sz="1200" b="1" dirty="0">
                  <a:solidFill>
                    <a:schemeClr val="bg1"/>
                  </a:solidFill>
                </a:rPr>
                <a:t>Identyfikator zewnętrzny</a:t>
              </a:r>
            </a:p>
          </p:txBody>
        </p:sp>
        <p:pic>
          <p:nvPicPr>
            <p:cNvPr id="22" name="Obraz 21">
              <a:extLst>
                <a:ext uri="{FF2B5EF4-FFF2-40B4-BE49-F238E27FC236}">
                  <a16:creationId xmlns:a16="http://schemas.microsoft.com/office/drawing/2014/main" id="{71AF2300-9B01-4DEE-AE82-96ED4D64C704}"/>
                </a:ext>
              </a:extLst>
            </p:cNvPr>
            <p:cNvPicPr>
              <a:picLocks/>
            </p:cNvPicPr>
            <p:nvPr/>
          </p:nvPicPr>
          <p:blipFill>
            <a:blip r:embed="rId5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4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151410" y="4161228"/>
              <a:ext cx="430585" cy="430585"/>
            </a:xfrm>
            <a:prstGeom prst="rect">
              <a:avLst/>
            </a:prstGeom>
          </p:spPr>
        </p:pic>
      </p:grpSp>
      <p:sp>
        <p:nvSpPr>
          <p:cNvPr id="23" name="Prostokąt: zaokrąglone rogi 22">
            <a:extLst>
              <a:ext uri="{FF2B5EF4-FFF2-40B4-BE49-F238E27FC236}">
                <a16:creationId xmlns:a16="http://schemas.microsoft.com/office/drawing/2014/main" id="{2F9503C9-638B-4B59-810D-399F44CFFDDD}"/>
              </a:ext>
            </a:extLst>
          </p:cNvPr>
          <p:cNvSpPr/>
          <p:nvPr/>
        </p:nvSpPr>
        <p:spPr>
          <a:xfrm>
            <a:off x="5150765" y="899267"/>
            <a:ext cx="2375028" cy="540148"/>
          </a:xfrm>
          <a:prstGeom prst="roundRect">
            <a:avLst>
              <a:gd name="adj" fmla="val 50000"/>
            </a:avLst>
          </a:pr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b="1" dirty="0">
                <a:solidFill>
                  <a:schemeClr val="bg1"/>
                </a:solidFill>
              </a:rPr>
              <a:t>Dane</a:t>
            </a:r>
          </a:p>
        </p:txBody>
      </p:sp>
      <p:grpSp>
        <p:nvGrpSpPr>
          <p:cNvPr id="24" name="Grupa 23">
            <a:extLst>
              <a:ext uri="{FF2B5EF4-FFF2-40B4-BE49-F238E27FC236}">
                <a16:creationId xmlns:a16="http://schemas.microsoft.com/office/drawing/2014/main" id="{9CF03DCE-3F31-404C-BCE9-DF9947CBADEB}"/>
              </a:ext>
            </a:extLst>
          </p:cNvPr>
          <p:cNvGrpSpPr/>
          <p:nvPr/>
        </p:nvGrpSpPr>
        <p:grpSpPr>
          <a:xfrm>
            <a:off x="7055061" y="1798637"/>
            <a:ext cx="2375028" cy="430585"/>
            <a:chOff x="3054693" y="3737841"/>
            <a:chExt cx="2592288" cy="430585"/>
          </a:xfrm>
        </p:grpSpPr>
        <p:sp>
          <p:nvSpPr>
            <p:cNvPr id="25" name="Prostokąt: zaokrąglone rogi 24">
              <a:extLst>
                <a:ext uri="{FF2B5EF4-FFF2-40B4-BE49-F238E27FC236}">
                  <a16:creationId xmlns:a16="http://schemas.microsoft.com/office/drawing/2014/main" id="{102D1D04-7F3B-4D24-AD10-7DCED806DFA2}"/>
                </a:ext>
              </a:extLst>
            </p:cNvPr>
            <p:cNvSpPr/>
            <p:nvPr/>
          </p:nvSpPr>
          <p:spPr>
            <a:xfrm>
              <a:off x="3054693" y="3798872"/>
              <a:ext cx="2592288" cy="350208"/>
            </a:xfrm>
            <a:prstGeom prst="roundRect">
              <a:avLst>
                <a:gd name="adj" fmla="val 50000"/>
              </a:avLst>
            </a:prstGeom>
            <a:solidFill>
              <a:srgbClr val="9498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/>
            <a:lstStyle/>
            <a:p>
              <a:r>
                <a:rPr lang="pl-PL" sz="1400" b="1" dirty="0"/>
                <a:t>Kod uruchomienia</a:t>
              </a:r>
            </a:p>
          </p:txBody>
        </p:sp>
        <p:pic>
          <p:nvPicPr>
            <p:cNvPr id="26" name="Obraz 25">
              <a:extLst>
                <a:ext uri="{FF2B5EF4-FFF2-40B4-BE49-F238E27FC236}">
                  <a16:creationId xmlns:a16="http://schemas.microsoft.com/office/drawing/2014/main" id="{0768C60B-BA71-424D-96AE-106AC083FB8E}"/>
                </a:ext>
              </a:extLst>
            </p:cNvPr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3650" y="3737841"/>
              <a:ext cx="430585" cy="430585"/>
            </a:xfrm>
            <a:prstGeom prst="rect">
              <a:avLst/>
            </a:prstGeom>
          </p:spPr>
        </p:pic>
      </p:grpSp>
      <p:grpSp>
        <p:nvGrpSpPr>
          <p:cNvPr id="45" name="Grupa 44">
            <a:extLst>
              <a:ext uri="{FF2B5EF4-FFF2-40B4-BE49-F238E27FC236}">
                <a16:creationId xmlns:a16="http://schemas.microsoft.com/office/drawing/2014/main" id="{4D69EB80-AE54-45B6-9722-6DADB89588CB}"/>
              </a:ext>
            </a:extLst>
          </p:cNvPr>
          <p:cNvGrpSpPr/>
          <p:nvPr/>
        </p:nvGrpSpPr>
        <p:grpSpPr>
          <a:xfrm>
            <a:off x="7069310" y="2290843"/>
            <a:ext cx="2375028" cy="430585"/>
            <a:chOff x="8441442" y="2012425"/>
            <a:chExt cx="2375028" cy="430585"/>
          </a:xfrm>
        </p:grpSpPr>
        <p:sp>
          <p:nvSpPr>
            <p:cNvPr id="31" name="Prostokąt: zaokrąglone rogi 30">
              <a:extLst>
                <a:ext uri="{FF2B5EF4-FFF2-40B4-BE49-F238E27FC236}">
                  <a16:creationId xmlns:a16="http://schemas.microsoft.com/office/drawing/2014/main" id="{7D37C023-5D94-4D67-81D9-0615B8259B50}"/>
                </a:ext>
              </a:extLst>
            </p:cNvPr>
            <p:cNvSpPr/>
            <p:nvPr/>
          </p:nvSpPr>
          <p:spPr>
            <a:xfrm>
              <a:off x="8441442" y="2082417"/>
              <a:ext cx="2375028" cy="350208"/>
            </a:xfrm>
            <a:prstGeom prst="roundRect">
              <a:avLst>
                <a:gd name="adj" fmla="val 50000"/>
              </a:avLst>
            </a:prstGeom>
            <a:solidFill>
              <a:srgbClr val="9498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/>
            <a:lstStyle/>
            <a:p>
              <a:r>
                <a:rPr lang="pl-PL" sz="1400" b="1" dirty="0"/>
                <a:t>UID uczelni</a:t>
              </a:r>
            </a:p>
          </p:txBody>
        </p:sp>
        <p:pic>
          <p:nvPicPr>
            <p:cNvPr id="32" name="Obraz 31">
              <a:extLst>
                <a:ext uri="{FF2B5EF4-FFF2-40B4-BE49-F238E27FC236}">
                  <a16:creationId xmlns:a16="http://schemas.microsoft.com/office/drawing/2014/main" id="{A7742822-673C-42E7-A2E3-AAFA1D50EDCC}"/>
                </a:ext>
              </a:extLst>
            </p:cNvPr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04482" y="2012425"/>
              <a:ext cx="394498" cy="430585"/>
            </a:xfrm>
            <a:prstGeom prst="rect">
              <a:avLst/>
            </a:prstGeom>
          </p:spPr>
        </p:pic>
      </p:grpSp>
      <p:sp>
        <p:nvSpPr>
          <p:cNvPr id="36" name="Prostokąt 35">
            <a:extLst>
              <a:ext uri="{FF2B5EF4-FFF2-40B4-BE49-F238E27FC236}">
                <a16:creationId xmlns:a16="http://schemas.microsoft.com/office/drawing/2014/main" id="{6546CAAC-4D9A-4F5E-82B2-C8360C3C4004}"/>
              </a:ext>
            </a:extLst>
          </p:cNvPr>
          <p:cNvSpPr/>
          <p:nvPr/>
        </p:nvSpPr>
        <p:spPr>
          <a:xfrm rot="16200000">
            <a:off x="5847179" y="1273761"/>
            <a:ext cx="742462" cy="1477328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sz="9600" b="1" cap="none" spc="0" dirty="0">
                <a:ln w="3175">
                  <a:solidFill>
                    <a:srgbClr val="3B3B6B"/>
                  </a:solidFill>
                  <a:prstDash val="solid"/>
                </a:ln>
                <a:pattFill prst="dkDnDiag">
                  <a:fgClr>
                    <a:srgbClr val="3B3B6B"/>
                  </a:fgClr>
                  <a:bgClr>
                    <a:schemeClr val="bg1"/>
                  </a:bgClr>
                </a:pattFill>
                <a:latin typeface="Wingdings 3" panose="05040102010807070707" pitchFamily="18" charset="2"/>
              </a:rPr>
              <a:t>6</a:t>
            </a:r>
          </a:p>
        </p:txBody>
      </p:sp>
      <p:sp>
        <p:nvSpPr>
          <p:cNvPr id="37" name="Prostokąt 36">
            <a:extLst>
              <a:ext uri="{FF2B5EF4-FFF2-40B4-BE49-F238E27FC236}">
                <a16:creationId xmlns:a16="http://schemas.microsoft.com/office/drawing/2014/main" id="{596ACFEE-240E-472C-BA53-19D0B033D5BD}"/>
              </a:ext>
            </a:extLst>
          </p:cNvPr>
          <p:cNvSpPr/>
          <p:nvPr/>
        </p:nvSpPr>
        <p:spPr>
          <a:xfrm rot="16200000">
            <a:off x="5850806" y="1778140"/>
            <a:ext cx="742462" cy="1477328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sz="9600" b="1" cap="none" spc="0" dirty="0">
                <a:ln w="3175">
                  <a:solidFill>
                    <a:srgbClr val="3B3B6B"/>
                  </a:solidFill>
                  <a:prstDash val="solid"/>
                </a:ln>
                <a:pattFill prst="dkDnDiag">
                  <a:fgClr>
                    <a:srgbClr val="3B3B6B"/>
                  </a:fgClr>
                  <a:bgClr>
                    <a:schemeClr val="bg1"/>
                  </a:bgClr>
                </a:pattFill>
                <a:latin typeface="Wingdings 3" panose="05040102010807070707" pitchFamily="18" charset="2"/>
              </a:rPr>
              <a:t>6</a:t>
            </a:r>
          </a:p>
        </p:txBody>
      </p:sp>
      <p:grpSp>
        <p:nvGrpSpPr>
          <p:cNvPr id="41" name="Grupa 40">
            <a:extLst>
              <a:ext uri="{FF2B5EF4-FFF2-40B4-BE49-F238E27FC236}">
                <a16:creationId xmlns:a16="http://schemas.microsoft.com/office/drawing/2014/main" id="{88881BFC-A30C-4FC5-94FC-2883A6AC6EA6}"/>
              </a:ext>
            </a:extLst>
          </p:cNvPr>
          <p:cNvGrpSpPr/>
          <p:nvPr/>
        </p:nvGrpSpPr>
        <p:grpSpPr>
          <a:xfrm>
            <a:off x="3618033" y="3162437"/>
            <a:ext cx="2375028" cy="430585"/>
            <a:chOff x="3062452" y="4161228"/>
            <a:chExt cx="2592288" cy="430585"/>
          </a:xfrm>
        </p:grpSpPr>
        <p:sp>
          <p:nvSpPr>
            <p:cNvPr id="42" name="Prostokąt: zaokrąglone rogi 41">
              <a:extLst>
                <a:ext uri="{FF2B5EF4-FFF2-40B4-BE49-F238E27FC236}">
                  <a16:creationId xmlns:a16="http://schemas.microsoft.com/office/drawing/2014/main" id="{3FACD20C-ECBE-45E9-BA96-E99C1D4DE581}"/>
                </a:ext>
              </a:extLst>
            </p:cNvPr>
            <p:cNvSpPr/>
            <p:nvPr/>
          </p:nvSpPr>
          <p:spPr>
            <a:xfrm>
              <a:off x="3062452" y="4222259"/>
              <a:ext cx="2592288" cy="350208"/>
            </a:xfrm>
            <a:prstGeom prst="roundRect">
              <a:avLst>
                <a:gd name="adj" fmla="val 50000"/>
              </a:avLst>
            </a:prstGeom>
            <a:solidFill>
              <a:srgbClr val="9498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/>
            <a:lstStyle/>
            <a:p>
              <a:r>
                <a:rPr lang="pl-PL" sz="1200" b="1" dirty="0"/>
                <a:t>Kierunki bez KRK</a:t>
              </a:r>
            </a:p>
          </p:txBody>
        </p:sp>
        <p:pic>
          <p:nvPicPr>
            <p:cNvPr id="43" name="Obraz 42">
              <a:extLst>
                <a:ext uri="{FF2B5EF4-FFF2-40B4-BE49-F238E27FC236}">
                  <a16:creationId xmlns:a16="http://schemas.microsoft.com/office/drawing/2014/main" id="{6146804E-6CBD-4787-BDD4-CF2A92A7B68C}"/>
                </a:ext>
              </a:extLst>
            </p:cNvPr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51410" y="4161228"/>
              <a:ext cx="430585" cy="430585"/>
            </a:xfrm>
            <a:prstGeom prst="rect">
              <a:avLst/>
            </a:prstGeom>
          </p:spPr>
        </p:pic>
      </p:grpSp>
      <p:grpSp>
        <p:nvGrpSpPr>
          <p:cNvPr id="10" name="Grupa 9">
            <a:extLst>
              <a:ext uri="{FF2B5EF4-FFF2-40B4-BE49-F238E27FC236}">
                <a16:creationId xmlns:a16="http://schemas.microsoft.com/office/drawing/2014/main" id="{63B8461B-BBFF-4060-8C2D-62CB5873F79B}"/>
              </a:ext>
            </a:extLst>
          </p:cNvPr>
          <p:cNvGrpSpPr/>
          <p:nvPr/>
        </p:nvGrpSpPr>
        <p:grpSpPr>
          <a:xfrm>
            <a:off x="7041605" y="2826604"/>
            <a:ext cx="2387522" cy="3106689"/>
            <a:chOff x="7041605" y="2826604"/>
            <a:chExt cx="2387522" cy="3106689"/>
          </a:xfrm>
        </p:grpSpPr>
        <p:grpSp>
          <p:nvGrpSpPr>
            <p:cNvPr id="33" name="Grupa 32">
              <a:extLst>
                <a:ext uri="{FF2B5EF4-FFF2-40B4-BE49-F238E27FC236}">
                  <a16:creationId xmlns:a16="http://schemas.microsoft.com/office/drawing/2014/main" id="{98EF43DB-CF06-45FD-8416-DE1D8636F197}"/>
                </a:ext>
              </a:extLst>
            </p:cNvPr>
            <p:cNvGrpSpPr/>
            <p:nvPr/>
          </p:nvGrpSpPr>
          <p:grpSpPr>
            <a:xfrm>
              <a:off x="7054099" y="4169249"/>
              <a:ext cx="2375028" cy="430585"/>
              <a:chOff x="3077051" y="4211573"/>
              <a:chExt cx="2592288" cy="430585"/>
            </a:xfrm>
          </p:grpSpPr>
          <p:sp>
            <p:nvSpPr>
              <p:cNvPr id="34" name="Prostokąt: zaokrąglone rogi 33">
                <a:extLst>
                  <a:ext uri="{FF2B5EF4-FFF2-40B4-BE49-F238E27FC236}">
                    <a16:creationId xmlns:a16="http://schemas.microsoft.com/office/drawing/2014/main" id="{AB33650C-479D-4CC4-AD5F-67A2ABCBB63D}"/>
                  </a:ext>
                </a:extLst>
              </p:cNvPr>
              <p:cNvSpPr/>
              <p:nvPr/>
            </p:nvSpPr>
            <p:spPr>
              <a:xfrm>
                <a:off x="3077051" y="4266130"/>
                <a:ext cx="2592288" cy="350208"/>
              </a:xfrm>
              <a:prstGeom prst="roundRect">
                <a:avLst>
                  <a:gd name="adj" fmla="val 50000"/>
                </a:avLst>
              </a:prstGeom>
              <a:solidFill>
                <a:srgbClr val="949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68000" rtlCol="0" anchor="ctr"/>
              <a:lstStyle/>
              <a:p>
                <a:r>
                  <a:rPr lang="pl-PL" sz="1200" b="1" dirty="0"/>
                  <a:t>Dokument identyfikujący</a:t>
                </a:r>
              </a:p>
            </p:txBody>
          </p:sp>
          <p:pic>
            <p:nvPicPr>
              <p:cNvPr id="35" name="Obraz 34">
                <a:extLst>
                  <a:ext uri="{FF2B5EF4-FFF2-40B4-BE49-F238E27FC236}">
                    <a16:creationId xmlns:a16="http://schemas.microsoft.com/office/drawing/2014/main" id="{9AF1DB66-C48D-4E1D-872D-B1DD19596622}"/>
                  </a:ext>
                </a:extLst>
              </p:cNvPr>
              <p:cNvPicPr>
                <a:picLocks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63044" y="4211573"/>
                <a:ext cx="430585" cy="430585"/>
              </a:xfrm>
              <a:prstGeom prst="rect">
                <a:avLst/>
              </a:prstGeom>
            </p:spPr>
          </p:pic>
        </p:grpSp>
        <p:grpSp>
          <p:nvGrpSpPr>
            <p:cNvPr id="44" name="Grupa 43">
              <a:extLst>
                <a:ext uri="{FF2B5EF4-FFF2-40B4-BE49-F238E27FC236}">
                  <a16:creationId xmlns:a16="http://schemas.microsoft.com/office/drawing/2014/main" id="{81C95D5D-70A7-40F0-951C-AC51AE5F3A86}"/>
                </a:ext>
              </a:extLst>
            </p:cNvPr>
            <p:cNvGrpSpPr/>
            <p:nvPr/>
          </p:nvGrpSpPr>
          <p:grpSpPr>
            <a:xfrm>
              <a:off x="7050421" y="2826604"/>
              <a:ext cx="2375028" cy="430585"/>
              <a:chOff x="7465737" y="2700499"/>
              <a:chExt cx="2375028" cy="430585"/>
            </a:xfrm>
          </p:grpSpPr>
          <p:sp>
            <p:nvSpPr>
              <p:cNvPr id="28" name="Prostokąt: zaokrąglone rogi 27">
                <a:extLst>
                  <a:ext uri="{FF2B5EF4-FFF2-40B4-BE49-F238E27FC236}">
                    <a16:creationId xmlns:a16="http://schemas.microsoft.com/office/drawing/2014/main" id="{6095E4B0-CD58-4E83-B623-74C7682CA624}"/>
                  </a:ext>
                </a:extLst>
              </p:cNvPr>
              <p:cNvSpPr/>
              <p:nvPr/>
            </p:nvSpPr>
            <p:spPr>
              <a:xfrm>
                <a:off x="7465737" y="2742184"/>
                <a:ext cx="2375028" cy="350208"/>
              </a:xfrm>
              <a:prstGeom prst="roundRect">
                <a:avLst>
                  <a:gd name="adj" fmla="val 50000"/>
                </a:avLst>
              </a:prstGeom>
              <a:solidFill>
                <a:srgbClr val="9498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68000" rtlCol="0" anchor="ctr"/>
              <a:lstStyle/>
              <a:p>
                <a:r>
                  <a:rPr lang="pl-PL" sz="1400" b="1" dirty="0"/>
                  <a:t>PESEL</a:t>
                </a:r>
              </a:p>
            </p:txBody>
          </p:sp>
          <p:pic>
            <p:nvPicPr>
              <p:cNvPr id="38" name="Obraz 37">
                <a:extLst>
                  <a:ext uri="{FF2B5EF4-FFF2-40B4-BE49-F238E27FC236}">
                    <a16:creationId xmlns:a16="http://schemas.microsoft.com/office/drawing/2014/main" id="{95A3F041-D5EA-446A-A768-E73C93D5CDCF}"/>
                  </a:ext>
                </a:extLst>
              </p:cNvPr>
              <p:cNvPicPr>
                <a:picLocks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83393" y="2700499"/>
                <a:ext cx="394498" cy="430585"/>
              </a:xfrm>
              <a:prstGeom prst="rect">
                <a:avLst/>
              </a:prstGeom>
            </p:spPr>
          </p:pic>
        </p:grpSp>
        <p:sp>
          <p:nvSpPr>
            <p:cNvPr id="39" name="Prostokąt: zaokrąglone rogi 38">
              <a:extLst>
                <a:ext uri="{FF2B5EF4-FFF2-40B4-BE49-F238E27FC236}">
                  <a16:creationId xmlns:a16="http://schemas.microsoft.com/office/drawing/2014/main" id="{68B08AF7-9F2B-4350-8D06-B8E1BBDD3015}"/>
                </a:ext>
              </a:extLst>
            </p:cNvPr>
            <p:cNvSpPr/>
            <p:nvPr/>
          </p:nvSpPr>
          <p:spPr>
            <a:xfrm>
              <a:off x="7041605" y="5563739"/>
              <a:ext cx="2375028" cy="350208"/>
            </a:xfrm>
            <a:prstGeom prst="roundRect">
              <a:avLst>
                <a:gd name="adj" fmla="val 50000"/>
              </a:avLst>
            </a:prstGeom>
            <a:solidFill>
              <a:srgbClr val="9498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/>
            <a:lstStyle/>
            <a:p>
              <a:r>
                <a:rPr lang="pl-PL" sz="1400" b="1" dirty="0"/>
                <a:t>UID studenta</a:t>
              </a:r>
            </a:p>
          </p:txBody>
        </p:sp>
        <p:pic>
          <p:nvPicPr>
            <p:cNvPr id="40" name="Obraz 39">
              <a:extLst>
                <a:ext uri="{FF2B5EF4-FFF2-40B4-BE49-F238E27FC236}">
                  <a16:creationId xmlns:a16="http://schemas.microsoft.com/office/drawing/2014/main" id="{3A5175A5-DAF9-413E-8939-8CA56466459D}"/>
                </a:ext>
              </a:extLst>
            </p:cNvPr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23107" y="5502708"/>
              <a:ext cx="394498" cy="430585"/>
            </a:xfrm>
            <a:prstGeom prst="rect">
              <a:avLst/>
            </a:prstGeom>
          </p:spPr>
        </p:pic>
        <p:sp>
          <p:nvSpPr>
            <p:cNvPr id="46" name="Prostokąt zaokrąglony 12">
              <a:extLst>
                <a:ext uri="{FF2B5EF4-FFF2-40B4-BE49-F238E27FC236}">
                  <a16:creationId xmlns:a16="http://schemas.microsoft.com/office/drawing/2014/main" id="{971106FE-E1B4-4A31-9012-16530CEF1411}"/>
                </a:ext>
              </a:extLst>
            </p:cNvPr>
            <p:cNvSpPr/>
            <p:nvPr/>
          </p:nvSpPr>
          <p:spPr>
            <a:xfrm>
              <a:off x="7365326" y="3309174"/>
              <a:ext cx="1668872" cy="234000"/>
            </a:xfrm>
            <a:prstGeom prst="roundRect">
              <a:avLst>
                <a:gd name="adj" fmla="val 50000"/>
              </a:avLst>
            </a:prstGeom>
            <a:solidFill>
              <a:srgbClr val="3B3B6B"/>
            </a:solidFill>
            <a:ln w="190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1400" b="1" dirty="0">
                  <a:solidFill>
                    <a:schemeClr val="bg1"/>
                  </a:solidFill>
                </a:rPr>
                <a:t>AUTOR</a:t>
              </a:r>
            </a:p>
          </p:txBody>
        </p:sp>
        <p:sp>
          <p:nvSpPr>
            <p:cNvPr id="47" name="Prostokąt zaokrąglony 12">
              <a:extLst>
                <a:ext uri="{FF2B5EF4-FFF2-40B4-BE49-F238E27FC236}">
                  <a16:creationId xmlns:a16="http://schemas.microsoft.com/office/drawing/2014/main" id="{35A3A1C5-41D7-4EB1-82EA-BAE5EA5CCD1F}"/>
                </a:ext>
              </a:extLst>
            </p:cNvPr>
            <p:cNvSpPr/>
            <p:nvPr/>
          </p:nvSpPr>
          <p:spPr>
            <a:xfrm>
              <a:off x="7366163" y="3612276"/>
              <a:ext cx="1668872" cy="234000"/>
            </a:xfrm>
            <a:prstGeom prst="roundRect">
              <a:avLst>
                <a:gd name="adj" fmla="val 50000"/>
              </a:avLst>
            </a:prstGeom>
            <a:solidFill>
              <a:srgbClr val="3B3B6B"/>
            </a:solidFill>
            <a:ln w="190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1400" b="1" dirty="0">
                  <a:solidFill>
                    <a:schemeClr val="bg1"/>
                  </a:solidFill>
                </a:rPr>
                <a:t>RECENZENT</a:t>
              </a:r>
            </a:p>
          </p:txBody>
        </p:sp>
        <p:sp>
          <p:nvSpPr>
            <p:cNvPr id="48" name="Prostokąt zaokrąglony 12">
              <a:extLst>
                <a:ext uri="{FF2B5EF4-FFF2-40B4-BE49-F238E27FC236}">
                  <a16:creationId xmlns:a16="http://schemas.microsoft.com/office/drawing/2014/main" id="{001BEB4F-CA4E-47CA-8937-EC1DB9EA7909}"/>
                </a:ext>
              </a:extLst>
            </p:cNvPr>
            <p:cNvSpPr/>
            <p:nvPr/>
          </p:nvSpPr>
          <p:spPr>
            <a:xfrm>
              <a:off x="7366163" y="3909429"/>
              <a:ext cx="1668872" cy="234000"/>
            </a:xfrm>
            <a:prstGeom prst="roundRect">
              <a:avLst>
                <a:gd name="adj" fmla="val 50000"/>
              </a:avLst>
            </a:prstGeom>
            <a:solidFill>
              <a:srgbClr val="3B3B6B"/>
            </a:solidFill>
            <a:ln w="190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1400" b="1" dirty="0">
                  <a:solidFill>
                    <a:schemeClr val="bg1"/>
                  </a:solidFill>
                </a:rPr>
                <a:t>PROMOTOR</a:t>
              </a:r>
            </a:p>
          </p:txBody>
        </p:sp>
        <p:sp>
          <p:nvSpPr>
            <p:cNvPr id="49" name="Prostokąt zaokrąglony 12">
              <a:extLst>
                <a:ext uri="{FF2B5EF4-FFF2-40B4-BE49-F238E27FC236}">
                  <a16:creationId xmlns:a16="http://schemas.microsoft.com/office/drawing/2014/main" id="{391D60F4-8459-4510-86DA-30E846286F4A}"/>
                </a:ext>
              </a:extLst>
            </p:cNvPr>
            <p:cNvSpPr/>
            <p:nvPr/>
          </p:nvSpPr>
          <p:spPr>
            <a:xfrm>
              <a:off x="7403499" y="4656370"/>
              <a:ext cx="1668872" cy="234000"/>
            </a:xfrm>
            <a:prstGeom prst="roundRect">
              <a:avLst>
                <a:gd name="adj" fmla="val 50000"/>
              </a:avLst>
            </a:prstGeom>
            <a:solidFill>
              <a:srgbClr val="3B3B6B"/>
            </a:solidFill>
            <a:ln w="190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1400" b="1" dirty="0">
                  <a:solidFill>
                    <a:schemeClr val="bg1"/>
                  </a:solidFill>
                </a:rPr>
                <a:t>AUTOR</a:t>
              </a:r>
            </a:p>
          </p:txBody>
        </p:sp>
        <p:sp>
          <p:nvSpPr>
            <p:cNvPr id="50" name="Prostokąt zaokrąglony 12">
              <a:extLst>
                <a:ext uri="{FF2B5EF4-FFF2-40B4-BE49-F238E27FC236}">
                  <a16:creationId xmlns:a16="http://schemas.microsoft.com/office/drawing/2014/main" id="{942A2BA7-28A4-4ABE-B0E9-0831B638D720}"/>
                </a:ext>
              </a:extLst>
            </p:cNvPr>
            <p:cNvSpPr/>
            <p:nvPr/>
          </p:nvSpPr>
          <p:spPr>
            <a:xfrm>
              <a:off x="7403499" y="4932488"/>
              <a:ext cx="1668872" cy="234000"/>
            </a:xfrm>
            <a:prstGeom prst="roundRect">
              <a:avLst>
                <a:gd name="adj" fmla="val 50000"/>
              </a:avLst>
            </a:prstGeom>
            <a:solidFill>
              <a:srgbClr val="3B3B6B"/>
            </a:solidFill>
            <a:ln w="190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1400" b="1" dirty="0">
                  <a:solidFill>
                    <a:schemeClr val="bg1"/>
                  </a:solidFill>
                </a:rPr>
                <a:t>RECENZENT</a:t>
              </a:r>
            </a:p>
          </p:txBody>
        </p:sp>
        <p:sp>
          <p:nvSpPr>
            <p:cNvPr id="51" name="Prostokąt zaokrąglony 12">
              <a:extLst>
                <a:ext uri="{FF2B5EF4-FFF2-40B4-BE49-F238E27FC236}">
                  <a16:creationId xmlns:a16="http://schemas.microsoft.com/office/drawing/2014/main" id="{24B69D80-DBC2-4D2C-B447-8B9EEF90D1C0}"/>
                </a:ext>
              </a:extLst>
            </p:cNvPr>
            <p:cNvSpPr/>
            <p:nvPr/>
          </p:nvSpPr>
          <p:spPr>
            <a:xfrm>
              <a:off x="7403499" y="5208606"/>
              <a:ext cx="1668872" cy="234000"/>
            </a:xfrm>
            <a:prstGeom prst="roundRect">
              <a:avLst>
                <a:gd name="adj" fmla="val 50000"/>
              </a:avLst>
            </a:prstGeom>
            <a:solidFill>
              <a:srgbClr val="3B3B6B"/>
            </a:solidFill>
            <a:ln w="190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1400" b="1" dirty="0">
                  <a:solidFill>
                    <a:schemeClr val="bg1"/>
                  </a:solidFill>
                </a:rPr>
                <a:t>PROMOTOR</a:t>
              </a:r>
            </a:p>
          </p:txBody>
        </p:sp>
      </p:grpSp>
      <p:cxnSp>
        <p:nvCxnSpPr>
          <p:cNvPr id="70" name="Łącznik prosty 69">
            <a:extLst>
              <a:ext uri="{FF2B5EF4-FFF2-40B4-BE49-F238E27FC236}">
                <a16:creationId xmlns:a16="http://schemas.microsoft.com/office/drawing/2014/main" id="{02E94BBA-AC46-4363-83F9-9A9C86991F67}"/>
              </a:ext>
            </a:extLst>
          </p:cNvPr>
          <p:cNvCxnSpPr>
            <a:cxnSpLocks/>
          </p:cNvCxnSpPr>
          <p:nvPr/>
        </p:nvCxnSpPr>
        <p:spPr>
          <a:xfrm>
            <a:off x="3551941" y="2810003"/>
            <a:ext cx="2484363" cy="278127"/>
          </a:xfrm>
          <a:prstGeom prst="line">
            <a:avLst/>
          </a:prstGeom>
          <a:ln w="76200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Łącznik prosty 73">
            <a:extLst>
              <a:ext uri="{FF2B5EF4-FFF2-40B4-BE49-F238E27FC236}">
                <a16:creationId xmlns:a16="http://schemas.microsoft.com/office/drawing/2014/main" id="{9F0EC485-F1C3-4890-891F-600DCE8684CB}"/>
              </a:ext>
            </a:extLst>
          </p:cNvPr>
          <p:cNvCxnSpPr>
            <a:cxnSpLocks/>
          </p:cNvCxnSpPr>
          <p:nvPr/>
        </p:nvCxnSpPr>
        <p:spPr>
          <a:xfrm>
            <a:off x="3551941" y="3264535"/>
            <a:ext cx="2404004" cy="290492"/>
          </a:xfrm>
          <a:prstGeom prst="line">
            <a:avLst/>
          </a:prstGeom>
          <a:ln w="76200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8865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6" grpId="0"/>
      <p:bldP spid="37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ytuł 21">
            <a:extLst>
              <a:ext uri="{FF2B5EF4-FFF2-40B4-BE49-F238E27FC236}">
                <a16:creationId xmlns:a16="http://schemas.microsoft.com/office/drawing/2014/main" id="{19F37B76-62E1-48E9-B727-2C48F4043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Data obrony a zakres danych </a:t>
            </a:r>
          </a:p>
        </p:txBody>
      </p:sp>
      <p:cxnSp>
        <p:nvCxnSpPr>
          <p:cNvPr id="3" name="Łącznik prosty 2">
            <a:extLst>
              <a:ext uri="{FF2B5EF4-FFF2-40B4-BE49-F238E27FC236}">
                <a16:creationId xmlns:a16="http://schemas.microsoft.com/office/drawing/2014/main" id="{2CC6FF04-CB2A-45FA-BFE9-420F89244C58}"/>
              </a:ext>
            </a:extLst>
          </p:cNvPr>
          <p:cNvCxnSpPr>
            <a:cxnSpLocks/>
          </p:cNvCxnSpPr>
          <p:nvPr/>
        </p:nvCxnSpPr>
        <p:spPr>
          <a:xfrm>
            <a:off x="695400" y="3429000"/>
            <a:ext cx="10441160" cy="6662"/>
          </a:xfrm>
          <a:prstGeom prst="line">
            <a:avLst/>
          </a:prstGeom>
          <a:ln w="101600" cap="rnd">
            <a:solidFill>
              <a:srgbClr val="3B3B6B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Łącznik prosty 3">
            <a:extLst>
              <a:ext uri="{FF2B5EF4-FFF2-40B4-BE49-F238E27FC236}">
                <a16:creationId xmlns:a16="http://schemas.microsoft.com/office/drawing/2014/main" id="{E42DF479-EAC2-4B5B-980B-8F5CB7028DAE}"/>
              </a:ext>
            </a:extLst>
          </p:cNvPr>
          <p:cNvCxnSpPr>
            <a:cxnSpLocks/>
          </p:cNvCxnSpPr>
          <p:nvPr/>
        </p:nvCxnSpPr>
        <p:spPr>
          <a:xfrm flipV="1">
            <a:off x="2579657" y="3288276"/>
            <a:ext cx="0" cy="383517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Łącznik prosty 4">
            <a:extLst>
              <a:ext uri="{FF2B5EF4-FFF2-40B4-BE49-F238E27FC236}">
                <a16:creationId xmlns:a16="http://schemas.microsoft.com/office/drawing/2014/main" id="{5510FB9F-4C4A-4CAE-A1D4-CBCB3CC97E2C}"/>
              </a:ext>
            </a:extLst>
          </p:cNvPr>
          <p:cNvCxnSpPr>
            <a:cxnSpLocks/>
          </p:cNvCxnSpPr>
          <p:nvPr/>
        </p:nvCxnSpPr>
        <p:spPr>
          <a:xfrm flipV="1">
            <a:off x="5950576" y="3268472"/>
            <a:ext cx="0" cy="383517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Łącznik prosty 5">
            <a:extLst>
              <a:ext uri="{FF2B5EF4-FFF2-40B4-BE49-F238E27FC236}">
                <a16:creationId xmlns:a16="http://schemas.microsoft.com/office/drawing/2014/main" id="{E5D00F36-3716-4A37-9962-6A24AA099B49}"/>
              </a:ext>
            </a:extLst>
          </p:cNvPr>
          <p:cNvCxnSpPr>
            <a:cxnSpLocks/>
          </p:cNvCxnSpPr>
          <p:nvPr/>
        </p:nvCxnSpPr>
        <p:spPr>
          <a:xfrm flipV="1">
            <a:off x="10488487" y="3278428"/>
            <a:ext cx="0" cy="1765376"/>
          </a:xfrm>
          <a:prstGeom prst="line">
            <a:avLst/>
          </a:prstGeom>
          <a:ln w="101600" cap="rnd">
            <a:solidFill>
              <a:srgbClr val="CC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rostokąt 6">
            <a:extLst>
              <a:ext uri="{FF2B5EF4-FFF2-40B4-BE49-F238E27FC236}">
                <a16:creationId xmlns:a16="http://schemas.microsoft.com/office/drawing/2014/main" id="{2681AF89-CE97-4ED9-A0C7-6E0CAA85812D}"/>
              </a:ext>
            </a:extLst>
          </p:cNvPr>
          <p:cNvSpPr/>
          <p:nvPr/>
        </p:nvSpPr>
        <p:spPr>
          <a:xfrm>
            <a:off x="1643076" y="2849766"/>
            <a:ext cx="1764532" cy="430887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sz="2800" b="1" dirty="0">
                <a:ln w="3175">
                  <a:solidFill>
                    <a:srgbClr val="3B3B6B"/>
                  </a:solidFill>
                  <a:prstDash val="solid"/>
                </a:ln>
                <a:pattFill prst="dkDnDiag">
                  <a:fgClr>
                    <a:srgbClr val="003366"/>
                  </a:fgClr>
                  <a:bgClr>
                    <a:schemeClr val="bg1"/>
                  </a:bgClr>
                </a:pattFill>
              </a:rPr>
              <a:t>1 X 2018</a:t>
            </a:r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03E7D0B1-ABF9-4474-B576-C4E35CC53102}"/>
              </a:ext>
            </a:extLst>
          </p:cNvPr>
          <p:cNvSpPr/>
          <p:nvPr/>
        </p:nvSpPr>
        <p:spPr>
          <a:xfrm>
            <a:off x="5162888" y="2856766"/>
            <a:ext cx="1764532" cy="430887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sz="2800" b="1" dirty="0">
                <a:ln w="3175">
                  <a:solidFill>
                    <a:srgbClr val="3B3B6B"/>
                  </a:solidFill>
                  <a:prstDash val="solid"/>
                </a:ln>
                <a:pattFill prst="dkDnDiag">
                  <a:fgClr>
                    <a:srgbClr val="003366"/>
                  </a:fgClr>
                  <a:bgClr>
                    <a:schemeClr val="bg1"/>
                  </a:bgClr>
                </a:pattFill>
              </a:rPr>
              <a:t>1 X 2019</a:t>
            </a:r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17192CB2-1E36-4DCE-A5ED-2E32CFB36CF0}"/>
              </a:ext>
            </a:extLst>
          </p:cNvPr>
          <p:cNvSpPr/>
          <p:nvPr/>
        </p:nvSpPr>
        <p:spPr>
          <a:xfrm>
            <a:off x="9312170" y="2822382"/>
            <a:ext cx="2285411" cy="430887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sz="2800" b="1" dirty="0">
                <a:ln w="3175">
                  <a:solidFill>
                    <a:srgbClr val="3B3B6B"/>
                  </a:solidFill>
                  <a:prstDash val="solid"/>
                </a:ln>
                <a:pattFill prst="dkDnDiag">
                  <a:fgClr>
                    <a:srgbClr val="003366"/>
                  </a:fgClr>
                  <a:bgClr>
                    <a:schemeClr val="bg1"/>
                  </a:bgClr>
                </a:pattFill>
              </a:rPr>
              <a:t>III 2020</a:t>
            </a:r>
          </a:p>
        </p:txBody>
      </p:sp>
      <p:sp>
        <p:nvSpPr>
          <p:cNvPr id="18" name="Prostokąt 17">
            <a:extLst>
              <a:ext uri="{FF2B5EF4-FFF2-40B4-BE49-F238E27FC236}">
                <a16:creationId xmlns:a16="http://schemas.microsoft.com/office/drawing/2014/main" id="{040649BC-B8BF-49B3-991B-6EB6C34EDEBF}"/>
              </a:ext>
            </a:extLst>
          </p:cNvPr>
          <p:cNvSpPr/>
          <p:nvPr/>
        </p:nvSpPr>
        <p:spPr>
          <a:xfrm>
            <a:off x="9177809" y="2023128"/>
            <a:ext cx="2285411" cy="307777"/>
          </a:xfrm>
          <a:prstGeom prst="rect">
            <a:avLst/>
          </a:prstGeom>
          <a:noFill/>
        </p:spPr>
        <p:txBody>
          <a:bodyPr wrap="square" lIns="36000" tIns="0" rIns="36000" bIns="0" anchor="ctr" anchorCtr="0">
            <a:spAutoFit/>
          </a:bodyPr>
          <a:lstStyle/>
          <a:p>
            <a:pPr algn="ctr"/>
            <a:r>
              <a:rPr lang="pl-PL" sz="2000" b="1" dirty="0">
                <a:ln w="3175">
                  <a:solidFill>
                    <a:srgbClr val="3B3B6B"/>
                  </a:solidFill>
                  <a:prstDash val="solid"/>
                </a:ln>
                <a:pattFill prst="dkDnDiag">
                  <a:fgClr>
                    <a:srgbClr val="003366"/>
                  </a:fgClr>
                  <a:bgClr>
                    <a:schemeClr val="bg1"/>
                  </a:bgClr>
                </a:pattFill>
              </a:rPr>
              <a:t>Nowa wersja ORPPD</a:t>
            </a:r>
          </a:p>
        </p:txBody>
      </p:sp>
      <p:grpSp>
        <p:nvGrpSpPr>
          <p:cNvPr id="19" name="Grupa 18">
            <a:extLst>
              <a:ext uri="{FF2B5EF4-FFF2-40B4-BE49-F238E27FC236}">
                <a16:creationId xmlns:a16="http://schemas.microsoft.com/office/drawing/2014/main" id="{6AC132B1-9AEA-494F-A17C-1AD81D64A9A3}"/>
              </a:ext>
            </a:extLst>
          </p:cNvPr>
          <p:cNvGrpSpPr/>
          <p:nvPr/>
        </p:nvGrpSpPr>
        <p:grpSpPr>
          <a:xfrm>
            <a:off x="9014875" y="1432350"/>
            <a:ext cx="2880000" cy="540147"/>
            <a:chOff x="8328248" y="1578182"/>
            <a:chExt cx="2880000" cy="540147"/>
          </a:xfrm>
        </p:grpSpPr>
        <p:sp>
          <p:nvSpPr>
            <p:cNvPr id="20" name="Prostokąt zaokrąglony 3">
              <a:extLst>
                <a:ext uri="{FF2B5EF4-FFF2-40B4-BE49-F238E27FC236}">
                  <a16:creationId xmlns:a16="http://schemas.microsoft.com/office/drawing/2014/main" id="{39059AD4-5F5E-4B72-B7CD-6BBA98A7CB33}"/>
                </a:ext>
              </a:extLst>
            </p:cNvPr>
            <p:cNvSpPr/>
            <p:nvPr/>
          </p:nvSpPr>
          <p:spPr>
            <a:xfrm>
              <a:off x="8328248" y="1578182"/>
              <a:ext cx="2880000" cy="540147"/>
            </a:xfrm>
            <a:prstGeom prst="roundRect">
              <a:avLst>
                <a:gd name="adj" fmla="val 50000"/>
              </a:avLst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2" algn="ctr"/>
              <a:r>
                <a:rPr lang="pl-PL" sz="3000" dirty="0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21" name="Obraz 20">
              <a:extLst>
                <a:ext uri="{FF2B5EF4-FFF2-40B4-BE49-F238E27FC236}">
                  <a16:creationId xmlns:a16="http://schemas.microsoft.com/office/drawing/2014/main" id="{5C5E4AF3-9AEB-4080-8D06-002895EEAA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4408" y="1708074"/>
              <a:ext cx="1080462" cy="262601"/>
            </a:xfrm>
            <a:prstGeom prst="rect">
              <a:avLst/>
            </a:prstGeom>
            <a:solidFill>
              <a:srgbClr val="CC6699">
                <a:alpha val="0"/>
              </a:srgbClr>
            </a:solidFill>
          </p:spPr>
        </p:pic>
      </p:grpSp>
      <p:sp>
        <p:nvSpPr>
          <p:cNvPr id="49" name="pole tekstowe 48">
            <a:extLst>
              <a:ext uri="{FF2B5EF4-FFF2-40B4-BE49-F238E27FC236}">
                <a16:creationId xmlns:a16="http://schemas.microsoft.com/office/drawing/2014/main" id="{9E12F22D-FD83-4120-B120-161DC676E18B}"/>
              </a:ext>
            </a:extLst>
          </p:cNvPr>
          <p:cNvSpPr txBox="1"/>
          <p:nvPr/>
        </p:nvSpPr>
        <p:spPr>
          <a:xfrm>
            <a:off x="8924440" y="5163048"/>
            <a:ext cx="31280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b="1" dirty="0">
                <a:solidFill>
                  <a:srgbClr val="CC6699"/>
                </a:solidFill>
              </a:rPr>
              <a:t>Będzie możliwe pobieranie danych na podstawie wybranego identyfikatora (UID, Identyfikator zewnętrzny)</a:t>
            </a:r>
          </a:p>
        </p:txBody>
      </p:sp>
      <p:grpSp>
        <p:nvGrpSpPr>
          <p:cNvPr id="10" name="Grupa 9">
            <a:extLst>
              <a:ext uri="{FF2B5EF4-FFF2-40B4-BE49-F238E27FC236}">
                <a16:creationId xmlns:a16="http://schemas.microsoft.com/office/drawing/2014/main" id="{C2323DC4-9A5E-4F52-B2B3-C4EEAA9BC011}"/>
              </a:ext>
            </a:extLst>
          </p:cNvPr>
          <p:cNvGrpSpPr/>
          <p:nvPr/>
        </p:nvGrpSpPr>
        <p:grpSpPr>
          <a:xfrm>
            <a:off x="2416621" y="1790162"/>
            <a:ext cx="3063176" cy="954731"/>
            <a:chOff x="2128520" y="1431669"/>
            <a:chExt cx="3063176" cy="954731"/>
          </a:xfrm>
        </p:grpSpPr>
        <p:grpSp>
          <p:nvGrpSpPr>
            <p:cNvPr id="76" name="Grupa 75">
              <a:extLst>
                <a:ext uri="{FF2B5EF4-FFF2-40B4-BE49-F238E27FC236}">
                  <a16:creationId xmlns:a16="http://schemas.microsoft.com/office/drawing/2014/main" id="{0296BC9E-6BB6-4D37-9941-12A46BC925EB}"/>
                </a:ext>
              </a:extLst>
            </p:cNvPr>
            <p:cNvGrpSpPr/>
            <p:nvPr/>
          </p:nvGrpSpPr>
          <p:grpSpPr>
            <a:xfrm>
              <a:off x="2816668" y="1514633"/>
              <a:ext cx="2375028" cy="430585"/>
              <a:chOff x="8441442" y="2012425"/>
              <a:chExt cx="2375028" cy="430585"/>
            </a:xfrm>
          </p:grpSpPr>
          <p:sp>
            <p:nvSpPr>
              <p:cNvPr id="77" name="Prostokąt: zaokrąglone rogi 76">
                <a:extLst>
                  <a:ext uri="{FF2B5EF4-FFF2-40B4-BE49-F238E27FC236}">
                    <a16:creationId xmlns:a16="http://schemas.microsoft.com/office/drawing/2014/main" id="{C347BC54-016D-4F52-9C84-08DE641DCDF6}"/>
                  </a:ext>
                </a:extLst>
              </p:cNvPr>
              <p:cNvSpPr/>
              <p:nvPr/>
            </p:nvSpPr>
            <p:spPr>
              <a:xfrm>
                <a:off x="8441442" y="2082417"/>
                <a:ext cx="2375028" cy="350208"/>
              </a:xfrm>
              <a:prstGeom prst="roundRect">
                <a:avLst>
                  <a:gd name="adj" fmla="val 50000"/>
                </a:avLst>
              </a:prstGeom>
              <a:solidFill>
                <a:srgbClr val="CCCC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68000" rtlCol="0" anchor="ctr"/>
              <a:lstStyle/>
              <a:p>
                <a:r>
                  <a:rPr lang="pl-PL" sz="1400" b="1" dirty="0"/>
                  <a:t>UID uczelni</a:t>
                </a:r>
              </a:p>
            </p:txBody>
          </p:sp>
          <p:pic>
            <p:nvPicPr>
              <p:cNvPr id="78" name="Obraz 77">
                <a:extLst>
                  <a:ext uri="{FF2B5EF4-FFF2-40B4-BE49-F238E27FC236}">
                    <a16:creationId xmlns:a16="http://schemas.microsoft.com/office/drawing/2014/main" id="{5A067322-526F-47FF-AA21-62D99B0D2E44}"/>
                  </a:ext>
                </a:extLst>
              </p:cNvPr>
              <p:cNvPicPr>
                <a:picLocks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504482" y="2012425"/>
                <a:ext cx="394498" cy="430585"/>
              </a:xfrm>
              <a:prstGeom prst="rect">
                <a:avLst/>
              </a:prstGeom>
            </p:spPr>
          </p:pic>
        </p:grpSp>
        <p:sp>
          <p:nvSpPr>
            <p:cNvPr id="79" name="Prostokąt: zaokrąglone rogi 78">
              <a:extLst>
                <a:ext uri="{FF2B5EF4-FFF2-40B4-BE49-F238E27FC236}">
                  <a16:creationId xmlns:a16="http://schemas.microsoft.com/office/drawing/2014/main" id="{2DECE338-C601-4655-969A-C277526364EF}"/>
                </a:ext>
              </a:extLst>
            </p:cNvPr>
            <p:cNvSpPr/>
            <p:nvPr/>
          </p:nvSpPr>
          <p:spPr>
            <a:xfrm>
              <a:off x="2791831" y="2036192"/>
              <a:ext cx="2375028" cy="350208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/>
            <a:lstStyle/>
            <a:p>
              <a:r>
                <a:rPr lang="pl-PL" sz="1400" b="1" dirty="0"/>
                <a:t>UID studenta</a:t>
              </a:r>
            </a:p>
          </p:txBody>
        </p:sp>
        <p:sp>
          <p:nvSpPr>
            <p:cNvPr id="81" name="pole tekstowe 80">
              <a:extLst>
                <a:ext uri="{FF2B5EF4-FFF2-40B4-BE49-F238E27FC236}">
                  <a16:creationId xmlns:a16="http://schemas.microsoft.com/office/drawing/2014/main" id="{97418C91-8D86-4EBD-99AF-494C0BFE31F5}"/>
                </a:ext>
              </a:extLst>
            </p:cNvPr>
            <p:cNvSpPr txBox="1"/>
            <p:nvPr/>
          </p:nvSpPr>
          <p:spPr>
            <a:xfrm>
              <a:off x="2128520" y="1431669"/>
              <a:ext cx="8149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3200" b="1" dirty="0">
                  <a:solidFill>
                    <a:srgbClr val="003366"/>
                  </a:solidFill>
                </a:rPr>
                <a:t>+</a:t>
              </a:r>
            </a:p>
          </p:txBody>
        </p:sp>
      </p:grpSp>
      <p:grpSp>
        <p:nvGrpSpPr>
          <p:cNvPr id="11" name="Grupa 10">
            <a:extLst>
              <a:ext uri="{FF2B5EF4-FFF2-40B4-BE49-F238E27FC236}">
                <a16:creationId xmlns:a16="http://schemas.microsoft.com/office/drawing/2014/main" id="{6BD72EF4-9FD5-44BA-9500-EE6A35680A95}"/>
              </a:ext>
            </a:extLst>
          </p:cNvPr>
          <p:cNvGrpSpPr/>
          <p:nvPr/>
        </p:nvGrpSpPr>
        <p:grpSpPr>
          <a:xfrm>
            <a:off x="2172201" y="3888845"/>
            <a:ext cx="3563758" cy="2789527"/>
            <a:chOff x="2172201" y="3888845"/>
            <a:chExt cx="3563758" cy="2789527"/>
          </a:xfrm>
        </p:grpSpPr>
        <p:grpSp>
          <p:nvGrpSpPr>
            <p:cNvPr id="55" name="Grupa 54">
              <a:extLst>
                <a:ext uri="{FF2B5EF4-FFF2-40B4-BE49-F238E27FC236}">
                  <a16:creationId xmlns:a16="http://schemas.microsoft.com/office/drawing/2014/main" id="{F26C4591-ED4B-4D1E-9013-8CBF5611D87D}"/>
                </a:ext>
              </a:extLst>
            </p:cNvPr>
            <p:cNvGrpSpPr/>
            <p:nvPr/>
          </p:nvGrpSpPr>
          <p:grpSpPr>
            <a:xfrm>
              <a:off x="3104768" y="5388814"/>
              <a:ext cx="2631191" cy="430585"/>
              <a:chOff x="3163043" y="4211573"/>
              <a:chExt cx="2871884" cy="430585"/>
            </a:xfrm>
          </p:grpSpPr>
          <p:sp>
            <p:nvSpPr>
              <p:cNvPr id="56" name="Prostokąt: zaokrąglone rogi 55">
                <a:extLst>
                  <a:ext uri="{FF2B5EF4-FFF2-40B4-BE49-F238E27FC236}">
                    <a16:creationId xmlns:a16="http://schemas.microsoft.com/office/drawing/2014/main" id="{0063AF08-4578-47A8-9B29-B21EE117279D}"/>
                  </a:ext>
                </a:extLst>
              </p:cNvPr>
              <p:cNvSpPr/>
              <p:nvPr/>
            </p:nvSpPr>
            <p:spPr>
              <a:xfrm>
                <a:off x="3163043" y="4266130"/>
                <a:ext cx="2871884" cy="350208"/>
              </a:xfrm>
              <a:prstGeom prst="roundRect">
                <a:avLst>
                  <a:gd name="adj" fmla="val 50000"/>
                </a:avLst>
              </a:prstGeom>
              <a:solidFill>
                <a:srgbClr val="CCCCC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68000" rtlCol="0" anchor="ctr"/>
              <a:lstStyle/>
              <a:p>
                <a:r>
                  <a:rPr lang="pl-PL" sz="1400" b="1" dirty="0"/>
                  <a:t>Dokument identyfikujący</a:t>
                </a:r>
              </a:p>
            </p:txBody>
          </p:sp>
          <p:pic>
            <p:nvPicPr>
              <p:cNvPr id="57" name="Obraz 56">
                <a:extLst>
                  <a:ext uri="{FF2B5EF4-FFF2-40B4-BE49-F238E27FC236}">
                    <a16:creationId xmlns:a16="http://schemas.microsoft.com/office/drawing/2014/main" id="{A2A5BB61-B889-4982-BE34-97E903BFC184}"/>
                  </a:ext>
                </a:extLst>
              </p:cNvPr>
              <p:cNvPicPr>
                <a:picLocks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31851" y="4211573"/>
                <a:ext cx="430585" cy="430585"/>
              </a:xfrm>
              <a:prstGeom prst="rect">
                <a:avLst/>
              </a:prstGeom>
            </p:spPr>
          </p:pic>
        </p:grpSp>
        <p:sp>
          <p:nvSpPr>
            <p:cNvPr id="63" name="Prostokąt zaokrąglony 12">
              <a:extLst>
                <a:ext uri="{FF2B5EF4-FFF2-40B4-BE49-F238E27FC236}">
                  <a16:creationId xmlns:a16="http://schemas.microsoft.com/office/drawing/2014/main" id="{D7DB1C85-40FD-4D4D-BB02-92AD63D3ABD8}"/>
                </a:ext>
              </a:extLst>
            </p:cNvPr>
            <p:cNvSpPr/>
            <p:nvPr/>
          </p:nvSpPr>
          <p:spPr>
            <a:xfrm>
              <a:off x="3338047" y="4559847"/>
              <a:ext cx="1668872" cy="234000"/>
            </a:xfrm>
            <a:prstGeom prst="roundRect">
              <a:avLst>
                <a:gd name="adj" fmla="val 50000"/>
              </a:avLst>
            </a:prstGeom>
            <a:solidFill>
              <a:srgbClr val="3B3B6B"/>
            </a:solidFill>
            <a:ln w="190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1400" b="1" dirty="0">
                  <a:solidFill>
                    <a:schemeClr val="bg1"/>
                  </a:solidFill>
                </a:rPr>
                <a:t>AUTOR</a:t>
              </a:r>
            </a:p>
          </p:txBody>
        </p:sp>
        <p:sp>
          <p:nvSpPr>
            <p:cNvPr id="64" name="Prostokąt zaokrąglony 12">
              <a:extLst>
                <a:ext uri="{FF2B5EF4-FFF2-40B4-BE49-F238E27FC236}">
                  <a16:creationId xmlns:a16="http://schemas.microsoft.com/office/drawing/2014/main" id="{CC981526-4837-4A7D-A6B2-C2A6C9302FA4}"/>
                </a:ext>
              </a:extLst>
            </p:cNvPr>
            <p:cNvSpPr/>
            <p:nvPr/>
          </p:nvSpPr>
          <p:spPr>
            <a:xfrm>
              <a:off x="3338047" y="4831841"/>
              <a:ext cx="1668872" cy="234000"/>
            </a:xfrm>
            <a:prstGeom prst="roundRect">
              <a:avLst>
                <a:gd name="adj" fmla="val 50000"/>
              </a:avLst>
            </a:prstGeom>
            <a:solidFill>
              <a:srgbClr val="3B3B6B"/>
            </a:solidFill>
            <a:ln w="190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1400" b="1" dirty="0">
                  <a:solidFill>
                    <a:schemeClr val="bg1"/>
                  </a:solidFill>
                </a:rPr>
                <a:t>RECENZENT</a:t>
              </a:r>
            </a:p>
          </p:txBody>
        </p:sp>
        <p:sp>
          <p:nvSpPr>
            <p:cNvPr id="65" name="Prostokąt zaokrąglony 12">
              <a:extLst>
                <a:ext uri="{FF2B5EF4-FFF2-40B4-BE49-F238E27FC236}">
                  <a16:creationId xmlns:a16="http://schemas.microsoft.com/office/drawing/2014/main" id="{2F187E75-7AC0-429B-A312-6A51BFF81609}"/>
                </a:ext>
              </a:extLst>
            </p:cNvPr>
            <p:cNvSpPr/>
            <p:nvPr/>
          </p:nvSpPr>
          <p:spPr>
            <a:xfrm>
              <a:off x="3338047" y="5105104"/>
              <a:ext cx="1668872" cy="234000"/>
            </a:xfrm>
            <a:prstGeom prst="roundRect">
              <a:avLst>
                <a:gd name="adj" fmla="val 50000"/>
              </a:avLst>
            </a:prstGeom>
            <a:solidFill>
              <a:srgbClr val="3B3B6B"/>
            </a:solidFill>
            <a:ln w="190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1400" b="1" dirty="0">
                  <a:solidFill>
                    <a:schemeClr val="bg1"/>
                  </a:solidFill>
                </a:rPr>
                <a:t>PROMOTOR</a:t>
              </a:r>
            </a:p>
          </p:txBody>
        </p:sp>
        <p:sp>
          <p:nvSpPr>
            <p:cNvPr id="66" name="Prostokąt zaokrąglony 12">
              <a:extLst>
                <a:ext uri="{FF2B5EF4-FFF2-40B4-BE49-F238E27FC236}">
                  <a16:creationId xmlns:a16="http://schemas.microsoft.com/office/drawing/2014/main" id="{6AA9BA40-313D-47FD-BD4A-F756A421A768}"/>
                </a:ext>
              </a:extLst>
            </p:cNvPr>
            <p:cNvSpPr/>
            <p:nvPr/>
          </p:nvSpPr>
          <p:spPr>
            <a:xfrm>
              <a:off x="3360350" y="5897846"/>
              <a:ext cx="1668872" cy="234000"/>
            </a:xfrm>
            <a:prstGeom prst="roundRect">
              <a:avLst>
                <a:gd name="adj" fmla="val 50000"/>
              </a:avLst>
            </a:prstGeom>
            <a:solidFill>
              <a:srgbClr val="3B3B6B"/>
            </a:solidFill>
            <a:ln w="190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1400" b="1" dirty="0">
                  <a:solidFill>
                    <a:schemeClr val="bg1"/>
                  </a:solidFill>
                </a:rPr>
                <a:t>AUTOR</a:t>
              </a:r>
            </a:p>
          </p:txBody>
        </p:sp>
        <p:sp>
          <p:nvSpPr>
            <p:cNvPr id="67" name="Prostokąt zaokrąglony 12">
              <a:extLst>
                <a:ext uri="{FF2B5EF4-FFF2-40B4-BE49-F238E27FC236}">
                  <a16:creationId xmlns:a16="http://schemas.microsoft.com/office/drawing/2014/main" id="{56259D9E-6BE0-47A7-B961-EFDFE32094B7}"/>
                </a:ext>
              </a:extLst>
            </p:cNvPr>
            <p:cNvSpPr/>
            <p:nvPr/>
          </p:nvSpPr>
          <p:spPr>
            <a:xfrm>
              <a:off x="3360350" y="6171109"/>
              <a:ext cx="1668872" cy="234000"/>
            </a:xfrm>
            <a:prstGeom prst="roundRect">
              <a:avLst>
                <a:gd name="adj" fmla="val 50000"/>
              </a:avLst>
            </a:prstGeom>
            <a:solidFill>
              <a:srgbClr val="3B3B6B"/>
            </a:solidFill>
            <a:ln w="190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1400" b="1" dirty="0">
                  <a:solidFill>
                    <a:schemeClr val="bg1"/>
                  </a:solidFill>
                </a:rPr>
                <a:t>RECENZENT</a:t>
              </a:r>
            </a:p>
          </p:txBody>
        </p:sp>
        <p:sp>
          <p:nvSpPr>
            <p:cNvPr id="68" name="Prostokąt zaokrąglony 12">
              <a:extLst>
                <a:ext uri="{FF2B5EF4-FFF2-40B4-BE49-F238E27FC236}">
                  <a16:creationId xmlns:a16="http://schemas.microsoft.com/office/drawing/2014/main" id="{F73244AB-46B7-4AAE-A057-B996E98A3DB4}"/>
                </a:ext>
              </a:extLst>
            </p:cNvPr>
            <p:cNvSpPr/>
            <p:nvPr/>
          </p:nvSpPr>
          <p:spPr>
            <a:xfrm>
              <a:off x="3360350" y="6444372"/>
              <a:ext cx="1668872" cy="234000"/>
            </a:xfrm>
            <a:prstGeom prst="roundRect">
              <a:avLst>
                <a:gd name="adj" fmla="val 50000"/>
              </a:avLst>
            </a:prstGeom>
            <a:solidFill>
              <a:srgbClr val="3B3B6B"/>
            </a:solidFill>
            <a:ln w="190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1400" b="1" dirty="0">
                  <a:solidFill>
                    <a:schemeClr val="bg1"/>
                  </a:solidFill>
                </a:rPr>
                <a:t>PROMOTOR</a:t>
              </a:r>
            </a:p>
          </p:txBody>
        </p:sp>
        <p:grpSp>
          <p:nvGrpSpPr>
            <p:cNvPr id="69" name="Grupa 68">
              <a:extLst>
                <a:ext uri="{FF2B5EF4-FFF2-40B4-BE49-F238E27FC236}">
                  <a16:creationId xmlns:a16="http://schemas.microsoft.com/office/drawing/2014/main" id="{6688B94C-4546-497D-B6D0-8A5EF39D7520}"/>
                </a:ext>
              </a:extLst>
            </p:cNvPr>
            <p:cNvGrpSpPr/>
            <p:nvPr/>
          </p:nvGrpSpPr>
          <p:grpSpPr>
            <a:xfrm>
              <a:off x="3104769" y="4033857"/>
              <a:ext cx="2375028" cy="430585"/>
              <a:chOff x="7465737" y="2700499"/>
              <a:chExt cx="2375028" cy="430585"/>
            </a:xfrm>
          </p:grpSpPr>
          <p:sp>
            <p:nvSpPr>
              <p:cNvPr id="70" name="Prostokąt: zaokrąglone rogi 69">
                <a:extLst>
                  <a:ext uri="{FF2B5EF4-FFF2-40B4-BE49-F238E27FC236}">
                    <a16:creationId xmlns:a16="http://schemas.microsoft.com/office/drawing/2014/main" id="{3F811101-CCE7-438C-BF89-72BE036913CD}"/>
                  </a:ext>
                </a:extLst>
              </p:cNvPr>
              <p:cNvSpPr/>
              <p:nvPr/>
            </p:nvSpPr>
            <p:spPr>
              <a:xfrm>
                <a:off x="7465737" y="2742184"/>
                <a:ext cx="2375028" cy="350208"/>
              </a:xfrm>
              <a:prstGeom prst="roundRect">
                <a:avLst>
                  <a:gd name="adj" fmla="val 50000"/>
                </a:avLst>
              </a:prstGeom>
              <a:solidFill>
                <a:srgbClr val="CCCCC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68000" rtlCol="0" anchor="ctr"/>
              <a:lstStyle/>
              <a:p>
                <a:r>
                  <a:rPr lang="pl-PL" sz="1400" b="1" dirty="0"/>
                  <a:t>PESEL</a:t>
                </a:r>
              </a:p>
            </p:txBody>
          </p:sp>
          <p:pic>
            <p:nvPicPr>
              <p:cNvPr id="71" name="Obraz 70">
                <a:extLst>
                  <a:ext uri="{FF2B5EF4-FFF2-40B4-BE49-F238E27FC236}">
                    <a16:creationId xmlns:a16="http://schemas.microsoft.com/office/drawing/2014/main" id="{F6BDBA0F-2718-45FA-B3FE-3114C689276E}"/>
                  </a:ext>
                </a:extLst>
              </p:cNvPr>
              <p:cNvPicPr>
                <a:picLocks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83393" y="2700499"/>
                <a:ext cx="394498" cy="430585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82" name="pole tekstowe 81">
              <a:extLst>
                <a:ext uri="{FF2B5EF4-FFF2-40B4-BE49-F238E27FC236}">
                  <a16:creationId xmlns:a16="http://schemas.microsoft.com/office/drawing/2014/main" id="{40C7BEE5-D3F3-44E4-A2F3-E5CE476203F9}"/>
                </a:ext>
              </a:extLst>
            </p:cNvPr>
            <p:cNvSpPr txBox="1"/>
            <p:nvPr/>
          </p:nvSpPr>
          <p:spPr>
            <a:xfrm>
              <a:off x="2172201" y="3888845"/>
              <a:ext cx="8149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3200" b="1" dirty="0">
                  <a:solidFill>
                    <a:srgbClr val="003366"/>
                  </a:solidFill>
                </a:rPr>
                <a:t>+</a:t>
              </a:r>
            </a:p>
          </p:txBody>
        </p:sp>
        <p:sp>
          <p:nvSpPr>
            <p:cNvPr id="83" name="pole tekstowe 82">
              <a:extLst>
                <a:ext uri="{FF2B5EF4-FFF2-40B4-BE49-F238E27FC236}">
                  <a16:creationId xmlns:a16="http://schemas.microsoft.com/office/drawing/2014/main" id="{2D5322C0-9817-40FD-A8F5-9F808C895F6C}"/>
                </a:ext>
              </a:extLst>
            </p:cNvPr>
            <p:cNvSpPr txBox="1"/>
            <p:nvPr/>
          </p:nvSpPr>
          <p:spPr>
            <a:xfrm>
              <a:off x="2215447" y="5277925"/>
              <a:ext cx="8149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3200" b="1" dirty="0">
                  <a:solidFill>
                    <a:srgbClr val="003366"/>
                  </a:solidFill>
                </a:rPr>
                <a:t>+</a:t>
              </a:r>
            </a:p>
          </p:txBody>
        </p:sp>
      </p:grpSp>
      <p:grpSp>
        <p:nvGrpSpPr>
          <p:cNvPr id="12" name="Grupa 11">
            <a:extLst>
              <a:ext uri="{FF2B5EF4-FFF2-40B4-BE49-F238E27FC236}">
                <a16:creationId xmlns:a16="http://schemas.microsoft.com/office/drawing/2014/main" id="{C9D4F4EB-1542-47CA-B002-5DBE7EFC1F97}"/>
              </a:ext>
            </a:extLst>
          </p:cNvPr>
          <p:cNvGrpSpPr/>
          <p:nvPr/>
        </p:nvGrpSpPr>
        <p:grpSpPr>
          <a:xfrm>
            <a:off x="6242632" y="3868729"/>
            <a:ext cx="3525776" cy="1091640"/>
            <a:chOff x="6242632" y="3868729"/>
            <a:chExt cx="3525776" cy="1091640"/>
          </a:xfrm>
        </p:grpSpPr>
        <p:grpSp>
          <p:nvGrpSpPr>
            <p:cNvPr id="58" name="Grupa 57">
              <a:extLst>
                <a:ext uri="{FF2B5EF4-FFF2-40B4-BE49-F238E27FC236}">
                  <a16:creationId xmlns:a16="http://schemas.microsoft.com/office/drawing/2014/main" id="{986F4FBE-9736-496B-AF15-B0B1F65BF139}"/>
                </a:ext>
              </a:extLst>
            </p:cNvPr>
            <p:cNvGrpSpPr/>
            <p:nvPr/>
          </p:nvGrpSpPr>
          <p:grpSpPr>
            <a:xfrm>
              <a:off x="7047867" y="4003159"/>
              <a:ext cx="2375028" cy="430585"/>
              <a:chOff x="7465737" y="2700499"/>
              <a:chExt cx="2375028" cy="430585"/>
            </a:xfrm>
          </p:grpSpPr>
          <p:sp>
            <p:nvSpPr>
              <p:cNvPr id="59" name="Prostokąt: zaokrąglone rogi 58">
                <a:extLst>
                  <a:ext uri="{FF2B5EF4-FFF2-40B4-BE49-F238E27FC236}">
                    <a16:creationId xmlns:a16="http://schemas.microsoft.com/office/drawing/2014/main" id="{D0B07582-2FB9-47C4-B679-FDDFC15D1AFD}"/>
                  </a:ext>
                </a:extLst>
              </p:cNvPr>
              <p:cNvSpPr/>
              <p:nvPr/>
            </p:nvSpPr>
            <p:spPr>
              <a:xfrm>
                <a:off x="7465737" y="2742184"/>
                <a:ext cx="2375028" cy="350208"/>
              </a:xfrm>
              <a:prstGeom prst="roundRect">
                <a:avLst>
                  <a:gd name="adj" fmla="val 50000"/>
                </a:avLst>
              </a:prstGeom>
              <a:solidFill>
                <a:srgbClr val="CCCCC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68000" rtlCol="0" anchor="ctr"/>
              <a:lstStyle/>
              <a:p>
                <a:r>
                  <a:rPr lang="pl-PL" sz="1400" b="1" dirty="0"/>
                  <a:t>Kod uruchomienia</a:t>
                </a:r>
              </a:p>
            </p:txBody>
          </p:sp>
          <p:pic>
            <p:nvPicPr>
              <p:cNvPr id="60" name="Obraz 59">
                <a:extLst>
                  <a:ext uri="{FF2B5EF4-FFF2-40B4-BE49-F238E27FC236}">
                    <a16:creationId xmlns:a16="http://schemas.microsoft.com/office/drawing/2014/main" id="{943A99E8-BF1F-44F6-9E3B-7EFBCD44422A}"/>
                  </a:ext>
                </a:extLst>
              </p:cNvPr>
              <p:cNvPicPr>
                <a:picLocks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83393" y="2700499"/>
                <a:ext cx="394498" cy="430585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84" name="pole tekstowe 83">
              <a:extLst>
                <a:ext uri="{FF2B5EF4-FFF2-40B4-BE49-F238E27FC236}">
                  <a16:creationId xmlns:a16="http://schemas.microsoft.com/office/drawing/2014/main" id="{D3178B09-F7DC-4CD5-BD87-286AD9A9FC57}"/>
                </a:ext>
              </a:extLst>
            </p:cNvPr>
            <p:cNvSpPr txBox="1"/>
            <p:nvPr/>
          </p:nvSpPr>
          <p:spPr>
            <a:xfrm>
              <a:off x="6242632" y="3868729"/>
              <a:ext cx="8149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3200" b="1" dirty="0">
                  <a:solidFill>
                    <a:srgbClr val="003366"/>
                  </a:solidFill>
                </a:rPr>
                <a:t>+</a:t>
              </a:r>
            </a:p>
          </p:txBody>
        </p:sp>
        <p:grpSp>
          <p:nvGrpSpPr>
            <p:cNvPr id="47" name="Grupa 46">
              <a:extLst>
                <a:ext uri="{FF2B5EF4-FFF2-40B4-BE49-F238E27FC236}">
                  <a16:creationId xmlns:a16="http://schemas.microsoft.com/office/drawing/2014/main" id="{D9CD6222-6CE2-4DD1-8BE7-0174CE62B587}"/>
                </a:ext>
              </a:extLst>
            </p:cNvPr>
            <p:cNvGrpSpPr/>
            <p:nvPr/>
          </p:nvGrpSpPr>
          <p:grpSpPr>
            <a:xfrm>
              <a:off x="7057544" y="4468754"/>
              <a:ext cx="2710864" cy="491615"/>
              <a:chOff x="3062452" y="4161228"/>
              <a:chExt cx="2958845" cy="491615"/>
            </a:xfrm>
          </p:grpSpPr>
          <p:sp>
            <p:nvSpPr>
              <p:cNvPr id="48" name="Prostokąt: zaokrąglone rogi 47">
                <a:extLst>
                  <a:ext uri="{FF2B5EF4-FFF2-40B4-BE49-F238E27FC236}">
                    <a16:creationId xmlns:a16="http://schemas.microsoft.com/office/drawing/2014/main" id="{C462EE53-C828-47BC-9D03-6EEAFEDF7F3B}"/>
                  </a:ext>
                </a:extLst>
              </p:cNvPr>
              <p:cNvSpPr/>
              <p:nvPr/>
            </p:nvSpPr>
            <p:spPr>
              <a:xfrm>
                <a:off x="3062452" y="4222258"/>
                <a:ext cx="2958845" cy="430585"/>
              </a:xfrm>
              <a:prstGeom prst="roundRect">
                <a:avLst>
                  <a:gd name="adj" fmla="val 50000"/>
                </a:avLst>
              </a:prstGeom>
              <a:solidFill>
                <a:srgbClr val="CCCCCC"/>
              </a:solidFill>
              <a:ln>
                <a:solidFill>
                  <a:srgbClr val="3B3B6B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68000" rtlCol="0" anchor="ctr"/>
              <a:lstStyle/>
              <a:p>
                <a:r>
                  <a:rPr lang="pl-PL" sz="1400" b="1" dirty="0">
                    <a:solidFill>
                      <a:srgbClr val="3B3B6B"/>
                    </a:solidFill>
                  </a:rPr>
                  <a:t>Zewnętrzny identyfikator uruchomienia</a:t>
                </a:r>
              </a:p>
            </p:txBody>
          </p:sp>
          <p:pic>
            <p:nvPicPr>
              <p:cNvPr id="50" name="Obraz 49">
                <a:extLst>
                  <a:ext uri="{FF2B5EF4-FFF2-40B4-BE49-F238E27FC236}">
                    <a16:creationId xmlns:a16="http://schemas.microsoft.com/office/drawing/2014/main" id="{0EE32778-6B94-4732-B292-FB448D8841CB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>
                <a:biLevel thresh="25000"/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40000" contrast="-4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151410" y="4161228"/>
                <a:ext cx="430585" cy="430585"/>
              </a:xfrm>
              <a:prstGeom prst="rect">
                <a:avLst/>
              </a:prstGeom>
            </p:spPr>
          </p:pic>
        </p:grpSp>
      </p:grpSp>
      <p:sp>
        <p:nvSpPr>
          <p:cNvPr id="42" name="pole tekstowe 41">
            <a:extLst>
              <a:ext uri="{FF2B5EF4-FFF2-40B4-BE49-F238E27FC236}">
                <a16:creationId xmlns:a16="http://schemas.microsoft.com/office/drawing/2014/main" id="{F541AFC7-F1A0-49EB-B878-98BE5BB44A8B}"/>
              </a:ext>
            </a:extLst>
          </p:cNvPr>
          <p:cNvSpPr txBox="1"/>
          <p:nvPr/>
        </p:nvSpPr>
        <p:spPr>
          <a:xfrm>
            <a:off x="8624333" y="5921152"/>
            <a:ext cx="36624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b="1" dirty="0">
                <a:solidFill>
                  <a:srgbClr val="CC6699"/>
                </a:solidFill>
              </a:rPr>
              <a:t>Nie będzie możliwe  raportowanie prac </a:t>
            </a:r>
          </a:p>
          <a:p>
            <a:pPr algn="ctr"/>
            <a:r>
              <a:rPr lang="pl-PL" sz="1400" b="1" dirty="0">
                <a:solidFill>
                  <a:srgbClr val="CC6699"/>
                </a:solidFill>
              </a:rPr>
              <a:t>bez KRK</a:t>
            </a:r>
          </a:p>
        </p:txBody>
      </p:sp>
      <p:pic>
        <p:nvPicPr>
          <p:cNvPr id="80" name="Obraz 79">
            <a:extLst>
              <a:ext uri="{FF2B5EF4-FFF2-40B4-BE49-F238E27FC236}">
                <a16:creationId xmlns:a16="http://schemas.microsoft.com/office/drawing/2014/main" id="{6A74891A-A226-4009-81A0-A0EDABFC8CFF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3140798" y="2330905"/>
            <a:ext cx="394498" cy="430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4224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8" grpId="0"/>
      <p:bldP spid="49" grpId="0"/>
      <p:bldP spid="4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75D915D-E655-4709-BDA1-088211030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Dalsze prace </a:t>
            </a:r>
          </a:p>
        </p:txBody>
      </p:sp>
    </p:spTree>
    <p:extLst>
      <p:ext uri="{BB962C8B-B14F-4D97-AF65-F5344CB8AC3E}">
        <p14:creationId xmlns:p14="http://schemas.microsoft.com/office/powerpoint/2010/main" val="1967852226"/>
      </p:ext>
    </p:extLst>
  </p:cSld>
  <p:clrMapOvr>
    <a:masterClrMapping/>
  </p:clrMapOvr>
  <p:transition spd="slow">
    <p:push dir="d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Łącznik prosty 53">
            <a:extLst>
              <a:ext uri="{FF2B5EF4-FFF2-40B4-BE49-F238E27FC236}">
                <a16:creationId xmlns:a16="http://schemas.microsoft.com/office/drawing/2014/main" id="{9DEE5EB3-2596-484D-87DE-20991E78ABC3}"/>
              </a:ext>
            </a:extLst>
          </p:cNvPr>
          <p:cNvCxnSpPr>
            <a:cxnSpLocks/>
            <a:endCxn id="67" idx="0"/>
          </p:cNvCxnSpPr>
          <p:nvPr/>
        </p:nvCxnSpPr>
        <p:spPr>
          <a:xfrm>
            <a:off x="3194555" y="0"/>
            <a:ext cx="634" cy="1887217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Łącznik prosty 54">
            <a:extLst>
              <a:ext uri="{FF2B5EF4-FFF2-40B4-BE49-F238E27FC236}">
                <a16:creationId xmlns:a16="http://schemas.microsoft.com/office/drawing/2014/main" id="{6ED39A2F-F289-4FFF-8460-B51DF8B85F9B}"/>
              </a:ext>
            </a:extLst>
          </p:cNvPr>
          <p:cNvCxnSpPr>
            <a:cxnSpLocks/>
            <a:endCxn id="65" idx="0"/>
          </p:cNvCxnSpPr>
          <p:nvPr/>
        </p:nvCxnSpPr>
        <p:spPr>
          <a:xfrm>
            <a:off x="10679581" y="835059"/>
            <a:ext cx="16345" cy="1031922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Łącznik prosty 55">
            <a:extLst>
              <a:ext uri="{FF2B5EF4-FFF2-40B4-BE49-F238E27FC236}">
                <a16:creationId xmlns:a16="http://schemas.microsoft.com/office/drawing/2014/main" id="{8948D60F-6C18-49E7-8255-7544003D57FA}"/>
              </a:ext>
            </a:extLst>
          </p:cNvPr>
          <p:cNvCxnSpPr>
            <a:cxnSpLocks/>
          </p:cNvCxnSpPr>
          <p:nvPr/>
        </p:nvCxnSpPr>
        <p:spPr>
          <a:xfrm>
            <a:off x="3206556" y="3749006"/>
            <a:ext cx="4617" cy="1534082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Łącznik prosty 56">
            <a:extLst>
              <a:ext uri="{FF2B5EF4-FFF2-40B4-BE49-F238E27FC236}">
                <a16:creationId xmlns:a16="http://schemas.microsoft.com/office/drawing/2014/main" id="{F1F5F9D1-15E8-4EDE-81B1-86C90A7B285F}"/>
              </a:ext>
            </a:extLst>
          </p:cNvPr>
          <p:cNvCxnSpPr>
            <a:endCxn id="68" idx="2"/>
          </p:cNvCxnSpPr>
          <p:nvPr/>
        </p:nvCxnSpPr>
        <p:spPr>
          <a:xfrm>
            <a:off x="3222536" y="5283088"/>
            <a:ext cx="706938" cy="0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Łącznik prosty 57">
            <a:extLst>
              <a:ext uri="{FF2B5EF4-FFF2-40B4-BE49-F238E27FC236}">
                <a16:creationId xmlns:a16="http://schemas.microsoft.com/office/drawing/2014/main" id="{6992E6C6-682F-466C-9C1A-897384A88959}"/>
              </a:ext>
            </a:extLst>
          </p:cNvPr>
          <p:cNvCxnSpPr>
            <a:endCxn id="68" idx="0"/>
          </p:cNvCxnSpPr>
          <p:nvPr/>
        </p:nvCxnSpPr>
        <p:spPr>
          <a:xfrm flipH="1">
            <a:off x="4991474" y="2171270"/>
            <a:ext cx="1" cy="2049818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Łącznik prosty 58">
            <a:extLst>
              <a:ext uri="{FF2B5EF4-FFF2-40B4-BE49-F238E27FC236}">
                <a16:creationId xmlns:a16="http://schemas.microsoft.com/office/drawing/2014/main" id="{7F7EFB64-E4B4-4DAA-9850-AAA6DF8D3708}"/>
              </a:ext>
            </a:extLst>
          </p:cNvPr>
          <p:cNvCxnSpPr>
            <a:endCxn id="66" idx="2"/>
          </p:cNvCxnSpPr>
          <p:nvPr/>
        </p:nvCxnSpPr>
        <p:spPr>
          <a:xfrm>
            <a:off x="4991474" y="2171270"/>
            <a:ext cx="560756" cy="10117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Łącznik prosty 59">
            <a:extLst>
              <a:ext uri="{FF2B5EF4-FFF2-40B4-BE49-F238E27FC236}">
                <a16:creationId xmlns:a16="http://schemas.microsoft.com/office/drawing/2014/main" id="{13710EC3-6820-44BE-B14E-B649983EF098}"/>
              </a:ext>
            </a:extLst>
          </p:cNvPr>
          <p:cNvCxnSpPr>
            <a:cxnSpLocks/>
          </p:cNvCxnSpPr>
          <p:nvPr/>
        </p:nvCxnSpPr>
        <p:spPr>
          <a:xfrm>
            <a:off x="8226881" y="2194095"/>
            <a:ext cx="11239" cy="2026994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Łącznik prosty 60">
            <a:extLst>
              <a:ext uri="{FF2B5EF4-FFF2-40B4-BE49-F238E27FC236}">
                <a16:creationId xmlns:a16="http://schemas.microsoft.com/office/drawing/2014/main" id="{6D92FA26-32FC-4C8B-AA84-76FC55B6240E}"/>
              </a:ext>
            </a:extLst>
          </p:cNvPr>
          <p:cNvCxnSpPr/>
          <p:nvPr/>
        </p:nvCxnSpPr>
        <p:spPr>
          <a:xfrm>
            <a:off x="7507649" y="2168860"/>
            <a:ext cx="719233" cy="2410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Łącznik prosty 61">
            <a:extLst>
              <a:ext uri="{FF2B5EF4-FFF2-40B4-BE49-F238E27FC236}">
                <a16:creationId xmlns:a16="http://schemas.microsoft.com/office/drawing/2014/main" id="{C3CD575C-1640-420C-BA39-28A544136939}"/>
              </a:ext>
            </a:extLst>
          </p:cNvPr>
          <p:cNvCxnSpPr>
            <a:cxnSpLocks/>
          </p:cNvCxnSpPr>
          <p:nvPr/>
        </p:nvCxnSpPr>
        <p:spPr>
          <a:xfrm>
            <a:off x="8226881" y="6093296"/>
            <a:ext cx="11239" cy="452887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Łącznik prosty 62">
            <a:extLst>
              <a:ext uri="{FF2B5EF4-FFF2-40B4-BE49-F238E27FC236}">
                <a16:creationId xmlns:a16="http://schemas.microsoft.com/office/drawing/2014/main" id="{C410F9F1-D02C-40FB-8946-DE9EC41F7ABC}"/>
              </a:ext>
            </a:extLst>
          </p:cNvPr>
          <p:cNvCxnSpPr>
            <a:cxnSpLocks/>
          </p:cNvCxnSpPr>
          <p:nvPr/>
        </p:nvCxnSpPr>
        <p:spPr>
          <a:xfrm flipV="1">
            <a:off x="8257087" y="6546183"/>
            <a:ext cx="2392057" cy="12756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Łącznik prosty 63">
            <a:extLst>
              <a:ext uri="{FF2B5EF4-FFF2-40B4-BE49-F238E27FC236}">
                <a16:creationId xmlns:a16="http://schemas.microsoft.com/office/drawing/2014/main" id="{E49686E0-CB0B-48EB-BC8D-2393BE3ECFB1}"/>
              </a:ext>
            </a:extLst>
          </p:cNvPr>
          <p:cNvCxnSpPr>
            <a:cxnSpLocks/>
          </p:cNvCxnSpPr>
          <p:nvPr/>
        </p:nvCxnSpPr>
        <p:spPr>
          <a:xfrm flipH="1">
            <a:off x="10668342" y="3493778"/>
            <a:ext cx="11239" cy="3045938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Elipsa 57">
            <a:extLst>
              <a:ext uri="{FF2B5EF4-FFF2-40B4-BE49-F238E27FC236}">
                <a16:creationId xmlns:a16="http://schemas.microsoft.com/office/drawing/2014/main" id="{6E130F30-E6E7-464A-B815-DA81D976597F}"/>
              </a:ext>
            </a:extLst>
          </p:cNvPr>
          <p:cNvSpPr/>
          <p:nvPr/>
        </p:nvSpPr>
        <p:spPr>
          <a:xfrm>
            <a:off x="9863337" y="1866981"/>
            <a:ext cx="1665178" cy="1642665"/>
          </a:xfrm>
          <a:prstGeom prst="ellipse">
            <a:avLst/>
          </a:prstGeom>
          <a:solidFill>
            <a:srgbClr val="3B3B6B"/>
          </a:solidFill>
          <a:ln>
            <a:solidFill>
              <a:srgbClr val="3B3B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b"/>
          <a:lstStyle/>
          <a:p>
            <a:pPr algn="ctr">
              <a:lnSpc>
                <a:spcPct val="90000"/>
              </a:lnSpc>
            </a:pPr>
            <a:r>
              <a:rPr lang="pl-PL" sz="1600" b="1" dirty="0">
                <a:solidFill>
                  <a:schemeClr val="bg1"/>
                </a:solidFill>
                <a:latin typeface="Calibri Light" panose="020F0302020204030204" pitchFamily="34" charset="0"/>
              </a:rPr>
              <a:t>Szkolenia</a:t>
            </a:r>
            <a:endParaRPr lang="en-US" sz="1600" b="1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sp>
        <p:nvSpPr>
          <p:cNvPr id="66" name="Elipsa 31">
            <a:extLst>
              <a:ext uri="{FF2B5EF4-FFF2-40B4-BE49-F238E27FC236}">
                <a16:creationId xmlns:a16="http://schemas.microsoft.com/office/drawing/2014/main" id="{ECBC7B7E-68F6-472C-9BC1-978CD49FFE65}"/>
              </a:ext>
            </a:extLst>
          </p:cNvPr>
          <p:cNvSpPr/>
          <p:nvPr/>
        </p:nvSpPr>
        <p:spPr>
          <a:xfrm>
            <a:off x="5552230" y="1180729"/>
            <a:ext cx="2001316" cy="2001316"/>
          </a:xfrm>
          <a:prstGeom prst="ellipse">
            <a:avLst/>
          </a:prstGeom>
          <a:solidFill>
            <a:srgbClr val="3B3B6B"/>
          </a:solidFill>
          <a:ln>
            <a:solidFill>
              <a:srgbClr val="3B3B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b"/>
          <a:lstStyle/>
          <a:p>
            <a:pPr algn="ctr"/>
            <a:r>
              <a:rPr lang="pl-PL" sz="1600" b="1" dirty="0">
                <a:solidFill>
                  <a:schemeClr val="bg1"/>
                </a:solidFill>
                <a:latin typeface="Calibri Light" panose="020F0302020204030204" pitchFamily="34" charset="0"/>
              </a:rPr>
              <a:t>Filmy instruktażowe  Samouczki</a:t>
            </a:r>
          </a:p>
        </p:txBody>
      </p:sp>
      <p:sp>
        <p:nvSpPr>
          <p:cNvPr id="67" name="Elipsa 30">
            <a:extLst>
              <a:ext uri="{FF2B5EF4-FFF2-40B4-BE49-F238E27FC236}">
                <a16:creationId xmlns:a16="http://schemas.microsoft.com/office/drawing/2014/main" id="{88E91F6C-390C-42D9-8DCB-9CC418444FA4}"/>
              </a:ext>
            </a:extLst>
          </p:cNvPr>
          <p:cNvSpPr/>
          <p:nvPr/>
        </p:nvSpPr>
        <p:spPr>
          <a:xfrm>
            <a:off x="2224655" y="1887217"/>
            <a:ext cx="1941067" cy="1848148"/>
          </a:xfrm>
          <a:prstGeom prst="ellipse">
            <a:avLst/>
          </a:prstGeom>
          <a:solidFill>
            <a:srgbClr val="3B3B6B"/>
          </a:solidFill>
          <a:ln>
            <a:solidFill>
              <a:srgbClr val="3B3B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b"/>
          <a:lstStyle/>
          <a:p>
            <a:pPr algn="ctr"/>
            <a:r>
              <a:rPr lang="pl-PL" sz="1300" b="1" dirty="0">
                <a:solidFill>
                  <a:schemeClr val="bg1"/>
                </a:solidFill>
                <a:latin typeface="Calibri Light" panose="020F0302020204030204" pitchFamily="34" charset="0"/>
              </a:rPr>
              <a:t> </a:t>
            </a:r>
            <a:r>
              <a:rPr lang="pl-PL" sz="1600" b="1" dirty="0">
                <a:solidFill>
                  <a:schemeClr val="bg1"/>
                </a:solidFill>
                <a:latin typeface="Calibri Light" panose="020F0302020204030204" pitchFamily="34" charset="0"/>
              </a:rPr>
              <a:t>Demo</a:t>
            </a:r>
            <a:endParaRPr lang="pl-PL" sz="1300" b="1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sp>
        <p:nvSpPr>
          <p:cNvPr id="68" name="Elipsa 35">
            <a:extLst>
              <a:ext uri="{FF2B5EF4-FFF2-40B4-BE49-F238E27FC236}">
                <a16:creationId xmlns:a16="http://schemas.microsoft.com/office/drawing/2014/main" id="{5EDCAC04-EBE3-4CA9-9209-E60EE74EAA5A}"/>
              </a:ext>
            </a:extLst>
          </p:cNvPr>
          <p:cNvSpPr/>
          <p:nvPr/>
        </p:nvSpPr>
        <p:spPr>
          <a:xfrm>
            <a:off x="3929474" y="4221088"/>
            <a:ext cx="2124000" cy="2124000"/>
          </a:xfrm>
          <a:prstGeom prst="ellipse">
            <a:avLst/>
          </a:prstGeom>
          <a:solidFill>
            <a:srgbClr val="3B3B6B"/>
          </a:solidFill>
          <a:ln>
            <a:solidFill>
              <a:srgbClr val="3B3B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b"/>
          <a:lstStyle/>
          <a:p>
            <a:pPr algn="ctr"/>
            <a:r>
              <a:rPr lang="pl-PL" sz="1600" b="1" dirty="0">
                <a:solidFill>
                  <a:schemeClr val="bg1"/>
                </a:solidFill>
                <a:latin typeface="Calibri Light" panose="020F0302020204030204" pitchFamily="34" charset="0"/>
              </a:rPr>
              <a:t>Informacje w Aktualnościach</a:t>
            </a:r>
          </a:p>
          <a:p>
            <a:pPr algn="ctr"/>
            <a:r>
              <a:rPr lang="pl-PL" sz="1600" b="1" dirty="0">
                <a:solidFill>
                  <a:schemeClr val="bg1"/>
                </a:solidFill>
                <a:latin typeface="Calibri Light" panose="020F0302020204030204" pitchFamily="34" charset="0"/>
              </a:rPr>
              <a:t>i Pomocy POL-on  </a:t>
            </a:r>
          </a:p>
        </p:txBody>
      </p:sp>
      <p:sp>
        <p:nvSpPr>
          <p:cNvPr id="70" name="pole tekstowe 69">
            <a:extLst>
              <a:ext uri="{FF2B5EF4-FFF2-40B4-BE49-F238E27FC236}">
                <a16:creationId xmlns:a16="http://schemas.microsoft.com/office/drawing/2014/main" id="{B3B435B4-678D-4812-84F3-72B50E5DC275}"/>
              </a:ext>
            </a:extLst>
          </p:cNvPr>
          <p:cNvSpPr txBox="1"/>
          <p:nvPr/>
        </p:nvSpPr>
        <p:spPr>
          <a:xfrm>
            <a:off x="10161597" y="237258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dirty="0">
                <a:solidFill>
                  <a:schemeClr val="bg1"/>
                </a:solidFill>
              </a:rPr>
              <a:t>Wsparcie</a:t>
            </a:r>
          </a:p>
        </p:txBody>
      </p:sp>
      <p:pic>
        <p:nvPicPr>
          <p:cNvPr id="81" name="Obraz 80">
            <a:extLst>
              <a:ext uri="{FF2B5EF4-FFF2-40B4-BE49-F238E27FC236}">
                <a16:creationId xmlns:a16="http://schemas.microsoft.com/office/drawing/2014/main" id="{F645C060-2C33-42A3-B9E0-813403F147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5573" y="4564446"/>
            <a:ext cx="1252040" cy="1252040"/>
          </a:xfrm>
          <a:prstGeom prst="rect">
            <a:avLst/>
          </a:prstGeom>
        </p:spPr>
      </p:pic>
      <p:sp>
        <p:nvSpPr>
          <p:cNvPr id="21" name="pole tekstowe 20">
            <a:extLst>
              <a:ext uri="{FF2B5EF4-FFF2-40B4-BE49-F238E27FC236}">
                <a16:creationId xmlns:a16="http://schemas.microsoft.com/office/drawing/2014/main" id="{D055BA8B-EE96-4E71-8AAC-F7906BAEA236}"/>
              </a:ext>
            </a:extLst>
          </p:cNvPr>
          <p:cNvSpPr txBox="1"/>
          <p:nvPr/>
        </p:nvSpPr>
        <p:spPr>
          <a:xfrm>
            <a:off x="846865" y="3186193"/>
            <a:ext cx="1512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b="1" dirty="0">
                <a:solidFill>
                  <a:srgbClr val="003366"/>
                </a:solidFill>
              </a:rPr>
              <a:t>Testowanie</a:t>
            </a:r>
          </a:p>
          <a:p>
            <a:pPr algn="ctr"/>
            <a:r>
              <a:rPr lang="pl-PL" sz="1400" b="1" dirty="0">
                <a:solidFill>
                  <a:srgbClr val="003366"/>
                </a:solidFill>
              </a:rPr>
              <a:t>Konsultacje </a:t>
            </a:r>
            <a:endParaRPr lang="pl-PL" sz="1400" b="1" dirty="0">
              <a:solidFill>
                <a:schemeClr val="bg1"/>
              </a:solidFill>
            </a:endParaRP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34808475-6B37-4DE8-BE0D-645E0F36A1ED}"/>
              </a:ext>
            </a:extLst>
          </p:cNvPr>
          <p:cNvSpPr txBox="1"/>
          <p:nvPr/>
        </p:nvSpPr>
        <p:spPr>
          <a:xfrm>
            <a:off x="6223257" y="3918304"/>
            <a:ext cx="16612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b="1" dirty="0">
                <a:solidFill>
                  <a:srgbClr val="003366"/>
                </a:solidFill>
              </a:rPr>
              <a:t>Wsparcie OPI PIB</a:t>
            </a:r>
          </a:p>
          <a:p>
            <a:pPr algn="ctr"/>
            <a:r>
              <a:rPr lang="pl-PL" sz="1400" b="1" dirty="0">
                <a:solidFill>
                  <a:srgbClr val="003366"/>
                </a:solidFill>
              </a:rPr>
              <a:t>w zakresie migracji danych</a:t>
            </a:r>
            <a:endParaRPr lang="pl-PL" sz="1400" b="1" dirty="0">
              <a:solidFill>
                <a:schemeClr val="bg1"/>
              </a:solidFill>
            </a:endParaRPr>
          </a:p>
        </p:txBody>
      </p:sp>
      <p:sp>
        <p:nvSpPr>
          <p:cNvPr id="46" name="Tytuł 1">
            <a:extLst>
              <a:ext uri="{FF2B5EF4-FFF2-40B4-BE49-F238E27FC236}">
                <a16:creationId xmlns:a16="http://schemas.microsoft.com/office/drawing/2014/main" id="{ED600F37-A069-475D-85EB-6D21E8FD5EF2}"/>
              </a:ext>
            </a:extLst>
          </p:cNvPr>
          <p:cNvSpPr txBox="1">
            <a:spLocks/>
          </p:cNvSpPr>
          <p:nvPr/>
        </p:nvSpPr>
        <p:spPr>
          <a:xfrm>
            <a:off x="504000" y="205675"/>
            <a:ext cx="11064608" cy="828000"/>
          </a:xfrm>
          <a:prstGeom prst="rect">
            <a:avLst/>
          </a:prstGeom>
        </p:spPr>
        <p:txBody>
          <a:bodyPr vert="horz" lIns="0" tIns="36000" rIns="0" bIns="3600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080808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/>
              <a:t>Ścieżka udostępniania kolejnych modułów</a:t>
            </a:r>
          </a:p>
        </p:txBody>
      </p:sp>
    </p:spTree>
    <p:extLst>
      <p:ext uri="{BB962C8B-B14F-4D97-AF65-F5344CB8AC3E}">
        <p14:creationId xmlns:p14="http://schemas.microsoft.com/office/powerpoint/2010/main" val="33868798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68" grpId="0" animBg="1"/>
      <p:bldP spid="21" grpId="0"/>
      <p:bldP spid="2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/>
        </p:nvSpPr>
        <p:spPr>
          <a:xfrm>
            <a:off x="5344969" y="2798612"/>
            <a:ext cx="5112566" cy="61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pl-PL" sz="4000" b="1" dirty="0">
                <a:solidFill>
                  <a:schemeClr val="bg1"/>
                </a:solidFill>
              </a:rPr>
              <a:t>szkolenia@opi.org.pl</a:t>
            </a: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1628800"/>
            <a:ext cx="2601185" cy="2601185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8B31FCE3-AE31-439F-801A-2B393A4A69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445897"/>
            <a:ext cx="12192000" cy="141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852841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B20F85B-3034-42BD-9AD5-22F870C93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Zamówienie szkoleń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6B4D5DD3-DEB9-4642-B762-C1C7C53B39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0651">
            <a:off x="553336" y="1270910"/>
            <a:ext cx="4656578" cy="4656578"/>
          </a:xfrm>
          <a:prstGeom prst="rect">
            <a:avLst/>
          </a:prstGeom>
        </p:spPr>
      </p:pic>
      <p:sp>
        <p:nvSpPr>
          <p:cNvPr id="5" name="Dowolny kształt 9">
            <a:extLst>
              <a:ext uri="{FF2B5EF4-FFF2-40B4-BE49-F238E27FC236}">
                <a16:creationId xmlns:a16="http://schemas.microsoft.com/office/drawing/2014/main" id="{2116F1A7-D785-415E-91C3-0463874235C8}"/>
              </a:ext>
            </a:extLst>
          </p:cNvPr>
          <p:cNvSpPr/>
          <p:nvPr/>
        </p:nvSpPr>
        <p:spPr>
          <a:xfrm>
            <a:off x="1056229" y="2795184"/>
            <a:ext cx="3597275" cy="1914525"/>
          </a:xfrm>
          <a:custGeom>
            <a:avLst/>
            <a:gdLst>
              <a:gd name="connsiteX0" fmla="*/ 1050925 w 3597275"/>
              <a:gd name="connsiteY0" fmla="*/ 1752600 h 1914525"/>
              <a:gd name="connsiteX1" fmla="*/ 2324100 w 3597275"/>
              <a:gd name="connsiteY1" fmla="*/ 1914525 h 1914525"/>
              <a:gd name="connsiteX2" fmla="*/ 3597275 w 3597275"/>
              <a:gd name="connsiteY2" fmla="*/ 1203325 h 1914525"/>
              <a:gd name="connsiteX3" fmla="*/ 3594100 w 3597275"/>
              <a:gd name="connsiteY3" fmla="*/ 0 h 1914525"/>
              <a:gd name="connsiteX4" fmla="*/ 0 w 3597275"/>
              <a:gd name="connsiteY4" fmla="*/ 0 h 1914525"/>
              <a:gd name="connsiteX5" fmla="*/ 0 w 3597275"/>
              <a:gd name="connsiteY5" fmla="*/ 692150 h 1914525"/>
              <a:gd name="connsiteX6" fmla="*/ 1050925 w 3597275"/>
              <a:gd name="connsiteY6" fmla="*/ 1752600 h 1914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97275" h="1914525">
                <a:moveTo>
                  <a:pt x="1050925" y="1752600"/>
                </a:moveTo>
                <a:lnTo>
                  <a:pt x="2324100" y="1914525"/>
                </a:lnTo>
                <a:lnTo>
                  <a:pt x="3597275" y="1203325"/>
                </a:lnTo>
                <a:cubicBezTo>
                  <a:pt x="3596217" y="802217"/>
                  <a:pt x="3595158" y="401108"/>
                  <a:pt x="3594100" y="0"/>
                </a:cubicBezTo>
                <a:lnTo>
                  <a:pt x="0" y="0"/>
                </a:lnTo>
                <a:lnTo>
                  <a:pt x="0" y="692150"/>
                </a:lnTo>
                <a:lnTo>
                  <a:pt x="1050925" y="1752600"/>
                </a:lnTo>
                <a:close/>
              </a:path>
            </a:pathLst>
          </a:cu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chemeClr val="bg1">
                    <a:lumMod val="65000"/>
                    <a:lumOff val="35000"/>
                  </a:schemeClr>
                </a:solidFill>
              </a:rPr>
              <a:t>szkolenia@opi.org.pl</a:t>
            </a:r>
          </a:p>
        </p:txBody>
      </p:sp>
      <p:pic>
        <p:nvPicPr>
          <p:cNvPr id="7" name="Picture 43">
            <a:extLst>
              <a:ext uri="{FF2B5EF4-FFF2-40B4-BE49-F238E27FC236}">
                <a16:creationId xmlns:a16="http://schemas.microsoft.com/office/drawing/2014/main" id="{36DFA34D-EDED-458F-A6B1-1620D01AA7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6095" y="1412776"/>
            <a:ext cx="5498178" cy="5040000"/>
          </a:xfrm>
          <a:prstGeom prst="rect">
            <a:avLst/>
          </a:prstGeom>
        </p:spPr>
      </p:pic>
      <p:sp>
        <p:nvSpPr>
          <p:cNvPr id="9" name="Prostokąt 8">
            <a:extLst>
              <a:ext uri="{FF2B5EF4-FFF2-40B4-BE49-F238E27FC236}">
                <a16:creationId xmlns:a16="http://schemas.microsoft.com/office/drawing/2014/main" id="{134AD81D-AFBD-4D0B-AE66-AB1D732788B4}"/>
              </a:ext>
            </a:extLst>
          </p:cNvPr>
          <p:cNvSpPr/>
          <p:nvPr/>
        </p:nvSpPr>
        <p:spPr>
          <a:xfrm>
            <a:off x="6122084" y="1700808"/>
            <a:ext cx="4824536" cy="2952328"/>
          </a:xfrm>
          <a:prstGeom prst="rect">
            <a:avLst/>
          </a:prstGeom>
          <a:solidFill>
            <a:srgbClr val="3B3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chemeClr val="bg1">
                    <a:lumMod val="65000"/>
                    <a:lumOff val="35000"/>
                  </a:schemeClr>
                </a:solidFill>
              </a:rPr>
              <a:t>www.polon2.opi.org.pl/szkolenia/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4046308E-7E64-4F12-B132-3594A73CBA4A}"/>
              </a:ext>
            </a:extLst>
          </p:cNvPr>
          <p:cNvSpPr txBox="1"/>
          <p:nvPr/>
        </p:nvSpPr>
        <p:spPr>
          <a:xfrm>
            <a:off x="767408" y="6067550"/>
            <a:ext cx="2736569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chemeClr val="bg1">
                    <a:lumMod val="50000"/>
                  </a:schemeClr>
                </a:solidFill>
              </a:rPr>
              <a:t>Email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C78B7E3E-DCE2-44BA-A073-93498279B160}"/>
              </a:ext>
            </a:extLst>
          </p:cNvPr>
          <p:cNvSpPr txBox="1"/>
          <p:nvPr/>
        </p:nvSpPr>
        <p:spPr>
          <a:xfrm>
            <a:off x="6106384" y="6113716"/>
            <a:ext cx="2736569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chemeClr val="bg1">
                    <a:lumMod val="50000"/>
                  </a:schemeClr>
                </a:solidFill>
              </a:rPr>
              <a:t>Formularz zgłoszenia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85B75088-076E-4161-9D1D-89859FE99249}"/>
              </a:ext>
            </a:extLst>
          </p:cNvPr>
          <p:cNvSpPr txBox="1"/>
          <p:nvPr/>
        </p:nvSpPr>
        <p:spPr>
          <a:xfrm>
            <a:off x="6925622" y="3490842"/>
            <a:ext cx="3672407" cy="5847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pl-PL" sz="1600" b="1" dirty="0">
                <a:solidFill>
                  <a:srgbClr val="CC6699"/>
                </a:solidFill>
              </a:rPr>
              <a:t>Zasady organizacji szkoleń wyjazdowych zostaną przedstawione niebawem</a:t>
            </a:r>
          </a:p>
        </p:txBody>
      </p:sp>
    </p:spTree>
    <p:extLst>
      <p:ext uri="{BB962C8B-B14F-4D97-AF65-F5344CB8AC3E}">
        <p14:creationId xmlns:p14="http://schemas.microsoft.com/office/powerpoint/2010/main" val="42880420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491B811-5614-4B97-A1F0-9F48BBD62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Ścieżka kontaktu</a:t>
            </a:r>
          </a:p>
        </p:txBody>
      </p:sp>
      <p:cxnSp>
        <p:nvCxnSpPr>
          <p:cNvPr id="23" name="Łącznik prosty 22">
            <a:extLst>
              <a:ext uri="{FF2B5EF4-FFF2-40B4-BE49-F238E27FC236}">
                <a16:creationId xmlns:a16="http://schemas.microsoft.com/office/drawing/2014/main" id="{072E6F51-B486-4500-8A98-4F8C0AF669C3}"/>
              </a:ext>
            </a:extLst>
          </p:cNvPr>
          <p:cNvCxnSpPr/>
          <p:nvPr/>
        </p:nvCxnSpPr>
        <p:spPr>
          <a:xfrm>
            <a:off x="3215680" y="0"/>
            <a:ext cx="0" cy="1242065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Łącznik prosty 23">
            <a:extLst>
              <a:ext uri="{FF2B5EF4-FFF2-40B4-BE49-F238E27FC236}">
                <a16:creationId xmlns:a16="http://schemas.microsoft.com/office/drawing/2014/main" id="{9C3216C5-F49C-4ED7-AD67-3D6B7AA5B124}"/>
              </a:ext>
            </a:extLst>
          </p:cNvPr>
          <p:cNvCxnSpPr>
            <a:cxnSpLocks/>
            <a:endCxn id="35" idx="0"/>
          </p:cNvCxnSpPr>
          <p:nvPr/>
        </p:nvCxnSpPr>
        <p:spPr>
          <a:xfrm>
            <a:off x="10636139" y="663444"/>
            <a:ext cx="13006" cy="1194136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Łącznik prosty 24">
            <a:extLst>
              <a:ext uri="{FF2B5EF4-FFF2-40B4-BE49-F238E27FC236}">
                <a16:creationId xmlns:a16="http://schemas.microsoft.com/office/drawing/2014/main" id="{69673DD5-7D92-48C6-AE9D-473B36D6EB20}"/>
              </a:ext>
            </a:extLst>
          </p:cNvPr>
          <p:cNvCxnSpPr>
            <a:stCxn id="41" idx="4"/>
          </p:cNvCxnSpPr>
          <p:nvPr/>
        </p:nvCxnSpPr>
        <p:spPr>
          <a:xfrm>
            <a:off x="3215680" y="3749007"/>
            <a:ext cx="0" cy="1534081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Łącznik prosty 25">
            <a:extLst>
              <a:ext uri="{FF2B5EF4-FFF2-40B4-BE49-F238E27FC236}">
                <a16:creationId xmlns:a16="http://schemas.microsoft.com/office/drawing/2014/main" id="{0E033D7A-61BD-4479-8DCC-B39662BC5734}"/>
              </a:ext>
            </a:extLst>
          </p:cNvPr>
          <p:cNvCxnSpPr>
            <a:endCxn id="44" idx="2"/>
          </p:cNvCxnSpPr>
          <p:nvPr/>
        </p:nvCxnSpPr>
        <p:spPr>
          <a:xfrm>
            <a:off x="3222536" y="5283088"/>
            <a:ext cx="706938" cy="0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Łącznik prosty 26">
            <a:extLst>
              <a:ext uri="{FF2B5EF4-FFF2-40B4-BE49-F238E27FC236}">
                <a16:creationId xmlns:a16="http://schemas.microsoft.com/office/drawing/2014/main" id="{53E3FD5B-B4F5-4FDE-B32F-6EF15535B458}"/>
              </a:ext>
            </a:extLst>
          </p:cNvPr>
          <p:cNvCxnSpPr>
            <a:endCxn id="44" idx="0"/>
          </p:cNvCxnSpPr>
          <p:nvPr/>
        </p:nvCxnSpPr>
        <p:spPr>
          <a:xfrm flipH="1">
            <a:off x="4991474" y="2171270"/>
            <a:ext cx="1" cy="2049818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Łącznik prosty 27">
            <a:extLst>
              <a:ext uri="{FF2B5EF4-FFF2-40B4-BE49-F238E27FC236}">
                <a16:creationId xmlns:a16="http://schemas.microsoft.com/office/drawing/2014/main" id="{892FF0D1-CE8E-4820-BD29-9C7F778E0680}"/>
              </a:ext>
            </a:extLst>
          </p:cNvPr>
          <p:cNvCxnSpPr>
            <a:endCxn id="38" idx="2"/>
          </p:cNvCxnSpPr>
          <p:nvPr/>
        </p:nvCxnSpPr>
        <p:spPr>
          <a:xfrm>
            <a:off x="4991474" y="2171270"/>
            <a:ext cx="560756" cy="10117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Łącznik prosty 28">
            <a:extLst>
              <a:ext uri="{FF2B5EF4-FFF2-40B4-BE49-F238E27FC236}">
                <a16:creationId xmlns:a16="http://schemas.microsoft.com/office/drawing/2014/main" id="{45947BA2-C70C-4249-85A3-572A6103F772}"/>
              </a:ext>
            </a:extLst>
          </p:cNvPr>
          <p:cNvCxnSpPr>
            <a:endCxn id="47" idx="0"/>
          </p:cNvCxnSpPr>
          <p:nvPr/>
        </p:nvCxnSpPr>
        <p:spPr>
          <a:xfrm>
            <a:off x="8226881" y="2194095"/>
            <a:ext cx="11239" cy="2026994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Łącznik prosty 29">
            <a:extLst>
              <a:ext uri="{FF2B5EF4-FFF2-40B4-BE49-F238E27FC236}">
                <a16:creationId xmlns:a16="http://schemas.microsoft.com/office/drawing/2014/main" id="{3B7F8C6F-17D1-4263-BD16-26A94E422D00}"/>
              </a:ext>
            </a:extLst>
          </p:cNvPr>
          <p:cNvCxnSpPr/>
          <p:nvPr/>
        </p:nvCxnSpPr>
        <p:spPr>
          <a:xfrm>
            <a:off x="7507649" y="2168860"/>
            <a:ext cx="719233" cy="2410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Łącznik prosty 30">
            <a:extLst>
              <a:ext uri="{FF2B5EF4-FFF2-40B4-BE49-F238E27FC236}">
                <a16:creationId xmlns:a16="http://schemas.microsoft.com/office/drawing/2014/main" id="{DC5AF11B-1A5D-4214-BEB5-5558870D3719}"/>
              </a:ext>
            </a:extLst>
          </p:cNvPr>
          <p:cNvCxnSpPr>
            <a:stCxn id="47" idx="4"/>
          </p:cNvCxnSpPr>
          <p:nvPr/>
        </p:nvCxnSpPr>
        <p:spPr>
          <a:xfrm>
            <a:off x="8238120" y="6345089"/>
            <a:ext cx="0" cy="201094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Łącznik prosty 31">
            <a:extLst>
              <a:ext uri="{FF2B5EF4-FFF2-40B4-BE49-F238E27FC236}">
                <a16:creationId xmlns:a16="http://schemas.microsoft.com/office/drawing/2014/main" id="{4D3B058E-433B-4592-9737-53F69EF0B873}"/>
              </a:ext>
            </a:extLst>
          </p:cNvPr>
          <p:cNvCxnSpPr>
            <a:cxnSpLocks/>
          </p:cNvCxnSpPr>
          <p:nvPr/>
        </p:nvCxnSpPr>
        <p:spPr>
          <a:xfrm flipV="1">
            <a:off x="8257087" y="6546183"/>
            <a:ext cx="2392057" cy="12756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Łącznik prosty 32">
            <a:extLst>
              <a:ext uri="{FF2B5EF4-FFF2-40B4-BE49-F238E27FC236}">
                <a16:creationId xmlns:a16="http://schemas.microsoft.com/office/drawing/2014/main" id="{1F862FB6-DD83-495B-A0A1-D6126E06E81D}"/>
              </a:ext>
            </a:extLst>
          </p:cNvPr>
          <p:cNvCxnSpPr>
            <a:cxnSpLocks/>
            <a:stCxn id="35" idx="4"/>
          </p:cNvCxnSpPr>
          <p:nvPr/>
        </p:nvCxnSpPr>
        <p:spPr>
          <a:xfrm>
            <a:off x="10649145" y="4551683"/>
            <a:ext cx="0" cy="1994500"/>
          </a:xfrm>
          <a:prstGeom prst="line">
            <a:avLst/>
          </a:prstGeom>
          <a:ln w="101600" cap="rnd">
            <a:solidFill>
              <a:srgbClr val="3B3B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Elipsa 57">
            <a:extLst>
              <a:ext uri="{FF2B5EF4-FFF2-40B4-BE49-F238E27FC236}">
                <a16:creationId xmlns:a16="http://schemas.microsoft.com/office/drawing/2014/main" id="{858B4880-D208-4DC2-B961-0232828044EE}"/>
              </a:ext>
            </a:extLst>
          </p:cNvPr>
          <p:cNvSpPr/>
          <p:nvPr/>
        </p:nvSpPr>
        <p:spPr>
          <a:xfrm>
            <a:off x="9286646" y="1857580"/>
            <a:ext cx="2724997" cy="2694103"/>
          </a:xfrm>
          <a:prstGeom prst="ellipse">
            <a:avLst/>
          </a:prstGeom>
          <a:solidFill>
            <a:srgbClr val="3B3B6B"/>
          </a:solidFill>
          <a:ln>
            <a:solidFill>
              <a:srgbClr val="3B3B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b"/>
          <a:lstStyle/>
          <a:p>
            <a:pPr algn="ctr">
              <a:lnSpc>
                <a:spcPct val="90000"/>
              </a:lnSpc>
            </a:pPr>
            <a:r>
              <a:rPr lang="pl-PL" sz="1600" b="1" dirty="0">
                <a:solidFill>
                  <a:schemeClr val="bg1"/>
                </a:solidFill>
                <a:latin typeface="Calibri Light" panose="020F0302020204030204" pitchFamily="34" charset="0"/>
              </a:rPr>
              <a:t>Szkolenie</a:t>
            </a:r>
            <a:endParaRPr lang="en-US" sz="1600" b="1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sp>
        <p:nvSpPr>
          <p:cNvPr id="38" name="Elipsa 31">
            <a:extLst>
              <a:ext uri="{FF2B5EF4-FFF2-40B4-BE49-F238E27FC236}">
                <a16:creationId xmlns:a16="http://schemas.microsoft.com/office/drawing/2014/main" id="{094CC081-E37D-41DE-9095-B332D52FD94C}"/>
              </a:ext>
            </a:extLst>
          </p:cNvPr>
          <p:cNvSpPr/>
          <p:nvPr/>
        </p:nvSpPr>
        <p:spPr>
          <a:xfrm>
            <a:off x="5552230" y="1180729"/>
            <a:ext cx="2001316" cy="2001316"/>
          </a:xfrm>
          <a:prstGeom prst="ellipse">
            <a:avLst/>
          </a:prstGeom>
          <a:solidFill>
            <a:srgbClr val="3B3B6B"/>
          </a:solidFill>
          <a:ln>
            <a:solidFill>
              <a:srgbClr val="3B3B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b"/>
          <a:lstStyle/>
          <a:p>
            <a:pPr algn="ctr"/>
            <a:r>
              <a:rPr lang="pl-PL" sz="1600" b="1" dirty="0">
                <a:solidFill>
                  <a:schemeClr val="bg1"/>
                </a:solidFill>
                <a:latin typeface="Calibri Light" panose="020F0302020204030204" pitchFamily="34" charset="0"/>
              </a:rPr>
              <a:t>Ustalenia</a:t>
            </a:r>
          </a:p>
        </p:txBody>
      </p:sp>
      <p:sp>
        <p:nvSpPr>
          <p:cNvPr id="41" name="Elipsa 30">
            <a:extLst>
              <a:ext uri="{FF2B5EF4-FFF2-40B4-BE49-F238E27FC236}">
                <a16:creationId xmlns:a16="http://schemas.microsoft.com/office/drawing/2014/main" id="{F6B3F147-3DFB-4F16-A8C2-E0C58747A002}"/>
              </a:ext>
            </a:extLst>
          </p:cNvPr>
          <p:cNvSpPr/>
          <p:nvPr/>
        </p:nvSpPr>
        <p:spPr>
          <a:xfrm>
            <a:off x="1943957" y="1205561"/>
            <a:ext cx="2543446" cy="2543446"/>
          </a:xfrm>
          <a:prstGeom prst="ellipse">
            <a:avLst/>
          </a:prstGeom>
          <a:solidFill>
            <a:srgbClr val="3B3B6B"/>
          </a:solidFill>
          <a:ln>
            <a:solidFill>
              <a:srgbClr val="3B3B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b"/>
          <a:lstStyle/>
          <a:p>
            <a:pPr algn="ctr"/>
            <a:r>
              <a:rPr lang="pl-PL" sz="1300" b="1" dirty="0">
                <a:solidFill>
                  <a:schemeClr val="bg1"/>
                </a:solidFill>
                <a:latin typeface="Calibri Light" panose="020F0302020204030204" pitchFamily="34" charset="0"/>
              </a:rPr>
              <a:t> </a:t>
            </a:r>
          </a:p>
          <a:p>
            <a:pPr algn="ctr"/>
            <a:r>
              <a:rPr lang="pl-PL" sz="1600" b="1" dirty="0">
                <a:solidFill>
                  <a:schemeClr val="bg1"/>
                </a:solidFill>
                <a:latin typeface="Calibri Light" panose="020F0302020204030204" pitchFamily="34" charset="0"/>
              </a:rPr>
              <a:t>Kontakt i zgłoszenie </a:t>
            </a:r>
          </a:p>
        </p:txBody>
      </p:sp>
      <p:sp>
        <p:nvSpPr>
          <p:cNvPr id="44" name="Elipsa 35">
            <a:extLst>
              <a:ext uri="{FF2B5EF4-FFF2-40B4-BE49-F238E27FC236}">
                <a16:creationId xmlns:a16="http://schemas.microsoft.com/office/drawing/2014/main" id="{AC7E608F-F671-4AEA-AB91-D718C50C13D8}"/>
              </a:ext>
            </a:extLst>
          </p:cNvPr>
          <p:cNvSpPr/>
          <p:nvPr/>
        </p:nvSpPr>
        <p:spPr>
          <a:xfrm>
            <a:off x="3929474" y="4221088"/>
            <a:ext cx="2124000" cy="2124000"/>
          </a:xfrm>
          <a:prstGeom prst="ellipse">
            <a:avLst/>
          </a:prstGeom>
          <a:solidFill>
            <a:srgbClr val="3B3B6B"/>
          </a:solidFill>
          <a:ln>
            <a:solidFill>
              <a:srgbClr val="3B3B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b"/>
          <a:lstStyle/>
          <a:p>
            <a:pPr algn="ctr"/>
            <a:r>
              <a:rPr lang="pl-PL" sz="1600" b="1" dirty="0">
                <a:solidFill>
                  <a:schemeClr val="bg1"/>
                </a:solidFill>
                <a:latin typeface="Calibri Light" panose="020F0302020204030204" pitchFamily="34" charset="0"/>
              </a:rPr>
              <a:t>Wymiana informacji</a:t>
            </a:r>
          </a:p>
        </p:txBody>
      </p:sp>
      <p:sp>
        <p:nvSpPr>
          <p:cNvPr id="47" name="Elipsa 37">
            <a:extLst>
              <a:ext uri="{FF2B5EF4-FFF2-40B4-BE49-F238E27FC236}">
                <a16:creationId xmlns:a16="http://schemas.microsoft.com/office/drawing/2014/main" id="{1B00818B-16C0-4ED8-A421-613315897346}"/>
              </a:ext>
            </a:extLst>
          </p:cNvPr>
          <p:cNvSpPr/>
          <p:nvPr/>
        </p:nvSpPr>
        <p:spPr>
          <a:xfrm>
            <a:off x="7176120" y="4221089"/>
            <a:ext cx="2124000" cy="2124000"/>
          </a:xfrm>
          <a:prstGeom prst="ellipse">
            <a:avLst/>
          </a:prstGeom>
          <a:solidFill>
            <a:srgbClr val="3B3B6B"/>
          </a:solidFill>
          <a:ln>
            <a:solidFill>
              <a:srgbClr val="3B3B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b"/>
          <a:lstStyle/>
          <a:p>
            <a:pPr algn="ctr"/>
            <a:r>
              <a:rPr lang="pl-PL" sz="1600" b="1" dirty="0">
                <a:solidFill>
                  <a:schemeClr val="bg1"/>
                </a:solidFill>
                <a:latin typeface="Calibri Light" panose="020F0302020204030204" pitchFamily="34" charset="0"/>
              </a:rPr>
              <a:t>Przygotowanie</a:t>
            </a:r>
          </a:p>
        </p:txBody>
      </p:sp>
      <p:sp>
        <p:nvSpPr>
          <p:cNvPr id="49" name="Cięciwa 2">
            <a:extLst>
              <a:ext uri="{FF2B5EF4-FFF2-40B4-BE49-F238E27FC236}">
                <a16:creationId xmlns:a16="http://schemas.microsoft.com/office/drawing/2014/main" id="{610BD3FF-FC45-41F1-A692-A3176C846B00}"/>
              </a:ext>
            </a:extLst>
          </p:cNvPr>
          <p:cNvSpPr/>
          <p:nvPr/>
        </p:nvSpPr>
        <p:spPr>
          <a:xfrm rot="17548196">
            <a:off x="9923009" y="-769177"/>
            <a:ext cx="1485288" cy="1485288"/>
          </a:xfrm>
          <a:prstGeom prst="chord">
            <a:avLst>
              <a:gd name="adj1" fmla="val 4145425"/>
              <a:gd name="adj2" fmla="val 14754896"/>
            </a:avLst>
          </a:prstGeom>
          <a:solidFill>
            <a:srgbClr val="3B3B6B"/>
          </a:solidFill>
          <a:ln>
            <a:solidFill>
              <a:srgbClr val="3B3B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2A929D52-0847-4112-928B-1E94CF576B0F}"/>
              </a:ext>
            </a:extLst>
          </p:cNvPr>
          <p:cNvSpPr txBox="1"/>
          <p:nvPr/>
        </p:nvSpPr>
        <p:spPr>
          <a:xfrm>
            <a:off x="10161597" y="237258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dirty="0">
                <a:solidFill>
                  <a:schemeClr val="bg1"/>
                </a:solidFill>
              </a:rPr>
              <a:t>Wsparcie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F030B33B-EBE5-499D-831E-9EB94C6925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26155" y="4541551"/>
            <a:ext cx="930640" cy="930640"/>
          </a:xfrm>
          <a:prstGeom prst="rect">
            <a:avLst/>
          </a:prstGeom>
        </p:spPr>
      </p:pic>
      <p:pic>
        <p:nvPicPr>
          <p:cNvPr id="36" name="Obraz 35">
            <a:extLst>
              <a:ext uri="{FF2B5EF4-FFF2-40B4-BE49-F238E27FC236}">
                <a16:creationId xmlns:a16="http://schemas.microsoft.com/office/drawing/2014/main" id="{56AF61F0-79A6-4609-AF98-732901B3FF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85132" y="1624952"/>
            <a:ext cx="925927" cy="925927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5725A01D-7CC9-4B21-B69C-DD5ACBA86C6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54114" y="2622607"/>
            <a:ext cx="1164049" cy="1164049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13752A7B-D4C0-4F36-AF85-BCDA2F87FC7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61561" y="4773723"/>
            <a:ext cx="930641" cy="930641"/>
          </a:xfrm>
          <a:prstGeom prst="rect">
            <a:avLst/>
          </a:prstGeom>
        </p:spPr>
      </p:pic>
      <p:pic>
        <p:nvPicPr>
          <p:cNvPr id="45" name="Obraz 44">
            <a:extLst>
              <a:ext uri="{FF2B5EF4-FFF2-40B4-BE49-F238E27FC236}">
                <a16:creationId xmlns:a16="http://schemas.microsoft.com/office/drawing/2014/main" id="{4E9FDAF0-0BFE-403C-9947-66A0F3CF882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58374" y="1866981"/>
            <a:ext cx="887017" cy="887017"/>
          </a:xfrm>
          <a:prstGeom prst="rect">
            <a:avLst/>
          </a:prstGeom>
        </p:spPr>
      </p:pic>
      <p:pic>
        <p:nvPicPr>
          <p:cNvPr id="48" name="Obraz 47">
            <a:extLst>
              <a:ext uri="{FF2B5EF4-FFF2-40B4-BE49-F238E27FC236}">
                <a16:creationId xmlns:a16="http://schemas.microsoft.com/office/drawing/2014/main" id="{582A9499-16E4-4BAD-85B7-8DC041EBBF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28663" y="1792474"/>
            <a:ext cx="887017" cy="887017"/>
          </a:xfrm>
          <a:prstGeom prst="rect">
            <a:avLst/>
          </a:prstGeom>
        </p:spPr>
      </p:pic>
      <p:sp>
        <p:nvSpPr>
          <p:cNvPr id="50" name="pole tekstowe 49">
            <a:extLst>
              <a:ext uri="{FF2B5EF4-FFF2-40B4-BE49-F238E27FC236}">
                <a16:creationId xmlns:a16="http://schemas.microsoft.com/office/drawing/2014/main" id="{00DF83AD-0D8F-421B-A89D-56DECCE56098}"/>
              </a:ext>
            </a:extLst>
          </p:cNvPr>
          <p:cNvSpPr txBox="1"/>
          <p:nvPr/>
        </p:nvSpPr>
        <p:spPr>
          <a:xfrm>
            <a:off x="1167000" y="4130139"/>
            <a:ext cx="1976672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pl-PL" sz="1600" b="1" dirty="0">
                <a:solidFill>
                  <a:schemeClr val="bg1">
                    <a:lumMod val="50000"/>
                  </a:schemeClr>
                </a:solidFill>
              </a:rPr>
              <a:t>szkolenia@opi.org.pl</a:t>
            </a:r>
          </a:p>
        </p:txBody>
      </p:sp>
      <p:sp>
        <p:nvSpPr>
          <p:cNvPr id="51" name="pole tekstowe 50">
            <a:extLst>
              <a:ext uri="{FF2B5EF4-FFF2-40B4-BE49-F238E27FC236}">
                <a16:creationId xmlns:a16="http://schemas.microsoft.com/office/drawing/2014/main" id="{FA36223A-A2BE-4CC0-B5A7-666D0D50C992}"/>
              </a:ext>
            </a:extLst>
          </p:cNvPr>
          <p:cNvSpPr txBox="1"/>
          <p:nvPr/>
        </p:nvSpPr>
        <p:spPr>
          <a:xfrm>
            <a:off x="5640938" y="3324490"/>
            <a:ext cx="1739494" cy="5847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pl-PL" sz="1600" dirty="0">
                <a:solidFill>
                  <a:schemeClr val="bg1">
                    <a:lumMod val="50000"/>
                  </a:schemeClr>
                </a:solidFill>
              </a:rPr>
              <a:t>Miejsce i termin,</a:t>
            </a:r>
          </a:p>
          <a:p>
            <a:r>
              <a:rPr lang="pl-PL" sz="1600" dirty="0">
                <a:solidFill>
                  <a:schemeClr val="bg1">
                    <a:lumMod val="50000"/>
                  </a:schemeClr>
                </a:solidFill>
              </a:rPr>
              <a:t>Odpowiedzialność</a:t>
            </a:r>
          </a:p>
        </p:txBody>
      </p:sp>
      <p:sp>
        <p:nvSpPr>
          <p:cNvPr id="52" name="pole tekstowe 51">
            <a:extLst>
              <a:ext uri="{FF2B5EF4-FFF2-40B4-BE49-F238E27FC236}">
                <a16:creationId xmlns:a16="http://schemas.microsoft.com/office/drawing/2014/main" id="{8ABBE5EC-1473-4067-B817-1EC4E00CE83C}"/>
              </a:ext>
            </a:extLst>
          </p:cNvPr>
          <p:cNvSpPr txBox="1"/>
          <p:nvPr/>
        </p:nvSpPr>
        <p:spPr>
          <a:xfrm>
            <a:off x="1206178" y="5006871"/>
            <a:ext cx="1976672" cy="107721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pl-PL" sz="1600" dirty="0">
                <a:solidFill>
                  <a:schemeClr val="bg1">
                    <a:lumMod val="50000"/>
                  </a:schemeClr>
                </a:solidFill>
              </a:rPr>
              <a:t>Liczba uczestników, Zakres czynności w systemie, Poziom zaawansowania</a:t>
            </a:r>
          </a:p>
        </p:txBody>
      </p:sp>
      <p:sp>
        <p:nvSpPr>
          <p:cNvPr id="53" name="pole tekstowe 52">
            <a:extLst>
              <a:ext uri="{FF2B5EF4-FFF2-40B4-BE49-F238E27FC236}">
                <a16:creationId xmlns:a16="http://schemas.microsoft.com/office/drawing/2014/main" id="{2D96D91F-CE2A-4D6F-A243-2D581CA0622B}"/>
              </a:ext>
            </a:extLst>
          </p:cNvPr>
          <p:cNvSpPr txBox="1"/>
          <p:nvPr/>
        </p:nvSpPr>
        <p:spPr>
          <a:xfrm>
            <a:off x="8693937" y="250284"/>
            <a:ext cx="1739494" cy="5847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pl-PL" sz="1600" dirty="0">
                <a:solidFill>
                  <a:schemeClr val="bg1">
                    <a:lumMod val="50000"/>
                  </a:schemeClr>
                </a:solidFill>
              </a:rPr>
              <a:t>Materiały poszkoleniowe</a:t>
            </a:r>
          </a:p>
        </p:txBody>
      </p:sp>
    </p:spTree>
    <p:extLst>
      <p:ext uri="{BB962C8B-B14F-4D97-AF65-F5344CB8AC3E}">
        <p14:creationId xmlns:p14="http://schemas.microsoft.com/office/powerpoint/2010/main" val="2708826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8" grpId="0" animBg="1"/>
      <p:bldP spid="41" grpId="0" animBg="1"/>
      <p:bldP spid="44" grpId="0" animBg="1"/>
      <p:bldP spid="47" grpId="0" animBg="1"/>
      <p:bldP spid="49" grpId="0" animBg="1"/>
      <p:bldP spid="50" grpId="0"/>
      <p:bldP spid="51" grpId="0"/>
      <p:bldP spid="52" grpId="0"/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75D915D-E655-4709-BDA1-088211030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Administracja</a:t>
            </a:r>
          </a:p>
        </p:txBody>
      </p:sp>
    </p:spTree>
    <p:extLst>
      <p:ext uri="{BB962C8B-B14F-4D97-AF65-F5344CB8AC3E}">
        <p14:creationId xmlns:p14="http://schemas.microsoft.com/office/powerpoint/2010/main" val="1493868706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DO FILMIKÓW">
  <a:themeElements>
    <a:clrScheme name="Niestandardowy 2">
      <a:dk1>
        <a:srgbClr val="13203A"/>
      </a:dk1>
      <a:lt1>
        <a:sysClr val="window" lastClr="FFFFFF"/>
      </a:lt1>
      <a:dk2>
        <a:srgbClr val="101618"/>
      </a:dk2>
      <a:lt2>
        <a:srgbClr val="FFFFFF"/>
      </a:lt2>
      <a:accent1>
        <a:srgbClr val="2F5496"/>
      </a:accent1>
      <a:accent2>
        <a:srgbClr val="ED7D31"/>
      </a:accent2>
      <a:accent3>
        <a:srgbClr val="993366"/>
      </a:accent3>
      <a:accent4>
        <a:srgbClr val="4F4F8F"/>
      </a:accent4>
      <a:accent5>
        <a:srgbClr val="4472C4"/>
      </a:accent5>
      <a:accent6>
        <a:srgbClr val="7D9066"/>
      </a:accent6>
      <a:hlink>
        <a:srgbClr val="0563C1"/>
      </a:hlink>
      <a:folHlink>
        <a:srgbClr val="954F7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187708</TotalTime>
  <Words>3798</Words>
  <Application>Microsoft Office PowerPoint</Application>
  <PresentationFormat>Panoramiczny</PresentationFormat>
  <Paragraphs>863</Paragraphs>
  <Slides>67</Slides>
  <Notes>67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67</vt:i4>
      </vt:variant>
    </vt:vector>
  </HeadingPairs>
  <TitlesOfParts>
    <vt:vector size="74" baseType="lpstr">
      <vt:lpstr>Arial</vt:lpstr>
      <vt:lpstr>Calibri</vt:lpstr>
      <vt:lpstr>Calibri Light</vt:lpstr>
      <vt:lpstr>Eras Light ITC</vt:lpstr>
      <vt:lpstr>Wingdings</vt:lpstr>
      <vt:lpstr>Wingdings 3</vt:lpstr>
      <vt:lpstr>DO FILMIKÓW</vt:lpstr>
      <vt:lpstr>POL-on 2.0  Przygotowanie do pracy z modułami</vt:lpstr>
      <vt:lpstr>Agenda </vt:lpstr>
      <vt:lpstr>Wsparcie użytkowników POL-on</vt:lpstr>
      <vt:lpstr>Formy wsparcia online</vt:lpstr>
      <vt:lpstr>Filmy</vt:lpstr>
      <vt:lpstr>Szkolenia</vt:lpstr>
      <vt:lpstr>Zamówienie szkoleń</vt:lpstr>
      <vt:lpstr>Ścieżka kontaktu</vt:lpstr>
      <vt:lpstr>Administracja</vt:lpstr>
      <vt:lpstr>Przeniesienie dotychczasowych użytkowników</vt:lpstr>
      <vt:lpstr>Rejestracja nowego użytkownika w POL-on 2.0</vt:lpstr>
      <vt:lpstr>Podłączenie konta w POL-on 2.0</vt:lpstr>
      <vt:lpstr>Uprawnienia użytkownika w POL-on 2</vt:lpstr>
      <vt:lpstr>Grupa uprawnień w POL-on 2.0</vt:lpstr>
      <vt:lpstr>Statusy użytkownika</vt:lpstr>
      <vt:lpstr>Zawieszanie i odwieszanie użytkownika w instytucji</vt:lpstr>
      <vt:lpstr>Integracja wsteczna uprawnień</vt:lpstr>
      <vt:lpstr>Zgłaszane wątpliwości</vt:lpstr>
      <vt:lpstr>Zalogowanie się do Demo przez MCL</vt:lpstr>
      <vt:lpstr>Użytkownik, który nie ma konta MCL</vt:lpstr>
      <vt:lpstr>Mail aktywujący</vt:lpstr>
      <vt:lpstr>Kierunki</vt:lpstr>
      <vt:lpstr>POL-on demo - Kierunki</vt:lpstr>
      <vt:lpstr>Migracja do nowego systemu</vt:lpstr>
      <vt:lpstr>Prezentacja programu PowerPoint</vt:lpstr>
      <vt:lpstr>Kod uruchomienia</vt:lpstr>
      <vt:lpstr>Kod uruchomienia</vt:lpstr>
      <vt:lpstr>Kierunki przypisane do uczelni lub filii</vt:lpstr>
      <vt:lpstr>Prezentacja programu PowerPoint</vt:lpstr>
      <vt:lpstr>Prezentacja programu PowerPoint</vt:lpstr>
      <vt:lpstr>Zgłaszane wątpliwości</vt:lpstr>
      <vt:lpstr>Proces uzgodnienia kierunków do migracji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Studenci</vt:lpstr>
      <vt:lpstr>Prezentacja programu PowerPoint</vt:lpstr>
      <vt:lpstr>Kolejność procesów</vt:lpstr>
      <vt:lpstr>Rejestracja studentów na semestr zimowy 2019/2020</vt:lpstr>
      <vt:lpstr>Rejestracja studentów z rekrutacji bez podziału na kierunki</vt:lpstr>
      <vt:lpstr>Instytucje</vt:lpstr>
      <vt:lpstr>Prezentacja programu PowerPoint</vt:lpstr>
      <vt:lpstr>Nowy wykaz instytucji</vt:lpstr>
      <vt:lpstr>Prezentacja programu PowerPoint</vt:lpstr>
      <vt:lpstr>Federacje</vt:lpstr>
      <vt:lpstr>Brak formalnej struktury organizacyjnej</vt:lpstr>
      <vt:lpstr>Własna struktura uprawnień</vt:lpstr>
      <vt:lpstr>Filie uczelni</vt:lpstr>
      <vt:lpstr>Nowy zakres danych </vt:lpstr>
      <vt:lpstr>Integracja wsteczna Instytucji</vt:lpstr>
      <vt:lpstr>Pracownicy</vt:lpstr>
      <vt:lpstr>Prezentacja programu PowerPoint</vt:lpstr>
      <vt:lpstr>Dodatkowo</vt:lpstr>
      <vt:lpstr>Stopnie i tytuły</vt:lpstr>
      <vt:lpstr>Prezentacja programu PowerPoint</vt:lpstr>
      <vt:lpstr>Prezentacja programu PowerPoint</vt:lpstr>
      <vt:lpstr>Zatrudnienie</vt:lpstr>
      <vt:lpstr>ORPPD</vt:lpstr>
      <vt:lpstr>ORPPD a POL-on 2 </vt:lpstr>
      <vt:lpstr>Zmiany</vt:lpstr>
      <vt:lpstr>Data obrony a zakres danych </vt:lpstr>
      <vt:lpstr>Dalsze prace 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 Smash</dc:creator>
  <cp:lastModifiedBy>Magdalena Waniewska</cp:lastModifiedBy>
  <cp:revision>4248</cp:revision>
  <cp:lastPrinted>2019-05-27T12:28:24Z</cp:lastPrinted>
  <dcterms:created xsi:type="dcterms:W3CDTF">2014-10-08T23:03:32Z</dcterms:created>
  <dcterms:modified xsi:type="dcterms:W3CDTF">2019-09-12T07:37:41Z</dcterms:modified>
</cp:coreProperties>
</file>