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59" r:id="rId6"/>
    <p:sldId id="260" r:id="rId7"/>
    <p:sldId id="263" r:id="rId8"/>
    <p:sldId id="272" r:id="rId9"/>
    <p:sldId id="261" r:id="rId10"/>
    <p:sldId id="264" r:id="rId11"/>
    <p:sldId id="269" r:id="rId12"/>
    <p:sldId id="271" r:id="rId13"/>
    <p:sldId id="274" r:id="rId14"/>
    <p:sldId id="268" r:id="rId15"/>
    <p:sldId id="267" r:id="rId16"/>
    <p:sldId id="258" r:id="rId17"/>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rzysztof Pawlik" initials="Kub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5E0C2B-4B6E-4611-8BCC-C83A54F487F5}" v="96" dt="2020-05-05T13:54:42.432"/>
    <p1510:client id="{0B5EB86F-DE86-4DA9-95B2-3F3907BA089F}" v="170" dt="2020-05-05T13:50:24.036"/>
    <p1510:client id="{6FE65F89-7346-41C6-A948-A49576AAC4BA}" v="12" dt="2020-05-05T13:50:48.212"/>
    <p1510:client id="{D632AA55-48DC-475B-B4D0-304271DA107A}" v="4" dt="2020-05-05T13:50:36.321"/>
  </p1510:revLst>
</p1510:revInfo>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93" autoAdjust="0"/>
    <p:restoredTop sz="94638" autoAdjust="0"/>
  </p:normalViewPr>
  <p:slideViewPr>
    <p:cSldViewPr snapToGrid="0">
      <p:cViewPr varScale="1">
        <p:scale>
          <a:sx n="89" d="100"/>
          <a:sy n="89" d="100"/>
        </p:scale>
        <p:origin x="581"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dlewski Marcin (Britenet)" userId="S::m.godlewski@mc.gov.pl::930c73a9-afe2-4d6f-a9bf-ab7250a92d83" providerId="AD" clId="Web-{D632AA55-48DC-475B-B4D0-304271DA107A}"/>
    <pc:docChg chg="modSld">
      <pc:chgData name="Godlewski Marcin (Britenet)" userId="S::m.godlewski@mc.gov.pl::930c73a9-afe2-4d6f-a9bf-ab7250a92d83" providerId="AD" clId="Web-{D632AA55-48DC-475B-B4D0-304271DA107A}" dt="2020-05-05T13:50:36.321" v="3"/>
      <pc:docMkLst>
        <pc:docMk/>
      </pc:docMkLst>
      <pc:sldChg chg="delSp modSp">
        <pc:chgData name="Godlewski Marcin (Britenet)" userId="S::m.godlewski@mc.gov.pl::930c73a9-afe2-4d6f-a9bf-ab7250a92d83" providerId="AD" clId="Web-{D632AA55-48DC-475B-B4D0-304271DA107A}" dt="2020-05-05T13:50:36.321" v="3"/>
        <pc:sldMkLst>
          <pc:docMk/>
          <pc:sldMk cId="3598284323" sldId="256"/>
        </pc:sldMkLst>
        <pc:spChg chg="del">
          <ac:chgData name="Godlewski Marcin (Britenet)" userId="S::m.godlewski@mc.gov.pl::930c73a9-afe2-4d6f-a9bf-ab7250a92d83" providerId="AD" clId="Web-{D632AA55-48DC-475B-B4D0-304271DA107A}" dt="2020-05-05T13:50:33.992" v="1"/>
          <ac:spMkLst>
            <pc:docMk/>
            <pc:sldMk cId="3598284323" sldId="256"/>
            <ac:spMk id="41" creationId="{00000000-0000-0000-0000-000000000000}"/>
          </ac:spMkLst>
        </pc:spChg>
        <pc:spChg chg="del">
          <ac:chgData name="Godlewski Marcin (Britenet)" userId="S::m.godlewski@mc.gov.pl::930c73a9-afe2-4d6f-a9bf-ab7250a92d83" providerId="AD" clId="Web-{D632AA55-48DC-475B-B4D0-304271DA107A}" dt="2020-05-05T13:50:33.274" v="0"/>
          <ac:spMkLst>
            <pc:docMk/>
            <pc:sldMk cId="3598284323" sldId="256"/>
            <ac:spMk id="59" creationId="{00000000-0000-0000-0000-000000000000}"/>
          </ac:spMkLst>
        </pc:spChg>
        <pc:cxnChg chg="mod">
          <ac:chgData name="Godlewski Marcin (Britenet)" userId="S::m.godlewski@mc.gov.pl::930c73a9-afe2-4d6f-a9bf-ab7250a92d83" providerId="AD" clId="Web-{D632AA55-48DC-475B-B4D0-304271DA107A}" dt="2020-05-05T13:50:33.992" v="1"/>
          <ac:cxnSpMkLst>
            <pc:docMk/>
            <pc:sldMk cId="3598284323" sldId="256"/>
            <ac:cxnSpMk id="52" creationId="{00000000-0000-0000-0000-000000000000}"/>
          </ac:cxnSpMkLst>
        </pc:cxnChg>
        <pc:cxnChg chg="del mod">
          <ac:chgData name="Godlewski Marcin (Britenet)" userId="S::m.godlewski@mc.gov.pl::930c73a9-afe2-4d6f-a9bf-ab7250a92d83" providerId="AD" clId="Web-{D632AA55-48DC-475B-B4D0-304271DA107A}" dt="2020-05-05T13:50:36.321" v="3"/>
          <ac:cxnSpMkLst>
            <pc:docMk/>
            <pc:sldMk cId="3598284323" sldId="256"/>
            <ac:cxnSpMk id="56" creationId="{00000000-0000-0000-0000-000000000000}"/>
          </ac:cxnSpMkLst>
        </pc:cxnChg>
        <pc:cxnChg chg="mod">
          <ac:chgData name="Godlewski Marcin (Britenet)" userId="S::m.godlewski@mc.gov.pl::930c73a9-afe2-4d6f-a9bf-ab7250a92d83" providerId="AD" clId="Web-{D632AA55-48DC-475B-B4D0-304271DA107A}" dt="2020-05-05T13:50:33.992" v="1"/>
          <ac:cxnSpMkLst>
            <pc:docMk/>
            <pc:sldMk cId="3598284323" sldId="256"/>
            <ac:cxnSpMk id="62" creationId="{00000000-0000-0000-0000-000000000000}"/>
          </ac:cxnSpMkLst>
        </pc:cxnChg>
        <pc:cxnChg chg="del mod">
          <ac:chgData name="Godlewski Marcin (Britenet)" userId="S::m.godlewski@mc.gov.pl::930c73a9-afe2-4d6f-a9bf-ab7250a92d83" providerId="AD" clId="Web-{D632AA55-48DC-475B-B4D0-304271DA107A}" dt="2020-05-05T13:50:35.164" v="2"/>
          <ac:cxnSpMkLst>
            <pc:docMk/>
            <pc:sldMk cId="3598284323" sldId="256"/>
            <ac:cxnSpMk id="65" creationId="{00000000-0000-0000-0000-000000000000}"/>
          </ac:cxnSpMkLst>
        </pc:cxnChg>
      </pc:sldChg>
    </pc:docChg>
  </pc:docChgLst>
  <pc:docChgLst>
    <pc:chgData name="Godlewski Marcin (Britenet)" userId="S::m.godlewski@mc.gov.pl::930c73a9-afe2-4d6f-a9bf-ab7250a92d83" providerId="AD" clId="Web-{0B5EB86F-DE86-4DA9-95B2-3F3907BA089F}"/>
    <pc:docChg chg="addSld modSld">
      <pc:chgData name="Godlewski Marcin (Britenet)" userId="S::m.godlewski@mc.gov.pl::930c73a9-afe2-4d6f-a9bf-ab7250a92d83" providerId="AD" clId="Web-{0B5EB86F-DE86-4DA9-95B2-3F3907BA089F}" dt="2020-05-05T13:50:24.036" v="168"/>
      <pc:docMkLst>
        <pc:docMk/>
      </pc:docMkLst>
      <pc:sldChg chg="addSp delSp modSp mod setBg">
        <pc:chgData name="Godlewski Marcin (Britenet)" userId="S::m.godlewski@mc.gov.pl::930c73a9-afe2-4d6f-a9bf-ab7250a92d83" providerId="AD" clId="Web-{0B5EB86F-DE86-4DA9-95B2-3F3907BA089F}" dt="2020-05-05T13:50:24.036" v="168"/>
        <pc:sldMkLst>
          <pc:docMk/>
          <pc:sldMk cId="3598284323" sldId="256"/>
        </pc:sldMkLst>
        <pc:spChg chg="del mod">
          <ac:chgData name="Godlewski Marcin (Britenet)" userId="S::m.godlewski@mc.gov.pl::930c73a9-afe2-4d6f-a9bf-ab7250a92d83" providerId="AD" clId="Web-{0B5EB86F-DE86-4DA9-95B2-3F3907BA089F}" dt="2020-05-05T13:50:09.583" v="153"/>
          <ac:spMkLst>
            <pc:docMk/>
            <pc:sldMk cId="3598284323" sldId="256"/>
            <ac:spMk id="4" creationId="{00000000-0000-0000-0000-000000000000}"/>
          </ac:spMkLst>
        </pc:spChg>
        <pc:spChg chg="del mod">
          <ac:chgData name="Godlewski Marcin (Britenet)" userId="S::m.godlewski@mc.gov.pl::930c73a9-afe2-4d6f-a9bf-ab7250a92d83" providerId="AD" clId="Web-{0B5EB86F-DE86-4DA9-95B2-3F3907BA089F}" dt="2020-05-05T13:50:05.692" v="149"/>
          <ac:spMkLst>
            <pc:docMk/>
            <pc:sldMk cId="3598284323" sldId="256"/>
            <ac:spMk id="10" creationId="{00000000-0000-0000-0000-000000000000}"/>
          </ac:spMkLst>
        </pc:spChg>
        <pc:spChg chg="del mod">
          <ac:chgData name="Godlewski Marcin (Britenet)" userId="S::m.godlewski@mc.gov.pl::930c73a9-afe2-4d6f-a9bf-ab7250a92d83" providerId="AD" clId="Web-{0B5EB86F-DE86-4DA9-95B2-3F3907BA089F}" dt="2020-05-05T13:50:21.083" v="166"/>
          <ac:spMkLst>
            <pc:docMk/>
            <pc:sldMk cId="3598284323" sldId="256"/>
            <ac:spMk id="13" creationId="{00000000-0000-0000-0000-000000000000}"/>
          </ac:spMkLst>
        </pc:spChg>
        <pc:spChg chg="del mod">
          <ac:chgData name="Godlewski Marcin (Britenet)" userId="S::m.godlewski@mc.gov.pl::930c73a9-afe2-4d6f-a9bf-ab7250a92d83" providerId="AD" clId="Web-{0B5EB86F-DE86-4DA9-95B2-3F3907BA089F}" dt="2020-05-05T13:50:06.973" v="150"/>
          <ac:spMkLst>
            <pc:docMk/>
            <pc:sldMk cId="3598284323" sldId="256"/>
            <ac:spMk id="16" creationId="{00000000-0000-0000-0000-000000000000}"/>
          </ac:spMkLst>
        </pc:spChg>
        <pc:spChg chg="mod">
          <ac:chgData name="Godlewski Marcin (Britenet)" userId="S::m.godlewski@mc.gov.pl::930c73a9-afe2-4d6f-a9bf-ab7250a92d83" providerId="AD" clId="Web-{0B5EB86F-DE86-4DA9-95B2-3F3907BA089F}" dt="2020-05-05T13:40:47.374" v="63" actId="1076"/>
          <ac:spMkLst>
            <pc:docMk/>
            <pc:sldMk cId="3598284323" sldId="256"/>
            <ac:spMk id="22" creationId="{00000000-0000-0000-0000-000000000000}"/>
          </ac:spMkLst>
        </pc:spChg>
        <pc:spChg chg="del mod">
          <ac:chgData name="Godlewski Marcin (Britenet)" userId="S::m.godlewski@mc.gov.pl::930c73a9-afe2-4d6f-a9bf-ab7250a92d83" providerId="AD" clId="Web-{0B5EB86F-DE86-4DA9-95B2-3F3907BA089F}" dt="2020-05-05T13:50:16.411" v="161"/>
          <ac:spMkLst>
            <pc:docMk/>
            <pc:sldMk cId="3598284323" sldId="256"/>
            <ac:spMk id="32" creationId="{00000000-0000-0000-0000-000000000000}"/>
          </ac:spMkLst>
        </pc:spChg>
        <pc:spChg chg="mod">
          <ac:chgData name="Godlewski Marcin (Britenet)" userId="S::m.godlewski@mc.gov.pl::930c73a9-afe2-4d6f-a9bf-ab7250a92d83" providerId="AD" clId="Web-{0B5EB86F-DE86-4DA9-95B2-3F3907BA089F}" dt="2020-05-05T13:40:38.249" v="61" actId="1076"/>
          <ac:spMkLst>
            <pc:docMk/>
            <pc:sldMk cId="3598284323" sldId="256"/>
            <ac:spMk id="41" creationId="{00000000-0000-0000-0000-000000000000}"/>
          </ac:spMkLst>
        </pc:spChg>
        <pc:spChg chg="mod">
          <ac:chgData name="Godlewski Marcin (Britenet)" userId="S::m.godlewski@mc.gov.pl::930c73a9-afe2-4d6f-a9bf-ab7250a92d83" providerId="AD" clId="Web-{0B5EB86F-DE86-4DA9-95B2-3F3907BA089F}" dt="2020-05-05T13:47:35.894" v="146" actId="1076"/>
          <ac:spMkLst>
            <pc:docMk/>
            <pc:sldMk cId="3598284323" sldId="256"/>
            <ac:spMk id="43" creationId="{00000000-0000-0000-0000-000000000000}"/>
          </ac:spMkLst>
        </pc:spChg>
        <pc:spChg chg="mod">
          <ac:chgData name="Godlewski Marcin (Britenet)" userId="S::m.godlewski@mc.gov.pl::930c73a9-afe2-4d6f-a9bf-ab7250a92d83" providerId="AD" clId="Web-{0B5EB86F-DE86-4DA9-95B2-3F3907BA089F}" dt="2020-05-05T13:40:38.202" v="60" actId="1076"/>
          <ac:spMkLst>
            <pc:docMk/>
            <pc:sldMk cId="3598284323" sldId="256"/>
            <ac:spMk id="47" creationId="{00000000-0000-0000-0000-000000000000}"/>
          </ac:spMkLst>
        </pc:spChg>
        <pc:spChg chg="mod">
          <ac:chgData name="Godlewski Marcin (Britenet)" userId="S::m.godlewski@mc.gov.pl::930c73a9-afe2-4d6f-a9bf-ab7250a92d83" providerId="AD" clId="Web-{0B5EB86F-DE86-4DA9-95B2-3F3907BA089F}" dt="2020-05-05T13:39:35.123" v="42" actId="1076"/>
          <ac:spMkLst>
            <pc:docMk/>
            <pc:sldMk cId="3598284323" sldId="256"/>
            <ac:spMk id="49" creationId="{00000000-0000-0000-0000-000000000000}"/>
          </ac:spMkLst>
        </pc:spChg>
        <pc:spChg chg="mod">
          <ac:chgData name="Godlewski Marcin (Britenet)" userId="S::m.godlewski@mc.gov.pl::930c73a9-afe2-4d6f-a9bf-ab7250a92d83" providerId="AD" clId="Web-{0B5EB86F-DE86-4DA9-95B2-3F3907BA089F}" dt="2020-05-05T13:39:36.920" v="43" actId="1076"/>
          <ac:spMkLst>
            <pc:docMk/>
            <pc:sldMk cId="3598284323" sldId="256"/>
            <ac:spMk id="50" creationId="{00000000-0000-0000-0000-000000000000}"/>
          </ac:spMkLst>
        </pc:spChg>
        <pc:spChg chg="del mod">
          <ac:chgData name="Godlewski Marcin (Britenet)" userId="S::m.godlewski@mc.gov.pl::930c73a9-afe2-4d6f-a9bf-ab7250a92d83" providerId="AD" clId="Web-{0B5EB86F-DE86-4DA9-95B2-3F3907BA089F}" dt="2020-05-05T13:50:14.583" v="159"/>
          <ac:spMkLst>
            <pc:docMk/>
            <pc:sldMk cId="3598284323" sldId="256"/>
            <ac:spMk id="51" creationId="{00000000-0000-0000-0000-000000000000}"/>
          </ac:spMkLst>
        </pc:spChg>
        <pc:spChg chg="del mod">
          <ac:chgData name="Godlewski Marcin (Britenet)" userId="S::m.godlewski@mc.gov.pl::930c73a9-afe2-4d6f-a9bf-ab7250a92d83" providerId="AD" clId="Web-{0B5EB86F-DE86-4DA9-95B2-3F3907BA089F}" dt="2020-05-05T13:37:31.091" v="10"/>
          <ac:spMkLst>
            <pc:docMk/>
            <pc:sldMk cId="3598284323" sldId="256"/>
            <ac:spMk id="53" creationId="{00000000-0000-0000-0000-000000000000}"/>
          </ac:spMkLst>
        </pc:spChg>
        <pc:spChg chg="mod">
          <ac:chgData name="Godlewski Marcin (Britenet)" userId="S::m.godlewski@mc.gov.pl::930c73a9-afe2-4d6f-a9bf-ab7250a92d83" providerId="AD" clId="Web-{0B5EB86F-DE86-4DA9-95B2-3F3907BA089F}" dt="2020-05-05T13:40:41.296" v="62" actId="1076"/>
          <ac:spMkLst>
            <pc:docMk/>
            <pc:sldMk cId="3598284323" sldId="256"/>
            <ac:spMk id="57" creationId="{00000000-0000-0000-0000-000000000000}"/>
          </ac:spMkLst>
        </pc:spChg>
        <pc:spChg chg="mod">
          <ac:chgData name="Godlewski Marcin (Britenet)" userId="S::m.godlewski@mc.gov.pl::930c73a9-afe2-4d6f-a9bf-ab7250a92d83" providerId="AD" clId="Web-{0B5EB86F-DE86-4DA9-95B2-3F3907BA089F}" dt="2020-05-05T13:47:43.253" v="147" actId="1076"/>
          <ac:spMkLst>
            <pc:docMk/>
            <pc:sldMk cId="3598284323" sldId="256"/>
            <ac:spMk id="59" creationId="{00000000-0000-0000-0000-000000000000}"/>
          </ac:spMkLst>
        </pc:spChg>
        <pc:spChg chg="del mod">
          <ac:chgData name="Godlewski Marcin (Britenet)" userId="S::m.godlewski@mc.gov.pl::930c73a9-afe2-4d6f-a9bf-ab7250a92d83" providerId="AD" clId="Web-{0B5EB86F-DE86-4DA9-95B2-3F3907BA089F}" dt="2020-05-05T13:50:13.630" v="158"/>
          <ac:spMkLst>
            <pc:docMk/>
            <pc:sldMk cId="3598284323" sldId="256"/>
            <ac:spMk id="63" creationId="{00000000-0000-0000-0000-000000000000}"/>
          </ac:spMkLst>
        </pc:spChg>
        <pc:spChg chg="del mod">
          <ac:chgData name="Godlewski Marcin (Britenet)" userId="S::m.godlewski@mc.gov.pl::930c73a9-afe2-4d6f-a9bf-ab7250a92d83" providerId="AD" clId="Web-{0B5EB86F-DE86-4DA9-95B2-3F3907BA089F}" dt="2020-05-05T13:50:11.427" v="155"/>
          <ac:spMkLst>
            <pc:docMk/>
            <pc:sldMk cId="3598284323" sldId="256"/>
            <ac:spMk id="66" creationId="{00000000-0000-0000-0000-000000000000}"/>
          </ac:spMkLst>
        </pc:spChg>
        <pc:spChg chg="mod">
          <ac:chgData name="Godlewski Marcin (Britenet)" userId="S::m.godlewski@mc.gov.pl::930c73a9-afe2-4d6f-a9bf-ab7250a92d83" providerId="AD" clId="Web-{0B5EB86F-DE86-4DA9-95B2-3F3907BA089F}" dt="2020-05-05T13:40:47.452" v="64" actId="1076"/>
          <ac:spMkLst>
            <pc:docMk/>
            <pc:sldMk cId="3598284323" sldId="256"/>
            <ac:spMk id="74" creationId="{00000000-0000-0000-0000-000000000000}"/>
          </ac:spMkLst>
        </pc:spChg>
        <pc:spChg chg="mod">
          <ac:chgData name="Godlewski Marcin (Britenet)" userId="S::m.godlewski@mc.gov.pl::930c73a9-afe2-4d6f-a9bf-ab7250a92d83" providerId="AD" clId="Web-{0B5EB86F-DE86-4DA9-95B2-3F3907BA089F}" dt="2020-05-05T13:47:15.940" v="137" actId="1076"/>
          <ac:spMkLst>
            <pc:docMk/>
            <pc:sldMk cId="3598284323" sldId="256"/>
            <ac:spMk id="79" creationId="{00000000-0000-0000-0000-000000000000}"/>
          </ac:spMkLst>
        </pc:spChg>
        <pc:spChg chg="del mod">
          <ac:chgData name="Godlewski Marcin (Britenet)" userId="S::m.godlewski@mc.gov.pl::930c73a9-afe2-4d6f-a9bf-ab7250a92d83" providerId="AD" clId="Web-{0B5EB86F-DE86-4DA9-95B2-3F3907BA089F}" dt="2020-05-05T13:50:15.614" v="160"/>
          <ac:spMkLst>
            <pc:docMk/>
            <pc:sldMk cId="3598284323" sldId="256"/>
            <ac:spMk id="80" creationId="{00000000-0000-0000-0000-000000000000}"/>
          </ac:spMkLst>
        </pc:spChg>
        <pc:spChg chg="mod">
          <ac:chgData name="Godlewski Marcin (Britenet)" userId="S::m.godlewski@mc.gov.pl::930c73a9-afe2-4d6f-a9bf-ab7250a92d83" providerId="AD" clId="Web-{0B5EB86F-DE86-4DA9-95B2-3F3907BA089F}" dt="2020-05-05T13:43:33.063" v="98" actId="20577"/>
          <ac:spMkLst>
            <pc:docMk/>
            <pc:sldMk cId="3598284323" sldId="256"/>
            <ac:spMk id="108" creationId="{00000000-0000-0000-0000-000000000000}"/>
          </ac:spMkLst>
        </pc:spChg>
        <pc:cxnChg chg="del mod">
          <ac:chgData name="Godlewski Marcin (Britenet)" userId="S::m.godlewski@mc.gov.pl::930c73a9-afe2-4d6f-a9bf-ab7250a92d83" providerId="AD" clId="Web-{0B5EB86F-DE86-4DA9-95B2-3F3907BA089F}" dt="2020-05-05T13:50:08.708" v="152"/>
          <ac:cxnSpMkLst>
            <pc:docMk/>
            <pc:sldMk cId="3598284323" sldId="256"/>
            <ac:cxnSpMk id="6" creationId="{00000000-0000-0000-0000-000000000000}"/>
          </ac:cxnSpMkLst>
        </pc:cxnChg>
        <pc:cxnChg chg="del mod">
          <ac:chgData name="Godlewski Marcin (Britenet)" userId="S::m.godlewski@mc.gov.pl::930c73a9-afe2-4d6f-a9bf-ab7250a92d83" providerId="AD" clId="Web-{0B5EB86F-DE86-4DA9-95B2-3F3907BA089F}" dt="2020-05-05T13:50:18.911" v="164"/>
          <ac:cxnSpMkLst>
            <pc:docMk/>
            <pc:sldMk cId="3598284323" sldId="256"/>
            <ac:cxnSpMk id="12" creationId="{00000000-0000-0000-0000-000000000000}"/>
          </ac:cxnSpMkLst>
        </pc:cxnChg>
        <pc:cxnChg chg="del mod">
          <ac:chgData name="Godlewski Marcin (Britenet)" userId="S::m.godlewski@mc.gov.pl::930c73a9-afe2-4d6f-a9bf-ab7250a92d83" providerId="AD" clId="Web-{0B5EB86F-DE86-4DA9-95B2-3F3907BA089F}" dt="2020-05-05T13:50:07.864" v="151"/>
          <ac:cxnSpMkLst>
            <pc:docMk/>
            <pc:sldMk cId="3598284323" sldId="256"/>
            <ac:cxnSpMk id="21" creationId="{00000000-0000-0000-0000-000000000000}"/>
          </ac:cxnSpMkLst>
        </pc:cxnChg>
        <pc:cxnChg chg="mod">
          <ac:chgData name="Godlewski Marcin (Britenet)" userId="S::m.godlewski@mc.gov.pl::930c73a9-afe2-4d6f-a9bf-ab7250a92d83" providerId="AD" clId="Web-{0B5EB86F-DE86-4DA9-95B2-3F3907BA089F}" dt="2020-05-05T13:40:47.452" v="64" actId="1076"/>
          <ac:cxnSpMkLst>
            <pc:docMk/>
            <pc:sldMk cId="3598284323" sldId="256"/>
            <ac:cxnSpMk id="38" creationId="{00000000-0000-0000-0000-000000000000}"/>
          </ac:cxnSpMkLst>
        </pc:cxnChg>
        <pc:cxnChg chg="del mod">
          <ac:chgData name="Godlewski Marcin (Britenet)" userId="S::m.godlewski@mc.gov.pl::930c73a9-afe2-4d6f-a9bf-ab7250a92d83" providerId="AD" clId="Web-{0B5EB86F-DE86-4DA9-95B2-3F3907BA089F}" dt="2020-05-05T13:50:22.817" v="167"/>
          <ac:cxnSpMkLst>
            <pc:docMk/>
            <pc:sldMk cId="3598284323" sldId="256"/>
            <ac:cxnSpMk id="40" creationId="{00000000-0000-0000-0000-000000000000}"/>
          </ac:cxnSpMkLst>
        </pc:cxnChg>
        <pc:cxnChg chg="del mod">
          <ac:chgData name="Godlewski Marcin (Britenet)" userId="S::m.godlewski@mc.gov.pl::930c73a9-afe2-4d6f-a9bf-ab7250a92d83" providerId="AD" clId="Web-{0B5EB86F-DE86-4DA9-95B2-3F3907BA089F}" dt="2020-05-05T13:50:11.442" v="157"/>
          <ac:cxnSpMkLst>
            <pc:docMk/>
            <pc:sldMk cId="3598284323" sldId="256"/>
            <ac:cxnSpMk id="45" creationId="{00000000-0000-0000-0000-000000000000}"/>
          </ac:cxnSpMkLst>
        </pc:cxnChg>
        <pc:cxnChg chg="del mod">
          <ac:chgData name="Godlewski Marcin (Britenet)" userId="S::m.godlewski@mc.gov.pl::930c73a9-afe2-4d6f-a9bf-ab7250a92d83" providerId="AD" clId="Web-{0B5EB86F-DE86-4DA9-95B2-3F3907BA089F}" dt="2020-05-05T13:50:17.739" v="163"/>
          <ac:cxnSpMkLst>
            <pc:docMk/>
            <pc:sldMk cId="3598284323" sldId="256"/>
            <ac:cxnSpMk id="46" creationId="{00000000-0000-0000-0000-000000000000}"/>
          </ac:cxnSpMkLst>
        </pc:cxnChg>
        <pc:cxnChg chg="del mod">
          <ac:chgData name="Godlewski Marcin (Britenet)" userId="S::m.godlewski@mc.gov.pl::930c73a9-afe2-4d6f-a9bf-ab7250a92d83" providerId="AD" clId="Web-{0B5EB86F-DE86-4DA9-95B2-3F3907BA089F}" dt="2020-05-05T13:50:19.802" v="165"/>
          <ac:cxnSpMkLst>
            <pc:docMk/>
            <pc:sldMk cId="3598284323" sldId="256"/>
            <ac:cxnSpMk id="48" creationId="{00000000-0000-0000-0000-000000000000}"/>
          </ac:cxnSpMkLst>
        </pc:cxnChg>
        <pc:cxnChg chg="mod">
          <ac:chgData name="Godlewski Marcin (Britenet)" userId="S::m.godlewski@mc.gov.pl::930c73a9-afe2-4d6f-a9bf-ab7250a92d83" providerId="AD" clId="Web-{0B5EB86F-DE86-4DA9-95B2-3F3907BA089F}" dt="2020-05-05T13:40:41.296" v="62" actId="1076"/>
          <ac:cxnSpMkLst>
            <pc:docMk/>
            <pc:sldMk cId="3598284323" sldId="256"/>
            <ac:cxnSpMk id="52" creationId="{00000000-0000-0000-0000-000000000000}"/>
          </ac:cxnSpMkLst>
        </pc:cxnChg>
        <pc:cxnChg chg="mod">
          <ac:chgData name="Godlewski Marcin (Britenet)" userId="S::m.godlewski@mc.gov.pl::930c73a9-afe2-4d6f-a9bf-ab7250a92d83" providerId="AD" clId="Web-{0B5EB86F-DE86-4DA9-95B2-3F3907BA089F}" dt="2020-05-05T13:40:47.374" v="63" actId="1076"/>
          <ac:cxnSpMkLst>
            <pc:docMk/>
            <pc:sldMk cId="3598284323" sldId="256"/>
            <ac:cxnSpMk id="54" creationId="{00000000-0000-0000-0000-000000000000}"/>
          </ac:cxnSpMkLst>
        </pc:cxnChg>
        <pc:cxnChg chg="mod">
          <ac:chgData name="Godlewski Marcin (Britenet)" userId="S::m.godlewski@mc.gov.pl::930c73a9-afe2-4d6f-a9bf-ab7250a92d83" providerId="AD" clId="Web-{0B5EB86F-DE86-4DA9-95B2-3F3907BA089F}" dt="2020-05-05T13:40:41.296" v="62" actId="1076"/>
          <ac:cxnSpMkLst>
            <pc:docMk/>
            <pc:sldMk cId="3598284323" sldId="256"/>
            <ac:cxnSpMk id="55" creationId="{00000000-0000-0000-0000-000000000000}"/>
          </ac:cxnSpMkLst>
        </pc:cxnChg>
        <pc:cxnChg chg="mod">
          <ac:chgData name="Godlewski Marcin (Britenet)" userId="S::m.godlewski@mc.gov.pl::930c73a9-afe2-4d6f-a9bf-ab7250a92d83" providerId="AD" clId="Web-{0B5EB86F-DE86-4DA9-95B2-3F3907BA089F}" dt="2020-05-05T13:50:14.583" v="159"/>
          <ac:cxnSpMkLst>
            <pc:docMk/>
            <pc:sldMk cId="3598284323" sldId="256"/>
            <ac:cxnSpMk id="56" creationId="{00000000-0000-0000-0000-000000000000}"/>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58" creationId="{00000000-0000-0000-0000-000000000000}"/>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60" creationId="{00000000-0000-0000-0000-000000000000}"/>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61" creationId="{00000000-0000-0000-0000-000000000000}"/>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62" creationId="{00000000-0000-0000-0000-000000000000}"/>
          </ac:cxnSpMkLst>
        </pc:cxnChg>
        <pc:cxnChg chg="del mod">
          <ac:chgData name="Godlewski Marcin (Britenet)" userId="S::m.godlewski@mc.gov.pl::930c73a9-afe2-4d6f-a9bf-ab7250a92d83" providerId="AD" clId="Web-{0B5EB86F-DE86-4DA9-95B2-3F3907BA089F}" dt="2020-05-05T13:50:24.036" v="168"/>
          <ac:cxnSpMkLst>
            <pc:docMk/>
            <pc:sldMk cId="3598284323" sldId="256"/>
            <ac:cxnSpMk id="64" creationId="{00000000-0000-0000-0000-000000000000}"/>
          </ac:cxnSpMkLst>
        </pc:cxnChg>
        <pc:cxnChg chg="mod">
          <ac:chgData name="Godlewski Marcin (Britenet)" userId="S::m.godlewski@mc.gov.pl::930c73a9-afe2-4d6f-a9bf-ab7250a92d83" providerId="AD" clId="Web-{0B5EB86F-DE86-4DA9-95B2-3F3907BA089F}" dt="2020-05-05T13:47:43.253" v="147" actId="1076"/>
          <ac:cxnSpMkLst>
            <pc:docMk/>
            <pc:sldMk cId="3598284323" sldId="256"/>
            <ac:cxnSpMk id="65" creationId="{00000000-0000-0000-0000-000000000000}"/>
          </ac:cxnSpMkLst>
        </pc:cxnChg>
        <pc:cxnChg chg="mod">
          <ac:chgData name="Godlewski Marcin (Britenet)" userId="S::m.godlewski@mc.gov.pl::930c73a9-afe2-4d6f-a9bf-ab7250a92d83" providerId="AD" clId="Web-{0B5EB86F-DE86-4DA9-95B2-3F3907BA089F}" dt="2020-05-05T13:50:11.427" v="155"/>
          <ac:cxnSpMkLst>
            <pc:docMk/>
            <pc:sldMk cId="3598284323" sldId="256"/>
            <ac:cxnSpMk id="67" creationId="{00000000-0000-0000-0000-000000000000}"/>
          </ac:cxnSpMkLst>
        </pc:cxnChg>
        <pc:cxnChg chg="add del mod">
          <ac:chgData name="Godlewski Marcin (Britenet)" userId="S::m.godlewski@mc.gov.pl::930c73a9-afe2-4d6f-a9bf-ab7250a92d83" providerId="AD" clId="Web-{0B5EB86F-DE86-4DA9-95B2-3F3907BA089F}" dt="2020-05-05T13:50:11.395" v="154"/>
          <ac:cxnSpMkLst>
            <pc:docMk/>
            <pc:sldMk cId="3598284323" sldId="256"/>
            <ac:cxnSpMk id="68" creationId="{2DCAB380-FB6A-458A-A8A8-745945B92A34}"/>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81" creationId="{00000000-0000-0000-0000-000000000000}"/>
          </ac:cxnSpMkLst>
        </pc:cxnChg>
        <pc:cxnChg chg="del mod">
          <ac:chgData name="Godlewski Marcin (Britenet)" userId="S::m.godlewski@mc.gov.pl::930c73a9-afe2-4d6f-a9bf-ab7250a92d83" providerId="AD" clId="Web-{0B5EB86F-DE86-4DA9-95B2-3F3907BA089F}" dt="2020-05-05T13:50:17.052" v="162"/>
          <ac:cxnSpMkLst>
            <pc:docMk/>
            <pc:sldMk cId="3598284323" sldId="256"/>
            <ac:cxnSpMk id="107" creationId="{00000000-0000-0000-0000-000000000000}"/>
          </ac:cxnSpMkLst>
        </pc:cxnChg>
        <pc:cxnChg chg="del mod">
          <ac:chgData name="Godlewski Marcin (Britenet)" userId="S::m.godlewski@mc.gov.pl::930c73a9-afe2-4d6f-a9bf-ab7250a92d83" providerId="AD" clId="Web-{0B5EB86F-DE86-4DA9-95B2-3F3907BA089F}" dt="2020-05-05T13:50:11.442" v="156"/>
          <ac:cxnSpMkLst>
            <pc:docMk/>
            <pc:sldMk cId="3598284323" sldId="256"/>
            <ac:cxnSpMk id="140" creationId="{00000000-0000-0000-0000-000000000000}"/>
          </ac:cxnSpMkLst>
        </pc:cxnChg>
      </pc:sldChg>
      <pc:sldChg chg="add replId">
        <pc:chgData name="Godlewski Marcin (Britenet)" userId="S::m.godlewski@mc.gov.pl::930c73a9-afe2-4d6f-a9bf-ab7250a92d83" providerId="AD" clId="Web-{0B5EB86F-DE86-4DA9-95B2-3F3907BA089F}" dt="2020-05-05T13:50:02.708" v="148"/>
        <pc:sldMkLst>
          <pc:docMk/>
          <pc:sldMk cId="4234984123" sldId="257"/>
        </pc:sldMkLst>
      </pc:sldChg>
    </pc:docChg>
  </pc:docChgLst>
  <pc:docChgLst>
    <pc:chgData clId="Web-{6FE65F89-7346-41C6-A948-A49576AAC4BA}"/>
    <pc:docChg chg="modSld">
      <pc:chgData name="" userId="" providerId="" clId="Web-{6FE65F89-7346-41C6-A948-A49576AAC4BA}" dt="2020-05-05T13:50:43.899" v="0"/>
      <pc:docMkLst>
        <pc:docMk/>
      </pc:docMkLst>
      <pc:sldChg chg="delSp modSp">
        <pc:chgData name="" userId="" providerId="" clId="Web-{6FE65F89-7346-41C6-A948-A49576AAC4BA}" dt="2020-05-05T13:50:43.899" v="0"/>
        <pc:sldMkLst>
          <pc:docMk/>
          <pc:sldMk cId="3598284323" sldId="256"/>
        </pc:sldMkLst>
        <pc:spChg chg="del">
          <ac:chgData name="" userId="" providerId="" clId="Web-{6FE65F89-7346-41C6-A948-A49576AAC4BA}" dt="2020-05-05T13:50:43.899" v="0"/>
          <ac:spMkLst>
            <pc:docMk/>
            <pc:sldMk cId="3598284323" sldId="256"/>
            <ac:spMk id="22" creationId="{00000000-0000-0000-0000-000000000000}"/>
          </ac:spMkLst>
        </pc:spChg>
        <pc:cxnChg chg="mod">
          <ac:chgData name="" userId="" providerId="" clId="Web-{6FE65F89-7346-41C6-A948-A49576AAC4BA}" dt="2020-05-05T13:50:43.899" v="0"/>
          <ac:cxnSpMkLst>
            <pc:docMk/>
            <pc:sldMk cId="3598284323" sldId="256"/>
            <ac:cxnSpMk id="38" creationId="{00000000-0000-0000-0000-000000000000}"/>
          </ac:cxnSpMkLst>
        </pc:cxnChg>
        <pc:cxnChg chg="mod">
          <ac:chgData name="" userId="" providerId="" clId="Web-{6FE65F89-7346-41C6-A948-A49576AAC4BA}" dt="2020-05-05T13:50:43.899" v="0"/>
          <ac:cxnSpMkLst>
            <pc:docMk/>
            <pc:sldMk cId="3598284323" sldId="256"/>
            <ac:cxnSpMk id="54" creationId="{00000000-0000-0000-0000-000000000000}"/>
          </ac:cxnSpMkLst>
        </pc:cxnChg>
      </pc:sldChg>
    </pc:docChg>
  </pc:docChgLst>
  <pc:docChgLst>
    <pc:chgData name="Godlewski Marcin (Britenet)" userId="S::m.godlewski@mc.gov.pl::930c73a9-afe2-4d6f-a9bf-ab7250a92d83" providerId="AD" clId="Web-{6FE65F89-7346-41C6-A948-A49576AAC4BA}"/>
    <pc:docChg chg="modSld">
      <pc:chgData name="Godlewski Marcin (Britenet)" userId="S::m.godlewski@mc.gov.pl::930c73a9-afe2-4d6f-a9bf-ab7250a92d83" providerId="AD" clId="Web-{6FE65F89-7346-41C6-A948-A49576AAC4BA}" dt="2020-05-05T13:50:48.212" v="10"/>
      <pc:docMkLst>
        <pc:docMk/>
      </pc:docMkLst>
      <pc:sldChg chg="delSp modSp">
        <pc:chgData name="Godlewski Marcin (Britenet)" userId="S::m.godlewski@mc.gov.pl::930c73a9-afe2-4d6f-a9bf-ab7250a92d83" providerId="AD" clId="Web-{6FE65F89-7346-41C6-A948-A49576AAC4BA}" dt="2020-05-05T13:50:48.212" v="10"/>
        <pc:sldMkLst>
          <pc:docMk/>
          <pc:sldMk cId="3598284323" sldId="256"/>
        </pc:sldMkLst>
        <pc:spChg chg="del">
          <ac:chgData name="Godlewski Marcin (Britenet)" userId="S::m.godlewski@mc.gov.pl::930c73a9-afe2-4d6f-a9bf-ab7250a92d83" providerId="AD" clId="Web-{6FE65F89-7346-41C6-A948-A49576AAC4BA}" dt="2020-05-05T13:50:48.212" v="7"/>
          <ac:spMkLst>
            <pc:docMk/>
            <pc:sldMk cId="3598284323" sldId="256"/>
            <ac:spMk id="43" creationId="{00000000-0000-0000-0000-000000000000}"/>
          </ac:spMkLst>
        </pc:spChg>
        <pc:spChg chg="del">
          <ac:chgData name="Godlewski Marcin (Britenet)" userId="S::m.godlewski@mc.gov.pl::930c73a9-afe2-4d6f-a9bf-ab7250a92d83" providerId="AD" clId="Web-{6FE65F89-7346-41C6-A948-A49576AAC4BA}" dt="2020-05-05T13:50:48.196" v="6"/>
          <ac:spMkLst>
            <pc:docMk/>
            <pc:sldMk cId="3598284323" sldId="256"/>
            <ac:spMk id="57" creationId="{00000000-0000-0000-0000-000000000000}"/>
          </ac:spMkLst>
        </pc:spChg>
        <pc:cxnChg chg="del mod">
          <ac:chgData name="Godlewski Marcin (Britenet)" userId="S::m.godlewski@mc.gov.pl::930c73a9-afe2-4d6f-a9bf-ab7250a92d83" providerId="AD" clId="Web-{6FE65F89-7346-41C6-A948-A49576AAC4BA}" dt="2020-05-05T13:50:45.525" v="0"/>
          <ac:cxnSpMkLst>
            <pc:docMk/>
            <pc:sldMk cId="3598284323" sldId="256"/>
            <ac:cxnSpMk id="38" creationId="{00000000-0000-0000-0000-000000000000}"/>
          </ac:cxnSpMkLst>
        </pc:cxnChg>
        <pc:cxnChg chg="del mod">
          <ac:chgData name="Godlewski Marcin (Britenet)" userId="S::m.godlewski@mc.gov.pl::930c73a9-afe2-4d6f-a9bf-ab7250a92d83" providerId="AD" clId="Web-{6FE65F89-7346-41C6-A948-A49576AAC4BA}" dt="2020-05-05T13:50:48.181" v="4"/>
          <ac:cxnSpMkLst>
            <pc:docMk/>
            <pc:sldMk cId="3598284323" sldId="256"/>
            <ac:cxnSpMk id="52" creationId="{00000000-0000-0000-0000-000000000000}"/>
          </ac:cxnSpMkLst>
        </pc:cxnChg>
        <pc:cxnChg chg="del mod">
          <ac:chgData name="Godlewski Marcin (Britenet)" userId="S::m.godlewski@mc.gov.pl::930c73a9-afe2-4d6f-a9bf-ab7250a92d83" providerId="AD" clId="Web-{6FE65F89-7346-41C6-A948-A49576AAC4BA}" dt="2020-05-05T13:50:48.212" v="10"/>
          <ac:cxnSpMkLst>
            <pc:docMk/>
            <pc:sldMk cId="3598284323" sldId="256"/>
            <ac:cxnSpMk id="54" creationId="{00000000-0000-0000-0000-000000000000}"/>
          </ac:cxnSpMkLst>
        </pc:cxnChg>
        <pc:cxnChg chg="del mod">
          <ac:chgData name="Godlewski Marcin (Britenet)" userId="S::m.godlewski@mc.gov.pl::930c73a9-afe2-4d6f-a9bf-ab7250a92d83" providerId="AD" clId="Web-{6FE65F89-7346-41C6-A948-A49576AAC4BA}" dt="2020-05-05T13:50:48.181" v="3"/>
          <ac:cxnSpMkLst>
            <pc:docMk/>
            <pc:sldMk cId="3598284323" sldId="256"/>
            <ac:cxnSpMk id="55" creationId="{00000000-0000-0000-0000-000000000000}"/>
          </ac:cxnSpMkLst>
        </pc:cxnChg>
        <pc:cxnChg chg="del mod">
          <ac:chgData name="Godlewski Marcin (Britenet)" userId="S::m.godlewski@mc.gov.pl::930c73a9-afe2-4d6f-a9bf-ab7250a92d83" providerId="AD" clId="Web-{6FE65F89-7346-41C6-A948-A49576AAC4BA}" dt="2020-05-05T13:50:48.212" v="9"/>
          <ac:cxnSpMkLst>
            <pc:docMk/>
            <pc:sldMk cId="3598284323" sldId="256"/>
            <ac:cxnSpMk id="58" creationId="{00000000-0000-0000-0000-000000000000}"/>
          </ac:cxnSpMkLst>
        </pc:cxnChg>
        <pc:cxnChg chg="del mod">
          <ac:chgData name="Godlewski Marcin (Britenet)" userId="S::m.godlewski@mc.gov.pl::930c73a9-afe2-4d6f-a9bf-ab7250a92d83" providerId="AD" clId="Web-{6FE65F89-7346-41C6-A948-A49576AAC4BA}" dt="2020-05-05T13:50:48.212" v="8"/>
          <ac:cxnSpMkLst>
            <pc:docMk/>
            <pc:sldMk cId="3598284323" sldId="256"/>
            <ac:cxnSpMk id="60" creationId="{00000000-0000-0000-0000-000000000000}"/>
          </ac:cxnSpMkLst>
        </pc:cxnChg>
        <pc:cxnChg chg="del mod">
          <ac:chgData name="Godlewski Marcin (Britenet)" userId="S::m.godlewski@mc.gov.pl::930c73a9-afe2-4d6f-a9bf-ab7250a92d83" providerId="AD" clId="Web-{6FE65F89-7346-41C6-A948-A49576AAC4BA}" dt="2020-05-05T13:50:48.181" v="2"/>
          <ac:cxnSpMkLst>
            <pc:docMk/>
            <pc:sldMk cId="3598284323" sldId="256"/>
            <ac:cxnSpMk id="61" creationId="{00000000-0000-0000-0000-000000000000}"/>
          </ac:cxnSpMkLst>
        </pc:cxnChg>
        <pc:cxnChg chg="del mod">
          <ac:chgData name="Godlewski Marcin (Britenet)" userId="S::m.godlewski@mc.gov.pl::930c73a9-afe2-4d6f-a9bf-ab7250a92d83" providerId="AD" clId="Web-{6FE65F89-7346-41C6-A948-A49576AAC4BA}" dt="2020-05-05T13:50:48.181" v="1"/>
          <ac:cxnSpMkLst>
            <pc:docMk/>
            <pc:sldMk cId="3598284323" sldId="256"/>
            <ac:cxnSpMk id="62" creationId="{00000000-0000-0000-0000-000000000000}"/>
          </ac:cxnSpMkLst>
        </pc:cxnChg>
        <pc:cxnChg chg="del mod">
          <ac:chgData name="Godlewski Marcin (Britenet)" userId="S::m.godlewski@mc.gov.pl::930c73a9-afe2-4d6f-a9bf-ab7250a92d83" providerId="AD" clId="Web-{6FE65F89-7346-41C6-A948-A49576AAC4BA}" dt="2020-05-05T13:50:48.181" v="5"/>
          <ac:cxnSpMkLst>
            <pc:docMk/>
            <pc:sldMk cId="3598284323" sldId="256"/>
            <ac:cxnSpMk id="81" creationId="{00000000-0000-0000-0000-000000000000}"/>
          </ac:cxnSpMkLst>
        </pc:cxnChg>
      </pc:sldChg>
    </pc:docChg>
  </pc:docChgLst>
  <pc:docChgLst>
    <pc:chgData name="Godlewski Marcin (Britenet)" userId="S::m.godlewski@mc.gov.pl::930c73a9-afe2-4d6f-a9bf-ab7250a92d83" providerId="AD" clId="Web-{025E0C2B-4B6E-4611-8BCC-C83A54F487F5}"/>
    <pc:docChg chg="addSld modSld sldOrd">
      <pc:chgData name="Godlewski Marcin (Britenet)" userId="S::m.godlewski@mc.gov.pl::930c73a9-afe2-4d6f-a9bf-ab7250a92d83" providerId="AD" clId="Web-{025E0C2B-4B6E-4611-8BCC-C83A54F487F5}" dt="2020-05-05T13:54:42.432" v="92" actId="1076"/>
      <pc:docMkLst>
        <pc:docMk/>
      </pc:docMkLst>
      <pc:sldChg chg="delSp modSp mod setBg">
        <pc:chgData name="Godlewski Marcin (Britenet)" userId="S::m.godlewski@mc.gov.pl::930c73a9-afe2-4d6f-a9bf-ab7250a92d83" providerId="AD" clId="Web-{025E0C2B-4B6E-4611-8BCC-C83A54F487F5}" dt="2020-05-05T13:53:27.432" v="60"/>
        <pc:sldMkLst>
          <pc:docMk/>
          <pc:sldMk cId="3598284323" sldId="256"/>
        </pc:sldMkLst>
        <pc:spChg chg="del">
          <ac:chgData name="Godlewski Marcin (Britenet)" userId="S::m.godlewski@mc.gov.pl::930c73a9-afe2-4d6f-a9bf-ab7250a92d83" providerId="AD" clId="Web-{025E0C2B-4B6E-4611-8BCC-C83A54F487F5}" dt="2020-05-05T13:50:56.575" v="1"/>
          <ac:spMkLst>
            <pc:docMk/>
            <pc:sldMk cId="3598284323" sldId="256"/>
            <ac:spMk id="47" creationId="{00000000-0000-0000-0000-000000000000}"/>
          </ac:spMkLst>
        </pc:spChg>
        <pc:spChg chg="del">
          <ac:chgData name="Godlewski Marcin (Britenet)" userId="S::m.godlewski@mc.gov.pl::930c73a9-afe2-4d6f-a9bf-ab7250a92d83" providerId="AD" clId="Web-{025E0C2B-4B6E-4611-8BCC-C83A54F487F5}" dt="2020-05-05T13:50:59.246" v="3"/>
          <ac:spMkLst>
            <pc:docMk/>
            <pc:sldMk cId="3598284323" sldId="256"/>
            <ac:spMk id="49" creationId="{00000000-0000-0000-0000-000000000000}"/>
          </ac:spMkLst>
        </pc:spChg>
        <pc:spChg chg="del">
          <ac:chgData name="Godlewski Marcin (Britenet)" userId="S::m.godlewski@mc.gov.pl::930c73a9-afe2-4d6f-a9bf-ab7250a92d83" providerId="AD" clId="Web-{025E0C2B-4B6E-4611-8BCC-C83A54F487F5}" dt="2020-05-05T13:50:57.840" v="2"/>
          <ac:spMkLst>
            <pc:docMk/>
            <pc:sldMk cId="3598284323" sldId="256"/>
            <ac:spMk id="50" creationId="{00000000-0000-0000-0000-000000000000}"/>
          </ac:spMkLst>
        </pc:spChg>
        <pc:spChg chg="del">
          <ac:chgData name="Godlewski Marcin (Britenet)" userId="S::m.godlewski@mc.gov.pl::930c73a9-afe2-4d6f-a9bf-ab7250a92d83" providerId="AD" clId="Web-{025E0C2B-4B6E-4611-8BCC-C83A54F487F5}" dt="2020-05-05T13:50:55.418" v="0"/>
          <ac:spMkLst>
            <pc:docMk/>
            <pc:sldMk cId="3598284323" sldId="256"/>
            <ac:spMk id="74" creationId="{00000000-0000-0000-0000-000000000000}"/>
          </ac:spMkLst>
        </pc:spChg>
        <pc:spChg chg="del">
          <ac:chgData name="Godlewski Marcin (Britenet)" userId="S::m.godlewski@mc.gov.pl::930c73a9-afe2-4d6f-a9bf-ab7250a92d83" providerId="AD" clId="Web-{025E0C2B-4B6E-4611-8BCC-C83A54F487F5}" dt="2020-05-05T13:51:00.137" v="4"/>
          <ac:spMkLst>
            <pc:docMk/>
            <pc:sldMk cId="3598284323" sldId="256"/>
            <ac:spMk id="79" creationId="{00000000-0000-0000-0000-000000000000}"/>
          </ac:spMkLst>
        </pc:spChg>
        <pc:spChg chg="mod">
          <ac:chgData name="Godlewski Marcin (Britenet)" userId="S::m.godlewski@mc.gov.pl::930c73a9-afe2-4d6f-a9bf-ab7250a92d83" providerId="AD" clId="Web-{025E0C2B-4B6E-4611-8BCC-C83A54F487F5}" dt="2020-05-05T13:52:19.589" v="59" actId="1076"/>
          <ac:spMkLst>
            <pc:docMk/>
            <pc:sldMk cId="3598284323" sldId="256"/>
            <ac:spMk id="108" creationId="{00000000-0000-0000-0000-000000000000}"/>
          </ac:spMkLst>
        </pc:spChg>
      </pc:sldChg>
      <pc:sldChg chg="modSp add ord replId">
        <pc:chgData name="Godlewski Marcin (Britenet)" userId="S::m.godlewski@mc.gov.pl::930c73a9-afe2-4d6f-a9bf-ab7250a92d83" providerId="AD" clId="Web-{025E0C2B-4B6E-4611-8BCC-C83A54F487F5}" dt="2020-05-05T13:54:42.432" v="92" actId="1076"/>
        <pc:sldMkLst>
          <pc:docMk/>
          <pc:sldMk cId="297459643" sldId="258"/>
        </pc:sldMkLst>
        <pc:spChg chg="mod">
          <ac:chgData name="Godlewski Marcin (Britenet)" userId="S::m.godlewski@mc.gov.pl::930c73a9-afe2-4d6f-a9bf-ab7250a92d83" providerId="AD" clId="Web-{025E0C2B-4B6E-4611-8BCC-C83A54F487F5}" dt="2020-05-05T13:54:42.432" v="92" actId="1076"/>
          <ac:spMkLst>
            <pc:docMk/>
            <pc:sldMk cId="297459643" sldId="258"/>
            <ac:spMk id="108" creationId="{00000000-0000-0000-0000-000000000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Zeszyt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Arkusz1!$F$8</c:f>
              <c:strCache>
                <c:ptCount val="1"/>
                <c:pt idx="0">
                  <c:v>Ogółem</c:v>
                </c:pt>
              </c:strCache>
            </c:strRef>
          </c:tx>
          <c:spPr>
            <a:solidFill>
              <a:schemeClr val="tx2">
                <a:lumMod val="60000"/>
                <a:lumOff val="40000"/>
              </a:schemeClr>
            </a:solidFill>
          </c:spPr>
          <c:invertIfNegative val="0"/>
          <c:dPt>
            <c:idx val="0"/>
            <c:invertIfNegative val="0"/>
            <c:bubble3D val="0"/>
            <c:spPr>
              <a:solidFill>
                <a:srgbClr val="0070C0"/>
              </a:solidFill>
            </c:spPr>
            <c:extLst xmlns:c16r2="http://schemas.microsoft.com/office/drawing/2015/06/chart">
              <c:ext xmlns:c16="http://schemas.microsoft.com/office/drawing/2014/chart" uri="{C3380CC4-5D6E-409C-BE32-E72D297353CC}">
                <c16:uniqueId val="{00000001-65A5-487F-83B4-5F1A583ADE49}"/>
              </c:ext>
            </c:extLst>
          </c:dPt>
          <c:dPt>
            <c:idx val="1"/>
            <c:invertIfNegative val="0"/>
            <c:bubble3D val="0"/>
            <c:spPr>
              <a:solidFill>
                <a:srgbClr val="0070C0"/>
              </a:solidFill>
            </c:spPr>
            <c:extLst xmlns:c16r2="http://schemas.microsoft.com/office/drawing/2015/06/chart">
              <c:ext xmlns:c16="http://schemas.microsoft.com/office/drawing/2014/chart" uri="{C3380CC4-5D6E-409C-BE32-E72D297353CC}">
                <c16:uniqueId val="{00000003-65A5-487F-83B4-5F1A583ADE49}"/>
              </c:ext>
            </c:extLst>
          </c:dPt>
          <c:dLbls>
            <c:spPr>
              <a:noFill/>
              <a:ln>
                <a:noFill/>
              </a:ln>
              <a:effectLst/>
            </c:spPr>
            <c:txPr>
              <a:bodyPr wrap="square" lIns="38100" tIns="19050" rIns="38100" bIns="19050" anchor="ctr">
                <a:spAutoFit/>
              </a:bodyPr>
              <a:lstStyle/>
              <a:p>
                <a:pPr>
                  <a:defRPr sz="1200"/>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Arkusz1!$G$7:$H$7</c:f>
              <c:strCache>
                <c:ptCount val="2"/>
                <c:pt idx="0">
                  <c:v>Planowane </c:v>
                </c:pt>
                <c:pt idx="1">
                  <c:v>Faktyczne</c:v>
                </c:pt>
              </c:strCache>
            </c:strRef>
          </c:cat>
          <c:val>
            <c:numRef>
              <c:f>Arkusz1!$G$8:$H$8</c:f>
              <c:numCache>
                <c:formatCode>#,##0.00</c:formatCode>
                <c:ptCount val="2"/>
                <c:pt idx="0">
                  <c:v>18867895.649999999</c:v>
                </c:pt>
                <c:pt idx="1">
                  <c:v>18843915.210000001</c:v>
                </c:pt>
              </c:numCache>
            </c:numRef>
          </c:val>
          <c:extLst xmlns:c16r2="http://schemas.microsoft.com/office/drawing/2015/06/chart">
            <c:ext xmlns:c16="http://schemas.microsoft.com/office/drawing/2014/chart" uri="{C3380CC4-5D6E-409C-BE32-E72D297353CC}">
              <c16:uniqueId val="{00000004-65A5-487F-83B4-5F1A583ADE49}"/>
            </c:ext>
          </c:extLst>
        </c:ser>
        <c:ser>
          <c:idx val="1"/>
          <c:order val="1"/>
          <c:tx>
            <c:strRef>
              <c:f>Arkusz1!$F$9</c:f>
              <c:strCache>
                <c:ptCount val="1"/>
                <c:pt idx="0">
                  <c:v>w tym srodki UE</c:v>
                </c:pt>
              </c:strCache>
            </c:strRef>
          </c:tx>
          <c:spPr>
            <a:solidFill>
              <a:srgbClr val="FF0000"/>
            </a:solidFill>
          </c:spPr>
          <c:invertIfNegative val="0"/>
          <c:dLbls>
            <c:spPr>
              <a:noFill/>
              <a:ln>
                <a:noFill/>
              </a:ln>
              <a:effectLst/>
            </c:spPr>
            <c:txPr>
              <a:bodyPr wrap="square" lIns="38100" tIns="19050" rIns="38100" bIns="19050" anchor="ctr">
                <a:spAutoFit/>
              </a:bodyPr>
              <a:lstStyle/>
              <a:p>
                <a:pPr>
                  <a:defRPr sz="1200"/>
                </a:pPr>
                <a:endParaRPr lang="pl-PL"/>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Arkusz1!$G$7:$H$7</c:f>
              <c:strCache>
                <c:ptCount val="2"/>
                <c:pt idx="0">
                  <c:v>Planowane </c:v>
                </c:pt>
                <c:pt idx="1">
                  <c:v>Faktyczne</c:v>
                </c:pt>
              </c:strCache>
            </c:strRef>
          </c:cat>
          <c:val>
            <c:numRef>
              <c:f>Arkusz1!$G$9:$H$9</c:f>
              <c:numCache>
                <c:formatCode>#,##0.00</c:formatCode>
                <c:ptCount val="2"/>
                <c:pt idx="0">
                  <c:v>15967900.08</c:v>
                </c:pt>
                <c:pt idx="1">
                  <c:v>15947605.43</c:v>
                </c:pt>
              </c:numCache>
            </c:numRef>
          </c:val>
          <c:extLst xmlns:c16r2="http://schemas.microsoft.com/office/drawing/2015/06/chart">
            <c:ext xmlns:c16="http://schemas.microsoft.com/office/drawing/2014/chart" uri="{C3380CC4-5D6E-409C-BE32-E72D297353CC}">
              <c16:uniqueId val="{00000005-65A5-487F-83B4-5F1A583ADE49}"/>
            </c:ext>
          </c:extLst>
        </c:ser>
        <c:dLbls>
          <c:showLegendKey val="0"/>
          <c:showVal val="1"/>
          <c:showCatName val="0"/>
          <c:showSerName val="0"/>
          <c:showPercent val="0"/>
          <c:showBubbleSize val="0"/>
        </c:dLbls>
        <c:gapWidth val="75"/>
        <c:axId val="362311656"/>
        <c:axId val="362305776"/>
      </c:barChart>
      <c:catAx>
        <c:axId val="362311656"/>
        <c:scaling>
          <c:orientation val="minMax"/>
        </c:scaling>
        <c:delete val="0"/>
        <c:axPos val="b"/>
        <c:numFmt formatCode="General" sourceLinked="0"/>
        <c:majorTickMark val="none"/>
        <c:minorTickMark val="none"/>
        <c:tickLblPos val="nextTo"/>
        <c:crossAx val="362305776"/>
        <c:crosses val="autoZero"/>
        <c:auto val="1"/>
        <c:lblAlgn val="ctr"/>
        <c:lblOffset val="100"/>
        <c:noMultiLvlLbl val="0"/>
      </c:catAx>
      <c:valAx>
        <c:axId val="362305776"/>
        <c:scaling>
          <c:orientation val="minMax"/>
          <c:min val="0"/>
        </c:scaling>
        <c:delete val="0"/>
        <c:axPos val="l"/>
        <c:numFmt formatCode="#,##0.00\ &quot;zł&quot;" sourceLinked="0"/>
        <c:majorTickMark val="none"/>
        <c:minorTickMark val="none"/>
        <c:tickLblPos val="nextTo"/>
        <c:crossAx val="362311656"/>
        <c:crosses val="autoZero"/>
        <c:crossBetween val="between"/>
      </c:valAx>
    </c:plotArea>
    <c:legend>
      <c:legendPos val="r"/>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9F2A9B-7A29-4872-A55A-D3D075AE0F89}" type="datetimeFigureOut">
              <a:rPr lang="pl-PL" smtClean="0"/>
              <a:t>20.05.2022</a:t>
            </a:fld>
            <a:endParaRPr lang="pl-PL"/>
          </a:p>
        </p:txBody>
      </p:sp>
      <p:sp>
        <p:nvSpPr>
          <p:cNvPr id="4" name="Symbol zastępczy obrazu slajd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46C25E-9B41-4092-8F39-CFA85213D997}" type="slidenum">
              <a:rPr lang="pl-PL" smtClean="0"/>
              <a:t>‹#›</a:t>
            </a:fld>
            <a:endParaRPr lang="pl-PL"/>
          </a:p>
        </p:txBody>
      </p:sp>
    </p:spTree>
    <p:extLst>
      <p:ext uri="{BB962C8B-B14F-4D97-AF65-F5344CB8AC3E}">
        <p14:creationId xmlns:p14="http://schemas.microsoft.com/office/powerpoint/2010/main" val="2295662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b="1" dirty="0"/>
              <a:t>Ad mikroskop: </a:t>
            </a:r>
            <a:r>
              <a:rPr lang="pl-PL" sz="1200" dirty="0">
                <a:effectLst/>
                <a:latin typeface="Arial"/>
                <a:ea typeface="Times New Roman"/>
                <a:cs typeface="Times New Roman"/>
              </a:rPr>
              <a:t>Wyłoniony dostawca, firma JEOL Ltd., oddział w Polsce w ramach szczegółowych uzgodnień terminu dostawy zaproponował datę dostawy i zakończenia instalacji znacznie przekraczającą datę zawartą w podpisanej umowie i datę ostateczną kamienia milowego. Powodem opóźnienia były ograniczenia producenta związane z metodą i możliwościami produkcji. Każdy egzemplarz mikroskopu jest produkowany według indywidualnego zapotrzebowania klienta. Zakupiony mikroskop jest nowym modelem wprowadzonym na rynek, posiadającym wiele poszukiwanych rozwiązań technicznych, co spowodowało duży popyt na ten model mikroskopu. Producent z uwagi na sposób produkcji, metodę dostarczania i kontroli jakości nie był w stanie dostarczyć urządzenia w pierwotnie zakładanym terminie. W wyniki rozmów z osobami odpowiedzialnymi na wszystkich szczeblach koncernu JEOL Ltd. udało się osiągnąć porozumienie w wyniku, którego, zamieniono planowany, trwający 5 tyg. transport morski na transport lotniczy. W wyniku przeprowadzonych rozmów znacznie zniwelowano ryzyko opóźnienia realizacji projektu. Urządzenie zostało dostarczone do beneficjenta 27.09.2019. Natychmiast rozpoczęła się instalacja zakończona ostatecznie 8.11.2019. Prace instalacyjne realizowane były bez przerw i opóźnień. </a:t>
            </a: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dirty="0">
              <a:effectLst/>
              <a:latin typeface="Arial"/>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pl-PL" sz="1200" b="1" dirty="0">
                <a:effectLst/>
                <a:latin typeface="Arial"/>
                <a:ea typeface="Calibri"/>
                <a:cs typeface="Times New Roman"/>
              </a:rPr>
              <a:t>AD 3000 sztuk.</a:t>
            </a:r>
            <a:r>
              <a:rPr lang="pl-PL" sz="1200" b="1" baseline="0" dirty="0">
                <a:effectLst/>
                <a:latin typeface="Arial"/>
                <a:ea typeface="Calibri"/>
                <a:cs typeface="Times New Roman"/>
              </a:rPr>
              <a:t> :</a:t>
            </a:r>
            <a:r>
              <a:rPr lang="pl-PL" sz="1200" baseline="0" dirty="0">
                <a:effectLst/>
                <a:latin typeface="Arial"/>
                <a:ea typeface="Calibri"/>
                <a:cs typeface="Times New Roman"/>
              </a:rPr>
              <a:t> </a:t>
            </a:r>
            <a:r>
              <a:rPr lang="pl-PL" sz="1200" kern="1200" dirty="0">
                <a:solidFill>
                  <a:schemeClr val="dk1"/>
                </a:solidFill>
                <a:effectLst/>
                <a:latin typeface="Arial"/>
                <a:ea typeface="Times New Roman"/>
                <a:cs typeface="Times New Roman"/>
              </a:rPr>
              <a:t>Realizacja tego kamienia milowego była zależna od realizacji kamienia milowego </a:t>
            </a:r>
            <a:r>
              <a:rPr lang="pl-PL" sz="1200" kern="1200" dirty="0" err="1">
                <a:solidFill>
                  <a:schemeClr val="dk1"/>
                </a:solidFill>
                <a:effectLst/>
                <a:latin typeface="Arial"/>
                <a:ea typeface="Times New Roman"/>
                <a:cs typeface="Times New Roman"/>
              </a:rPr>
              <a:t>pn</a:t>
            </a:r>
            <a:r>
              <a:rPr lang="pl-PL" sz="1200" kern="1200" dirty="0">
                <a:solidFill>
                  <a:schemeClr val="dk1"/>
                </a:solidFill>
                <a:effectLst/>
                <a:latin typeface="Arial"/>
                <a:ea typeface="Times New Roman"/>
                <a:cs typeface="Times New Roman"/>
              </a:rPr>
              <a:t>.”Uruchomienie transmisyjnego mikroskopu elektronowego”. Opóźnienie w dostawie i instalacji mikroskopu spowodowało opóźnienie w procesie digitalizacji materiałów. </a:t>
            </a: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kern="1200" dirty="0">
              <a:solidFill>
                <a:schemeClr val="dk1"/>
              </a:solidFill>
              <a:effectLst/>
              <a:latin typeface="Arial"/>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pl-PL" sz="1200" b="1" dirty="0">
                <a:effectLst/>
                <a:latin typeface="Arial"/>
                <a:ea typeface="Calibri"/>
                <a:cs typeface="Times New Roman"/>
              </a:rPr>
              <a:t>AD 6000 sztuk.</a:t>
            </a:r>
            <a:r>
              <a:rPr lang="pl-PL" sz="1200" b="1" baseline="0" dirty="0">
                <a:effectLst/>
                <a:latin typeface="Arial"/>
                <a:ea typeface="Calibri"/>
                <a:cs typeface="Times New Roman"/>
              </a:rPr>
              <a:t> :</a:t>
            </a:r>
            <a:r>
              <a:rPr lang="pl-PL" sz="1200" baseline="0" dirty="0">
                <a:effectLst/>
                <a:latin typeface="Arial"/>
                <a:ea typeface="Calibri"/>
                <a:cs typeface="Times New Roman"/>
              </a:rPr>
              <a:t> </a:t>
            </a:r>
            <a:r>
              <a:rPr lang="pl-PL" sz="1200" kern="1200" dirty="0">
                <a:solidFill>
                  <a:schemeClr val="dk1"/>
                </a:solidFill>
                <a:effectLst/>
                <a:latin typeface="Arial"/>
                <a:ea typeface="Times New Roman"/>
                <a:cs typeface="Times New Roman"/>
              </a:rPr>
              <a:t>W związku z zagrożeniem epidemiologicznym w oparciu o zarządzenie nr 3/2020 Dyrektora Instytutu Immunologii i Terapii Doświadczalnej Polskiej Akademii Nauk (IITD PAN) z dnia 12.03 zakres prac pracowników został ograniczony. Znaczna część pracowników została delegowana do pracy zdalnej, oraz zredukowany został zakres prac prowadzonych w budynku Beneficjenta. Wdrożone ograniczenia w sposób istotny wpływały na realizację projektu. W szczególności zahamowany został proces digitalizacji i przygotowania materiałów do digitalizacji. Wprowadzone ograniczenia w znaczny sposób hamowały realizację projektu i osiąganie kolejnych kamieni milowych. W okresie bezpośrednio poprzedzającym wprowadzenie ograniczeń przygotowanych zostało wiele preparatów, które dla zachowania odpowiedniej, jakości powinny zostać </a:t>
            </a:r>
            <a:r>
              <a:rPr lang="pl-PL" sz="1200" kern="1200" dirty="0" err="1">
                <a:solidFill>
                  <a:schemeClr val="dk1"/>
                </a:solidFill>
                <a:effectLst/>
                <a:latin typeface="Arial"/>
                <a:ea typeface="Times New Roman"/>
                <a:cs typeface="Times New Roman"/>
              </a:rPr>
              <a:t>zdigitalizowane</a:t>
            </a:r>
            <a:r>
              <a:rPr lang="pl-PL" sz="1200" kern="1200" dirty="0">
                <a:solidFill>
                  <a:schemeClr val="dk1"/>
                </a:solidFill>
                <a:effectLst/>
                <a:latin typeface="Arial"/>
                <a:ea typeface="Times New Roman"/>
                <a:cs typeface="Times New Roman"/>
              </a:rPr>
              <a:t> w krótkim czasie po przygotowaniu, niestety proces digitalizacji został ograniczony. </a:t>
            </a: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dirty="0">
              <a:effectLst/>
              <a:latin typeface="+mn-lt"/>
              <a:ea typeface="Calibri"/>
              <a:cs typeface="Times New Roman"/>
            </a:endParaRPr>
          </a:p>
          <a:p>
            <a:endParaRPr lang="pl-PL" dirty="0"/>
          </a:p>
        </p:txBody>
      </p:sp>
      <p:sp>
        <p:nvSpPr>
          <p:cNvPr id="4" name="Symbol zastępczy numeru slajdu 3"/>
          <p:cNvSpPr>
            <a:spLocks noGrp="1"/>
          </p:cNvSpPr>
          <p:nvPr>
            <p:ph type="sldNum" sz="quarter" idx="10"/>
          </p:nvPr>
        </p:nvSpPr>
        <p:spPr/>
        <p:txBody>
          <a:bodyPr/>
          <a:lstStyle/>
          <a:p>
            <a:fld id="{F446C25E-9B41-4092-8F39-CFA85213D997}" type="slidenum">
              <a:rPr lang="pl-PL" smtClean="0"/>
              <a:t>4</a:t>
            </a:fld>
            <a:endParaRPr lang="pl-PL"/>
          </a:p>
        </p:txBody>
      </p:sp>
    </p:spTree>
    <p:extLst>
      <p:ext uri="{BB962C8B-B14F-4D97-AF65-F5344CB8AC3E}">
        <p14:creationId xmlns:p14="http://schemas.microsoft.com/office/powerpoint/2010/main" val="3599648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b="1" dirty="0"/>
              <a:t>Ad.</a:t>
            </a:r>
            <a:r>
              <a:rPr lang="pl-PL" b="1" baseline="0" dirty="0"/>
              <a:t> </a:t>
            </a:r>
            <a:r>
              <a:rPr lang="pl-PL" b="1" dirty="0"/>
              <a:t>Implementacja: </a:t>
            </a:r>
            <a:r>
              <a:rPr lang="pl-PL" sz="1200" kern="1200" dirty="0">
                <a:solidFill>
                  <a:schemeClr val="dk1"/>
                </a:solidFill>
                <a:effectLst/>
                <a:latin typeface="Arial"/>
                <a:ea typeface="Times New Roman"/>
                <a:cs typeface="Times New Roman"/>
              </a:rPr>
              <a:t>Opóźnienie w realizacji zadania wynikło z problemów we współpracy z firmą realizująca implementację platformy BINWIT. W początkowym okresie współpracy wykonawca platformy zaangażował zbyt małe środki w realizacje zadań, co powodowało powstawanie bieżących opóźnień w procesie budowy platformy. Problemem było również niewłaściwe zarządzanie w zakresie analityki po stronie wykonawcy platformy. Po dodatkowych interwencjach i spotkaniach z zarządem wykonawcy, wdrożono system współpracy oparty na większych zasobach ludzkich po stronie wykonawcy i częstszych spotkaniach z przedstawicielami zespołów specjalistycznych. W komunikację oraz procesy analityczne zaangażowano również firmę wykonująca usługę polegającą na doradztwie technicznym, organizacyjnym i wsparciu realizacji projektu. Drugim istotnym powodem opóźnienia było zagrożenie epidemiologiczne. Firma </a:t>
            </a:r>
            <a:r>
              <a:rPr lang="pl-PL" sz="1200" kern="1200" dirty="0" err="1">
                <a:solidFill>
                  <a:schemeClr val="dk1"/>
                </a:solidFill>
                <a:effectLst/>
                <a:latin typeface="Arial"/>
                <a:ea typeface="Times New Roman"/>
                <a:cs typeface="Times New Roman"/>
              </a:rPr>
              <a:t>MicroSolutions</a:t>
            </a:r>
            <a:r>
              <a:rPr lang="pl-PL" sz="1200" kern="1200" dirty="0">
                <a:solidFill>
                  <a:schemeClr val="dk1"/>
                </a:solidFill>
                <a:effectLst/>
                <a:latin typeface="Arial"/>
                <a:ea typeface="Times New Roman"/>
                <a:cs typeface="Times New Roman"/>
              </a:rPr>
              <a:t> realizująca system BINWIT w okresie od 16.03.2020 do 11.05.2020 ograniczyła zakres wykonywanych prac, co spowodowało znikomy postęp w stosunku do zaplanowywanych działań.</a:t>
            </a: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kern="1200" dirty="0">
              <a:solidFill>
                <a:schemeClr val="dk1"/>
              </a:solidFill>
              <a:effectLst/>
              <a:latin typeface="Arial"/>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pl-PL" sz="1200" b="1" kern="1200" dirty="0">
                <a:solidFill>
                  <a:schemeClr val="dk1"/>
                </a:solidFill>
                <a:effectLst/>
                <a:latin typeface="Arial"/>
                <a:ea typeface="Times New Roman"/>
                <a:cs typeface="Times New Roman"/>
              </a:rPr>
              <a:t>Ad</a:t>
            </a:r>
            <a:r>
              <a:rPr lang="pl-PL" sz="1200" b="1" kern="1200" baseline="0" dirty="0">
                <a:solidFill>
                  <a:schemeClr val="dk1"/>
                </a:solidFill>
                <a:effectLst/>
                <a:latin typeface="Arial"/>
                <a:ea typeface="Times New Roman"/>
                <a:cs typeface="Times New Roman"/>
              </a:rPr>
              <a:t> audyt funkcjonalności: </a:t>
            </a:r>
            <a:r>
              <a:rPr lang="pl-PL" sz="1200" kern="1200" dirty="0">
                <a:solidFill>
                  <a:schemeClr val="dk1"/>
                </a:solidFill>
                <a:effectLst/>
                <a:latin typeface="Arial"/>
                <a:ea typeface="Times New Roman"/>
                <a:cs typeface="Times New Roman"/>
              </a:rPr>
              <a:t>Uzasadnienie: Opóźnienie w realizacji zadania wynikło z opóźnienia zadania „Implementacja programistyczna platformy BINWIT” Przed zakończeniem implementacji platformy BINWIT nie było możliwe przeprowadzenie audytu jej funkcjonalności. Powody opóźnienia implementacji platformy zostały wyjaśnione powyżej. Audyt funkcjonalności został przeprowadzony w IV kwartale 2020 r.</a:t>
            </a: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kern="1200" dirty="0">
              <a:solidFill>
                <a:schemeClr val="dk1"/>
              </a:solidFill>
              <a:effectLst/>
              <a:latin typeface="Arial"/>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pl-PL" sz="1200" b="1" kern="1200" dirty="0">
                <a:solidFill>
                  <a:schemeClr val="dk1"/>
                </a:solidFill>
                <a:effectLst/>
                <a:latin typeface="Arial"/>
                <a:ea typeface="Times New Roman"/>
                <a:cs typeface="Times New Roman"/>
              </a:rPr>
              <a:t>Ad audyt bezpieczeństwa: </a:t>
            </a:r>
            <a:r>
              <a:rPr lang="pl-PL" sz="1200" kern="1200" dirty="0">
                <a:solidFill>
                  <a:schemeClr val="dk1"/>
                </a:solidFill>
                <a:effectLst/>
                <a:latin typeface="Arial"/>
                <a:ea typeface="Times New Roman"/>
                <a:cs typeface="Times New Roman"/>
              </a:rPr>
              <a:t>Opóźnienie w przeprowadzeniu audytu bezpieczeństwa i użyteczności platformy BINWIT wynika z konieczności przeprowadzenia prac uzupełniających w konstrukcji bazy danych. W związku z opóźnieniami w budowie platformy BINWIT nie udało się w zakładanych czasie osiągnąć stanu, który pozwoliłby na przeprowadzenie audytu. Przed przeprowadzeniem audytu konieczne było zakończenie prac w zakresie modułu administracyjnego platformy.</a:t>
            </a: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kern="1200" dirty="0">
              <a:solidFill>
                <a:schemeClr val="dk1"/>
              </a:solidFill>
              <a:effectLst/>
              <a:latin typeface="Arial"/>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pl-PL" sz="1200" b="1" kern="1200" dirty="0">
                <a:solidFill>
                  <a:schemeClr val="dk1"/>
                </a:solidFill>
                <a:effectLst/>
                <a:latin typeface="Arial"/>
                <a:ea typeface="Times New Roman"/>
                <a:cs typeface="Times New Roman"/>
              </a:rPr>
              <a:t>Ad. Migracja do Kronik@: </a:t>
            </a:r>
            <a:r>
              <a:rPr lang="pl-PL" sz="1200" dirty="0">
                <a:effectLst/>
                <a:latin typeface="Arial"/>
                <a:ea typeface="Times New Roman"/>
                <a:cs typeface="Times New Roman"/>
              </a:rPr>
              <a:t>Platforma BINWIT od początku była przygotowywana  z uwzględnieniem wytycznych opublikowanych przez Kronik@. Celem przygotowania i przeprowadzenia migracji, w grudniu 2020 nawiązano kontakt z zarządem projektu Kronik@. Przekroczenie planowanej daty zakończenia wynikało z opóźnienia prac po stronie Kronik@ i problemów organizacyjnych z tym związanych. Wedle przekazanych informacji, po stronie Kronik@ nastąpił problem z zaskarżeniem kluczowego przetargu, uniemożliwiającym upublicznienie serwisu w planowanym terminie (I połowa roku 2021), co pozwoliłoby na planową migrację BINWIT do Kronik@. Opóźnienie w zakresie przetargu sięgało 6 miesięcy (z marca 2021 na wrzesień 2021). Wpływało to negatywnie na bieżąca komunikację z Kronik@. Pomimo zaistniałych problemów, udało się przygotować API BINWIT kompatybilne z wytycznymi Kronik@ oraz odpowiednią ontologię danych w terminie początek czerwca 2021 r. W okresie lipiec-sierpień 2021 r doświadczono nasilonych problemów komunikacyjnych z Kronik@, wynikających z głębokiego przetasowana kadry, praktycznie uniemożliwiające współpracę i finalizację migracji w terminie. Bieżący kontakt odzyskano w połowie września 2021, co umożliwiło dotrzymanie daty punktu ostatecznego. System Kronik@ w dalszym ciągu nie jest udostępniony publicznie, w związku z czym migracja BINWIT do Kronik@ ma charakter wewnętrzny do czasu uruchomienia platformy Kronik@</a:t>
            </a:r>
            <a:endParaRPr lang="pl-PL" sz="1200" dirty="0">
              <a:effectLst/>
              <a:latin typeface="+mn-lt"/>
              <a:ea typeface="Calibri"/>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b="1" kern="1200" dirty="0">
              <a:solidFill>
                <a:schemeClr val="dk1"/>
              </a:solidFill>
              <a:effectLst/>
              <a:latin typeface="Arial"/>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b="1" kern="1200" dirty="0">
              <a:solidFill>
                <a:schemeClr val="dk1"/>
              </a:solidFill>
              <a:effectLst/>
              <a:latin typeface="Arial"/>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pl-PL" sz="1200" kern="1200" dirty="0">
              <a:solidFill>
                <a:schemeClr val="dk1"/>
              </a:solidFill>
              <a:effectLst/>
              <a:latin typeface="Arial"/>
              <a:ea typeface="Times New Roman"/>
              <a:cs typeface="Times New Roman"/>
            </a:endParaRPr>
          </a:p>
          <a:p>
            <a:endParaRPr lang="pl-PL" dirty="0"/>
          </a:p>
        </p:txBody>
      </p:sp>
      <p:sp>
        <p:nvSpPr>
          <p:cNvPr id="4" name="Symbol zastępczy numeru slajdu 3"/>
          <p:cNvSpPr>
            <a:spLocks noGrp="1"/>
          </p:cNvSpPr>
          <p:nvPr>
            <p:ph type="sldNum" sz="quarter" idx="10"/>
          </p:nvPr>
        </p:nvSpPr>
        <p:spPr/>
        <p:txBody>
          <a:bodyPr/>
          <a:lstStyle/>
          <a:p>
            <a:fld id="{F446C25E-9B41-4092-8F39-CFA85213D997}" type="slidenum">
              <a:rPr lang="pl-PL" smtClean="0"/>
              <a:t>5</a:t>
            </a:fld>
            <a:endParaRPr lang="pl-PL"/>
          </a:p>
        </p:txBody>
      </p:sp>
    </p:spTree>
    <p:extLst>
      <p:ext uri="{BB962C8B-B14F-4D97-AF65-F5344CB8AC3E}">
        <p14:creationId xmlns:p14="http://schemas.microsoft.com/office/powerpoint/2010/main" val="461592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Dostęp do danych jest w formule otwartych dany, jest bezpłatny</a:t>
            </a:r>
          </a:p>
        </p:txBody>
      </p:sp>
      <p:sp>
        <p:nvSpPr>
          <p:cNvPr id="4" name="Symbol zastępczy numeru slajdu 3"/>
          <p:cNvSpPr>
            <a:spLocks noGrp="1"/>
          </p:cNvSpPr>
          <p:nvPr>
            <p:ph type="sldNum" sz="quarter" idx="5"/>
          </p:nvPr>
        </p:nvSpPr>
        <p:spPr/>
        <p:txBody>
          <a:bodyPr/>
          <a:lstStyle/>
          <a:p>
            <a:fld id="{F446C25E-9B41-4092-8F39-CFA85213D997}" type="slidenum">
              <a:rPr lang="pl-PL" smtClean="0"/>
              <a:t>7</a:t>
            </a:fld>
            <a:endParaRPr lang="pl-PL"/>
          </a:p>
        </p:txBody>
      </p:sp>
    </p:spTree>
    <p:extLst>
      <p:ext uri="{BB962C8B-B14F-4D97-AF65-F5344CB8AC3E}">
        <p14:creationId xmlns:p14="http://schemas.microsoft.com/office/powerpoint/2010/main" val="1066083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1CEFC2A4-6552-4628-8FBD-E88797993A2F}" type="datetimeFigureOut">
              <a:rPr lang="pl-PL" smtClean="0"/>
              <a:t>20.05.2022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25444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20.05.2022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88669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20.05.2022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2380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20.05.2022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792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CEFC2A4-6552-4628-8FBD-E88797993A2F}" type="datetimeFigureOut">
              <a:rPr lang="pl-PL" smtClean="0"/>
              <a:t>20.05.2022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12372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1CEFC2A4-6552-4628-8FBD-E88797993A2F}" type="datetimeFigureOut">
              <a:rPr lang="pl-PL" smtClean="0"/>
              <a:t>20.05.2022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8033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1CEFC2A4-6552-4628-8FBD-E88797993A2F}" type="datetimeFigureOut">
              <a:rPr lang="pl-PL" smtClean="0"/>
              <a:t>20.05.2022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03697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1CEFC2A4-6552-4628-8FBD-E88797993A2F}" type="datetimeFigureOut">
              <a:rPr lang="pl-PL" smtClean="0"/>
              <a:t>20.05.2022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400105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CEFC2A4-6552-4628-8FBD-E88797993A2F}" type="datetimeFigureOut">
              <a:rPr lang="pl-PL" smtClean="0"/>
              <a:t>20.05.2022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4159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20.05.2022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243460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20.05.2022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380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FC2A4-6552-4628-8FBD-E88797993A2F}" type="datetimeFigureOut">
              <a:rPr lang="pl-PL" smtClean="0"/>
              <a:t>20.05.2022</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656B5-E990-4EE0-841A-EB418F635245}" type="slidenum">
              <a:rPr lang="pl-PL" smtClean="0"/>
              <a:t>‹#›</a:t>
            </a:fld>
            <a:endParaRPr lang="pl-PL"/>
          </a:p>
        </p:txBody>
      </p:sp>
    </p:spTree>
    <p:extLst>
      <p:ext uri="{BB962C8B-B14F-4D97-AF65-F5344CB8AC3E}">
        <p14:creationId xmlns:p14="http://schemas.microsoft.com/office/powerpoint/2010/main" val="103130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755648" y="2146228"/>
            <a:ext cx="10898470" cy="1569660"/>
          </a:xfrm>
          <a:prstGeom prst="rect">
            <a:avLst/>
          </a:prstGeom>
          <a:noFill/>
        </p:spPr>
        <p:txBody>
          <a:bodyPr wrap="square" rtlCol="0" anchor="t">
            <a:spAutoFit/>
          </a:bodyPr>
          <a:lstStyle/>
          <a:p>
            <a:r>
              <a:rPr lang="pl-PL" sz="4800" dirty="0">
                <a:solidFill>
                  <a:schemeClr val="bg1"/>
                </a:solidFill>
              </a:rPr>
              <a:t>Baza Informacji Naukowych Wspierających Innowacyjne Terapie - BINWIT</a:t>
            </a:r>
            <a:endParaRPr lang="pl-PL" sz="4800" b="1" dirty="0">
              <a:solidFill>
                <a:schemeClr val="bg1"/>
              </a:solidFill>
              <a:cs typeface="Calibri"/>
            </a:endParaRPr>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284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89589" y="1217498"/>
            <a:ext cx="8509677" cy="449524"/>
          </a:xfrm>
        </p:spPr>
        <p:txBody>
          <a:bodyPr>
            <a:noAutofit/>
          </a:bodyPr>
          <a:lstStyle/>
          <a:p>
            <a:pPr>
              <a:spcBef>
                <a:spcPct val="20000"/>
              </a:spcBef>
              <a:spcAft>
                <a:spcPts val="1200"/>
              </a:spcAft>
            </a:pPr>
            <a:r>
              <a:rPr lang="pl-PL" b="1" i="1" dirty="0">
                <a:solidFill>
                  <a:srgbClr val="002060"/>
                </a:solidFill>
                <a:latin typeface="+mj-lt"/>
                <a:cs typeface="Times New Roman" pitchFamily="18" charset="0"/>
              </a:rPr>
              <a:t>KORZYŚCI Z PROJEKTU c.d.</a:t>
            </a:r>
          </a:p>
        </p:txBody>
      </p:sp>
      <p:graphicFrame>
        <p:nvGraphicFramePr>
          <p:cNvPr id="11" name="Tabela 10"/>
          <p:cNvGraphicFramePr>
            <a:graphicFrameLocks noGrp="1"/>
          </p:cNvGraphicFramePr>
          <p:nvPr>
            <p:extLst>
              <p:ext uri="{D42A27DB-BD31-4B8C-83A1-F6EECF244321}">
                <p14:modId xmlns:p14="http://schemas.microsoft.com/office/powerpoint/2010/main" val="2979570114"/>
              </p:ext>
            </p:extLst>
          </p:nvPr>
        </p:nvGraphicFramePr>
        <p:xfrm>
          <a:off x="405402" y="1667022"/>
          <a:ext cx="11416352" cy="4716225"/>
        </p:xfrm>
        <a:graphic>
          <a:graphicData uri="http://schemas.openxmlformats.org/drawingml/2006/table">
            <a:tbl>
              <a:tblPr firstRow="1" firstCol="1" bandRow="1">
                <a:tableStyleId>{5C22544A-7EE6-4342-B048-85BDC9FD1C3A}</a:tableStyleId>
              </a:tblPr>
              <a:tblGrid>
                <a:gridCol w="2406037">
                  <a:extLst>
                    <a:ext uri="{9D8B030D-6E8A-4147-A177-3AD203B41FA5}">
                      <a16:colId xmlns:a16="http://schemas.microsoft.com/office/drawing/2014/main" xmlns="" val="20000"/>
                    </a:ext>
                  </a:extLst>
                </a:gridCol>
                <a:gridCol w="9010315">
                  <a:extLst>
                    <a:ext uri="{9D8B030D-6E8A-4147-A177-3AD203B41FA5}">
                      <a16:colId xmlns:a16="http://schemas.microsoft.com/office/drawing/2014/main" xmlns="" val="20001"/>
                    </a:ext>
                  </a:extLst>
                </a:gridCol>
              </a:tblGrid>
              <a:tr h="409710">
                <a:tc>
                  <a:txBody>
                    <a:bodyPr/>
                    <a:lstStyle/>
                    <a:p>
                      <a:pPr algn="ctr">
                        <a:lnSpc>
                          <a:spcPct val="107000"/>
                        </a:lnSpc>
                        <a:spcAft>
                          <a:spcPts val="0"/>
                        </a:spcAft>
                      </a:pPr>
                      <a:r>
                        <a:rPr lang="pl-PL" sz="1400" b="1" dirty="0">
                          <a:solidFill>
                            <a:schemeClr val="bg1"/>
                          </a:solidFill>
                          <a:effectLst/>
                          <a:latin typeface="+mn-lt"/>
                        </a:rPr>
                        <a:t>Nazwa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Opis</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1220110">
                <a:tc>
                  <a:txBody>
                    <a:bodyPr/>
                    <a:lstStyle/>
                    <a:p>
                      <a:pPr>
                        <a:lnSpc>
                          <a:spcPct val="107000"/>
                        </a:lnSpc>
                        <a:spcAft>
                          <a:spcPts val="0"/>
                        </a:spcAft>
                      </a:pPr>
                      <a:r>
                        <a:rPr lang="pl-PL" sz="1400" b="0" kern="1200" dirty="0">
                          <a:solidFill>
                            <a:schemeClr val="dk1"/>
                          </a:solidFill>
                          <a:effectLst/>
                          <a:latin typeface="+mn-lt"/>
                          <a:ea typeface="+mn-ea"/>
                          <a:cs typeface="+mn-cs"/>
                        </a:rPr>
                        <a:t>Utworzenie w strukturze Instytutu Immunologii i Terapii Doświadczalnej Laboratorium Genomiki i </a:t>
                      </a:r>
                      <a:r>
                        <a:rPr lang="pl-PL" sz="1400" b="0" kern="1200" dirty="0" err="1">
                          <a:solidFill>
                            <a:schemeClr val="dk1"/>
                          </a:solidFill>
                          <a:effectLst/>
                          <a:latin typeface="+mn-lt"/>
                          <a:ea typeface="+mn-ea"/>
                          <a:cs typeface="+mn-cs"/>
                        </a:rPr>
                        <a:t>Bioinformatyki</a:t>
                      </a:r>
                      <a:r>
                        <a:rPr lang="pl-PL" sz="1400" b="0" kern="1200" dirty="0">
                          <a:solidFill>
                            <a:schemeClr val="dk1"/>
                          </a:solidFill>
                          <a:effectLst/>
                          <a:latin typeface="+mn-lt"/>
                          <a:ea typeface="+mn-ea"/>
                          <a:cs typeface="+mn-cs"/>
                        </a:rPr>
                        <a:t>.</a:t>
                      </a: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r>
                        <a:rPr lang="pl-PL" sz="1400" b="0" kern="1200" dirty="0">
                          <a:solidFill>
                            <a:schemeClr val="dk1"/>
                          </a:solidFill>
                          <a:effectLst/>
                          <a:latin typeface="+mn-lt"/>
                          <a:ea typeface="+mn-ea"/>
                          <a:cs typeface="+mn-cs"/>
                        </a:rPr>
                        <a:t>Laboratorium </a:t>
                      </a:r>
                      <a:r>
                        <a:rPr lang="pl-PL" sz="1400" b="0" kern="1200" dirty="0" err="1">
                          <a:solidFill>
                            <a:schemeClr val="dk1"/>
                          </a:solidFill>
                          <a:effectLst/>
                          <a:latin typeface="+mn-lt"/>
                          <a:ea typeface="+mn-ea"/>
                          <a:cs typeface="+mn-cs"/>
                        </a:rPr>
                        <a:t>GiB</a:t>
                      </a:r>
                      <a:r>
                        <a:rPr lang="pl-PL" sz="1400" b="0" kern="1200" dirty="0">
                          <a:solidFill>
                            <a:schemeClr val="dk1"/>
                          </a:solidFill>
                          <a:effectLst/>
                          <a:latin typeface="+mn-lt"/>
                          <a:ea typeface="+mn-ea"/>
                          <a:cs typeface="+mn-cs"/>
                        </a:rPr>
                        <a:t> zostało wyposażone w sprzęt do sekwencjonowania i analizy kwasów nukleinowych jak też wyposażenie do prowadzenia analiz uzyskiwanych danych. Wytworzone w trakcie projektu kompetencje w zakresie sekwencjonowania </a:t>
                      </a:r>
                      <a:r>
                        <a:rPr lang="pl-PL" sz="1400" b="0" kern="1200" dirty="0" smtClean="0">
                          <a:solidFill>
                            <a:schemeClr val="dk1"/>
                          </a:solidFill>
                          <a:effectLst/>
                          <a:latin typeface="+mn-lt"/>
                          <a:ea typeface="+mn-ea"/>
                          <a:cs typeface="+mn-cs"/>
                        </a:rPr>
                        <a:t>                 i </a:t>
                      </a:r>
                      <a:r>
                        <a:rPr lang="pl-PL" sz="1400" b="0" kern="1200" dirty="0">
                          <a:solidFill>
                            <a:schemeClr val="dk1"/>
                          </a:solidFill>
                          <a:effectLst/>
                          <a:latin typeface="+mn-lt"/>
                          <a:ea typeface="+mn-ea"/>
                          <a:cs typeface="+mn-cs"/>
                        </a:rPr>
                        <a:t>analizy materiału biologicznego przyczyniły się do utworzenia ośrodka sekwencjonowania o szerokim zakresie analiz, dzięki czemu, IITD PAN jest w stanie wspierać realizację projektów z obszaru genetyki/genomiki realizowanych przez inne laboratoria IITD oraz instytucje zewnętrzne. Zgromadzone i kompetencje przyczyniają się do uzyskania kolejnych grantów.</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6688368"/>
                  </a:ext>
                </a:extLst>
              </a:tr>
              <a:tr h="1074619">
                <a:tc>
                  <a:txBody>
                    <a:bodyPr/>
                    <a:lstStyle/>
                    <a:p>
                      <a:pPr>
                        <a:lnSpc>
                          <a:spcPct val="107000"/>
                        </a:lnSpc>
                        <a:spcAft>
                          <a:spcPts val="0"/>
                        </a:spcAft>
                      </a:pPr>
                      <a:r>
                        <a:rPr lang="pl-PL" sz="1400" b="0" kern="1200" dirty="0">
                          <a:solidFill>
                            <a:schemeClr val="tx1"/>
                          </a:solidFill>
                          <a:effectLst/>
                          <a:latin typeface="+mn-lt"/>
                          <a:ea typeface="+mn-ea"/>
                          <a:cs typeface="+mn-cs"/>
                        </a:rPr>
                        <a:t>W ramach projektu zrewitalizowano i rozbudowano pracownię elektronowej mikroskopii transmisyjnej.</a:t>
                      </a:r>
                      <a:endParaRPr lang="pl-PL" sz="1400" b="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r>
                        <a:rPr lang="pl-PL" sz="1400" b="0" kern="1200" dirty="0">
                          <a:solidFill>
                            <a:schemeClr val="dk1"/>
                          </a:solidFill>
                          <a:effectLst/>
                          <a:latin typeface="+mn-lt"/>
                          <a:ea typeface="+mn-ea"/>
                          <a:cs typeface="+mn-cs"/>
                        </a:rPr>
                        <a:t>Pracownia została wyposażona w nowy unikalny mikroskop elektronowy JEOL Jem F-200, oraz wyposażenie pozwalające </a:t>
                      </a:r>
                      <a:r>
                        <a:rPr lang="pl-PL" sz="1400" b="0" kern="1200" dirty="0" smtClean="0">
                          <a:solidFill>
                            <a:schemeClr val="dk1"/>
                          </a:solidFill>
                          <a:effectLst/>
                          <a:latin typeface="+mn-lt"/>
                          <a:ea typeface="+mn-ea"/>
                          <a:cs typeface="+mn-cs"/>
                        </a:rPr>
                        <a:t>                 na </a:t>
                      </a:r>
                      <a:r>
                        <a:rPr lang="pl-PL" sz="1400" b="0" kern="1200" dirty="0">
                          <a:solidFill>
                            <a:schemeClr val="dk1"/>
                          </a:solidFill>
                          <a:effectLst/>
                          <a:latin typeface="+mn-lt"/>
                          <a:ea typeface="+mn-ea"/>
                          <a:cs typeface="+mn-cs"/>
                        </a:rPr>
                        <a:t>przygotowanie próbek do mikroskopii. Przeszkolono operatorów i techników </a:t>
                      </a:r>
                      <a:r>
                        <a:rPr lang="pl-PL" sz="1400" b="0" kern="1200" dirty="0" err="1">
                          <a:solidFill>
                            <a:schemeClr val="dk1"/>
                          </a:solidFill>
                          <a:effectLst/>
                          <a:latin typeface="+mn-lt"/>
                          <a:ea typeface="+mn-ea"/>
                          <a:cs typeface="+mn-cs"/>
                        </a:rPr>
                        <a:t>preparatyków</a:t>
                      </a:r>
                      <a:r>
                        <a:rPr lang="pl-PL" sz="1400" b="0" kern="1200" dirty="0">
                          <a:solidFill>
                            <a:schemeClr val="dk1"/>
                          </a:solidFill>
                          <a:effectLst/>
                          <a:latin typeface="+mn-lt"/>
                          <a:ea typeface="+mn-ea"/>
                          <a:cs typeface="+mn-cs"/>
                        </a:rPr>
                        <a:t>, którzy są nadal zatrudniani przez Beneficjenta. Wyposażenie i zdobyte kompetencje umożliwiają rozwijanie współprac międzynarodowych i krajowych w zakresie wysokospecjalistycznych badań naukowych, co zaowocowało przygotowywaniem kolejnych aplikacji grantowych.</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773043977"/>
                  </a:ext>
                </a:extLst>
              </a:tr>
              <a:tr h="984628">
                <a:tc>
                  <a:txBody>
                    <a:bodyPr/>
                    <a:lstStyle/>
                    <a:p>
                      <a:pPr algn="l">
                        <a:lnSpc>
                          <a:spcPct val="107000"/>
                        </a:lnSpc>
                        <a:spcAft>
                          <a:spcPts val="0"/>
                        </a:spcAft>
                      </a:pPr>
                      <a:r>
                        <a:rPr lang="pl-PL" sz="1400" b="0" kern="1200" dirty="0">
                          <a:solidFill>
                            <a:schemeClr val="dk1"/>
                          </a:solidFill>
                          <a:effectLst/>
                          <a:latin typeface="+mn-lt"/>
                          <a:ea typeface="+mn-ea"/>
                          <a:cs typeface="+mn-cs"/>
                        </a:rPr>
                        <a:t>Doposażono Samodzielne lab. Biologii Komórek Macierzystych i Lab.  Biologii Molekularnej Mikroorganizmów</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b="0" kern="1200" dirty="0">
                          <a:solidFill>
                            <a:schemeClr val="dk1"/>
                          </a:solidFill>
                          <a:effectLst/>
                          <a:latin typeface="+mn-lt"/>
                          <a:ea typeface="+mn-ea"/>
                          <a:cs typeface="+mn-cs"/>
                        </a:rPr>
                        <a:t>W ramach projektu uzupełniono wyposażenie laboratoriów do poziomu pozwalającego na prowadzenie procedur zgodnie</a:t>
                      </a:r>
                      <a:r>
                        <a:rPr lang="pl-PL" sz="1400" b="0" kern="1200" baseline="0" dirty="0">
                          <a:solidFill>
                            <a:schemeClr val="dk1"/>
                          </a:solidFill>
                          <a:effectLst/>
                          <a:latin typeface="+mn-lt"/>
                          <a:ea typeface="+mn-ea"/>
                          <a:cs typeface="+mn-cs"/>
                        </a:rPr>
                        <a:t> </a:t>
                      </a:r>
                      <a:r>
                        <a:rPr lang="pl-PL" sz="1400" b="0" kern="1200" baseline="0" dirty="0" smtClean="0">
                          <a:solidFill>
                            <a:schemeClr val="dk1"/>
                          </a:solidFill>
                          <a:effectLst/>
                          <a:latin typeface="+mn-lt"/>
                          <a:ea typeface="+mn-ea"/>
                          <a:cs typeface="+mn-cs"/>
                        </a:rPr>
                        <a:t>                 z </a:t>
                      </a:r>
                      <a:r>
                        <a:rPr lang="pl-PL" sz="1400" b="0" kern="1200" baseline="0" dirty="0">
                          <a:solidFill>
                            <a:schemeClr val="dk1"/>
                          </a:solidFill>
                          <a:effectLst/>
                          <a:latin typeface="+mn-lt"/>
                          <a:ea typeface="+mn-ea"/>
                          <a:cs typeface="+mn-cs"/>
                        </a:rPr>
                        <a:t>najbardziej aktualnymi standardami.</a:t>
                      </a:r>
                      <a:r>
                        <a:rPr lang="pl-PL" sz="1400" b="0" kern="1200" dirty="0">
                          <a:solidFill>
                            <a:schemeClr val="dk1"/>
                          </a:solidFill>
                          <a:effectLst/>
                          <a:latin typeface="+mn-lt"/>
                          <a:ea typeface="+mn-ea"/>
                          <a:cs typeface="+mn-cs"/>
                        </a:rPr>
                        <a:t> Przekłada się to na wyższą, jakość uzyskiwanych rezultatów oraz lepszą wydajność zespołów badawczego. Zgromadzone aparatura i kompetencje pozwalają na efektywne pozyskiwanie kolejnych grantów.</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616706">
                <a:tc>
                  <a:txBody>
                    <a:bodyPr/>
                    <a:lstStyle/>
                    <a:p>
                      <a:pPr>
                        <a:lnSpc>
                          <a:spcPct val="107000"/>
                        </a:lnSpc>
                        <a:spcAft>
                          <a:spcPts val="0"/>
                        </a:spcAft>
                      </a:pPr>
                      <a:r>
                        <a:rPr lang="pl-PL" sz="1400" b="0" kern="1200" dirty="0">
                          <a:solidFill>
                            <a:schemeClr val="dk1"/>
                          </a:solidFill>
                          <a:effectLst/>
                          <a:latin typeface="+mn-lt"/>
                          <a:ea typeface="+mn-ea"/>
                          <a:cs typeface="+mn-cs"/>
                        </a:rPr>
                        <a:t>Uzyskanie  nowych umiejętności i kompetencji przez personel beneficjenta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pl-PL" sz="1400" b="0" kern="1200" dirty="0">
                          <a:solidFill>
                            <a:schemeClr val="dk1"/>
                          </a:solidFill>
                          <a:effectLst/>
                          <a:latin typeface="+mn-lt"/>
                          <a:ea typeface="+mn-ea"/>
                          <a:cs typeface="+mn-cs"/>
                        </a:rPr>
                        <a:t>Personel Beneficjenta maił możliwość pracy z wykorzystaniem najnowszych technologii jak wysokorozdzielcza elektronowa mikroskopia transmisyjna, sekwencjonowanie DNA, mikroskopia fluorescencyjna i hodowle komórkowe. Uzyskane umiejętności i kompetencje wykorzystywane są w kolejnych projektach realizowanych przez Beneficjenta lub w ramach współpracy naukowej wspierane są inne ośrodki w Polsce.</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527577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1" y="1325758"/>
            <a:ext cx="8509677" cy="47123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spcAft>
                <a:spcPts val="1200"/>
              </a:spcAft>
              <a:buNone/>
            </a:pPr>
            <a:r>
              <a:rPr lang="pl-PL" sz="2400" b="1" i="1" dirty="0">
                <a:solidFill>
                  <a:srgbClr val="002060"/>
                </a:solidFill>
                <a:latin typeface="+mj-lt"/>
                <a:cs typeface="Times New Roman" pitchFamily="18" charset="0"/>
              </a:rPr>
              <a:t>BEZPIECZEŃSTWO SYSTEMU I DANYCH</a:t>
            </a:r>
          </a:p>
        </p:txBody>
      </p:sp>
      <p:graphicFrame>
        <p:nvGraphicFramePr>
          <p:cNvPr id="5" name="Tabela 4"/>
          <p:cNvGraphicFramePr>
            <a:graphicFrameLocks noGrp="1"/>
          </p:cNvGraphicFramePr>
          <p:nvPr>
            <p:extLst>
              <p:ext uri="{D42A27DB-BD31-4B8C-83A1-F6EECF244321}">
                <p14:modId xmlns:p14="http://schemas.microsoft.com/office/powerpoint/2010/main" val="1695258735"/>
              </p:ext>
            </p:extLst>
          </p:nvPr>
        </p:nvGraphicFramePr>
        <p:xfrm>
          <a:off x="711303" y="1859404"/>
          <a:ext cx="10801199" cy="3306377"/>
        </p:xfrm>
        <a:graphic>
          <a:graphicData uri="http://schemas.openxmlformats.org/drawingml/2006/table">
            <a:tbl>
              <a:tblPr firstRow="1" bandRow="1">
                <a:tableStyleId>{5C22544A-7EE6-4342-B048-85BDC9FD1C3A}</a:tableStyleId>
              </a:tblPr>
              <a:tblGrid>
                <a:gridCol w="3494261">
                  <a:extLst>
                    <a:ext uri="{9D8B030D-6E8A-4147-A177-3AD203B41FA5}">
                      <a16:colId xmlns:a16="http://schemas.microsoft.com/office/drawing/2014/main" xmlns="" val="20000"/>
                    </a:ext>
                  </a:extLst>
                </a:gridCol>
                <a:gridCol w="7306938">
                  <a:extLst>
                    <a:ext uri="{9D8B030D-6E8A-4147-A177-3AD203B41FA5}">
                      <a16:colId xmlns:a16="http://schemas.microsoft.com/office/drawing/2014/main" xmlns="" val="20001"/>
                    </a:ext>
                  </a:extLst>
                </a:gridCol>
              </a:tblGrid>
              <a:tr h="654617">
                <a:tc>
                  <a:txBody>
                    <a:bodyPr/>
                    <a:lstStyle/>
                    <a:p>
                      <a:pPr algn="ctr"/>
                      <a:r>
                        <a:rPr lang="pl-PL" sz="1600" dirty="0">
                          <a:solidFill>
                            <a:schemeClr val="bg1"/>
                          </a:solidFill>
                        </a:rPr>
                        <a:t>Nazwa produktu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bezpieczeństwa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a16="http://schemas.microsoft.com/office/drawing/2014/main" xmlns="" val="10000"/>
                  </a:ext>
                </a:extLst>
              </a:tr>
              <a:tr h="370840">
                <a:tc>
                  <a:txBody>
                    <a:bodyPr/>
                    <a:lstStyle/>
                    <a:p>
                      <a:pPr algn="l"/>
                      <a:r>
                        <a:rPr lang="pl-PL" sz="1400" b="0" u="none" kern="1200" dirty="0">
                          <a:solidFill>
                            <a:schemeClr val="tx1"/>
                          </a:solidFill>
                          <a:effectLst/>
                          <a:latin typeface="+mn-lt"/>
                          <a:ea typeface="+mn-ea"/>
                          <a:cs typeface="+mn-cs"/>
                        </a:rPr>
                        <a:t>Baza danych BINWIT – repozytorium zasobów naukowych zawierające dane o </a:t>
                      </a:r>
                      <a:r>
                        <a:rPr lang="pl-PL" sz="1400" b="0" u="none" kern="1200" dirty="0" err="1">
                          <a:solidFill>
                            <a:schemeClr val="tx1"/>
                          </a:solidFill>
                          <a:effectLst/>
                          <a:latin typeface="+mn-lt"/>
                          <a:ea typeface="+mn-ea"/>
                          <a:cs typeface="+mn-cs"/>
                        </a:rPr>
                        <a:t>zdigitalizowanych</a:t>
                      </a:r>
                      <a:r>
                        <a:rPr lang="pl-PL" sz="1400" b="0" u="none" kern="1200" dirty="0">
                          <a:solidFill>
                            <a:schemeClr val="tx1"/>
                          </a:solidFill>
                          <a:effectLst/>
                          <a:latin typeface="+mn-lt"/>
                          <a:ea typeface="+mn-ea"/>
                          <a:cs typeface="+mn-cs"/>
                        </a:rPr>
                        <a:t> kolekcjach: kolekcji bakteriofagów i kolekcji </a:t>
                      </a:r>
                      <a:r>
                        <a:rPr lang="pl-PL" sz="1400" b="0" u="none" kern="1200" dirty="0" err="1">
                          <a:solidFill>
                            <a:schemeClr val="tx1"/>
                          </a:solidFill>
                          <a:effectLst/>
                          <a:latin typeface="+mn-lt"/>
                          <a:ea typeface="+mn-ea"/>
                          <a:cs typeface="+mn-cs"/>
                        </a:rPr>
                        <a:t>mezenchymalnych</a:t>
                      </a:r>
                      <a:r>
                        <a:rPr lang="pl-PL" sz="1400" b="0" u="none" kern="1200" dirty="0">
                          <a:solidFill>
                            <a:schemeClr val="tx1"/>
                          </a:solidFill>
                          <a:effectLst/>
                          <a:latin typeface="+mn-lt"/>
                          <a:ea typeface="+mn-ea"/>
                          <a:cs typeface="+mn-cs"/>
                        </a:rPr>
                        <a:t> komórek macierzystych. Wraz z platformą informacyjną binwit.pl </a:t>
                      </a:r>
                      <a:endParaRPr lang="pl-PL" sz="1400" dirty="0">
                        <a:solidFill>
                          <a:srgbClr val="002060"/>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l">
                        <a:buFont typeface="Arial" panose="020B0604020202020204" pitchFamily="34" charset="0"/>
                        <a:buChar char="•"/>
                      </a:pPr>
                      <a:r>
                        <a:rPr lang="pl-PL" sz="1400" dirty="0">
                          <a:solidFill>
                            <a:schemeClr val="tx1"/>
                          </a:solidFill>
                        </a:rPr>
                        <a:t>W systemie bazy danych BINWIT nie są przechowywane dane osobowe ani dane poufne.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400" dirty="0">
                          <a:solidFill>
                            <a:schemeClr val="tx1"/>
                          </a:solidFill>
                        </a:rPr>
                        <a:t>System bazy danych BINWIT spełnia minimalne wymagania dla systemów teleinformatycznych, określonych w rozdziale IV KRI, stosowane są struktury danych i znaczenia danych zawartych </a:t>
                      </a:r>
                      <a:r>
                        <a:rPr lang="pl-PL" sz="1400" dirty="0" smtClean="0">
                          <a:solidFill>
                            <a:schemeClr val="tx1"/>
                          </a:solidFill>
                        </a:rPr>
                        <a:t>     w </a:t>
                      </a:r>
                      <a:r>
                        <a:rPr lang="pl-PL" sz="1400" dirty="0">
                          <a:solidFill>
                            <a:schemeClr val="tx1"/>
                          </a:solidFill>
                        </a:rPr>
                        <a:t>tych strukturach, określonych w rozporządzeniu KRI.</a:t>
                      </a:r>
                    </a:p>
                    <a:p>
                      <a:pPr marL="285750" indent="-285750" algn="l">
                        <a:buFont typeface="Arial" panose="020B0604020202020204" pitchFamily="34" charset="0"/>
                        <a:buChar char="•"/>
                      </a:pPr>
                      <a:r>
                        <a:rPr lang="pl-PL" sz="1400" dirty="0">
                          <a:solidFill>
                            <a:schemeClr val="tx1"/>
                          </a:solidFill>
                        </a:rPr>
                        <a:t>Wykonywane są dwa typy kopii bezpieczeństwa, całościowa i przyrostowa, kopie wykonywane są na serwerze w serwerowni zapasowej zlokalizowanym w budynku innym niż serwerownia główna.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400" dirty="0">
                          <a:solidFill>
                            <a:schemeClr val="tx1"/>
                          </a:solidFill>
                        </a:rPr>
                        <a:t>Sieć Beneficjenta chroniona jest urządzeniem</a:t>
                      </a:r>
                      <a:r>
                        <a:rPr lang="pl-PL" sz="1400" baseline="0" dirty="0">
                          <a:solidFill>
                            <a:schemeClr val="tx1"/>
                          </a:solidFill>
                        </a:rPr>
                        <a:t> brzegowym filtrującym i monitorującym ruch sieciowy.</a:t>
                      </a:r>
                      <a:endParaRPr lang="pl-PL" sz="1400" dirty="0">
                        <a:solidFill>
                          <a:schemeClr val="tx1"/>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pl-PL" sz="1400" dirty="0">
                          <a:solidFill>
                            <a:schemeClr val="tx1"/>
                          </a:solidFill>
                        </a:rPr>
                        <a:t>Infrastruktura</a:t>
                      </a:r>
                      <a:r>
                        <a:rPr lang="pl-PL" sz="1400" baseline="0" dirty="0">
                          <a:solidFill>
                            <a:schemeClr val="tx1"/>
                          </a:solidFill>
                        </a:rPr>
                        <a:t> Beneficjenta zlokalizowana jest w serwerowniach chronionych przez system kart </a:t>
                      </a:r>
                      <a:r>
                        <a:rPr lang="pl-PL" sz="1400" baseline="0" dirty="0" smtClean="0">
                          <a:solidFill>
                            <a:schemeClr val="tx1"/>
                          </a:solidFill>
                        </a:rPr>
                        <a:t>      i </a:t>
                      </a:r>
                      <a:r>
                        <a:rPr lang="pl-PL" sz="1400" baseline="0" dirty="0">
                          <a:solidFill>
                            <a:schemeClr val="tx1"/>
                          </a:solidFill>
                        </a:rPr>
                        <a:t>zamków magnetycznych. Obiekt jest objęty całodobowym monitoringiem CCTV i nadzorowany przez ochronę.</a:t>
                      </a:r>
                      <a:endParaRPr lang="pl-PL" sz="1400" dirty="0">
                        <a:solidFill>
                          <a:schemeClr val="tx1"/>
                        </a:solidFill>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402804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1775522" y="1254297"/>
            <a:ext cx="8509677" cy="46097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2400" b="1" i="1" dirty="0">
                <a:solidFill>
                  <a:srgbClr val="002060"/>
                </a:solidFill>
                <a:latin typeface="+mj-lt"/>
                <a:cs typeface="Times New Roman" pitchFamily="18" charset="0"/>
              </a:rPr>
              <a:t>TRWAŁOŚĆ PROJEKTU</a:t>
            </a:r>
          </a:p>
        </p:txBody>
      </p:sp>
      <p:sp>
        <p:nvSpPr>
          <p:cNvPr id="5" name="pole tekstowe 4"/>
          <p:cNvSpPr txBox="1"/>
          <p:nvPr/>
        </p:nvSpPr>
        <p:spPr>
          <a:xfrm>
            <a:off x="897418" y="1966527"/>
            <a:ext cx="9299205" cy="1508105"/>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Okres trwałości: 5 lat</a:t>
            </a:r>
          </a:p>
          <a:p>
            <a:pPr marL="269875" indent="-269875">
              <a:spcBef>
                <a:spcPts val="800"/>
              </a:spcBef>
              <a:buFont typeface="Wingdings" panose="05000000000000000000" pitchFamily="2" charset="2"/>
              <a:buChar char="§"/>
            </a:pPr>
            <a:r>
              <a:rPr lang="pl-PL" dirty="0">
                <a:solidFill>
                  <a:srgbClr val="002060"/>
                </a:solidFill>
              </a:rPr>
              <a:t>Źródło finansowania utrzymania produktów projektu: </a:t>
            </a:r>
          </a:p>
          <a:p>
            <a:pPr>
              <a:spcBef>
                <a:spcPts val="800"/>
              </a:spcBef>
            </a:pPr>
            <a:r>
              <a:rPr lang="pl-PL" dirty="0">
                <a:solidFill>
                  <a:srgbClr val="002060"/>
                </a:solidFill>
              </a:rPr>
              <a:t>     	Środki własne Instytutu Immunologii i Terapii Doświadczalnej  PAN we Wrocławiu</a:t>
            </a:r>
          </a:p>
          <a:p>
            <a:pPr marL="269875" indent="-269875">
              <a:spcBef>
                <a:spcPts val="800"/>
              </a:spcBef>
              <a:buFont typeface="Wingdings" panose="05000000000000000000" pitchFamily="2" charset="2"/>
              <a:buChar char="§"/>
            </a:pPr>
            <a:r>
              <a:rPr lang="pl-PL" dirty="0">
                <a:solidFill>
                  <a:srgbClr val="002060"/>
                </a:solidFill>
              </a:rPr>
              <a:t>Najważniejsze ryzyka:</a:t>
            </a:r>
            <a:endParaRPr lang="pl-PL" dirty="0"/>
          </a:p>
        </p:txBody>
      </p:sp>
      <p:graphicFrame>
        <p:nvGraphicFramePr>
          <p:cNvPr id="6" name="Tabela 5"/>
          <p:cNvGraphicFramePr>
            <a:graphicFrameLocks noGrp="1"/>
          </p:cNvGraphicFramePr>
          <p:nvPr>
            <p:extLst>
              <p:ext uri="{D42A27DB-BD31-4B8C-83A1-F6EECF244321}">
                <p14:modId xmlns:p14="http://schemas.microsoft.com/office/powerpoint/2010/main" val="2283464721"/>
              </p:ext>
            </p:extLst>
          </p:nvPr>
        </p:nvGraphicFramePr>
        <p:xfrm>
          <a:off x="839452" y="3604988"/>
          <a:ext cx="10729194" cy="2377440"/>
        </p:xfrm>
        <a:graphic>
          <a:graphicData uri="http://schemas.openxmlformats.org/drawingml/2006/table">
            <a:tbl>
              <a:tblPr firstRow="1" bandRow="1">
                <a:tableStyleId>{5C22544A-7EE6-4342-B048-85BDC9FD1C3A}</a:tableStyleId>
              </a:tblPr>
              <a:tblGrid>
                <a:gridCol w="2402485">
                  <a:extLst>
                    <a:ext uri="{9D8B030D-6E8A-4147-A177-3AD203B41FA5}">
                      <a16:colId xmlns:a16="http://schemas.microsoft.com/office/drawing/2014/main" xmlns="" val="20000"/>
                    </a:ext>
                  </a:extLst>
                </a:gridCol>
                <a:gridCol w="1789043">
                  <a:extLst>
                    <a:ext uri="{9D8B030D-6E8A-4147-A177-3AD203B41FA5}">
                      <a16:colId xmlns:a16="http://schemas.microsoft.com/office/drawing/2014/main" xmlns="" val="20001"/>
                    </a:ext>
                  </a:extLst>
                </a:gridCol>
                <a:gridCol w="2170706">
                  <a:extLst>
                    <a:ext uri="{9D8B030D-6E8A-4147-A177-3AD203B41FA5}">
                      <a16:colId xmlns:a16="http://schemas.microsoft.com/office/drawing/2014/main" xmlns="" val="20002"/>
                    </a:ext>
                  </a:extLst>
                </a:gridCol>
                <a:gridCol w="4366960">
                  <a:extLst>
                    <a:ext uri="{9D8B030D-6E8A-4147-A177-3AD203B41FA5}">
                      <a16:colId xmlns:a16="http://schemas.microsoft.com/office/drawing/2014/main" xmlns="" val="20003"/>
                    </a:ext>
                  </a:extLst>
                </a:gridCol>
              </a:tblGrid>
              <a:tr h="370840">
                <a:tc>
                  <a:txBody>
                    <a:bodyPr/>
                    <a:lstStyle/>
                    <a:p>
                      <a:pPr algn="ctr"/>
                      <a:r>
                        <a:rPr lang="pl-PL" sz="1600" dirty="0"/>
                        <a:t>Nazwa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Siła oddziaływania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Prawdopodobieństwo wystąpienia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Reakcja na ryzyko</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370840">
                <a:tc>
                  <a:txBody>
                    <a:bodyPr/>
                    <a:lstStyle/>
                    <a:p>
                      <a:pPr algn="ctr"/>
                      <a:r>
                        <a:rPr lang="pl-PL" sz="1400" dirty="0"/>
                        <a:t>Problemy techniczne z bazą</a:t>
                      </a:r>
                    </a:p>
                    <a:p>
                      <a:pPr algn="ctr"/>
                      <a:r>
                        <a:rPr lang="pl-PL" sz="1400" dirty="0"/>
                        <a:t>(awaria serwerów, utrata danych)</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pl-PL" sz="1400" dirty="0">
                          <a:effectLst/>
                          <a:latin typeface="Calibri" panose="020F0502020204030204" pitchFamily="34" charset="0"/>
                          <a:ea typeface="Calibri" panose="020F0502020204030204" pitchFamily="34" charset="0"/>
                          <a:cs typeface="Times New Roman" panose="02020603050405020304" pitchFamily="18" charset="0"/>
                        </a:rPr>
                        <a:t>średnia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pl-PL" sz="1400" dirty="0"/>
                        <a:t>średnie</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pl-PL" sz="1400" i="1" dirty="0">
                          <a:solidFill>
                            <a:schemeClr val="tx1"/>
                          </a:solidFill>
                        </a:rPr>
                        <a:t>Reakcja – minimalizacja zagrożenia.</a:t>
                      </a:r>
                    </a:p>
                    <a:p>
                      <a:pPr algn="l"/>
                      <a:r>
                        <a:rPr lang="pl-PL" sz="1400" i="1" dirty="0">
                          <a:solidFill>
                            <a:schemeClr val="tx1"/>
                          </a:solidFill>
                        </a:rPr>
                        <a:t>Zastosowano dwa typy kopii bezpieczeństwa:</a:t>
                      </a:r>
                      <a:br>
                        <a:rPr lang="pl-PL" sz="1400" i="1" dirty="0">
                          <a:solidFill>
                            <a:schemeClr val="tx1"/>
                          </a:solidFill>
                        </a:rPr>
                      </a:br>
                      <a:r>
                        <a:rPr lang="pl-PL" sz="1400" i="1" dirty="0">
                          <a:solidFill>
                            <a:schemeClr val="tx1"/>
                          </a:solidFill>
                        </a:rPr>
                        <a:t>-      kopia pełna wykonywana raz w tygodniu w weekend</a:t>
                      </a:r>
                    </a:p>
                    <a:p>
                      <a:pPr marL="285750" indent="-285750" algn="l">
                        <a:buFontTx/>
                        <a:buChar char="-"/>
                      </a:pPr>
                      <a:r>
                        <a:rPr lang="pl-PL" sz="1400" i="1" dirty="0">
                          <a:solidFill>
                            <a:schemeClr val="tx1"/>
                          </a:solidFill>
                        </a:rPr>
                        <a:t>kopia przyrostowa wykonywana codziennie w nocy od poniedziałku do piątku.</a:t>
                      </a:r>
                    </a:p>
                    <a:p>
                      <a:pPr marL="0" indent="0" algn="l">
                        <a:buFontTx/>
                        <a:buNone/>
                      </a:pPr>
                      <a:r>
                        <a:rPr lang="pl-PL" sz="1400" i="1" dirty="0">
                          <a:solidFill>
                            <a:schemeClr val="tx1"/>
                          </a:solidFill>
                        </a:rPr>
                        <a:t>Kopie bezpieczeństwa wykonywane są na serwerze mieszczącym się w serwerowni zapasowej, zlokalizowanej w innym budynku IITD PAN niż serwerownia główna.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923329185"/>
                  </a:ext>
                </a:extLst>
              </a:tr>
            </a:tbl>
          </a:graphicData>
        </a:graphic>
      </p:graphicFrame>
    </p:spTree>
    <p:extLst>
      <p:ext uri="{BB962C8B-B14F-4D97-AF65-F5344CB8AC3E}">
        <p14:creationId xmlns:p14="http://schemas.microsoft.com/office/powerpoint/2010/main" val="2637632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801591" y="2807179"/>
            <a:ext cx="8040291" cy="830997"/>
          </a:xfrm>
          <a:prstGeom prst="rect">
            <a:avLst/>
          </a:prstGeom>
          <a:noFill/>
        </p:spPr>
        <p:txBody>
          <a:bodyPr wrap="square" rtlCol="0" anchor="t">
            <a:spAutoFit/>
          </a:bodyPr>
          <a:lstStyle/>
          <a:p>
            <a:r>
              <a:rPr lang="pl-PL" sz="4800" b="1">
                <a:solidFill>
                  <a:schemeClr val="bg1"/>
                </a:solidFill>
              </a:rPr>
              <a:t>Dziękuję za uwagę</a:t>
            </a:r>
            <a:endParaRPr lang="pl-PL"/>
          </a:p>
        </p:txBody>
      </p:sp>
      <p:cxnSp>
        <p:nvCxnSpPr>
          <p:cNvPr id="67" name="Łącznik prosty ze strzałką 66"/>
          <p:cNvCxnSpPr>
            <a:cxnSpLocks/>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459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a:spLocks noGrp="1"/>
          </p:cNvSpPr>
          <p:nvPr>
            <p:ph type="subTitle" idx="1"/>
          </p:nvPr>
        </p:nvSpPr>
        <p:spPr>
          <a:xfrm>
            <a:off x="1452283" y="1501261"/>
            <a:ext cx="9230390" cy="578551"/>
          </a:xfrm>
        </p:spPr>
        <p:txBody>
          <a:bodyPr>
            <a:noAutofit/>
          </a:bodyPr>
          <a:lstStyle/>
          <a:p>
            <a:pPr>
              <a:spcAft>
                <a:spcPts val="1200"/>
              </a:spcAft>
            </a:pPr>
            <a:r>
              <a:rPr lang="pl-PL" b="1" i="1" dirty="0">
                <a:solidFill>
                  <a:srgbClr val="002060"/>
                </a:solidFill>
                <a:latin typeface="+mj-lt"/>
                <a:cs typeface="Times New Roman" pitchFamily="18" charset="0"/>
              </a:rPr>
              <a:t>Baza Informacji Naukowych Wspierających Innowacyjne Terapie - BINWIT</a:t>
            </a:r>
          </a:p>
        </p:txBody>
      </p:sp>
      <p:sp>
        <p:nvSpPr>
          <p:cNvPr id="5" name="pole tekstowe 4"/>
          <p:cNvSpPr txBox="1"/>
          <p:nvPr/>
        </p:nvSpPr>
        <p:spPr>
          <a:xfrm>
            <a:off x="537882" y="2097868"/>
            <a:ext cx="11102430" cy="2339102"/>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Wnioskodawca: Instytut Immunologii I Terapii Doświadczalnej im. Ludwika Hirszfelda Polskiej Akademii Nauk</a:t>
            </a:r>
          </a:p>
          <a:p>
            <a:pPr marL="269875" indent="-269875">
              <a:spcBef>
                <a:spcPts val="800"/>
              </a:spcBef>
              <a:buFont typeface="Wingdings" panose="05000000000000000000" pitchFamily="2" charset="2"/>
              <a:buChar char="§"/>
            </a:pPr>
            <a:r>
              <a:rPr lang="pl-PL" dirty="0">
                <a:solidFill>
                  <a:srgbClr val="002060"/>
                </a:solidFill>
              </a:rPr>
              <a:t>Beneficjent: Instytut Immunologii I Terapii Doświadczalnej im. Ludwika Hirszfelda Polskiej Akademii Nauk</a:t>
            </a:r>
          </a:p>
          <a:p>
            <a:pPr marL="269875" indent="-269875">
              <a:spcBef>
                <a:spcPts val="800"/>
              </a:spcBef>
              <a:buFont typeface="Wingdings" panose="05000000000000000000" pitchFamily="2" charset="2"/>
              <a:buChar char="§"/>
            </a:pPr>
            <a:r>
              <a:rPr lang="pl-PL" dirty="0">
                <a:solidFill>
                  <a:srgbClr val="002060"/>
                </a:solidFill>
              </a:rPr>
              <a:t>Partnerzy: Projekt nie jest realizowany w Partnerstwie</a:t>
            </a:r>
          </a:p>
          <a:p>
            <a:pPr marL="269875" indent="-269875">
              <a:spcBef>
                <a:spcPts val="800"/>
              </a:spcBef>
              <a:buFont typeface="Wingdings" panose="05000000000000000000" pitchFamily="2" charset="2"/>
              <a:buChar char="§"/>
            </a:pPr>
            <a:r>
              <a:rPr lang="pl-PL" dirty="0">
                <a:solidFill>
                  <a:srgbClr val="002060"/>
                </a:solidFill>
              </a:rPr>
              <a:t>Źródło finansowania: Program Operacyjny Polska Cyfrowa na lata 2014-2020 Oś Priorytetowa nr 2 „E-administracja i otwarty rząd ”, Działanie nr 2.3 „Cyfrowa dostępność i użyteczność informacji sektora publicznego”, Poddziałanie nr 2.3.1 „Cyfrowe udostępnienie informacji sektora publicznego  ze źródeł administracyjnych i zasobów nauki (typ projektu: cyfrowe udostępnienie zasobów nauki)” i Budżet Państwa - część 28 .</a:t>
            </a:r>
            <a:endParaRPr lang="pl-PL" dirty="0"/>
          </a:p>
        </p:txBody>
      </p:sp>
      <p:sp>
        <p:nvSpPr>
          <p:cNvPr id="6" name="Podtytuł 2"/>
          <p:cNvSpPr txBox="1">
            <a:spLocks/>
          </p:cNvSpPr>
          <p:nvPr/>
        </p:nvSpPr>
        <p:spPr>
          <a:xfrm>
            <a:off x="-28522" y="4778494"/>
            <a:ext cx="12192000" cy="49361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2400" b="1" i="1" dirty="0">
                <a:solidFill>
                  <a:srgbClr val="002060"/>
                </a:solidFill>
                <a:latin typeface="+mj-lt"/>
                <a:cs typeface="Times New Roman" pitchFamily="18" charset="0"/>
              </a:rPr>
              <a:t>CEL PROJEKTU</a:t>
            </a:r>
          </a:p>
        </p:txBody>
      </p:sp>
      <p:sp>
        <p:nvSpPr>
          <p:cNvPr id="7" name="pole tekstowe 6"/>
          <p:cNvSpPr txBox="1"/>
          <p:nvPr/>
        </p:nvSpPr>
        <p:spPr>
          <a:xfrm>
            <a:off x="624277" y="5272112"/>
            <a:ext cx="10949158" cy="923330"/>
          </a:xfrm>
          <a:prstGeom prst="rect">
            <a:avLst/>
          </a:prstGeom>
          <a:noFill/>
        </p:spPr>
        <p:txBody>
          <a:bodyPr wrap="square" rtlCol="0">
            <a:spAutoFit/>
          </a:bodyPr>
          <a:lstStyle/>
          <a:p>
            <a:pPr>
              <a:spcBef>
                <a:spcPts val="800"/>
              </a:spcBef>
            </a:pPr>
            <a:r>
              <a:rPr lang="pl-PL" dirty="0">
                <a:solidFill>
                  <a:srgbClr val="002060"/>
                </a:solidFill>
              </a:rPr>
              <a:t>Celem projektu była digitalizacja unikalnych zasobów naukowych IITD PAN oraz utworzenie platformy BINWIT, której wdrożenie umożliwia cyfrowe udostępnianie informacji o kolekcji bakteriofagów, ich sekwencji nukleotydowej oraz informacji o biologii komórek macierzystych o przełomowym znaczeniu dla zidentyfikowanej grupy interesariuszy.</a:t>
            </a:r>
          </a:p>
        </p:txBody>
      </p:sp>
    </p:spTree>
    <p:extLst>
      <p:ext uri="{BB962C8B-B14F-4D97-AF65-F5344CB8AC3E}">
        <p14:creationId xmlns:p14="http://schemas.microsoft.com/office/powerpoint/2010/main" val="1511560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txBox="1">
            <a:spLocks/>
          </p:cNvSpPr>
          <p:nvPr/>
        </p:nvSpPr>
        <p:spPr>
          <a:xfrm>
            <a:off x="1834799" y="1250705"/>
            <a:ext cx="8509677" cy="4872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spcBef>
                <a:spcPts val="1000"/>
              </a:spcBef>
              <a:spcAft>
                <a:spcPts val="1200"/>
              </a:spcAft>
              <a:buNone/>
            </a:pPr>
            <a:r>
              <a:rPr lang="pl-PL" sz="2400" b="1" i="1" dirty="0">
                <a:solidFill>
                  <a:srgbClr val="002060"/>
                </a:solidFill>
                <a:latin typeface="+mj-lt"/>
                <a:cs typeface="Times New Roman" pitchFamily="18" charset="0"/>
              </a:rPr>
              <a:t>OKRES REALIZACJI PROJEKTU</a:t>
            </a:r>
          </a:p>
        </p:txBody>
      </p:sp>
      <p:graphicFrame>
        <p:nvGraphicFramePr>
          <p:cNvPr id="10" name="Tabela 9"/>
          <p:cNvGraphicFramePr>
            <a:graphicFrameLocks noGrp="1"/>
          </p:cNvGraphicFramePr>
          <p:nvPr>
            <p:extLst>
              <p:ext uri="{D42A27DB-BD31-4B8C-83A1-F6EECF244321}">
                <p14:modId xmlns:p14="http://schemas.microsoft.com/office/powerpoint/2010/main" val="2361526221"/>
              </p:ext>
            </p:extLst>
          </p:nvPr>
        </p:nvGraphicFramePr>
        <p:xfrm>
          <a:off x="622664" y="1826904"/>
          <a:ext cx="10946674" cy="994762"/>
        </p:xfrm>
        <a:graphic>
          <a:graphicData uri="http://schemas.openxmlformats.org/drawingml/2006/table">
            <a:tbl>
              <a:tblPr firstRow="1" bandRow="1">
                <a:tableStyleId>{5C22544A-7EE6-4342-B048-85BDC9FD1C3A}</a:tableStyleId>
              </a:tblPr>
              <a:tblGrid>
                <a:gridCol w="1683527">
                  <a:extLst>
                    <a:ext uri="{9D8B030D-6E8A-4147-A177-3AD203B41FA5}">
                      <a16:colId xmlns:a16="http://schemas.microsoft.com/office/drawing/2014/main" xmlns="" val="20000"/>
                    </a:ext>
                  </a:extLst>
                </a:gridCol>
                <a:gridCol w="4596371">
                  <a:extLst>
                    <a:ext uri="{9D8B030D-6E8A-4147-A177-3AD203B41FA5}">
                      <a16:colId xmlns:a16="http://schemas.microsoft.com/office/drawing/2014/main" xmlns="" val="20001"/>
                    </a:ext>
                  </a:extLst>
                </a:gridCol>
                <a:gridCol w="4666776">
                  <a:extLst>
                    <a:ext uri="{9D8B030D-6E8A-4147-A177-3AD203B41FA5}">
                      <a16:colId xmlns:a16="http://schemas.microsoft.com/office/drawing/2014/main" xmlns="" val="20002"/>
                    </a:ext>
                  </a:extLst>
                </a:gridCol>
              </a:tblGrid>
              <a:tr h="493803">
                <a:tc>
                  <a:txBody>
                    <a:bodyPr/>
                    <a:lstStyle/>
                    <a:p>
                      <a:r>
                        <a:rPr lang="pl-PL" b="1" dirty="0">
                          <a:solidFill>
                            <a:schemeClr val="bg1"/>
                          </a:solidFill>
                        </a:rPr>
                        <a:t>Planowany: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dirty="0">
                          <a:solidFill>
                            <a:schemeClr val="tx1"/>
                          </a:solidFill>
                        </a:rPr>
                        <a:t>2018-08-01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dirty="0">
                          <a:solidFill>
                            <a:schemeClr val="tx1"/>
                          </a:solidFill>
                        </a:rPr>
                        <a:t>2021-07-31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500959">
                <a:tc>
                  <a:txBody>
                    <a:bodyPr/>
                    <a:lstStyle/>
                    <a:p>
                      <a:r>
                        <a:rPr lang="pl-PL" b="1" dirty="0">
                          <a:solidFill>
                            <a:schemeClr val="bg1"/>
                          </a:solidFill>
                        </a:rPr>
                        <a:t>Faktyczny: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dirty="0">
                          <a:solidFill>
                            <a:schemeClr val="tx1"/>
                          </a:solidFill>
                        </a:rPr>
                        <a:t>2018-08-01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dirty="0">
                          <a:solidFill>
                            <a:schemeClr val="tx1"/>
                          </a:solidFill>
                        </a:rPr>
                        <a:t>2021-10-29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
        <p:nvSpPr>
          <p:cNvPr id="11" name="Podtytuł 2"/>
          <p:cNvSpPr txBox="1">
            <a:spLocks/>
          </p:cNvSpPr>
          <p:nvPr/>
        </p:nvSpPr>
        <p:spPr>
          <a:xfrm>
            <a:off x="0" y="3166922"/>
            <a:ext cx="12192000" cy="375298"/>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spcBef>
                <a:spcPts val="1000"/>
              </a:spcBef>
              <a:spcAft>
                <a:spcPts val="1200"/>
              </a:spcAft>
              <a:buNone/>
            </a:pPr>
            <a:r>
              <a:rPr lang="pl-PL" sz="2400" b="1" i="1" dirty="0">
                <a:solidFill>
                  <a:srgbClr val="002060"/>
                </a:solidFill>
                <a:latin typeface="+mj-lt"/>
                <a:cs typeface="Times New Roman" pitchFamily="18" charset="0"/>
              </a:rPr>
              <a:t>KOSZT REALIZACJI PROJEKTU</a:t>
            </a:r>
          </a:p>
        </p:txBody>
      </p:sp>
      <p:graphicFrame>
        <p:nvGraphicFramePr>
          <p:cNvPr id="15" name="Wykres 14"/>
          <p:cNvGraphicFramePr>
            <a:graphicFrameLocks/>
          </p:cNvGraphicFramePr>
          <p:nvPr>
            <p:extLst>
              <p:ext uri="{D42A27DB-BD31-4B8C-83A1-F6EECF244321}">
                <p14:modId xmlns:p14="http://schemas.microsoft.com/office/powerpoint/2010/main" val="3340257806"/>
              </p:ext>
            </p:extLst>
          </p:nvPr>
        </p:nvGraphicFramePr>
        <p:xfrm>
          <a:off x="1834799" y="3672072"/>
          <a:ext cx="8425620" cy="302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71248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0" y="1115259"/>
            <a:ext cx="12192000" cy="48745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2400" b="1" i="1" dirty="0">
                <a:solidFill>
                  <a:srgbClr val="002060"/>
                </a:solidFill>
                <a:latin typeface="+mj-lt"/>
                <a:cs typeface="Times New Roman" pitchFamily="18" charset="0"/>
              </a:rPr>
              <a:t>ZAKRES PROJEKTU</a:t>
            </a:r>
          </a:p>
        </p:txBody>
      </p:sp>
      <p:graphicFrame>
        <p:nvGraphicFramePr>
          <p:cNvPr id="7" name="Tabela 6"/>
          <p:cNvGraphicFramePr>
            <a:graphicFrameLocks noGrp="1"/>
          </p:cNvGraphicFramePr>
          <p:nvPr>
            <p:extLst>
              <p:ext uri="{D42A27DB-BD31-4B8C-83A1-F6EECF244321}">
                <p14:modId xmlns:p14="http://schemas.microsoft.com/office/powerpoint/2010/main" val="2520139695"/>
              </p:ext>
            </p:extLst>
          </p:nvPr>
        </p:nvGraphicFramePr>
        <p:xfrm>
          <a:off x="232886" y="1602710"/>
          <a:ext cx="11726227" cy="4921407"/>
        </p:xfrm>
        <a:graphic>
          <a:graphicData uri="http://schemas.openxmlformats.org/drawingml/2006/table">
            <a:tbl>
              <a:tblPr firstRow="1" bandRow="1">
                <a:tableStyleId>{5C22544A-7EE6-4342-B048-85BDC9FD1C3A}</a:tableStyleId>
              </a:tblPr>
              <a:tblGrid>
                <a:gridCol w="1616185">
                  <a:extLst>
                    <a:ext uri="{9D8B030D-6E8A-4147-A177-3AD203B41FA5}">
                      <a16:colId xmlns:a16="http://schemas.microsoft.com/office/drawing/2014/main" xmlns="" val="20000"/>
                    </a:ext>
                  </a:extLst>
                </a:gridCol>
                <a:gridCol w="1979151">
                  <a:extLst>
                    <a:ext uri="{9D8B030D-6E8A-4147-A177-3AD203B41FA5}">
                      <a16:colId xmlns:a16="http://schemas.microsoft.com/office/drawing/2014/main" xmlns="" val="20001"/>
                    </a:ext>
                  </a:extLst>
                </a:gridCol>
                <a:gridCol w="1128735">
                  <a:extLst>
                    <a:ext uri="{9D8B030D-6E8A-4147-A177-3AD203B41FA5}">
                      <a16:colId xmlns:a16="http://schemas.microsoft.com/office/drawing/2014/main" xmlns="" val="20002"/>
                    </a:ext>
                  </a:extLst>
                </a:gridCol>
                <a:gridCol w="1144197">
                  <a:extLst>
                    <a:ext uri="{9D8B030D-6E8A-4147-A177-3AD203B41FA5}">
                      <a16:colId xmlns:a16="http://schemas.microsoft.com/office/drawing/2014/main" xmlns="" val="20003"/>
                    </a:ext>
                  </a:extLst>
                </a:gridCol>
                <a:gridCol w="5857959">
                  <a:extLst>
                    <a:ext uri="{9D8B030D-6E8A-4147-A177-3AD203B41FA5}">
                      <a16:colId xmlns:a16="http://schemas.microsoft.com/office/drawing/2014/main" xmlns="" val="20004"/>
                    </a:ext>
                  </a:extLst>
                </a:gridCol>
              </a:tblGrid>
              <a:tr h="655858">
                <a:tc>
                  <a:txBody>
                    <a:bodyPr/>
                    <a:lstStyle/>
                    <a:p>
                      <a:pPr algn="ctr">
                        <a:lnSpc>
                          <a:spcPct val="107000"/>
                        </a:lnSpc>
                        <a:spcAft>
                          <a:spcPts val="0"/>
                        </a:spcAft>
                      </a:pPr>
                      <a:r>
                        <a:rPr lang="pl-PL" sz="1200" b="1" kern="1200" dirty="0">
                          <a:solidFill>
                            <a:schemeClr val="lt1"/>
                          </a:solidFill>
                          <a:effectLst/>
                          <a:latin typeface="Arial"/>
                          <a:ea typeface="Times New Roman"/>
                          <a:cs typeface="Times New Roman"/>
                        </a:rPr>
                        <a:t>Zadanie</a:t>
                      </a:r>
                    </a:p>
                  </a:txBody>
                  <a:tcPr marL="68580" marR="68580" marT="0" marB="0" anchor="ctr"/>
                </a:tc>
                <a:tc>
                  <a:txBody>
                    <a:bodyPr/>
                    <a:lstStyle/>
                    <a:p>
                      <a:pPr algn="ctr">
                        <a:lnSpc>
                          <a:spcPct val="107000"/>
                        </a:lnSpc>
                        <a:spcAft>
                          <a:spcPts val="0"/>
                        </a:spcAft>
                      </a:pPr>
                      <a:r>
                        <a:rPr lang="pl-PL" sz="1200" dirty="0">
                          <a:effectLst/>
                          <a:latin typeface="Arial"/>
                          <a:ea typeface="Times New Roman"/>
                          <a:cs typeface="Times New Roman"/>
                        </a:rPr>
                        <a:t>Podzadanie / kamień milowy</a:t>
                      </a:r>
                      <a:endParaRPr lang="pl-PL" sz="1200"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pl-PL" sz="1200" dirty="0">
                          <a:effectLst/>
                          <a:latin typeface="Arial"/>
                          <a:ea typeface="Times New Roman"/>
                          <a:cs typeface="Times New Roman"/>
                        </a:rPr>
                        <a:t>Planowany termin osiągnięcia</a:t>
                      </a:r>
                      <a:endParaRPr lang="pl-PL" sz="12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pl-PL" sz="1200" dirty="0">
                          <a:effectLst/>
                          <a:latin typeface="Arial"/>
                          <a:ea typeface="Times New Roman"/>
                          <a:cs typeface="Times New Roman"/>
                        </a:rPr>
                        <a:t>Rzeczywisty termin osiągnięcia</a:t>
                      </a:r>
                      <a:endParaRPr lang="pl-PL" sz="12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pl-PL" sz="1200" dirty="0">
                          <a:effectLst/>
                          <a:latin typeface="Arial"/>
                          <a:ea typeface="Times New Roman"/>
                          <a:cs typeface="Times New Roman"/>
                        </a:rPr>
                        <a:t>Status realizacji kamienia milowego</a:t>
                      </a:r>
                      <a:endParaRPr lang="pl-PL" sz="1200" dirty="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0"/>
                  </a:ext>
                </a:extLst>
              </a:tr>
              <a:tr h="370840">
                <a:tc rowSpan="5">
                  <a:txBody>
                    <a:bodyPr/>
                    <a:lstStyle/>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p>
                      <a:pPr marL="0" algn="l"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Zadanie 1.</a:t>
                      </a:r>
                    </a:p>
                    <a:p>
                      <a:pPr marL="0" algn="l"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Przygotowanie i digitalizacja</a:t>
                      </a:r>
                      <a:br>
                        <a:rPr lang="pl-PL" sz="1200" kern="1200" dirty="0">
                          <a:solidFill>
                            <a:schemeClr val="dk1"/>
                          </a:solidFill>
                          <a:effectLst/>
                          <a:latin typeface="Arial"/>
                          <a:ea typeface="Times New Roman"/>
                          <a:cs typeface="Times New Roman"/>
                        </a:rPr>
                      </a:br>
                      <a:r>
                        <a:rPr lang="pl-PL" sz="1200" kern="1200" dirty="0">
                          <a:solidFill>
                            <a:schemeClr val="dk1"/>
                          </a:solidFill>
                          <a:effectLst/>
                          <a:latin typeface="Arial"/>
                          <a:ea typeface="Times New Roman"/>
                          <a:cs typeface="Times New Roman"/>
                        </a:rPr>
                        <a:t>unikalnych zasobów naukowych IITD PAN</a:t>
                      </a:r>
                    </a:p>
                  </a:txBody>
                  <a:tcPr marL="68580" marR="68580" marT="0" marB="0"/>
                </a:tc>
                <a:tc>
                  <a:txBody>
                    <a:bodyPr/>
                    <a:lstStyle/>
                    <a:p>
                      <a:pPr>
                        <a:lnSpc>
                          <a:spcPct val="107000"/>
                        </a:lnSpc>
                        <a:spcBef>
                          <a:spcPts val="300"/>
                        </a:spcBef>
                        <a:spcAft>
                          <a:spcPts val="300"/>
                        </a:spcAft>
                      </a:pPr>
                      <a:r>
                        <a:rPr lang="pl-PL" sz="1200" dirty="0">
                          <a:effectLst/>
                          <a:latin typeface="Arial"/>
                          <a:ea typeface="Times New Roman"/>
                          <a:cs typeface="Times New Roman"/>
                        </a:rPr>
                        <a:t>Uruchomienie systemu akwizycji, digitalizacji i archiwizacji obrazów mikroskopowych</a:t>
                      </a:r>
                      <a:endParaRPr lang="pl-PL" sz="1200" dirty="0">
                        <a:effectLst/>
                        <a:latin typeface="Calibri"/>
                        <a:ea typeface="Calibri"/>
                        <a:cs typeface="Times New Roman"/>
                      </a:endParaRPr>
                    </a:p>
                  </a:txBody>
                  <a:tcPr marL="68580" marR="68580" marT="0" marB="0"/>
                </a:tc>
                <a:tc>
                  <a:txBody>
                    <a:bodyPr/>
                    <a:lstStyle/>
                    <a:p>
                      <a:pPr algn="ctr">
                        <a:lnSpc>
                          <a:spcPct val="107000"/>
                        </a:lnSpc>
                        <a:spcBef>
                          <a:spcPts val="300"/>
                        </a:spcBef>
                        <a:spcAft>
                          <a:spcPts val="300"/>
                        </a:spcAft>
                      </a:pPr>
                      <a:r>
                        <a:rPr lang="pl-PL" sz="1200" dirty="0">
                          <a:effectLst/>
                          <a:latin typeface="Arial"/>
                          <a:ea typeface="Times New Roman"/>
                          <a:cs typeface="Times New Roman"/>
                        </a:rPr>
                        <a:t>04-2019</a:t>
                      </a:r>
                      <a:endParaRPr lang="pl-PL" sz="1200" dirty="0">
                        <a:effectLst/>
                        <a:latin typeface="Calibri"/>
                        <a:ea typeface="Calibri"/>
                        <a:cs typeface="Times New Roman"/>
                      </a:endParaRPr>
                    </a:p>
                  </a:txBody>
                  <a:tcPr marL="68580" marR="68580" marT="0" marB="0" anchor="ctr"/>
                </a:tc>
                <a:tc>
                  <a:txBody>
                    <a:bodyPr/>
                    <a:lstStyle/>
                    <a:p>
                      <a:pPr marL="4445" algn="ctr">
                        <a:lnSpc>
                          <a:spcPct val="107000"/>
                        </a:lnSpc>
                        <a:spcBef>
                          <a:spcPts val="300"/>
                        </a:spcBef>
                        <a:spcAft>
                          <a:spcPts val="300"/>
                        </a:spcAft>
                      </a:pPr>
                      <a:r>
                        <a:rPr lang="pl-PL" sz="1200" dirty="0">
                          <a:effectLst/>
                          <a:latin typeface="Arial"/>
                          <a:ea typeface="Times New Roman"/>
                          <a:cs typeface="Times New Roman"/>
                        </a:rPr>
                        <a:t>04-2019</a:t>
                      </a:r>
                      <a:endParaRPr lang="pl-PL" sz="1200" dirty="0">
                        <a:effectLst/>
                        <a:latin typeface="Calibri"/>
                        <a:ea typeface="Calibri"/>
                        <a:cs typeface="Times New Roman"/>
                      </a:endParaRPr>
                    </a:p>
                  </a:txBody>
                  <a:tcPr marL="68580" marR="68580" marT="0" marB="0" anchor="ctr"/>
                </a:tc>
                <a:tc>
                  <a:txBody>
                    <a:bodyPr/>
                    <a:lstStyle/>
                    <a:p>
                      <a:pPr>
                        <a:lnSpc>
                          <a:spcPct val="100000"/>
                        </a:lnSpc>
                        <a:spcBef>
                          <a:spcPts val="300"/>
                        </a:spcBef>
                        <a:spcAft>
                          <a:spcPts val="300"/>
                        </a:spcAft>
                      </a:pPr>
                      <a:r>
                        <a:rPr lang="pl-PL" sz="1200" dirty="0">
                          <a:effectLst/>
                          <a:latin typeface="Arial"/>
                          <a:ea typeface="Times New Roman"/>
                          <a:cs typeface="Times New Roman"/>
                        </a:rPr>
                        <a:t>Osiągnięty</a:t>
                      </a:r>
                      <a:endParaRPr lang="pl-PL" sz="1200" dirty="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1"/>
                  </a:ext>
                </a:extLst>
              </a:tr>
              <a:tr h="370840">
                <a:tc vMerge="1">
                  <a:txBody>
                    <a:bodyPr/>
                    <a:lstStyle/>
                    <a:p>
                      <a:pPr>
                        <a:lnSpc>
                          <a:spcPct val="107000"/>
                        </a:lnSpc>
                        <a:spcBef>
                          <a:spcPts val="300"/>
                        </a:spcBef>
                        <a:spcAft>
                          <a:spcPts val="300"/>
                        </a:spcAft>
                      </a:pPr>
                      <a:endParaRPr lang="pl-PL" sz="1200" dirty="0">
                        <a:effectLst/>
                        <a:latin typeface="Calibri"/>
                        <a:ea typeface="Calibri"/>
                        <a:cs typeface="Times New Roman"/>
                      </a:endParaRPr>
                    </a:p>
                  </a:txBody>
                  <a:tcPr marL="68580" marR="68580" marT="0" marB="0"/>
                </a:tc>
                <a:tc>
                  <a:txBody>
                    <a:bodyPr/>
                    <a:lstStyle/>
                    <a:p>
                      <a:pPr>
                        <a:lnSpc>
                          <a:spcPct val="107000"/>
                        </a:lnSpc>
                        <a:spcBef>
                          <a:spcPts val="300"/>
                        </a:spcBef>
                        <a:spcAft>
                          <a:spcPts val="300"/>
                        </a:spcAft>
                      </a:pPr>
                      <a:r>
                        <a:rPr lang="pl-PL" sz="1200" dirty="0">
                          <a:effectLst/>
                          <a:latin typeface="Arial"/>
                          <a:ea typeface="Times New Roman"/>
                          <a:cs typeface="Times New Roman"/>
                        </a:rPr>
                        <a:t>Uruchomienie systemu do digitalizacji sekwencji </a:t>
                      </a:r>
                      <a:br>
                        <a:rPr lang="pl-PL" sz="1200" dirty="0">
                          <a:effectLst/>
                          <a:latin typeface="Arial"/>
                          <a:ea typeface="Times New Roman"/>
                          <a:cs typeface="Times New Roman"/>
                        </a:rPr>
                      </a:br>
                      <a:r>
                        <a:rPr lang="pl-PL" sz="1200" dirty="0">
                          <a:effectLst/>
                          <a:latin typeface="Arial"/>
                          <a:ea typeface="Times New Roman"/>
                          <a:cs typeface="Times New Roman"/>
                        </a:rPr>
                        <a:t>nukleotydowych</a:t>
                      </a:r>
                      <a:endParaRPr lang="pl-PL" sz="1200" dirty="0">
                        <a:effectLst/>
                        <a:latin typeface="Calibri"/>
                        <a:ea typeface="Calibri"/>
                        <a:cs typeface="Times New Roman"/>
                      </a:endParaRPr>
                    </a:p>
                  </a:txBody>
                  <a:tcPr marL="68580" marR="68580" marT="0" marB="0"/>
                </a:tc>
                <a:tc>
                  <a:txBody>
                    <a:bodyPr/>
                    <a:lstStyle/>
                    <a:p>
                      <a:pPr algn="ctr">
                        <a:lnSpc>
                          <a:spcPct val="107000"/>
                        </a:lnSpc>
                        <a:spcBef>
                          <a:spcPts val="300"/>
                        </a:spcBef>
                        <a:spcAft>
                          <a:spcPts val="300"/>
                        </a:spcAft>
                      </a:pPr>
                      <a:r>
                        <a:rPr lang="pl-PL" sz="1200" dirty="0">
                          <a:effectLst/>
                          <a:latin typeface="Arial"/>
                          <a:ea typeface="Times New Roman"/>
                          <a:cs typeface="Times New Roman"/>
                        </a:rPr>
                        <a:t>04-2019</a:t>
                      </a:r>
                      <a:endParaRPr lang="pl-PL" sz="1200" dirty="0">
                        <a:effectLst/>
                        <a:latin typeface="Calibri"/>
                        <a:ea typeface="Calibri"/>
                        <a:cs typeface="Times New Roman"/>
                      </a:endParaRPr>
                    </a:p>
                  </a:txBody>
                  <a:tcPr marL="68580" marR="68580" marT="0" marB="0" anchor="ctr"/>
                </a:tc>
                <a:tc>
                  <a:txBody>
                    <a:bodyPr/>
                    <a:lstStyle/>
                    <a:p>
                      <a:pPr algn="ctr">
                        <a:lnSpc>
                          <a:spcPct val="107000"/>
                        </a:lnSpc>
                        <a:spcBef>
                          <a:spcPts val="300"/>
                        </a:spcBef>
                        <a:spcAft>
                          <a:spcPts val="300"/>
                        </a:spcAft>
                      </a:pPr>
                      <a:r>
                        <a:rPr lang="pl-PL" sz="1200" dirty="0">
                          <a:effectLst/>
                          <a:latin typeface="Arial"/>
                          <a:ea typeface="Times New Roman"/>
                          <a:cs typeface="Times New Roman"/>
                        </a:rPr>
                        <a:t>03-2019</a:t>
                      </a:r>
                      <a:endParaRPr lang="pl-PL" sz="1200" dirty="0">
                        <a:effectLst/>
                        <a:latin typeface="Calibri"/>
                        <a:ea typeface="Calibri"/>
                        <a:cs typeface="Times New Roman"/>
                      </a:endParaRPr>
                    </a:p>
                  </a:txBody>
                  <a:tcPr marL="68580" marR="68580" marT="0" marB="0" anchor="ctr"/>
                </a:tc>
                <a:tc>
                  <a:txBody>
                    <a:bodyPr/>
                    <a:lstStyle/>
                    <a:p>
                      <a:pPr>
                        <a:lnSpc>
                          <a:spcPct val="100000"/>
                        </a:lnSpc>
                        <a:spcBef>
                          <a:spcPts val="300"/>
                        </a:spcBef>
                        <a:spcAft>
                          <a:spcPts val="300"/>
                        </a:spcAft>
                      </a:pPr>
                      <a:r>
                        <a:rPr lang="pl-PL" sz="1200" dirty="0">
                          <a:effectLst/>
                          <a:latin typeface="Arial"/>
                          <a:ea typeface="Times New Roman"/>
                          <a:cs typeface="Times New Roman"/>
                        </a:rPr>
                        <a:t>Osiągnięty</a:t>
                      </a:r>
                      <a:endParaRPr lang="pl-PL" sz="1200" dirty="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2"/>
                  </a:ext>
                </a:extLst>
              </a:tr>
              <a:tr h="370840">
                <a:tc vMerge="1">
                  <a:txBody>
                    <a:bodyPr/>
                    <a:lstStyle/>
                    <a:p>
                      <a:pPr>
                        <a:lnSpc>
                          <a:spcPct val="107000"/>
                        </a:lnSpc>
                        <a:spcBef>
                          <a:spcPts val="300"/>
                        </a:spcBef>
                        <a:spcAft>
                          <a:spcPts val="300"/>
                        </a:spcAft>
                      </a:pPr>
                      <a:endParaRPr lang="pl-PL" sz="1200" dirty="0">
                        <a:effectLst/>
                        <a:latin typeface="Calibri"/>
                        <a:ea typeface="Calibri"/>
                        <a:cs typeface="Times New Roman"/>
                      </a:endParaRPr>
                    </a:p>
                  </a:txBody>
                  <a:tcPr marL="68580" marR="68580" marT="0" marB="0"/>
                </a:tc>
                <a:tc>
                  <a:txBody>
                    <a:bodyPr/>
                    <a:lstStyle/>
                    <a:p>
                      <a:pPr>
                        <a:lnSpc>
                          <a:spcPct val="107000"/>
                        </a:lnSpc>
                        <a:spcBef>
                          <a:spcPts val="300"/>
                        </a:spcBef>
                        <a:spcAft>
                          <a:spcPts val="300"/>
                        </a:spcAft>
                      </a:pPr>
                      <a:endParaRPr lang="pl-PL" sz="1200" dirty="0">
                        <a:effectLst/>
                        <a:latin typeface="Arial"/>
                        <a:ea typeface="Times New Roman"/>
                        <a:cs typeface="Times New Roman"/>
                      </a:endParaRPr>
                    </a:p>
                    <a:p>
                      <a:pPr>
                        <a:lnSpc>
                          <a:spcPct val="107000"/>
                        </a:lnSpc>
                        <a:spcBef>
                          <a:spcPts val="300"/>
                        </a:spcBef>
                        <a:spcAft>
                          <a:spcPts val="300"/>
                        </a:spcAft>
                      </a:pPr>
                      <a:r>
                        <a:rPr lang="pl-PL" sz="1200" dirty="0">
                          <a:effectLst/>
                          <a:latin typeface="Arial"/>
                          <a:ea typeface="Times New Roman"/>
                          <a:cs typeface="Times New Roman"/>
                        </a:rPr>
                        <a:t>Uruchomienie </a:t>
                      </a:r>
                      <a:br>
                        <a:rPr lang="pl-PL" sz="1200" dirty="0">
                          <a:effectLst/>
                          <a:latin typeface="Arial"/>
                          <a:ea typeface="Times New Roman"/>
                          <a:cs typeface="Times New Roman"/>
                        </a:rPr>
                      </a:br>
                      <a:r>
                        <a:rPr lang="pl-PL" sz="1200" dirty="0">
                          <a:effectLst/>
                          <a:latin typeface="Arial"/>
                          <a:ea typeface="Times New Roman"/>
                          <a:cs typeface="Times New Roman"/>
                        </a:rPr>
                        <a:t>transmisyjnego mikroskopu </a:t>
                      </a:r>
                      <a:br>
                        <a:rPr lang="pl-PL" sz="1200" dirty="0">
                          <a:effectLst/>
                          <a:latin typeface="Arial"/>
                          <a:ea typeface="Times New Roman"/>
                          <a:cs typeface="Times New Roman"/>
                        </a:rPr>
                      </a:br>
                      <a:r>
                        <a:rPr lang="pl-PL" sz="1200" dirty="0">
                          <a:effectLst/>
                          <a:latin typeface="Arial"/>
                          <a:ea typeface="Times New Roman"/>
                          <a:cs typeface="Times New Roman"/>
                        </a:rPr>
                        <a:t>elektronowego</a:t>
                      </a:r>
                      <a:endParaRPr lang="pl-PL" sz="1200" dirty="0">
                        <a:effectLst/>
                        <a:latin typeface="Calibri"/>
                        <a:ea typeface="Calibri"/>
                        <a:cs typeface="Times New Roman"/>
                      </a:endParaRPr>
                    </a:p>
                  </a:txBody>
                  <a:tcPr marL="68580" marR="68580" marT="0" marB="0"/>
                </a:tc>
                <a:tc>
                  <a:txBody>
                    <a:bodyPr/>
                    <a:lstStyle/>
                    <a:p>
                      <a:pPr algn="ctr">
                        <a:lnSpc>
                          <a:spcPct val="107000"/>
                        </a:lnSpc>
                        <a:spcBef>
                          <a:spcPts val="300"/>
                        </a:spcBef>
                        <a:spcAft>
                          <a:spcPts val="300"/>
                        </a:spcAft>
                      </a:pPr>
                      <a:r>
                        <a:rPr lang="pl-PL" sz="1200">
                          <a:effectLst/>
                          <a:latin typeface="Arial"/>
                          <a:ea typeface="Times New Roman"/>
                          <a:cs typeface="Times New Roman"/>
                        </a:rPr>
                        <a:t>07-2019</a:t>
                      </a:r>
                      <a:endParaRPr lang="pl-PL" sz="1200">
                        <a:effectLst/>
                        <a:latin typeface="Calibri"/>
                        <a:ea typeface="Calibri"/>
                        <a:cs typeface="Times New Roman"/>
                      </a:endParaRPr>
                    </a:p>
                  </a:txBody>
                  <a:tcPr marL="68580" marR="68580" marT="0" marB="0" anchor="ctr"/>
                </a:tc>
                <a:tc>
                  <a:txBody>
                    <a:bodyPr/>
                    <a:lstStyle/>
                    <a:p>
                      <a:pPr algn="ctr">
                        <a:lnSpc>
                          <a:spcPct val="107000"/>
                        </a:lnSpc>
                        <a:spcBef>
                          <a:spcPts val="300"/>
                        </a:spcBef>
                        <a:spcAft>
                          <a:spcPts val="300"/>
                        </a:spcAft>
                      </a:pPr>
                      <a:r>
                        <a:rPr lang="pl-PL" sz="1200" dirty="0">
                          <a:effectLst/>
                          <a:latin typeface="Arial"/>
                          <a:ea typeface="Times New Roman"/>
                          <a:cs typeface="Times New Roman"/>
                        </a:rPr>
                        <a:t>11-2019</a:t>
                      </a:r>
                      <a:endParaRPr lang="pl-PL" sz="1200" dirty="0">
                        <a:effectLst/>
                        <a:latin typeface="Calibri"/>
                        <a:ea typeface="Calibri"/>
                        <a:cs typeface="Times New Roman"/>
                      </a:endParaRPr>
                    </a:p>
                  </a:txBody>
                  <a:tcPr marL="68580" marR="68580" marT="0" marB="0" anchor="ctr"/>
                </a:tc>
                <a:tc>
                  <a:txBody>
                    <a:bodyPr/>
                    <a:lstStyle/>
                    <a:p>
                      <a:pPr>
                        <a:lnSpc>
                          <a:spcPct val="100000"/>
                        </a:lnSpc>
                        <a:spcBef>
                          <a:spcPts val="300"/>
                        </a:spcBef>
                        <a:spcAft>
                          <a:spcPts val="300"/>
                        </a:spcAft>
                      </a:pPr>
                      <a:r>
                        <a:rPr lang="pl-PL" sz="1200" dirty="0">
                          <a:effectLst/>
                          <a:latin typeface="Arial"/>
                          <a:ea typeface="Times New Roman"/>
                          <a:cs typeface="Times New Roman"/>
                        </a:rPr>
                        <a:t>Osiągnięty           (Przekroczenie: 121 dni)</a:t>
                      </a:r>
                      <a:endParaRPr lang="pl-PL" sz="1200" dirty="0">
                        <a:effectLst/>
                        <a:latin typeface="Calibri"/>
                        <a:ea typeface="Calibri"/>
                        <a:cs typeface="Times New Roman"/>
                      </a:endParaRPr>
                    </a:p>
                    <a:p>
                      <a:pPr>
                        <a:lnSpc>
                          <a:spcPct val="100000"/>
                        </a:lnSpc>
                        <a:spcBef>
                          <a:spcPts val="300"/>
                        </a:spcBef>
                        <a:spcAft>
                          <a:spcPts val="300"/>
                        </a:spcAft>
                      </a:pPr>
                      <a:r>
                        <a:rPr lang="pl-PL" sz="1200" dirty="0">
                          <a:effectLst/>
                          <a:latin typeface="Arial"/>
                          <a:ea typeface="Times New Roman"/>
                          <a:cs typeface="Times New Roman"/>
                        </a:rPr>
                        <a:t>Dostawca, firma JEOL Ltd., zaproponował datę dostawy i zakończenia instalacji znacznie przekraczającą datę zawartą w podpisanej umowie. Opóźnienie wynikało </a:t>
                      </a:r>
                      <a:r>
                        <a:rPr lang="pl-PL" sz="1200" dirty="0" smtClean="0">
                          <a:effectLst/>
                          <a:latin typeface="Arial"/>
                          <a:ea typeface="Times New Roman"/>
                          <a:cs typeface="Times New Roman"/>
                        </a:rPr>
                        <a:t>           z </a:t>
                      </a:r>
                      <a:r>
                        <a:rPr lang="pl-PL" sz="1200" dirty="0">
                          <a:effectLst/>
                          <a:latin typeface="Arial"/>
                          <a:ea typeface="Times New Roman"/>
                          <a:cs typeface="Times New Roman"/>
                        </a:rPr>
                        <a:t>ograniczenia producenta związane z metodą i możliwościami produkcji. W wyniki rozmów z osobami na wszystkich szczeblach koncernu JEOL Ltd. osiągnięto porozumienie i urządzenie zostało dostarczone 27.09.2019. Instalacja zakończyła</a:t>
                      </a:r>
                      <a:r>
                        <a:rPr lang="pl-PL" sz="1200" baseline="0" dirty="0">
                          <a:effectLst/>
                          <a:latin typeface="Arial"/>
                          <a:ea typeface="Times New Roman"/>
                          <a:cs typeface="Times New Roman"/>
                        </a:rPr>
                        <a:t> się</a:t>
                      </a:r>
                      <a:r>
                        <a:rPr lang="pl-PL" sz="1200" dirty="0">
                          <a:effectLst/>
                          <a:latin typeface="Arial"/>
                          <a:ea typeface="Times New Roman"/>
                          <a:cs typeface="Times New Roman"/>
                        </a:rPr>
                        <a:t> 8.11.2019. </a:t>
                      </a:r>
                    </a:p>
                    <a:p>
                      <a:pPr>
                        <a:lnSpc>
                          <a:spcPct val="100000"/>
                        </a:lnSpc>
                        <a:spcBef>
                          <a:spcPts val="300"/>
                        </a:spcBef>
                        <a:spcAft>
                          <a:spcPts val="300"/>
                        </a:spcAft>
                      </a:pPr>
                      <a:endParaRPr lang="pl-PL" sz="300" dirty="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3"/>
                  </a:ext>
                </a:extLst>
              </a:tr>
              <a:tr h="370840">
                <a:tc vMerge="1">
                  <a:txBody>
                    <a:bodyPr/>
                    <a:lstStyle/>
                    <a:p>
                      <a:pPr>
                        <a:lnSpc>
                          <a:spcPct val="107000"/>
                        </a:lnSpc>
                        <a:spcBef>
                          <a:spcPts val="300"/>
                        </a:spcBef>
                        <a:spcAft>
                          <a:spcPts val="300"/>
                        </a:spcAft>
                      </a:pPr>
                      <a:endParaRPr lang="pl-PL" sz="1200" dirty="0">
                        <a:effectLst/>
                        <a:latin typeface="Calibri"/>
                        <a:ea typeface="Calibri"/>
                        <a:cs typeface="Times New Roman"/>
                      </a:endParaRPr>
                    </a:p>
                  </a:txBody>
                  <a:tcPr marL="68580" marR="68580" marT="0" marB="0"/>
                </a:tc>
                <a:tc>
                  <a:txBody>
                    <a:bodyPr/>
                    <a:lstStyle/>
                    <a:p>
                      <a:pPr marL="0" algn="l" defTabSz="914400" rtl="0" eaLnBrk="1" latinLnBrk="0" hangingPunct="1">
                        <a:lnSpc>
                          <a:spcPct val="107000"/>
                        </a:lnSpc>
                        <a:spcBef>
                          <a:spcPts val="300"/>
                        </a:spcBef>
                        <a:spcAft>
                          <a:spcPts val="300"/>
                        </a:spcAft>
                      </a:pPr>
                      <a:r>
                        <a:rPr lang="pl-PL" sz="1200" kern="1200" dirty="0" err="1">
                          <a:solidFill>
                            <a:schemeClr val="dk1"/>
                          </a:solidFill>
                          <a:effectLst/>
                          <a:latin typeface="Arial"/>
                          <a:ea typeface="Times New Roman"/>
                          <a:cs typeface="Times New Roman"/>
                        </a:rPr>
                        <a:t>Zdigitalizowanie</a:t>
                      </a:r>
                      <a:r>
                        <a:rPr lang="pl-PL" sz="1200" kern="1200" dirty="0">
                          <a:solidFill>
                            <a:schemeClr val="dk1"/>
                          </a:solidFill>
                          <a:effectLst/>
                          <a:latin typeface="Arial"/>
                          <a:ea typeface="Times New Roman"/>
                          <a:cs typeface="Times New Roman"/>
                        </a:rPr>
                        <a:t> wybranych zasobów -  3000 </a:t>
                      </a:r>
                      <a:r>
                        <a:rPr lang="pl-PL" sz="1200" kern="1200" dirty="0" err="1">
                          <a:solidFill>
                            <a:schemeClr val="dk1"/>
                          </a:solidFill>
                          <a:effectLst/>
                          <a:latin typeface="Arial"/>
                          <a:ea typeface="Times New Roman"/>
                          <a:cs typeface="Times New Roman"/>
                        </a:rPr>
                        <a:t>szt</a:t>
                      </a:r>
                      <a:endParaRPr lang="pl-PL" sz="1200" kern="1200" dirty="0">
                        <a:solidFill>
                          <a:schemeClr val="dk1"/>
                        </a:solidFill>
                        <a:effectLst/>
                        <a:latin typeface="Arial"/>
                        <a:ea typeface="Times New Roman"/>
                        <a:cs typeface="Times New Roman"/>
                      </a:endParaRPr>
                    </a:p>
                  </a:txBody>
                  <a:tcPr marL="68580" marR="68580" marT="0" marB="0"/>
                </a:tc>
                <a:tc>
                  <a:txBody>
                    <a:bodyPr/>
                    <a:lstStyle/>
                    <a:p>
                      <a:pPr marL="0" algn="ctr"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12-2019</a:t>
                      </a:r>
                    </a:p>
                  </a:txBody>
                  <a:tcPr marL="68580" marR="68580" marT="0" marB="0" anchor="ctr"/>
                </a:tc>
                <a:tc>
                  <a:txBody>
                    <a:bodyPr/>
                    <a:lstStyle/>
                    <a:p>
                      <a:pPr marL="0" algn="ctr"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05-2020</a:t>
                      </a:r>
                    </a:p>
                  </a:txBody>
                  <a:tcPr marL="68580" marR="68580" marT="0" marB="0" anchor="ctr"/>
                </a:tc>
                <a:tc>
                  <a:txBody>
                    <a:bodyPr/>
                    <a:lstStyle/>
                    <a:p>
                      <a:pPr marL="0" algn="l" defTabSz="914400" rtl="0" eaLnBrk="1" latinLnBrk="0" hangingPunct="1">
                        <a:lnSpc>
                          <a:spcPct val="100000"/>
                        </a:lnSpc>
                        <a:spcBef>
                          <a:spcPts val="300"/>
                        </a:spcBef>
                        <a:spcAft>
                          <a:spcPts val="300"/>
                        </a:spcAft>
                      </a:pPr>
                      <a:r>
                        <a:rPr lang="pl-PL" sz="1200" kern="1200" dirty="0">
                          <a:solidFill>
                            <a:schemeClr val="dk1"/>
                          </a:solidFill>
                          <a:effectLst/>
                          <a:latin typeface="Arial"/>
                          <a:ea typeface="Times New Roman"/>
                          <a:cs typeface="Times New Roman"/>
                        </a:rPr>
                        <a:t>Osiągnięty                    (Przekroczenie 139 dni) </a:t>
                      </a:r>
                      <a:br>
                        <a:rPr lang="pl-PL" sz="1200" kern="1200" dirty="0">
                          <a:solidFill>
                            <a:schemeClr val="dk1"/>
                          </a:solidFill>
                          <a:effectLst/>
                          <a:latin typeface="Arial"/>
                          <a:ea typeface="Times New Roman"/>
                          <a:cs typeface="Times New Roman"/>
                        </a:rPr>
                      </a:br>
                      <a:r>
                        <a:rPr lang="pl-PL" sz="1200" kern="1200" dirty="0">
                          <a:solidFill>
                            <a:schemeClr val="dk1"/>
                          </a:solidFill>
                          <a:effectLst/>
                          <a:latin typeface="Arial"/>
                          <a:ea typeface="Times New Roman"/>
                          <a:cs typeface="Times New Roman"/>
                        </a:rPr>
                        <a:t>Opóźnienie w dostawie i instalacji mikroskopu spowodowało opóźnienie w procesie digitalizacji materiałów. </a:t>
                      </a:r>
                    </a:p>
                    <a:p>
                      <a:pPr marL="0" algn="l" defTabSz="914400" rtl="0" eaLnBrk="1" latinLnBrk="0" hangingPunct="1">
                        <a:lnSpc>
                          <a:spcPct val="100000"/>
                        </a:lnSpc>
                        <a:spcBef>
                          <a:spcPts val="300"/>
                        </a:spcBef>
                        <a:spcAft>
                          <a:spcPts val="300"/>
                        </a:spcAft>
                      </a:pPr>
                      <a:endParaRPr lang="pl-PL" sz="300" kern="1200" dirty="0">
                        <a:solidFill>
                          <a:schemeClr val="dk1"/>
                        </a:solidFill>
                        <a:effectLst/>
                        <a:latin typeface="Arial"/>
                        <a:ea typeface="Times New Roman"/>
                        <a:cs typeface="Times New Roman"/>
                      </a:endParaRPr>
                    </a:p>
                  </a:txBody>
                  <a:tcPr marL="68580" marR="68580" marT="0" marB="0" anchor="ctr"/>
                </a:tc>
                <a:extLst>
                  <a:ext uri="{0D108BD9-81ED-4DB2-BD59-A6C34878D82A}">
                    <a16:rowId xmlns:a16="http://schemas.microsoft.com/office/drawing/2014/main" xmlns="" val="10004"/>
                  </a:ext>
                </a:extLst>
              </a:tr>
              <a:tr h="370840">
                <a:tc vMerge="1">
                  <a:txBody>
                    <a:bodyPr/>
                    <a:lstStyle/>
                    <a:p>
                      <a:pPr>
                        <a:lnSpc>
                          <a:spcPct val="107000"/>
                        </a:lnSpc>
                        <a:spcBef>
                          <a:spcPts val="300"/>
                        </a:spcBef>
                        <a:spcAft>
                          <a:spcPts val="300"/>
                        </a:spcAft>
                      </a:pPr>
                      <a:endParaRPr lang="pl-PL" sz="1200" dirty="0">
                        <a:effectLst/>
                        <a:latin typeface="Calibri"/>
                        <a:ea typeface="Calibri"/>
                        <a:cs typeface="Times New Roman"/>
                      </a:endParaRPr>
                    </a:p>
                  </a:txBody>
                  <a:tcPr marL="68580" marR="68580" marT="0" marB="0"/>
                </a:tc>
                <a:tc>
                  <a:txBody>
                    <a:bodyPr/>
                    <a:lstStyle/>
                    <a:p>
                      <a:pPr marL="0" algn="l" defTabSz="914400" rtl="0" eaLnBrk="1" latinLnBrk="0" hangingPunct="1">
                        <a:lnSpc>
                          <a:spcPct val="107000"/>
                        </a:lnSpc>
                        <a:spcBef>
                          <a:spcPts val="300"/>
                        </a:spcBef>
                        <a:spcAft>
                          <a:spcPts val="300"/>
                        </a:spcAft>
                      </a:pPr>
                      <a:r>
                        <a:rPr lang="pl-PL" sz="1200" kern="1200" dirty="0" err="1">
                          <a:solidFill>
                            <a:schemeClr val="dk1"/>
                          </a:solidFill>
                          <a:effectLst/>
                          <a:latin typeface="Arial"/>
                          <a:ea typeface="Times New Roman"/>
                          <a:cs typeface="Times New Roman"/>
                        </a:rPr>
                        <a:t>Zdigitalizowanie</a:t>
                      </a:r>
                      <a:r>
                        <a:rPr lang="pl-PL" sz="1200" kern="1200" dirty="0">
                          <a:solidFill>
                            <a:schemeClr val="dk1"/>
                          </a:solidFill>
                          <a:effectLst/>
                          <a:latin typeface="Arial"/>
                          <a:ea typeface="Times New Roman"/>
                          <a:cs typeface="Times New Roman"/>
                        </a:rPr>
                        <a:t> wybranych zasobów  - 6000 </a:t>
                      </a:r>
                      <a:r>
                        <a:rPr lang="pl-PL" sz="1200" kern="1200" dirty="0" err="1">
                          <a:solidFill>
                            <a:schemeClr val="dk1"/>
                          </a:solidFill>
                          <a:effectLst/>
                          <a:latin typeface="Arial"/>
                          <a:ea typeface="Times New Roman"/>
                          <a:cs typeface="Times New Roman"/>
                        </a:rPr>
                        <a:t>szt</a:t>
                      </a:r>
                      <a:endParaRPr lang="pl-PL" sz="1200" kern="1200" dirty="0">
                        <a:solidFill>
                          <a:schemeClr val="dk1"/>
                        </a:solidFill>
                        <a:effectLst/>
                        <a:latin typeface="Arial"/>
                        <a:ea typeface="Times New Roman"/>
                        <a:cs typeface="Times New Roman"/>
                      </a:endParaRPr>
                    </a:p>
                  </a:txBody>
                  <a:tcPr marL="68580" marR="68580" marT="0" marB="0"/>
                </a:tc>
                <a:tc>
                  <a:txBody>
                    <a:bodyPr/>
                    <a:lstStyle/>
                    <a:p>
                      <a:pPr marL="0" algn="ctr"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09-2020</a:t>
                      </a:r>
                    </a:p>
                  </a:txBody>
                  <a:tcPr marL="68580" marR="68580" marT="0" marB="0" anchor="ctr"/>
                </a:tc>
                <a:tc>
                  <a:txBody>
                    <a:bodyPr/>
                    <a:lstStyle/>
                    <a:p>
                      <a:pPr marL="0" algn="ctr"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01-2021</a:t>
                      </a:r>
                    </a:p>
                  </a:txBody>
                  <a:tcPr marL="68580" marR="68580" marT="0" marB="0" anchor="ctr"/>
                </a:tc>
                <a:tc>
                  <a:txBody>
                    <a:bodyPr/>
                    <a:lstStyle/>
                    <a:p>
                      <a:pPr marL="0" algn="l" defTabSz="914400" rtl="0" eaLnBrk="1" latinLnBrk="0" hangingPunct="1">
                        <a:lnSpc>
                          <a:spcPct val="100000"/>
                        </a:lnSpc>
                        <a:spcBef>
                          <a:spcPts val="300"/>
                        </a:spcBef>
                        <a:spcAft>
                          <a:spcPts val="300"/>
                        </a:spcAft>
                      </a:pPr>
                      <a:r>
                        <a:rPr lang="pl-PL" sz="1200" kern="1200" dirty="0">
                          <a:solidFill>
                            <a:schemeClr val="dk1"/>
                          </a:solidFill>
                          <a:effectLst/>
                          <a:latin typeface="Arial"/>
                          <a:ea typeface="Times New Roman"/>
                          <a:cs typeface="Times New Roman"/>
                        </a:rPr>
                        <a:t>Osiągnięty                  (Przekroczenie 118 dni) </a:t>
                      </a:r>
                    </a:p>
                    <a:p>
                      <a:pPr marL="0" algn="l" defTabSz="914400" rtl="0" eaLnBrk="1" latinLnBrk="0" hangingPunct="1">
                        <a:lnSpc>
                          <a:spcPct val="100000"/>
                        </a:lnSpc>
                        <a:spcBef>
                          <a:spcPts val="300"/>
                        </a:spcBef>
                        <a:spcAft>
                          <a:spcPts val="300"/>
                        </a:spcAft>
                      </a:pPr>
                      <a:r>
                        <a:rPr lang="pl-PL" sz="1200" kern="1200" dirty="0">
                          <a:solidFill>
                            <a:schemeClr val="dk1"/>
                          </a:solidFill>
                          <a:effectLst/>
                          <a:latin typeface="Arial"/>
                          <a:ea typeface="Times New Roman"/>
                          <a:cs typeface="Times New Roman"/>
                        </a:rPr>
                        <a:t>Opóźnienie wynikało z zagrożenia epidemiologicznym i ograniczenia zakresu prac pracowników IITD PAN.</a:t>
                      </a:r>
                    </a:p>
                    <a:p>
                      <a:pPr marL="0" algn="l" defTabSz="914400" rtl="0" eaLnBrk="1" latinLnBrk="0" hangingPunct="1">
                        <a:lnSpc>
                          <a:spcPct val="100000"/>
                        </a:lnSpc>
                        <a:spcBef>
                          <a:spcPts val="300"/>
                        </a:spcBef>
                        <a:spcAft>
                          <a:spcPts val="300"/>
                        </a:spcAft>
                      </a:pPr>
                      <a:endParaRPr lang="pl-PL" sz="300" kern="1200" dirty="0">
                        <a:solidFill>
                          <a:schemeClr val="dk1"/>
                        </a:solidFill>
                        <a:effectLst/>
                        <a:latin typeface="Arial"/>
                        <a:ea typeface="Times New Roman"/>
                        <a:cs typeface="Times New Roman"/>
                      </a:endParaRPr>
                    </a:p>
                  </a:txBody>
                  <a:tcPr marL="68580" marR="68580" marT="0" marB="0" anchor="ct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638851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txBox="1">
            <a:spLocks/>
          </p:cNvSpPr>
          <p:nvPr/>
        </p:nvSpPr>
        <p:spPr>
          <a:xfrm>
            <a:off x="0" y="1102105"/>
            <a:ext cx="12192000" cy="44262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2400" b="1" i="1" dirty="0">
                <a:solidFill>
                  <a:srgbClr val="002060"/>
                </a:solidFill>
                <a:latin typeface="+mj-lt"/>
                <a:cs typeface="Times New Roman" pitchFamily="18" charset="0"/>
              </a:rPr>
              <a:t>ZAKRES PROJEKTU cd.</a:t>
            </a:r>
          </a:p>
        </p:txBody>
      </p:sp>
      <p:graphicFrame>
        <p:nvGraphicFramePr>
          <p:cNvPr id="3" name="Tabela 2"/>
          <p:cNvGraphicFramePr>
            <a:graphicFrameLocks noGrp="1"/>
          </p:cNvGraphicFramePr>
          <p:nvPr>
            <p:extLst>
              <p:ext uri="{D42A27DB-BD31-4B8C-83A1-F6EECF244321}">
                <p14:modId xmlns:p14="http://schemas.microsoft.com/office/powerpoint/2010/main" val="3473673524"/>
              </p:ext>
            </p:extLst>
          </p:nvPr>
        </p:nvGraphicFramePr>
        <p:xfrm>
          <a:off x="372033" y="1544733"/>
          <a:ext cx="11447931" cy="5102733"/>
        </p:xfrm>
        <a:graphic>
          <a:graphicData uri="http://schemas.openxmlformats.org/drawingml/2006/table">
            <a:tbl>
              <a:tblPr firstRow="1" bandRow="1">
                <a:tableStyleId>{5C22544A-7EE6-4342-B048-85BDC9FD1C3A}</a:tableStyleId>
              </a:tblPr>
              <a:tblGrid>
                <a:gridCol w="1591938">
                  <a:extLst>
                    <a:ext uri="{9D8B030D-6E8A-4147-A177-3AD203B41FA5}">
                      <a16:colId xmlns:a16="http://schemas.microsoft.com/office/drawing/2014/main" xmlns="" val="20000"/>
                    </a:ext>
                  </a:extLst>
                </a:gridCol>
                <a:gridCol w="1778153">
                  <a:extLst>
                    <a:ext uri="{9D8B030D-6E8A-4147-A177-3AD203B41FA5}">
                      <a16:colId xmlns:a16="http://schemas.microsoft.com/office/drawing/2014/main" xmlns="" val="20001"/>
                    </a:ext>
                  </a:extLst>
                </a:gridCol>
                <a:gridCol w="996852">
                  <a:extLst>
                    <a:ext uri="{9D8B030D-6E8A-4147-A177-3AD203B41FA5}">
                      <a16:colId xmlns:a16="http://schemas.microsoft.com/office/drawing/2014/main" xmlns="" val="20002"/>
                    </a:ext>
                  </a:extLst>
                </a:gridCol>
                <a:gridCol w="1105232">
                  <a:extLst>
                    <a:ext uri="{9D8B030D-6E8A-4147-A177-3AD203B41FA5}">
                      <a16:colId xmlns:a16="http://schemas.microsoft.com/office/drawing/2014/main" xmlns="" val="20003"/>
                    </a:ext>
                  </a:extLst>
                </a:gridCol>
                <a:gridCol w="5975756">
                  <a:extLst>
                    <a:ext uri="{9D8B030D-6E8A-4147-A177-3AD203B41FA5}">
                      <a16:colId xmlns:a16="http://schemas.microsoft.com/office/drawing/2014/main" xmlns="" val="20004"/>
                    </a:ext>
                  </a:extLst>
                </a:gridCol>
              </a:tblGrid>
              <a:tr h="370840">
                <a:tc>
                  <a:txBody>
                    <a:bodyPr/>
                    <a:lstStyle/>
                    <a:p>
                      <a:pPr algn="ctr">
                        <a:lnSpc>
                          <a:spcPct val="107000"/>
                        </a:lnSpc>
                        <a:spcAft>
                          <a:spcPts val="0"/>
                        </a:spcAft>
                      </a:pPr>
                      <a:r>
                        <a:rPr lang="pl-PL" sz="1200" b="1" kern="1200" dirty="0">
                          <a:solidFill>
                            <a:schemeClr val="lt1"/>
                          </a:solidFill>
                          <a:effectLst/>
                          <a:latin typeface="Arial"/>
                          <a:ea typeface="Times New Roman"/>
                          <a:cs typeface="Times New Roman"/>
                        </a:rPr>
                        <a:t>Zadanie</a:t>
                      </a:r>
                    </a:p>
                  </a:txBody>
                  <a:tcPr marL="68580" marR="68580" marT="0" marB="0" anchor="ctr"/>
                </a:tc>
                <a:tc>
                  <a:txBody>
                    <a:bodyPr/>
                    <a:lstStyle/>
                    <a:p>
                      <a:pPr algn="ctr">
                        <a:lnSpc>
                          <a:spcPct val="107000"/>
                        </a:lnSpc>
                        <a:spcAft>
                          <a:spcPts val="0"/>
                        </a:spcAft>
                      </a:pPr>
                      <a:r>
                        <a:rPr lang="pl-PL" sz="1200" dirty="0">
                          <a:effectLst/>
                          <a:latin typeface="Arial"/>
                          <a:ea typeface="Times New Roman"/>
                          <a:cs typeface="Times New Roman"/>
                        </a:rPr>
                        <a:t>Podzadanie/ kamień</a:t>
                      </a:r>
                      <a:r>
                        <a:rPr lang="pl-PL" sz="1200" baseline="0" dirty="0">
                          <a:effectLst/>
                          <a:latin typeface="Arial"/>
                          <a:ea typeface="Times New Roman"/>
                          <a:cs typeface="Times New Roman"/>
                        </a:rPr>
                        <a:t> milowy</a:t>
                      </a:r>
                      <a:endParaRPr lang="pl-PL" sz="1200"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pl-PL" sz="1200" dirty="0">
                          <a:effectLst/>
                          <a:latin typeface="Arial"/>
                          <a:ea typeface="Times New Roman"/>
                          <a:cs typeface="Times New Roman"/>
                        </a:rPr>
                        <a:t>Planowany termin osiągnięcia</a:t>
                      </a:r>
                      <a:endParaRPr lang="pl-PL" sz="12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pl-PL" sz="1200" dirty="0">
                          <a:effectLst/>
                          <a:latin typeface="Arial"/>
                          <a:ea typeface="Times New Roman"/>
                          <a:cs typeface="Times New Roman"/>
                        </a:rPr>
                        <a:t>Rzeczywisty termin osiągnięcia</a:t>
                      </a:r>
                      <a:endParaRPr lang="pl-PL" sz="12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pl-PL" sz="1200" dirty="0">
                          <a:effectLst/>
                          <a:latin typeface="Arial"/>
                          <a:ea typeface="Times New Roman"/>
                          <a:cs typeface="Times New Roman"/>
                        </a:rPr>
                        <a:t>Status realizacji kamienia milowego</a:t>
                      </a:r>
                      <a:endParaRPr lang="pl-PL" sz="1200" dirty="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0"/>
                  </a:ext>
                </a:extLst>
              </a:tr>
              <a:tr h="370840">
                <a:tc rowSpan="5">
                  <a:txBody>
                    <a:bodyPr/>
                    <a:lstStyle/>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p>
                      <a:pPr marL="0" algn="l"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Zadanie 2.</a:t>
                      </a:r>
                      <a:r>
                        <a:rPr lang="pl-PL" sz="1200" kern="1200" baseline="0" dirty="0">
                          <a:solidFill>
                            <a:schemeClr val="dk1"/>
                          </a:solidFill>
                          <a:effectLst/>
                          <a:latin typeface="Arial"/>
                          <a:ea typeface="Times New Roman"/>
                          <a:cs typeface="Times New Roman"/>
                        </a:rPr>
                        <a:t> </a:t>
                      </a:r>
                      <a:r>
                        <a:rPr lang="pl-PL" sz="1200" kern="1200" dirty="0">
                          <a:solidFill>
                            <a:schemeClr val="dk1"/>
                          </a:solidFill>
                          <a:effectLst/>
                          <a:latin typeface="Arial"/>
                          <a:ea typeface="Times New Roman"/>
                          <a:cs typeface="Times New Roman"/>
                        </a:rPr>
                        <a:t>Utworzenie zintegrowanej platformy</a:t>
                      </a:r>
                      <a:br>
                        <a:rPr lang="pl-PL" sz="1200" kern="1200" dirty="0">
                          <a:solidFill>
                            <a:schemeClr val="dk1"/>
                          </a:solidFill>
                          <a:effectLst/>
                          <a:latin typeface="Arial"/>
                          <a:ea typeface="Times New Roman"/>
                          <a:cs typeface="Times New Roman"/>
                        </a:rPr>
                      </a:br>
                      <a:r>
                        <a:rPr lang="pl-PL" sz="1200" kern="1200" dirty="0">
                          <a:solidFill>
                            <a:schemeClr val="dk1"/>
                          </a:solidFill>
                          <a:effectLst/>
                          <a:latin typeface="Arial"/>
                          <a:ea typeface="Times New Roman"/>
                          <a:cs typeface="Times New Roman"/>
                        </a:rPr>
                        <a:t>wyszukiwania i udostępniania zasobów</a:t>
                      </a:r>
                      <a:br>
                        <a:rPr lang="pl-PL" sz="1200" kern="1200" dirty="0">
                          <a:solidFill>
                            <a:schemeClr val="dk1"/>
                          </a:solidFill>
                          <a:effectLst/>
                          <a:latin typeface="Arial"/>
                          <a:ea typeface="Times New Roman"/>
                          <a:cs typeface="Times New Roman"/>
                        </a:rPr>
                      </a:br>
                      <a:r>
                        <a:rPr lang="pl-PL" sz="1200" kern="1200" dirty="0">
                          <a:solidFill>
                            <a:schemeClr val="dk1"/>
                          </a:solidFill>
                          <a:effectLst/>
                          <a:latin typeface="Arial"/>
                          <a:ea typeface="Times New Roman"/>
                          <a:cs typeface="Times New Roman"/>
                        </a:rPr>
                        <a:t>naukowych BINWIT oraz migracja do systemu</a:t>
                      </a:r>
                      <a:br>
                        <a:rPr lang="pl-PL" sz="1200" kern="1200" dirty="0">
                          <a:solidFill>
                            <a:schemeClr val="dk1"/>
                          </a:solidFill>
                          <a:effectLst/>
                          <a:latin typeface="Arial"/>
                          <a:ea typeface="Times New Roman"/>
                          <a:cs typeface="Times New Roman"/>
                        </a:rPr>
                      </a:br>
                      <a:r>
                        <a:rPr lang="pl-PL" sz="1200" kern="1200" dirty="0">
                          <a:solidFill>
                            <a:schemeClr val="dk1"/>
                          </a:solidFill>
                          <a:effectLst/>
                          <a:latin typeface="Arial"/>
                          <a:ea typeface="Times New Roman"/>
                          <a:cs typeface="Times New Roman"/>
                        </a:rPr>
                        <a:t>KRONIK@</a:t>
                      </a:r>
                      <a:br>
                        <a:rPr lang="pl-PL" sz="1200" kern="1200" dirty="0">
                          <a:solidFill>
                            <a:schemeClr val="dk1"/>
                          </a:solidFill>
                          <a:effectLst/>
                          <a:latin typeface="Arial"/>
                          <a:ea typeface="Times New Roman"/>
                          <a:cs typeface="Times New Roman"/>
                        </a:rPr>
                      </a:br>
                      <a:endParaRPr lang="pl-PL" sz="1200" kern="1200" dirty="0">
                        <a:solidFill>
                          <a:schemeClr val="dk1"/>
                        </a:solidFill>
                        <a:effectLst/>
                        <a:latin typeface="Arial"/>
                        <a:ea typeface="Times New Roman"/>
                        <a:cs typeface="Times New Roman"/>
                      </a:endParaRPr>
                    </a:p>
                  </a:txBody>
                  <a:tcPr marL="68580" marR="68580" marT="0" marB="0"/>
                </a:tc>
                <a:tc>
                  <a:txBody>
                    <a:bodyPr/>
                    <a:lstStyle/>
                    <a:p>
                      <a:pPr marL="0" algn="l"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Zaprojektowanie platformy BINWIT</a:t>
                      </a:r>
                    </a:p>
                  </a:txBody>
                  <a:tcPr marL="68580" marR="68580" marT="0" marB="0"/>
                </a:tc>
                <a:tc>
                  <a:txBody>
                    <a:bodyPr/>
                    <a:lstStyle/>
                    <a:p>
                      <a:pPr marL="0" algn="ctr"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05-2019</a:t>
                      </a:r>
                    </a:p>
                  </a:txBody>
                  <a:tcPr marL="68580" marR="68580" marT="0" marB="0" anchor="ctr"/>
                </a:tc>
                <a:tc>
                  <a:txBody>
                    <a:bodyPr/>
                    <a:lstStyle/>
                    <a:p>
                      <a:pPr marL="0" algn="ctr"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05-2019</a:t>
                      </a:r>
                    </a:p>
                  </a:txBody>
                  <a:tcPr marL="68580" marR="68580" marT="0" marB="0" anchor="ctr"/>
                </a:tc>
                <a:tc>
                  <a:txBody>
                    <a:bodyPr/>
                    <a:lstStyle/>
                    <a:p>
                      <a:pPr marL="0" algn="l"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Osiągnięty</a:t>
                      </a:r>
                    </a:p>
                  </a:txBody>
                  <a:tcPr marL="68580" marR="68580" marT="0" marB="0" anchor="ctr"/>
                </a:tc>
                <a:extLst>
                  <a:ext uri="{0D108BD9-81ED-4DB2-BD59-A6C34878D82A}">
                    <a16:rowId xmlns:a16="http://schemas.microsoft.com/office/drawing/2014/main" xmlns="" val="10001"/>
                  </a:ext>
                </a:extLst>
              </a:tr>
              <a:tr h="370840">
                <a:tc vMerge="1">
                  <a:txBody>
                    <a:bodyPr/>
                    <a:lstStyle/>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txBody>
                  <a:tcPr marL="68580" marR="68580" marT="0" marB="0"/>
                </a:tc>
                <a:tc>
                  <a:txBody>
                    <a:bodyPr/>
                    <a:lstStyle/>
                    <a:p>
                      <a:pPr marL="0" algn="l"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Implementacja </a:t>
                      </a:r>
                      <a:br>
                        <a:rPr lang="pl-PL" sz="1200" kern="1200" dirty="0">
                          <a:solidFill>
                            <a:schemeClr val="dk1"/>
                          </a:solidFill>
                          <a:effectLst/>
                          <a:latin typeface="Arial"/>
                          <a:ea typeface="Times New Roman"/>
                          <a:cs typeface="Times New Roman"/>
                        </a:rPr>
                      </a:br>
                      <a:r>
                        <a:rPr lang="pl-PL" sz="1200" kern="1200" dirty="0">
                          <a:solidFill>
                            <a:schemeClr val="dk1"/>
                          </a:solidFill>
                          <a:effectLst/>
                          <a:latin typeface="Arial"/>
                          <a:ea typeface="Times New Roman"/>
                          <a:cs typeface="Times New Roman"/>
                        </a:rPr>
                        <a:t>programistyczna platformy BINWIT</a:t>
                      </a:r>
                    </a:p>
                  </a:txBody>
                  <a:tcPr marL="68580" marR="68580" marT="0" marB="0"/>
                </a:tc>
                <a:tc>
                  <a:txBody>
                    <a:bodyPr/>
                    <a:lstStyle/>
                    <a:p>
                      <a:pPr marL="0" algn="ctr"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04-2020</a:t>
                      </a:r>
                    </a:p>
                  </a:txBody>
                  <a:tcPr marL="68580" marR="68580" marT="0" marB="0" anchor="ctr"/>
                </a:tc>
                <a:tc>
                  <a:txBody>
                    <a:bodyPr/>
                    <a:lstStyle/>
                    <a:p>
                      <a:pPr marL="0" algn="ctr" defTabSz="914400" rtl="0" eaLnBrk="1" latinLnBrk="0" hangingPunct="1">
                        <a:lnSpc>
                          <a:spcPct val="107000"/>
                        </a:lnSpc>
                        <a:spcBef>
                          <a:spcPts val="300"/>
                        </a:spcBef>
                        <a:spcAft>
                          <a:spcPts val="300"/>
                        </a:spcAft>
                      </a:pPr>
                      <a:r>
                        <a:rPr lang="pl-PL" sz="1200" kern="1200" dirty="0">
                          <a:solidFill>
                            <a:schemeClr val="dk1"/>
                          </a:solidFill>
                          <a:effectLst/>
                          <a:latin typeface="Arial"/>
                          <a:ea typeface="Times New Roman"/>
                          <a:cs typeface="Times New Roman"/>
                        </a:rPr>
                        <a:t>09-2020</a:t>
                      </a:r>
                    </a:p>
                  </a:txBody>
                  <a:tcPr marL="68580" marR="68580" marT="0" marB="0" anchor="ctr"/>
                </a:tc>
                <a:tc>
                  <a:txBody>
                    <a:bodyPr/>
                    <a:lstStyle/>
                    <a:p>
                      <a:pPr marL="0" algn="l" defTabSz="914400" rtl="0" eaLnBrk="1" latinLnBrk="0" hangingPunct="1">
                        <a:lnSpc>
                          <a:spcPct val="100000"/>
                        </a:lnSpc>
                        <a:spcBef>
                          <a:spcPts val="300"/>
                        </a:spcBef>
                        <a:spcAft>
                          <a:spcPts val="300"/>
                        </a:spcAft>
                      </a:pPr>
                      <a:r>
                        <a:rPr lang="pl-PL" sz="1200" kern="1200" dirty="0">
                          <a:solidFill>
                            <a:schemeClr val="dk1"/>
                          </a:solidFill>
                          <a:effectLst/>
                          <a:latin typeface="Arial"/>
                          <a:ea typeface="Times New Roman"/>
                          <a:cs typeface="Times New Roman"/>
                        </a:rPr>
                        <a:t>Osiągnięty                (Przekroczenie 151 dni)</a:t>
                      </a:r>
                      <a:br>
                        <a:rPr lang="pl-PL" sz="1200" kern="1200" dirty="0">
                          <a:solidFill>
                            <a:schemeClr val="dk1"/>
                          </a:solidFill>
                          <a:effectLst/>
                          <a:latin typeface="Arial"/>
                          <a:ea typeface="Times New Roman"/>
                          <a:cs typeface="Times New Roman"/>
                        </a:rPr>
                      </a:br>
                      <a:r>
                        <a:rPr lang="pl-PL" sz="1200" kern="1200" dirty="0">
                          <a:solidFill>
                            <a:schemeClr val="dk1"/>
                          </a:solidFill>
                          <a:effectLst/>
                          <a:latin typeface="Arial"/>
                          <a:ea typeface="Times New Roman"/>
                          <a:cs typeface="Times New Roman"/>
                        </a:rPr>
                        <a:t>Opóźnienie wynikło z problemów we współpracy z firmą </a:t>
                      </a:r>
                      <a:r>
                        <a:rPr lang="pl-PL" sz="1200" kern="1200" dirty="0" err="1">
                          <a:solidFill>
                            <a:schemeClr val="dk1"/>
                          </a:solidFill>
                          <a:effectLst/>
                          <a:latin typeface="Arial"/>
                          <a:ea typeface="Times New Roman"/>
                          <a:cs typeface="Times New Roman"/>
                        </a:rPr>
                        <a:t>MicroSolutions</a:t>
                      </a:r>
                      <a:r>
                        <a:rPr lang="pl-PL" sz="1200" kern="1200" baseline="0" dirty="0">
                          <a:solidFill>
                            <a:schemeClr val="dk1"/>
                          </a:solidFill>
                          <a:effectLst/>
                          <a:latin typeface="Arial"/>
                          <a:ea typeface="Times New Roman"/>
                          <a:cs typeface="Times New Roman"/>
                        </a:rPr>
                        <a:t> </a:t>
                      </a:r>
                      <a:r>
                        <a:rPr lang="pl-PL" sz="1200" kern="1200" dirty="0">
                          <a:solidFill>
                            <a:schemeClr val="dk1"/>
                          </a:solidFill>
                          <a:effectLst/>
                          <a:latin typeface="Arial"/>
                          <a:ea typeface="Times New Roman"/>
                          <a:cs typeface="Times New Roman"/>
                        </a:rPr>
                        <a:t>wykonawcą. </a:t>
                      </a:r>
                    </a:p>
                    <a:p>
                      <a:pPr marL="171450" indent="-171450" algn="l" defTabSz="914400" rtl="0" eaLnBrk="1" latinLnBrk="0" hangingPunct="1">
                        <a:lnSpc>
                          <a:spcPct val="100000"/>
                        </a:lnSpc>
                        <a:spcBef>
                          <a:spcPts val="300"/>
                        </a:spcBef>
                        <a:spcAft>
                          <a:spcPts val="0"/>
                        </a:spcAft>
                        <a:buFontTx/>
                        <a:buChar char="-"/>
                      </a:pPr>
                      <a:r>
                        <a:rPr lang="pl-PL" sz="1200" kern="1200" dirty="0">
                          <a:solidFill>
                            <a:schemeClr val="dk1"/>
                          </a:solidFill>
                          <a:effectLst/>
                          <a:latin typeface="Arial"/>
                          <a:ea typeface="Times New Roman"/>
                          <a:cs typeface="Times New Roman"/>
                        </a:rPr>
                        <a:t>początkowo  zaangażowanie zbyt małych środków ze strony wykonawcy</a:t>
                      </a:r>
                    </a:p>
                    <a:p>
                      <a:pPr marL="171450" indent="-171450" algn="l" defTabSz="914400" rtl="0" eaLnBrk="1" latinLnBrk="0" hangingPunct="1">
                        <a:lnSpc>
                          <a:spcPct val="100000"/>
                        </a:lnSpc>
                        <a:spcBef>
                          <a:spcPts val="300"/>
                        </a:spcBef>
                        <a:spcAft>
                          <a:spcPts val="0"/>
                        </a:spcAft>
                        <a:buFontTx/>
                        <a:buChar char="-"/>
                      </a:pPr>
                      <a:r>
                        <a:rPr lang="pl-PL" sz="1200" kern="1200" dirty="0">
                          <a:solidFill>
                            <a:schemeClr val="dk1"/>
                          </a:solidFill>
                          <a:effectLst/>
                          <a:latin typeface="Arial"/>
                          <a:ea typeface="Times New Roman"/>
                          <a:cs typeface="Times New Roman"/>
                        </a:rPr>
                        <a:t>niewłaściwe zarządzanie w zakresie analityki</a:t>
                      </a:r>
                    </a:p>
                    <a:p>
                      <a:pPr marL="171450" indent="-171450" algn="l" defTabSz="914400" rtl="0" eaLnBrk="1" latinLnBrk="0" hangingPunct="1">
                        <a:lnSpc>
                          <a:spcPct val="100000"/>
                        </a:lnSpc>
                        <a:spcBef>
                          <a:spcPts val="300"/>
                        </a:spcBef>
                        <a:spcAft>
                          <a:spcPts val="0"/>
                        </a:spcAft>
                        <a:buFontTx/>
                        <a:buChar char="-"/>
                      </a:pPr>
                      <a:r>
                        <a:rPr lang="pl-PL" sz="1200" kern="1200" dirty="0">
                          <a:solidFill>
                            <a:schemeClr val="dk1"/>
                          </a:solidFill>
                          <a:effectLst/>
                          <a:latin typeface="Arial"/>
                          <a:ea typeface="Times New Roman"/>
                          <a:cs typeface="Times New Roman"/>
                        </a:rPr>
                        <a:t>zagrożenie epidemiologiczne </a:t>
                      </a:r>
                      <a:r>
                        <a:rPr lang="pl-PL" sz="1200" kern="1200" baseline="0" dirty="0">
                          <a:solidFill>
                            <a:schemeClr val="dk1"/>
                          </a:solidFill>
                          <a:effectLst/>
                          <a:latin typeface="Arial"/>
                          <a:ea typeface="Times New Roman"/>
                          <a:cs typeface="Times New Roman"/>
                        </a:rPr>
                        <a:t> - ograniczenie zakresu prac po stronie wykonawcy</a:t>
                      </a:r>
                    </a:p>
                    <a:p>
                      <a:pPr marL="171450" indent="-171450" algn="l" defTabSz="914400" rtl="0" eaLnBrk="1" latinLnBrk="0" hangingPunct="1">
                        <a:lnSpc>
                          <a:spcPct val="100000"/>
                        </a:lnSpc>
                        <a:spcBef>
                          <a:spcPts val="300"/>
                        </a:spcBef>
                        <a:spcAft>
                          <a:spcPts val="300"/>
                        </a:spcAft>
                        <a:buFontTx/>
                        <a:buChar char="-"/>
                      </a:pPr>
                      <a:endParaRPr lang="pl-PL" sz="300" kern="1200" dirty="0">
                        <a:solidFill>
                          <a:schemeClr val="dk1"/>
                        </a:solidFill>
                        <a:effectLst/>
                        <a:latin typeface="Arial"/>
                        <a:ea typeface="Times New Roman"/>
                        <a:cs typeface="Times New Roman"/>
                      </a:endParaRPr>
                    </a:p>
                  </a:txBody>
                  <a:tcPr marL="68580" marR="68580" marT="0" marB="0" anchor="ctr"/>
                </a:tc>
                <a:extLst>
                  <a:ext uri="{0D108BD9-81ED-4DB2-BD59-A6C34878D82A}">
                    <a16:rowId xmlns:a16="http://schemas.microsoft.com/office/drawing/2014/main" xmlns="" val="10002"/>
                  </a:ext>
                </a:extLst>
              </a:tr>
              <a:tr h="370840">
                <a:tc vMerge="1">
                  <a:txBody>
                    <a:bodyPr/>
                    <a:lstStyle/>
                    <a:p>
                      <a:pPr>
                        <a:lnSpc>
                          <a:spcPct val="107000"/>
                        </a:lnSpc>
                        <a:spcAft>
                          <a:spcPts val="0"/>
                        </a:spcAft>
                      </a:pPr>
                      <a:endParaRPr lang="pl-PL" sz="1200" kern="1200" dirty="0">
                        <a:solidFill>
                          <a:schemeClr val="dk1"/>
                        </a:solidFill>
                        <a:effectLst/>
                        <a:latin typeface="Arial"/>
                        <a:ea typeface="Times New Roman"/>
                        <a:cs typeface="Times New Roman"/>
                      </a:endParaRPr>
                    </a:p>
                  </a:txBody>
                  <a:tcPr marL="68580" marR="68580" marT="0" marB="0"/>
                </a:tc>
                <a:tc>
                  <a:txBody>
                    <a:bodyPr/>
                    <a:lstStyle/>
                    <a:p>
                      <a:pPr>
                        <a:lnSpc>
                          <a:spcPct val="107000"/>
                        </a:lnSpc>
                        <a:spcAft>
                          <a:spcPts val="0"/>
                        </a:spcAft>
                      </a:pPr>
                      <a:r>
                        <a:rPr lang="pl-PL" sz="1200" kern="1200" dirty="0">
                          <a:solidFill>
                            <a:schemeClr val="dk1"/>
                          </a:solidFill>
                          <a:effectLst/>
                          <a:latin typeface="Arial"/>
                          <a:ea typeface="Times New Roman"/>
                          <a:cs typeface="Times New Roman"/>
                        </a:rPr>
                        <a:t>Audyt funkcjonalności</a:t>
                      </a:r>
                      <a:br>
                        <a:rPr lang="pl-PL" sz="1200" kern="1200" dirty="0">
                          <a:solidFill>
                            <a:schemeClr val="dk1"/>
                          </a:solidFill>
                          <a:effectLst/>
                          <a:latin typeface="Arial"/>
                          <a:ea typeface="Times New Roman"/>
                          <a:cs typeface="Times New Roman"/>
                        </a:rPr>
                      </a:br>
                      <a:r>
                        <a:rPr lang="pl-PL" sz="1200" kern="1200" dirty="0">
                          <a:solidFill>
                            <a:schemeClr val="dk1"/>
                          </a:solidFill>
                          <a:effectLst/>
                          <a:latin typeface="Arial"/>
                          <a:ea typeface="Times New Roman"/>
                          <a:cs typeface="Times New Roman"/>
                        </a:rPr>
                        <a:t> platformy BINWIT</a:t>
                      </a:r>
                    </a:p>
                  </a:txBody>
                  <a:tcPr marL="68580" marR="68580" marT="0" marB="0"/>
                </a:tc>
                <a:tc>
                  <a:txBody>
                    <a:bodyPr/>
                    <a:lstStyle/>
                    <a:p>
                      <a:pPr algn="ctr">
                        <a:lnSpc>
                          <a:spcPct val="107000"/>
                        </a:lnSpc>
                        <a:spcAft>
                          <a:spcPts val="0"/>
                        </a:spcAft>
                      </a:pPr>
                      <a:r>
                        <a:rPr lang="pl-PL" sz="1200" kern="1200" dirty="0">
                          <a:solidFill>
                            <a:schemeClr val="dk1"/>
                          </a:solidFill>
                          <a:effectLst/>
                          <a:latin typeface="Arial"/>
                          <a:ea typeface="Times New Roman"/>
                          <a:cs typeface="Times New Roman"/>
                        </a:rPr>
                        <a:t>07-2020</a:t>
                      </a:r>
                    </a:p>
                  </a:txBody>
                  <a:tcPr marL="68580" marR="68580" marT="0" marB="0" anchor="ctr"/>
                </a:tc>
                <a:tc>
                  <a:txBody>
                    <a:bodyPr/>
                    <a:lstStyle/>
                    <a:p>
                      <a:pPr algn="ctr">
                        <a:lnSpc>
                          <a:spcPct val="107000"/>
                        </a:lnSpc>
                        <a:spcAft>
                          <a:spcPts val="0"/>
                        </a:spcAft>
                      </a:pPr>
                      <a:r>
                        <a:rPr lang="pl-PL" sz="1200" kern="1200" dirty="0">
                          <a:solidFill>
                            <a:schemeClr val="dk1"/>
                          </a:solidFill>
                          <a:effectLst/>
                          <a:latin typeface="Arial"/>
                          <a:ea typeface="Times New Roman"/>
                          <a:cs typeface="Times New Roman"/>
                        </a:rPr>
                        <a:t>12-2020</a:t>
                      </a:r>
                    </a:p>
                  </a:txBody>
                  <a:tcPr marL="68580" marR="68580" marT="0" marB="0" anchor="ctr"/>
                </a:tc>
                <a:tc>
                  <a:txBody>
                    <a:bodyPr/>
                    <a:lstStyle/>
                    <a:p>
                      <a:pPr>
                        <a:lnSpc>
                          <a:spcPct val="107000"/>
                        </a:lnSpc>
                        <a:spcAft>
                          <a:spcPts val="0"/>
                        </a:spcAft>
                      </a:pPr>
                      <a:r>
                        <a:rPr lang="pl-PL" sz="1200" kern="1200" dirty="0">
                          <a:solidFill>
                            <a:schemeClr val="dk1"/>
                          </a:solidFill>
                          <a:effectLst/>
                          <a:latin typeface="Arial"/>
                          <a:ea typeface="Times New Roman"/>
                          <a:cs typeface="Times New Roman"/>
                        </a:rPr>
                        <a:t>Osiągnięty                 (Przekroczenie 151 dni)</a:t>
                      </a:r>
                    </a:p>
                    <a:p>
                      <a:pPr>
                        <a:lnSpc>
                          <a:spcPct val="107000"/>
                        </a:lnSpc>
                        <a:spcAft>
                          <a:spcPts val="0"/>
                        </a:spcAft>
                      </a:pPr>
                      <a:r>
                        <a:rPr lang="pl-PL" sz="1200" kern="1200" dirty="0">
                          <a:solidFill>
                            <a:schemeClr val="dk1"/>
                          </a:solidFill>
                          <a:effectLst/>
                          <a:latin typeface="Arial"/>
                          <a:ea typeface="Times New Roman"/>
                          <a:cs typeface="Times New Roman"/>
                        </a:rPr>
                        <a:t>Uzasadnienie: Opóźnienie w realizacji zadania wynikło z opóźnienia zadania „Implementacja programistyczna platformy BINWIT”</a:t>
                      </a:r>
                    </a:p>
                    <a:p>
                      <a:pPr>
                        <a:lnSpc>
                          <a:spcPct val="107000"/>
                        </a:lnSpc>
                        <a:spcAft>
                          <a:spcPts val="0"/>
                        </a:spcAft>
                      </a:pPr>
                      <a:endParaRPr lang="pl-PL" sz="300" kern="1200" dirty="0">
                        <a:solidFill>
                          <a:schemeClr val="dk1"/>
                        </a:solidFill>
                        <a:effectLst/>
                        <a:latin typeface="Arial"/>
                        <a:ea typeface="Times New Roman"/>
                        <a:cs typeface="Times New Roman"/>
                      </a:endParaRPr>
                    </a:p>
                    <a:p>
                      <a:pPr>
                        <a:lnSpc>
                          <a:spcPct val="107000"/>
                        </a:lnSpc>
                        <a:spcAft>
                          <a:spcPts val="0"/>
                        </a:spcAft>
                      </a:pPr>
                      <a:endParaRPr lang="pl-PL" sz="300" kern="1200" dirty="0">
                        <a:solidFill>
                          <a:schemeClr val="dk1"/>
                        </a:solidFill>
                        <a:effectLst/>
                        <a:latin typeface="Arial"/>
                        <a:ea typeface="Times New Roman"/>
                        <a:cs typeface="Times New Roman"/>
                      </a:endParaRPr>
                    </a:p>
                  </a:txBody>
                  <a:tcPr marL="68580" marR="68580" marT="0" marB="0" anchor="ctr"/>
                </a:tc>
                <a:extLst>
                  <a:ext uri="{0D108BD9-81ED-4DB2-BD59-A6C34878D82A}">
                    <a16:rowId xmlns:a16="http://schemas.microsoft.com/office/drawing/2014/main" xmlns="" val="10003"/>
                  </a:ext>
                </a:extLst>
              </a:tr>
              <a:tr h="370840">
                <a:tc vMerge="1">
                  <a:txBody>
                    <a:bodyPr/>
                    <a:lstStyle/>
                    <a:p>
                      <a:pPr>
                        <a:lnSpc>
                          <a:spcPct val="107000"/>
                        </a:lnSpc>
                        <a:spcAft>
                          <a:spcPts val="0"/>
                        </a:spcAft>
                      </a:pPr>
                      <a:endParaRPr lang="pl-PL" sz="1200" kern="1200" dirty="0">
                        <a:solidFill>
                          <a:schemeClr val="dk1"/>
                        </a:solidFill>
                        <a:effectLst/>
                        <a:latin typeface="Arial"/>
                        <a:ea typeface="Times New Roman"/>
                        <a:cs typeface="Times New Roman"/>
                      </a:endParaRPr>
                    </a:p>
                  </a:txBody>
                  <a:tcPr marL="68580" marR="68580" marT="0" marB="0"/>
                </a:tc>
                <a:tc>
                  <a:txBody>
                    <a:bodyPr/>
                    <a:lstStyle/>
                    <a:p>
                      <a:pPr>
                        <a:lnSpc>
                          <a:spcPct val="107000"/>
                        </a:lnSpc>
                        <a:spcAft>
                          <a:spcPts val="0"/>
                        </a:spcAft>
                      </a:pPr>
                      <a:r>
                        <a:rPr lang="pl-PL" sz="1200" kern="1200" dirty="0">
                          <a:solidFill>
                            <a:schemeClr val="dk1"/>
                          </a:solidFill>
                          <a:effectLst/>
                          <a:latin typeface="Arial"/>
                          <a:ea typeface="Times New Roman"/>
                          <a:cs typeface="Times New Roman"/>
                        </a:rPr>
                        <a:t>Audyt bezpieczeństwa i użyteczności platformy BINWIT</a:t>
                      </a:r>
                    </a:p>
                  </a:txBody>
                  <a:tcPr marL="68580" marR="68580" marT="0" marB="0"/>
                </a:tc>
                <a:tc>
                  <a:txBody>
                    <a:bodyPr/>
                    <a:lstStyle/>
                    <a:p>
                      <a:pPr algn="ctr">
                        <a:lnSpc>
                          <a:spcPct val="107000"/>
                        </a:lnSpc>
                        <a:spcAft>
                          <a:spcPts val="0"/>
                        </a:spcAft>
                      </a:pPr>
                      <a:r>
                        <a:rPr lang="pl-PL" sz="1200" kern="1200" dirty="0">
                          <a:solidFill>
                            <a:schemeClr val="dk1"/>
                          </a:solidFill>
                          <a:effectLst/>
                          <a:latin typeface="Arial"/>
                          <a:ea typeface="Times New Roman"/>
                          <a:cs typeface="Times New Roman"/>
                        </a:rPr>
                        <a:t>04-2021</a:t>
                      </a:r>
                    </a:p>
                  </a:txBody>
                  <a:tcPr marL="68580" marR="68580" marT="0" marB="0" anchor="ctr"/>
                </a:tc>
                <a:tc>
                  <a:txBody>
                    <a:bodyPr/>
                    <a:lstStyle/>
                    <a:p>
                      <a:pPr algn="ctr">
                        <a:lnSpc>
                          <a:spcPct val="107000"/>
                        </a:lnSpc>
                        <a:spcAft>
                          <a:spcPts val="0"/>
                        </a:spcAft>
                      </a:pPr>
                      <a:r>
                        <a:rPr lang="pl-PL" sz="1200" kern="1200" dirty="0">
                          <a:solidFill>
                            <a:schemeClr val="dk1"/>
                          </a:solidFill>
                          <a:effectLst/>
                          <a:latin typeface="Arial"/>
                          <a:ea typeface="Times New Roman"/>
                          <a:cs typeface="Times New Roman"/>
                        </a:rPr>
                        <a:t>05-2021</a:t>
                      </a:r>
                    </a:p>
                  </a:txBody>
                  <a:tcPr marL="68580" marR="68580" marT="0" marB="0" anchor="ctr"/>
                </a:tc>
                <a:tc>
                  <a:txBody>
                    <a:bodyPr/>
                    <a:lstStyle/>
                    <a:p>
                      <a:pPr>
                        <a:lnSpc>
                          <a:spcPct val="107000"/>
                        </a:lnSpc>
                        <a:spcAft>
                          <a:spcPts val="0"/>
                        </a:spcAft>
                      </a:pPr>
                      <a:r>
                        <a:rPr lang="pl-PL" sz="1200" kern="1200" dirty="0">
                          <a:solidFill>
                            <a:schemeClr val="dk1"/>
                          </a:solidFill>
                          <a:effectLst/>
                          <a:latin typeface="Arial"/>
                          <a:ea typeface="Times New Roman"/>
                          <a:cs typeface="Times New Roman"/>
                        </a:rPr>
                        <a:t>Osiągnięty                (Opóźnienie 31 dni)</a:t>
                      </a:r>
                    </a:p>
                    <a:p>
                      <a:pPr>
                        <a:lnSpc>
                          <a:spcPct val="107000"/>
                        </a:lnSpc>
                        <a:spcAft>
                          <a:spcPts val="300"/>
                        </a:spcAft>
                      </a:pPr>
                      <a:r>
                        <a:rPr lang="pl-PL" sz="1200" kern="1200" dirty="0">
                          <a:solidFill>
                            <a:schemeClr val="dk1"/>
                          </a:solidFill>
                          <a:effectLst/>
                          <a:latin typeface="Arial"/>
                          <a:ea typeface="Times New Roman"/>
                          <a:cs typeface="Times New Roman"/>
                        </a:rPr>
                        <a:t>Opóźnienie wynikło z konieczności przeprowadzenia prac uzupełniających w konstrukcji bazy </a:t>
                      </a:r>
                      <a:r>
                        <a:rPr lang="pl-PL" sz="1200" kern="1200" dirty="0" err="1">
                          <a:solidFill>
                            <a:schemeClr val="dk1"/>
                          </a:solidFill>
                          <a:effectLst/>
                          <a:latin typeface="Arial"/>
                          <a:ea typeface="Times New Roman"/>
                          <a:cs typeface="Times New Roman"/>
                        </a:rPr>
                        <a:t>danychPrzed</a:t>
                      </a:r>
                      <a:r>
                        <a:rPr lang="pl-PL" sz="1200" kern="1200" dirty="0">
                          <a:solidFill>
                            <a:schemeClr val="dk1"/>
                          </a:solidFill>
                          <a:effectLst/>
                          <a:latin typeface="Arial"/>
                          <a:ea typeface="Times New Roman"/>
                          <a:cs typeface="Times New Roman"/>
                        </a:rPr>
                        <a:t> przeprowadzeniem audytu konieczne było zakończenie prac w zakresie modułu administracyjnego platformy.</a:t>
                      </a:r>
                    </a:p>
                    <a:p>
                      <a:pPr>
                        <a:lnSpc>
                          <a:spcPct val="107000"/>
                        </a:lnSpc>
                        <a:spcAft>
                          <a:spcPts val="300"/>
                        </a:spcAft>
                      </a:pPr>
                      <a:endParaRPr lang="pl-PL" sz="300" kern="1200" dirty="0">
                        <a:solidFill>
                          <a:schemeClr val="dk1"/>
                        </a:solidFill>
                        <a:effectLst/>
                        <a:latin typeface="Arial"/>
                        <a:ea typeface="Times New Roman"/>
                        <a:cs typeface="Times New Roman"/>
                      </a:endParaRPr>
                    </a:p>
                  </a:txBody>
                  <a:tcPr marL="68580" marR="68580" marT="0" marB="0" anchor="ctr"/>
                </a:tc>
                <a:extLst>
                  <a:ext uri="{0D108BD9-81ED-4DB2-BD59-A6C34878D82A}">
                    <a16:rowId xmlns:a16="http://schemas.microsoft.com/office/drawing/2014/main" xmlns="" val="10004"/>
                  </a:ext>
                </a:extLst>
              </a:tr>
              <a:tr h="370840">
                <a:tc vMerge="1">
                  <a:txBody>
                    <a:bodyPr/>
                    <a:lstStyle/>
                    <a:p>
                      <a:pPr marL="0" algn="l" defTabSz="914400" rtl="0" eaLnBrk="1" latinLnBrk="0" hangingPunct="1">
                        <a:lnSpc>
                          <a:spcPct val="107000"/>
                        </a:lnSpc>
                        <a:spcBef>
                          <a:spcPts val="300"/>
                        </a:spcBef>
                        <a:spcAft>
                          <a:spcPts val="300"/>
                        </a:spcAft>
                      </a:pPr>
                      <a:endParaRPr lang="pl-PL" sz="1200" kern="1200" dirty="0">
                        <a:solidFill>
                          <a:schemeClr val="dk1"/>
                        </a:solidFill>
                        <a:effectLst/>
                        <a:latin typeface="Arial"/>
                        <a:ea typeface="Times New Roman"/>
                        <a:cs typeface="Times New Roman"/>
                      </a:endParaRPr>
                    </a:p>
                  </a:txBody>
                  <a:tcPr marL="68580" marR="68580" marT="0" marB="0"/>
                </a:tc>
                <a:tc>
                  <a:txBody>
                    <a:bodyPr/>
                    <a:lstStyle/>
                    <a:p>
                      <a:pPr>
                        <a:lnSpc>
                          <a:spcPct val="107000"/>
                        </a:lnSpc>
                        <a:spcAft>
                          <a:spcPts val="0"/>
                        </a:spcAft>
                      </a:pPr>
                      <a:r>
                        <a:rPr lang="pl-PL" sz="1200" dirty="0">
                          <a:effectLst/>
                          <a:latin typeface="Arial"/>
                          <a:ea typeface="Times New Roman"/>
                          <a:cs typeface="Times New Roman"/>
                        </a:rPr>
                        <a:t>Migracja platformy BINWIT do systemu Kronik@</a:t>
                      </a:r>
                      <a:br>
                        <a:rPr lang="pl-PL" sz="1200" dirty="0">
                          <a:effectLst/>
                          <a:latin typeface="Arial"/>
                          <a:ea typeface="Times New Roman"/>
                          <a:cs typeface="Times New Roman"/>
                        </a:rPr>
                      </a:br>
                      <a:endParaRPr lang="pl-PL" sz="12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pl-PL" sz="1200" dirty="0">
                          <a:effectLst/>
                          <a:latin typeface="Arial"/>
                          <a:ea typeface="Times New Roman"/>
                          <a:cs typeface="Times New Roman"/>
                        </a:rPr>
                        <a:t>05-2021</a:t>
                      </a:r>
                      <a:endParaRPr lang="pl-PL" sz="1200"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pl-PL" sz="1200" dirty="0">
                          <a:effectLst/>
                          <a:latin typeface="Arial"/>
                          <a:ea typeface="Times New Roman"/>
                          <a:cs typeface="Times New Roman"/>
                        </a:rPr>
                        <a:t>09-2021</a:t>
                      </a:r>
                      <a:endParaRPr lang="pl-PL" sz="1200" dirty="0">
                        <a:effectLst/>
                        <a:latin typeface="Calibri"/>
                        <a:ea typeface="Calibri"/>
                        <a:cs typeface="Times New Roman"/>
                      </a:endParaRPr>
                    </a:p>
                  </a:txBody>
                  <a:tcPr marL="68580" marR="68580" marT="0" marB="0" anchor="ctr"/>
                </a:tc>
                <a:tc>
                  <a:txBody>
                    <a:bodyPr/>
                    <a:lstStyle/>
                    <a:p>
                      <a:pPr>
                        <a:lnSpc>
                          <a:spcPct val="107000"/>
                        </a:lnSpc>
                        <a:spcAft>
                          <a:spcPts val="0"/>
                        </a:spcAft>
                      </a:pPr>
                      <a:r>
                        <a:rPr lang="pl-PL" sz="1200" dirty="0">
                          <a:effectLst/>
                          <a:latin typeface="Arial"/>
                          <a:ea typeface="Times New Roman"/>
                          <a:cs typeface="Times New Roman"/>
                        </a:rPr>
                        <a:t>Osiągnięty                 (Opóźnienie 122 dni)</a:t>
                      </a:r>
                      <a:endParaRPr lang="pl-PL" sz="1200" dirty="0">
                        <a:effectLst/>
                        <a:latin typeface="Calibri"/>
                        <a:ea typeface="Calibri"/>
                        <a:cs typeface="Times New Roman"/>
                      </a:endParaRPr>
                    </a:p>
                    <a:p>
                      <a:pPr>
                        <a:lnSpc>
                          <a:spcPct val="107000"/>
                        </a:lnSpc>
                        <a:spcAft>
                          <a:spcPts val="0"/>
                        </a:spcAft>
                      </a:pPr>
                      <a:r>
                        <a:rPr lang="pl-PL" sz="1200" dirty="0">
                          <a:effectLst/>
                          <a:latin typeface="Arial"/>
                          <a:ea typeface="Times New Roman"/>
                          <a:cs typeface="Times New Roman"/>
                        </a:rPr>
                        <a:t>Przekroczenie planowanej daty zakończenia wynikało z opóźnienia prac po stronie Kronik@. </a:t>
                      </a:r>
                      <a:endParaRPr lang="pl-PL" sz="1200" dirty="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5"/>
                  </a:ext>
                </a:extLst>
              </a:tr>
              <a:tr h="370840">
                <a:tc>
                  <a:txBody>
                    <a:bodyPr/>
                    <a:lstStyle/>
                    <a:p>
                      <a:pPr>
                        <a:lnSpc>
                          <a:spcPct val="107000"/>
                        </a:lnSpc>
                        <a:spcAft>
                          <a:spcPts val="0"/>
                        </a:spcAft>
                      </a:pPr>
                      <a:r>
                        <a:rPr lang="pl-PL" sz="1200" kern="1200" dirty="0">
                          <a:solidFill>
                            <a:schemeClr val="dk1"/>
                          </a:solidFill>
                          <a:effectLst/>
                          <a:latin typeface="Arial"/>
                          <a:ea typeface="Calibri"/>
                          <a:cs typeface="Times New Roman"/>
                        </a:rPr>
                        <a:t>Zadanie 3.  Działania informacyjno- promocyjne</a:t>
                      </a:r>
                    </a:p>
                  </a:txBody>
                  <a:tcPr marL="68580" marR="68580" marT="0" marB="0"/>
                </a:tc>
                <a:tc>
                  <a:txBody>
                    <a:bodyPr/>
                    <a:lstStyle/>
                    <a:p>
                      <a:pPr>
                        <a:lnSpc>
                          <a:spcPct val="107000"/>
                        </a:lnSpc>
                        <a:spcAft>
                          <a:spcPts val="0"/>
                        </a:spcAft>
                      </a:pPr>
                      <a:r>
                        <a:rPr lang="pl-PL" sz="1200" dirty="0">
                          <a:effectLst/>
                          <a:latin typeface="Arial"/>
                          <a:ea typeface="Times New Roman"/>
                          <a:cs typeface="Times New Roman"/>
                        </a:rPr>
                        <a:t>Zakończenie kampanii multimedialnej/ udostępnienie platformy</a:t>
                      </a:r>
                      <a:endParaRPr lang="pl-PL" sz="12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pl-PL" sz="1200" dirty="0">
                          <a:effectLst/>
                          <a:latin typeface="Arial"/>
                          <a:ea typeface="Times New Roman"/>
                          <a:cs typeface="Times New Roman"/>
                        </a:rPr>
                        <a:t>08-2021</a:t>
                      </a:r>
                      <a:endParaRPr lang="pl-PL" sz="1200" dirty="0">
                        <a:effectLst/>
                        <a:latin typeface="Calibri"/>
                        <a:ea typeface="Calibri"/>
                        <a:cs typeface="Times New Roman"/>
                      </a:endParaRPr>
                    </a:p>
                  </a:txBody>
                  <a:tcPr marL="68580" marR="68580" marT="0" marB="0" anchor="ctr"/>
                </a:tc>
                <a:tc>
                  <a:txBody>
                    <a:bodyPr/>
                    <a:lstStyle/>
                    <a:p>
                      <a:pPr marL="112395">
                        <a:lnSpc>
                          <a:spcPct val="107000"/>
                        </a:lnSpc>
                        <a:spcAft>
                          <a:spcPts val="0"/>
                        </a:spcAft>
                      </a:pPr>
                      <a:r>
                        <a:rPr lang="pl-PL" sz="1200" dirty="0">
                          <a:effectLst/>
                          <a:latin typeface="Arial"/>
                          <a:ea typeface="Times New Roman"/>
                          <a:cs typeface="Times New Roman"/>
                        </a:rPr>
                        <a:t>10-2021</a:t>
                      </a:r>
                      <a:endParaRPr lang="pl-PL" sz="1200" dirty="0">
                        <a:effectLst/>
                        <a:latin typeface="Calibri"/>
                        <a:ea typeface="Calibri"/>
                        <a:cs typeface="Times New Roman"/>
                      </a:endParaRPr>
                    </a:p>
                  </a:txBody>
                  <a:tcPr marL="68580" marR="68580" marT="0" marB="0" anchor="ctr"/>
                </a:tc>
                <a:tc>
                  <a:txBody>
                    <a:bodyPr/>
                    <a:lstStyle/>
                    <a:p>
                      <a:pPr>
                        <a:lnSpc>
                          <a:spcPct val="107000"/>
                        </a:lnSpc>
                        <a:spcAft>
                          <a:spcPts val="0"/>
                        </a:spcAft>
                      </a:pPr>
                      <a:r>
                        <a:rPr lang="pl-PL" sz="1200" dirty="0">
                          <a:effectLst/>
                          <a:latin typeface="Arial"/>
                          <a:ea typeface="Times New Roman"/>
                          <a:cs typeface="Times New Roman"/>
                        </a:rPr>
                        <a:t>Osiągnięty              (Opóźnienie 67 dni)</a:t>
                      </a:r>
                      <a:endParaRPr lang="pl-PL" sz="1200" dirty="0">
                        <a:effectLst/>
                        <a:latin typeface="Calibri"/>
                        <a:ea typeface="Calibri"/>
                        <a:cs typeface="Times New Roman"/>
                      </a:endParaRPr>
                    </a:p>
                    <a:p>
                      <a:pPr>
                        <a:lnSpc>
                          <a:spcPct val="107000"/>
                        </a:lnSpc>
                        <a:spcAft>
                          <a:spcPts val="0"/>
                        </a:spcAft>
                      </a:pPr>
                      <a:r>
                        <a:rPr lang="pl-PL" sz="1200" dirty="0">
                          <a:effectLst/>
                          <a:latin typeface="Arial"/>
                          <a:ea typeface="Times New Roman"/>
                          <a:cs typeface="Times New Roman"/>
                        </a:rPr>
                        <a:t>Przekroczenie wynikało z opóźnienia prac w zadaniach, od których udostępnienie platformy było zależne. </a:t>
                      </a:r>
                    </a:p>
                    <a:p>
                      <a:pPr>
                        <a:lnSpc>
                          <a:spcPct val="107000"/>
                        </a:lnSpc>
                        <a:spcAft>
                          <a:spcPts val="0"/>
                        </a:spcAft>
                      </a:pPr>
                      <a:endParaRPr lang="pl-PL" sz="300" dirty="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344713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5522" y="1484784"/>
            <a:ext cx="8509677" cy="451592"/>
          </a:xfrm>
        </p:spPr>
        <p:txBody>
          <a:bodyPr>
            <a:noAutofit/>
          </a:bodyPr>
          <a:lstStyle/>
          <a:p>
            <a:pPr>
              <a:spcBef>
                <a:spcPct val="20000"/>
              </a:spcBef>
              <a:spcAft>
                <a:spcPts val="1200"/>
              </a:spcAft>
            </a:pPr>
            <a:r>
              <a:rPr lang="pl-PL" b="1" i="1" dirty="0">
                <a:solidFill>
                  <a:srgbClr val="002060"/>
                </a:solidFill>
                <a:latin typeface="+mj-lt"/>
                <a:cs typeface="Times New Roman" pitchFamily="18" charset="0"/>
              </a:rPr>
              <a:t>PRODUKTY PROJEKTU</a:t>
            </a:r>
          </a:p>
        </p:txBody>
      </p:sp>
      <p:graphicFrame>
        <p:nvGraphicFramePr>
          <p:cNvPr id="11" name="Tabela 10"/>
          <p:cNvGraphicFramePr>
            <a:graphicFrameLocks noGrp="1"/>
          </p:cNvGraphicFramePr>
          <p:nvPr>
            <p:extLst>
              <p:ext uri="{D42A27DB-BD31-4B8C-83A1-F6EECF244321}">
                <p14:modId xmlns:p14="http://schemas.microsoft.com/office/powerpoint/2010/main" val="346914449"/>
              </p:ext>
            </p:extLst>
          </p:nvPr>
        </p:nvGraphicFramePr>
        <p:xfrm>
          <a:off x="722295" y="2051723"/>
          <a:ext cx="10783008" cy="3321493"/>
        </p:xfrm>
        <a:graphic>
          <a:graphicData uri="http://schemas.openxmlformats.org/drawingml/2006/table">
            <a:tbl>
              <a:tblPr firstRow="1" firstCol="1" bandRow="1">
                <a:tableStyleId>{5C22544A-7EE6-4342-B048-85BDC9FD1C3A}</a:tableStyleId>
              </a:tblPr>
              <a:tblGrid>
                <a:gridCol w="6232524">
                  <a:extLst>
                    <a:ext uri="{9D8B030D-6E8A-4147-A177-3AD203B41FA5}">
                      <a16:colId xmlns:a16="http://schemas.microsoft.com/office/drawing/2014/main" xmlns="" val="20000"/>
                    </a:ext>
                  </a:extLst>
                </a:gridCol>
                <a:gridCol w="1366221">
                  <a:extLst>
                    <a:ext uri="{9D8B030D-6E8A-4147-A177-3AD203B41FA5}">
                      <a16:colId xmlns:a16="http://schemas.microsoft.com/office/drawing/2014/main" xmlns="" val="20001"/>
                    </a:ext>
                  </a:extLst>
                </a:gridCol>
                <a:gridCol w="1188720">
                  <a:extLst>
                    <a:ext uri="{9D8B030D-6E8A-4147-A177-3AD203B41FA5}">
                      <a16:colId xmlns:a16="http://schemas.microsoft.com/office/drawing/2014/main" xmlns="" val="20002"/>
                    </a:ext>
                  </a:extLst>
                </a:gridCol>
                <a:gridCol w="1995543">
                  <a:extLst>
                    <a:ext uri="{9D8B030D-6E8A-4147-A177-3AD203B41FA5}">
                      <a16:colId xmlns:a16="http://schemas.microsoft.com/office/drawing/2014/main" xmlns="" val="20003"/>
                    </a:ext>
                  </a:extLst>
                </a:gridCol>
              </a:tblGrid>
              <a:tr h="1212126">
                <a:tc>
                  <a:txBody>
                    <a:bodyPr/>
                    <a:lstStyle/>
                    <a:p>
                      <a:pPr algn="ctr">
                        <a:lnSpc>
                          <a:spcPct val="107000"/>
                        </a:lnSpc>
                        <a:spcAft>
                          <a:spcPts val="0"/>
                        </a:spcAft>
                      </a:pPr>
                      <a:r>
                        <a:rPr lang="pl-PL" sz="1400" b="1" dirty="0">
                          <a:solidFill>
                            <a:schemeClr val="bg1"/>
                          </a:solidFill>
                          <a:effectLst/>
                          <a:latin typeface="Arial" panose="020B0604020202020204" pitchFamily="34" charset="0"/>
                          <a:cs typeface="Arial" panose="020B0604020202020204" pitchFamily="34" charset="0"/>
                        </a:rPr>
                        <a:t>Nazwa produktu</a:t>
                      </a:r>
                      <a:endParaRPr lang="pl-PL" sz="14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Arial" panose="020B0604020202020204" pitchFamily="34" charset="0"/>
                          <a:cs typeface="Arial" panose="020B0604020202020204" pitchFamily="34" charset="0"/>
                        </a:rPr>
                        <a:t>Planowany termin wdrożenia</a:t>
                      </a:r>
                      <a:endParaRPr lang="pl-PL" sz="14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Arial" panose="020B0604020202020204" pitchFamily="34" charset="0"/>
                          <a:cs typeface="Arial" panose="020B0604020202020204" pitchFamily="34" charset="0"/>
                        </a:rPr>
                        <a:t>Faktyczny termin wdrożenia</a:t>
                      </a:r>
                      <a:endParaRPr lang="pl-PL" sz="14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smtClean="0">
                          <a:solidFill>
                            <a:schemeClr val="bg1"/>
                          </a:solidFill>
                          <a:effectLst/>
                          <a:latin typeface="Arial" panose="020B0604020202020204" pitchFamily="34" charset="0"/>
                          <a:ea typeface="Calibri" panose="020F0502020204030204" pitchFamily="34" charset="0"/>
                          <a:cs typeface="Arial" panose="020B0604020202020204" pitchFamily="34" charset="0"/>
                        </a:rPr>
                        <a:t>Uwagi</a:t>
                      </a:r>
                      <a:endParaRPr lang="pl-PL"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2109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400" b="1" u="none" kern="1200" dirty="0">
                          <a:solidFill>
                            <a:schemeClr val="tx1"/>
                          </a:solidFill>
                          <a:effectLst/>
                          <a:latin typeface="+mn-lt"/>
                          <a:ea typeface="+mn-ea"/>
                          <a:cs typeface="+mn-cs"/>
                        </a:rPr>
                        <a:t>Baza danych BINWIT </a:t>
                      </a:r>
                      <a:r>
                        <a:rPr lang="pl-PL" sz="1400" b="0" u="none" kern="1200" dirty="0">
                          <a:solidFill>
                            <a:schemeClr val="tx1"/>
                          </a:solidFill>
                          <a:effectLst/>
                          <a:latin typeface="+mn-lt"/>
                          <a:ea typeface="+mn-ea"/>
                          <a:cs typeface="+mn-cs"/>
                        </a:rPr>
                        <a:t>– repozytorium zasobów naukowych zawierające dane o </a:t>
                      </a:r>
                      <a:r>
                        <a:rPr lang="pl-PL" sz="1400" b="0" u="none" kern="1200" dirty="0" err="1">
                          <a:solidFill>
                            <a:schemeClr val="tx1"/>
                          </a:solidFill>
                          <a:effectLst/>
                          <a:latin typeface="+mn-lt"/>
                          <a:ea typeface="+mn-ea"/>
                          <a:cs typeface="+mn-cs"/>
                        </a:rPr>
                        <a:t>zdigitalizowanych</a:t>
                      </a:r>
                      <a:r>
                        <a:rPr lang="pl-PL" sz="1400" b="0" u="none" kern="1200" dirty="0">
                          <a:solidFill>
                            <a:schemeClr val="tx1"/>
                          </a:solidFill>
                          <a:effectLst/>
                          <a:latin typeface="+mn-lt"/>
                          <a:ea typeface="+mn-ea"/>
                          <a:cs typeface="+mn-cs"/>
                        </a:rPr>
                        <a:t> kolekcjach: kolekcji bakteriofagów i kolekcji </a:t>
                      </a:r>
                      <a:r>
                        <a:rPr lang="pl-PL" sz="1400" b="0" u="none" kern="1200" dirty="0" err="1">
                          <a:solidFill>
                            <a:schemeClr val="tx1"/>
                          </a:solidFill>
                          <a:effectLst/>
                          <a:latin typeface="+mn-lt"/>
                          <a:ea typeface="+mn-ea"/>
                          <a:cs typeface="+mn-cs"/>
                        </a:rPr>
                        <a:t>mezenchymalnych</a:t>
                      </a:r>
                      <a:r>
                        <a:rPr lang="pl-PL" sz="1400" b="0" u="none" kern="1200" dirty="0">
                          <a:solidFill>
                            <a:schemeClr val="tx1"/>
                          </a:solidFill>
                          <a:effectLst/>
                          <a:latin typeface="+mn-lt"/>
                          <a:ea typeface="+mn-ea"/>
                          <a:cs typeface="+mn-cs"/>
                        </a:rPr>
                        <a:t> komórek </a:t>
                      </a:r>
                      <a:r>
                        <a:rPr lang="pl-PL" sz="1400" b="0" u="none" kern="1200" dirty="0" smtClean="0">
                          <a:solidFill>
                            <a:schemeClr val="tx1"/>
                          </a:solidFill>
                          <a:effectLst/>
                          <a:latin typeface="+mn-lt"/>
                          <a:ea typeface="+mn-ea"/>
                          <a:cs typeface="+mn-cs"/>
                        </a:rPr>
                        <a:t>macierzystych</a:t>
                      </a:r>
                      <a:r>
                        <a:rPr lang="pl-PL" sz="1400" b="0" u="none" kern="1200" baseline="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pl-PL" sz="1400" b="1" u="none" kern="1200" dirty="0" smtClean="0">
                          <a:solidFill>
                            <a:schemeClr val="tx1"/>
                          </a:solidFill>
                          <a:effectLst/>
                          <a:latin typeface="+mn-lt"/>
                          <a:ea typeface="+mn-ea"/>
                          <a:cs typeface="+mn-cs"/>
                        </a:rPr>
                        <a:t>Platforma informacyjna </a:t>
                      </a:r>
                      <a:r>
                        <a:rPr lang="pl-PL" sz="1400" b="1" u="none" kern="1200" dirty="0">
                          <a:solidFill>
                            <a:schemeClr val="tx1"/>
                          </a:solidFill>
                          <a:effectLst/>
                          <a:latin typeface="+mn-lt"/>
                          <a:ea typeface="+mn-ea"/>
                          <a:cs typeface="+mn-cs"/>
                        </a:rPr>
                        <a:t>binwit.pl </a:t>
                      </a:r>
                      <a:r>
                        <a:rPr lang="pl-PL" sz="1400" b="0" kern="1200" dirty="0">
                          <a:solidFill>
                            <a:schemeClr val="tx1"/>
                          </a:solidFill>
                          <a:effectLst/>
                          <a:latin typeface="+mn-lt"/>
                          <a:ea typeface="+mn-ea"/>
                          <a:cs typeface="+mn-cs"/>
                        </a:rPr>
                        <a:t>– popularno-naukowy portal internetowy przybliżający zagadnienia związane z terapią bakteriofagową, możliwościami zastosowań mezenchymalnych komórek macierzystych oraz innymi zagadnieniami naukowymi związanymi z innowacyjnymi terapiami, oraz badaniami </a:t>
                      </a:r>
                      <a:r>
                        <a:rPr lang="pl-PL" sz="1400" b="0" kern="1200" dirty="0" smtClean="0">
                          <a:solidFill>
                            <a:schemeClr val="tx1"/>
                          </a:solidFill>
                          <a:effectLst/>
                          <a:latin typeface="+mn-lt"/>
                          <a:ea typeface="+mn-ea"/>
                          <a:cs typeface="+mn-cs"/>
                        </a:rPr>
                        <a:t>naukowymi</a:t>
                      </a:r>
                      <a:endParaRPr lang="pl-PL" sz="1400" b="0" kern="1200" dirty="0">
                        <a:solidFill>
                          <a:schemeClr val="tx1"/>
                        </a:solidFill>
                        <a:effectLst/>
                        <a:latin typeface="+mn-lt"/>
                        <a:ea typeface="+mn-ea"/>
                        <a:cs typeface="+mn-cs"/>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i="1" dirty="0">
                          <a:solidFill>
                            <a:schemeClr val="tx1"/>
                          </a:solidFill>
                          <a:effectLst/>
                        </a:rPr>
                        <a:t>2021-08-01</a:t>
                      </a:r>
                      <a:endParaRPr lang="pl-PL"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i="1" dirty="0">
                          <a:solidFill>
                            <a:schemeClr val="tx1"/>
                          </a:solidFill>
                          <a:effectLst/>
                        </a:rPr>
                        <a:t>2021-10-07</a:t>
                      </a:r>
                      <a:endParaRPr lang="pl-PL"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7000"/>
                        </a:lnSpc>
                        <a:spcAft>
                          <a:spcPts val="0"/>
                        </a:spcAft>
                      </a:pPr>
                      <a:r>
                        <a:rPr lang="pl-PL" sz="14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Wskazany planowany termin wdrożenia pochodzi z wersji wniosku po wydłużeniu czasu trwania projektu. W pierwotnym wniosku była to data 2021-05-03.</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925160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Podtytuł 2"/>
          <p:cNvSpPr>
            <a:spLocks noGrp="1"/>
          </p:cNvSpPr>
          <p:nvPr>
            <p:ph type="subTitle" idx="1"/>
          </p:nvPr>
        </p:nvSpPr>
        <p:spPr>
          <a:xfrm>
            <a:off x="1775522" y="1324525"/>
            <a:ext cx="8640961" cy="750596"/>
          </a:xfrm>
        </p:spPr>
        <p:txBody>
          <a:bodyPr>
            <a:noAutofit/>
          </a:bodyPr>
          <a:lstStyle/>
          <a:p>
            <a:r>
              <a:rPr lang="pl-PL" sz="4000" b="1" dirty="0">
                <a:solidFill>
                  <a:srgbClr val="002060"/>
                </a:solidFill>
                <a:cs typeface="Times New Roman" pitchFamily="18" charset="0"/>
              </a:rPr>
              <a:t>PRODUKTY PROJEKTU </a:t>
            </a:r>
            <a:r>
              <a:rPr lang="pl-PL" b="1" dirty="0">
                <a:solidFill>
                  <a:srgbClr val="002060"/>
                </a:solidFill>
                <a:cs typeface="Times New Roman" pitchFamily="18" charset="0"/>
              </a:rPr>
              <a:t>– interoperacyjność</a:t>
            </a:r>
          </a:p>
          <a:p>
            <a:pPr>
              <a:spcBef>
                <a:spcPts val="0"/>
              </a:spcBef>
            </a:pPr>
            <a:r>
              <a:rPr lang="pl-PL" b="1" dirty="0">
                <a:solidFill>
                  <a:srgbClr val="002060"/>
                </a:solidFill>
                <a:cs typeface="Times New Roman" pitchFamily="18" charset="0"/>
              </a:rPr>
              <a:t>(widok kooperacji aplikacji)</a:t>
            </a:r>
            <a:endParaRPr lang="pl-PL" dirty="0"/>
          </a:p>
        </p:txBody>
      </p:sp>
      <p:sp>
        <p:nvSpPr>
          <p:cNvPr id="84" name="pole tekstowe 83"/>
          <p:cNvSpPr txBox="1"/>
          <p:nvPr/>
        </p:nvSpPr>
        <p:spPr>
          <a:xfrm>
            <a:off x="10019037" y="2204041"/>
            <a:ext cx="1777437" cy="1441805"/>
          </a:xfrm>
          <a:prstGeom prst="rect">
            <a:avLst/>
          </a:prstGeom>
          <a:noFill/>
        </p:spPr>
        <p:txBody>
          <a:bodyPr wrap="square" rtlCol="0">
            <a:spAutoFit/>
          </a:bodyPr>
          <a:lstStyle/>
          <a:p>
            <a:pPr>
              <a:lnSpc>
                <a:spcPct val="105000"/>
              </a:lnSpc>
            </a:pPr>
            <a:r>
              <a:rPr lang="pl-PL" sz="1200" dirty="0">
                <a:solidFill>
                  <a:schemeClr val="tx2"/>
                </a:solidFill>
              </a:rPr>
              <a:t>Oznaczenia powiązanych </a:t>
            </a:r>
          </a:p>
          <a:p>
            <a:pPr>
              <a:lnSpc>
                <a:spcPct val="105000"/>
              </a:lnSpc>
            </a:pPr>
            <a:r>
              <a:rPr lang="pl-PL" sz="1200" dirty="0">
                <a:solidFill>
                  <a:schemeClr val="tx2"/>
                </a:solidFill>
              </a:rPr>
              <a:t>systemów:</a:t>
            </a:r>
          </a:p>
          <a:p>
            <a:pPr>
              <a:lnSpc>
                <a:spcPct val="105000"/>
              </a:lnSpc>
            </a:pPr>
            <a:r>
              <a:rPr lang="pl-PL" sz="1200" dirty="0">
                <a:solidFill>
                  <a:schemeClr val="tx2"/>
                </a:solidFill>
              </a:rPr>
              <a:t>        planowany</a:t>
            </a:r>
          </a:p>
          <a:p>
            <a:pPr>
              <a:lnSpc>
                <a:spcPct val="105000"/>
              </a:lnSpc>
            </a:pPr>
            <a:r>
              <a:rPr lang="pl-PL" sz="1200" dirty="0">
                <a:solidFill>
                  <a:schemeClr val="tx2"/>
                </a:solidFill>
              </a:rPr>
              <a:t>        modyfikowany</a:t>
            </a:r>
          </a:p>
          <a:p>
            <a:pPr>
              <a:lnSpc>
                <a:spcPct val="105000"/>
              </a:lnSpc>
            </a:pPr>
            <a:r>
              <a:rPr lang="pl-PL" sz="1200" dirty="0">
                <a:solidFill>
                  <a:schemeClr val="tx2"/>
                </a:solidFill>
              </a:rPr>
              <a:t>        istniejący</a:t>
            </a:r>
          </a:p>
          <a:p>
            <a:pPr>
              <a:lnSpc>
                <a:spcPct val="105000"/>
              </a:lnSpc>
            </a:pPr>
            <a:r>
              <a:rPr lang="pl-PL" sz="1200" dirty="0">
                <a:solidFill>
                  <a:schemeClr val="tx2"/>
                </a:solidFill>
              </a:rPr>
              <a:t>dot. systemów własnych oraz innych jednostek</a:t>
            </a:r>
            <a:endParaRPr lang="pl-PL" dirty="0">
              <a:solidFill>
                <a:schemeClr val="tx2"/>
              </a:solidFill>
            </a:endParaRPr>
          </a:p>
        </p:txBody>
      </p:sp>
      <p:sp>
        <p:nvSpPr>
          <p:cNvPr id="85" name="Prostokąt 84"/>
          <p:cNvSpPr/>
          <p:nvPr/>
        </p:nvSpPr>
        <p:spPr>
          <a:xfrm>
            <a:off x="10140287" y="2642185"/>
            <a:ext cx="144016" cy="1440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6" name="Prostokąt 85"/>
          <p:cNvSpPr/>
          <p:nvPr/>
        </p:nvSpPr>
        <p:spPr>
          <a:xfrm>
            <a:off x="10140287" y="2831241"/>
            <a:ext cx="144016" cy="144000"/>
          </a:xfrm>
          <a:prstGeom prst="rect">
            <a:avLst/>
          </a:prstGeom>
          <a:solidFill>
            <a:srgbClr val="0071E2"/>
          </a:solidFill>
          <a:ln>
            <a:solidFill>
              <a:srgbClr val="0071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7" name="Prostokąt 86"/>
          <p:cNvSpPr/>
          <p:nvPr/>
        </p:nvSpPr>
        <p:spPr>
          <a:xfrm>
            <a:off x="10140287" y="3018441"/>
            <a:ext cx="144016" cy="144000"/>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6" name="Prostokąt 95"/>
          <p:cNvSpPr/>
          <p:nvPr/>
        </p:nvSpPr>
        <p:spPr>
          <a:xfrm>
            <a:off x="7969489" y="4046448"/>
            <a:ext cx="149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400" b="1" dirty="0">
                <a:solidFill>
                  <a:schemeClr val="tx1"/>
                </a:solidFill>
              </a:rPr>
              <a:t>Platforma informacyjna binwit.pl </a:t>
            </a:r>
            <a:endParaRPr lang="pl-PL" sz="1400" b="1" i="1" dirty="0">
              <a:solidFill>
                <a:schemeClr val="tx2"/>
              </a:solidFill>
            </a:endParaRPr>
          </a:p>
        </p:txBody>
      </p:sp>
      <p:sp>
        <p:nvSpPr>
          <p:cNvPr id="97" name="Prostokąt 96"/>
          <p:cNvSpPr/>
          <p:nvPr/>
        </p:nvSpPr>
        <p:spPr>
          <a:xfrm>
            <a:off x="4080085" y="3429000"/>
            <a:ext cx="2877634" cy="19401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400" b="1" dirty="0">
                <a:solidFill>
                  <a:schemeClr val="tx1"/>
                </a:solidFill>
              </a:rPr>
              <a:t>Baza danych – repozytorium zasobów naukowych zawierające dane o </a:t>
            </a:r>
            <a:r>
              <a:rPr lang="pl-PL" sz="1400" b="1" dirty="0" err="1">
                <a:solidFill>
                  <a:schemeClr val="tx1"/>
                </a:solidFill>
              </a:rPr>
              <a:t>zdigitalizowanych</a:t>
            </a:r>
            <a:r>
              <a:rPr lang="pl-PL" sz="1400" b="1" dirty="0">
                <a:solidFill>
                  <a:schemeClr val="tx1"/>
                </a:solidFill>
              </a:rPr>
              <a:t> kolekcjach: </a:t>
            </a:r>
          </a:p>
          <a:p>
            <a:pPr marL="285750" indent="-285750">
              <a:buFontTx/>
              <a:buChar char="-"/>
            </a:pPr>
            <a:r>
              <a:rPr lang="pl-PL" sz="1400" b="1" dirty="0">
                <a:solidFill>
                  <a:schemeClr val="tx1"/>
                </a:solidFill>
              </a:rPr>
              <a:t>kolekcja bakteriofagów </a:t>
            </a:r>
          </a:p>
          <a:p>
            <a:pPr marL="285750" indent="-285750">
              <a:buFontTx/>
              <a:buChar char="-"/>
            </a:pPr>
            <a:r>
              <a:rPr lang="pl-PL" sz="1400" b="1" dirty="0">
                <a:solidFill>
                  <a:schemeClr val="tx1"/>
                </a:solidFill>
              </a:rPr>
              <a:t>kolekcja mezenchymalnych komórek macierzystych</a:t>
            </a:r>
            <a:r>
              <a:rPr lang="pl-PL" sz="1400" b="1" i="1" dirty="0">
                <a:solidFill>
                  <a:schemeClr val="tx2"/>
                </a:solidFill>
              </a:rPr>
              <a:t>)</a:t>
            </a:r>
          </a:p>
        </p:txBody>
      </p:sp>
      <p:sp>
        <p:nvSpPr>
          <p:cNvPr id="98" name="Prostokąt 97"/>
          <p:cNvSpPr/>
          <p:nvPr/>
        </p:nvSpPr>
        <p:spPr>
          <a:xfrm>
            <a:off x="829737" y="3912800"/>
            <a:ext cx="1796179" cy="105938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400" i="1" dirty="0">
                <a:solidFill>
                  <a:schemeClr val="bg1"/>
                </a:solidFill>
              </a:rPr>
              <a:t>KRONIK@</a:t>
            </a:r>
          </a:p>
          <a:p>
            <a:pPr algn="ctr"/>
            <a:r>
              <a:rPr lang="pl-PL" sz="1400" i="1" dirty="0">
                <a:solidFill>
                  <a:schemeClr val="bg1"/>
                </a:solidFill>
              </a:rPr>
              <a:t>Przestrzeń składowania danych</a:t>
            </a:r>
            <a:endParaRPr lang="pl-PL" sz="1400" dirty="0">
              <a:solidFill>
                <a:schemeClr val="bg1"/>
              </a:solidFill>
            </a:endParaRPr>
          </a:p>
        </p:txBody>
      </p:sp>
      <p:cxnSp>
        <p:nvCxnSpPr>
          <p:cNvPr id="99" name="Łącznik prosty ze strzałką 98"/>
          <p:cNvCxnSpPr>
            <a:cxnSpLocks/>
          </p:cNvCxnSpPr>
          <p:nvPr/>
        </p:nvCxnSpPr>
        <p:spPr>
          <a:xfrm>
            <a:off x="6957718" y="4288807"/>
            <a:ext cx="1011771" cy="0"/>
          </a:xfrm>
          <a:prstGeom prst="straightConnector1">
            <a:avLst/>
          </a:prstGeom>
          <a:ln>
            <a:solidFill>
              <a:srgbClr val="FF33CC"/>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Łącznik prosty ze strzałką 102"/>
          <p:cNvCxnSpPr>
            <a:cxnSpLocks/>
            <a:endCxn id="98" idx="3"/>
          </p:cNvCxnSpPr>
          <p:nvPr/>
        </p:nvCxnSpPr>
        <p:spPr>
          <a:xfrm flipH="1">
            <a:off x="2625916" y="4442492"/>
            <a:ext cx="1352813" cy="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Łącznik prosty ze strzałką 19">
            <a:extLst>
              <a:ext uri="{FF2B5EF4-FFF2-40B4-BE49-F238E27FC236}">
                <a16:creationId xmlns:a16="http://schemas.microsoft.com/office/drawing/2014/main" xmlns="" id="{786902A7-B7DA-45B1-8951-32D9732F6C94}"/>
              </a:ext>
            </a:extLst>
          </p:cNvPr>
          <p:cNvCxnSpPr>
            <a:cxnSpLocks/>
            <a:stCxn id="96" idx="1"/>
          </p:cNvCxnSpPr>
          <p:nvPr/>
        </p:nvCxnSpPr>
        <p:spPr>
          <a:xfrm flipH="1">
            <a:off x="6957719" y="4442492"/>
            <a:ext cx="1011770" cy="4158"/>
          </a:xfrm>
          <a:prstGeom prst="straightConnector1">
            <a:avLst/>
          </a:prstGeom>
          <a:ln>
            <a:solidFill>
              <a:srgbClr val="FF33CC"/>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51672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802416" y="1206878"/>
            <a:ext cx="8509677" cy="415734"/>
          </a:xfrm>
        </p:spPr>
        <p:txBody>
          <a:bodyPr>
            <a:noAutofit/>
          </a:bodyPr>
          <a:lstStyle/>
          <a:p>
            <a:pPr>
              <a:spcBef>
                <a:spcPct val="20000"/>
              </a:spcBef>
              <a:spcAft>
                <a:spcPts val="1200"/>
              </a:spcAft>
            </a:pPr>
            <a:r>
              <a:rPr lang="pl-PL" b="1" i="1" dirty="0">
                <a:solidFill>
                  <a:srgbClr val="002060"/>
                </a:solidFill>
                <a:latin typeface="+mj-lt"/>
                <a:cs typeface="Times New Roman" pitchFamily="18" charset="0"/>
              </a:rPr>
              <a:t>WSKAŹNIKI EFEKTYWNOŚCI PROJEKTU</a:t>
            </a:r>
          </a:p>
        </p:txBody>
      </p:sp>
      <p:graphicFrame>
        <p:nvGraphicFramePr>
          <p:cNvPr id="11" name="Tabela 10"/>
          <p:cNvGraphicFramePr>
            <a:graphicFrameLocks noGrp="1"/>
          </p:cNvGraphicFramePr>
          <p:nvPr>
            <p:extLst>
              <p:ext uri="{D42A27DB-BD31-4B8C-83A1-F6EECF244321}">
                <p14:modId xmlns:p14="http://schemas.microsoft.com/office/powerpoint/2010/main" val="1543456480"/>
              </p:ext>
            </p:extLst>
          </p:nvPr>
        </p:nvGraphicFramePr>
        <p:xfrm>
          <a:off x="785049" y="1671777"/>
          <a:ext cx="10749037" cy="3642804"/>
        </p:xfrm>
        <a:graphic>
          <a:graphicData uri="http://schemas.openxmlformats.org/drawingml/2006/table">
            <a:tbl>
              <a:tblPr firstRow="1" firstCol="1" bandRow="1">
                <a:tableStyleId>{5C22544A-7EE6-4342-B048-85BDC9FD1C3A}</a:tableStyleId>
              </a:tblPr>
              <a:tblGrid>
                <a:gridCol w="6969422">
                  <a:extLst>
                    <a:ext uri="{9D8B030D-6E8A-4147-A177-3AD203B41FA5}">
                      <a16:colId xmlns:a16="http://schemas.microsoft.com/office/drawing/2014/main" xmlns="" val="20000"/>
                    </a:ext>
                  </a:extLst>
                </a:gridCol>
                <a:gridCol w="1174376">
                  <a:extLst>
                    <a:ext uri="{9D8B030D-6E8A-4147-A177-3AD203B41FA5}">
                      <a16:colId xmlns:a16="http://schemas.microsoft.com/office/drawing/2014/main" xmlns="" val="20001"/>
                    </a:ext>
                  </a:extLst>
                </a:gridCol>
                <a:gridCol w="1335741">
                  <a:extLst>
                    <a:ext uri="{9D8B030D-6E8A-4147-A177-3AD203B41FA5}">
                      <a16:colId xmlns:a16="http://schemas.microsoft.com/office/drawing/2014/main" xmlns="" val="20002"/>
                    </a:ext>
                  </a:extLst>
                </a:gridCol>
                <a:gridCol w="1269498">
                  <a:extLst>
                    <a:ext uri="{9D8B030D-6E8A-4147-A177-3AD203B41FA5}">
                      <a16:colId xmlns:a16="http://schemas.microsoft.com/office/drawing/2014/main" xmlns="" val="20003"/>
                    </a:ext>
                  </a:extLst>
                </a:gridCol>
              </a:tblGrid>
              <a:tr h="530112">
                <a:tc>
                  <a:txBody>
                    <a:bodyPr/>
                    <a:lstStyle/>
                    <a:p>
                      <a:pPr algn="ctr">
                        <a:lnSpc>
                          <a:spcPct val="107000"/>
                        </a:lnSpc>
                        <a:spcAft>
                          <a:spcPts val="0"/>
                        </a:spcAft>
                      </a:pPr>
                      <a:r>
                        <a:rPr lang="pl-PL" sz="1400" b="1" dirty="0">
                          <a:solidFill>
                            <a:schemeClr val="bg1"/>
                          </a:solidFill>
                          <a:effectLst/>
                          <a:latin typeface="+mn-lt"/>
                        </a:rPr>
                        <a:t>Nazwa wskaźnika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Jednostka miary</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Wartość</a:t>
                      </a:r>
                      <a:r>
                        <a:rPr lang="pl-PL" sz="1400" b="1" baseline="0" dirty="0">
                          <a:solidFill>
                            <a:schemeClr val="bg1"/>
                          </a:solidFill>
                          <a:effectLst/>
                          <a:latin typeface="+mn-lt"/>
                        </a:rPr>
                        <a:t> </a:t>
                      </a:r>
                      <a:r>
                        <a:rPr lang="pl-PL" sz="1400" b="1" dirty="0">
                          <a:solidFill>
                            <a:schemeClr val="bg1"/>
                          </a:solidFill>
                          <a:effectLst/>
                          <a:latin typeface="+mn-lt"/>
                        </a:rPr>
                        <a:t>docelowa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b="1" dirty="0">
                          <a:solidFill>
                            <a:schemeClr val="bg1"/>
                          </a:solidFill>
                          <a:effectLst/>
                          <a:latin typeface="+mn-lt"/>
                          <a:ea typeface="Calibri" panose="020F0502020204030204" pitchFamily="34" charset="0"/>
                          <a:cs typeface="Times New Roman" panose="02020603050405020304" pitchFamily="18" charset="0"/>
                        </a:rPr>
                        <a:t>Wartość osiągnięta</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277905">
                <a:tc>
                  <a:txBody>
                    <a:bodyPr/>
                    <a:lstStyle/>
                    <a:p>
                      <a:pPr>
                        <a:lnSpc>
                          <a:spcPct val="107000"/>
                        </a:lnSpc>
                        <a:spcBef>
                          <a:spcPts val="300"/>
                        </a:spcBef>
                        <a:spcAft>
                          <a:spcPts val="300"/>
                        </a:spcAft>
                      </a:pPr>
                      <a:r>
                        <a:rPr lang="pl-PL" sz="1400" b="0" dirty="0">
                          <a:solidFill>
                            <a:schemeClr val="tx1"/>
                          </a:solidFill>
                          <a:effectLst/>
                          <a:latin typeface="Arial"/>
                          <a:ea typeface="Calibri"/>
                          <a:cs typeface="Times New Roman"/>
                        </a:rPr>
                        <a:t>Liczba podmiotów, które udostępniły on-line informacje sektora publicznego.</a:t>
                      </a:r>
                      <a:endParaRPr lang="pl-PL" sz="1400" b="0" dirty="0">
                        <a:solidFill>
                          <a:schemeClr val="tx1"/>
                        </a:solidFill>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Bef>
                          <a:spcPts val="300"/>
                        </a:spcBef>
                        <a:spcAft>
                          <a:spcPts val="300"/>
                        </a:spcAft>
                      </a:pPr>
                      <a:r>
                        <a:rPr lang="pl-PL" sz="1400" b="0" dirty="0">
                          <a:solidFill>
                            <a:schemeClr val="tx1"/>
                          </a:solidFill>
                          <a:effectLst/>
                          <a:latin typeface="+mn-lt"/>
                          <a:ea typeface="Calibri"/>
                          <a:cs typeface="Arial"/>
                        </a:rPr>
                        <a:t>[</a:t>
                      </a:r>
                      <a:r>
                        <a:rPr lang="pl-PL" sz="1400" b="0" dirty="0">
                          <a:solidFill>
                            <a:schemeClr val="tx1"/>
                          </a:solidFill>
                          <a:effectLst/>
                          <a:latin typeface="Arial"/>
                          <a:ea typeface="Times New Roman"/>
                          <a:cs typeface="Times New Roman"/>
                        </a:rPr>
                        <a:t>szt.</a:t>
                      </a:r>
                      <a:r>
                        <a:rPr lang="pl-PL" sz="1400" b="0" dirty="0">
                          <a:solidFill>
                            <a:schemeClr val="tx1"/>
                          </a:solidFill>
                          <a:effectLst/>
                          <a:latin typeface="+mn-lt"/>
                          <a:ea typeface="Calibri"/>
                          <a:cs typeface="Times New Roman"/>
                        </a:rPr>
                        <a: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dirty="0">
                          <a:effectLst/>
                          <a:latin typeface="Arial"/>
                          <a:ea typeface="Calibri"/>
                          <a:cs typeface="Times New Roman"/>
                        </a:rPr>
                        <a:t>1,00 </a:t>
                      </a:r>
                      <a:endParaRPr lang="pl-PL" sz="1400" dirty="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dirty="0">
                          <a:effectLst/>
                          <a:latin typeface="Arial"/>
                          <a:ea typeface="Calibri"/>
                          <a:cs typeface="Times New Roman"/>
                        </a:rPr>
                        <a:t>1,00</a:t>
                      </a:r>
                      <a:endParaRPr lang="pl-PL" sz="1400" dirty="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311235">
                <a:tc>
                  <a:txBody>
                    <a:bodyPr/>
                    <a:lstStyle/>
                    <a:p>
                      <a:pPr marL="0" indent="0">
                        <a:spcBef>
                          <a:spcPts val="300"/>
                        </a:spcBef>
                        <a:spcAft>
                          <a:spcPts val="300"/>
                        </a:spcAft>
                      </a:pPr>
                      <a:r>
                        <a:rPr lang="pl-PL" sz="1400" b="0" dirty="0">
                          <a:solidFill>
                            <a:schemeClr val="tx1"/>
                          </a:solidFill>
                          <a:effectLst/>
                          <a:latin typeface="Arial"/>
                          <a:ea typeface="Times New Roman"/>
                          <a:cs typeface="Arial"/>
                        </a:rPr>
                        <a:t>Liczba </a:t>
                      </a:r>
                      <a:r>
                        <a:rPr lang="pl-PL" sz="1400" b="0" dirty="0" err="1">
                          <a:solidFill>
                            <a:schemeClr val="tx1"/>
                          </a:solidFill>
                          <a:effectLst/>
                          <a:latin typeface="Arial"/>
                          <a:ea typeface="Times New Roman"/>
                          <a:cs typeface="Arial"/>
                        </a:rPr>
                        <a:t>zdigitalizowanych</a:t>
                      </a:r>
                      <a:r>
                        <a:rPr lang="pl-PL" sz="1400" b="0" dirty="0">
                          <a:solidFill>
                            <a:schemeClr val="tx1"/>
                          </a:solidFill>
                          <a:effectLst/>
                          <a:latin typeface="Arial"/>
                          <a:ea typeface="Times New Roman"/>
                          <a:cs typeface="Arial"/>
                        </a:rPr>
                        <a:t> dokumentów zawierających informacje sektora publicznego.</a:t>
                      </a:r>
                      <a:endParaRPr lang="pl-PL" sz="1400" b="0" dirty="0">
                        <a:solidFill>
                          <a:schemeClr val="tx1"/>
                        </a:solidFill>
                        <a:effectLst/>
                        <a:latin typeface="Arial"/>
                        <a:ea typeface="Times New Roman"/>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pl-PL" sz="1400" b="0" dirty="0">
                          <a:solidFill>
                            <a:schemeClr val="tx1"/>
                          </a:solidFill>
                          <a:effectLst/>
                          <a:latin typeface="+mn-lt"/>
                          <a:ea typeface="Calibri"/>
                          <a:cs typeface="Arial"/>
                        </a:rPr>
                        <a:t>[</a:t>
                      </a:r>
                      <a:r>
                        <a:rPr lang="pl-PL" sz="1400" b="0" dirty="0">
                          <a:solidFill>
                            <a:schemeClr val="tx1"/>
                          </a:solidFill>
                          <a:effectLst/>
                          <a:latin typeface="Arial"/>
                          <a:ea typeface="Times New Roman"/>
                          <a:cs typeface="Times New Roman"/>
                        </a:rPr>
                        <a:t>szt.</a:t>
                      </a:r>
                      <a:r>
                        <a:rPr lang="pl-PL" sz="1400" b="0" dirty="0">
                          <a:solidFill>
                            <a:schemeClr val="tx1"/>
                          </a:solidFill>
                          <a:effectLst/>
                          <a:latin typeface="+mn-lt"/>
                          <a:ea typeface="Calibri"/>
                          <a:cs typeface="Times New Roman"/>
                        </a:rPr>
                        <a:t>]</a:t>
                      </a:r>
                      <a:endParaRPr lang="pl-PL"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9000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18822</a:t>
                      </a:r>
                      <a:r>
                        <a:rPr lang="pl-PL" sz="1400">
                          <a:effectLst/>
                          <a:latin typeface="Arial"/>
                          <a:ea typeface="Times New Roman"/>
                          <a:cs typeface="Times New Roman"/>
                        </a:rPr>
                        <a:t>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502023">
                <a:tc>
                  <a:txBody>
                    <a:bodyPr/>
                    <a:lstStyle/>
                    <a:p>
                      <a:pPr marL="0" indent="0">
                        <a:spcBef>
                          <a:spcPts val="300"/>
                        </a:spcBef>
                        <a:spcAft>
                          <a:spcPts val="300"/>
                        </a:spcAft>
                      </a:pPr>
                      <a:r>
                        <a:rPr lang="pl-PL" sz="1400" b="0" dirty="0">
                          <a:solidFill>
                            <a:schemeClr val="tx1"/>
                          </a:solidFill>
                          <a:effectLst/>
                          <a:latin typeface="Arial"/>
                          <a:ea typeface="Times New Roman"/>
                          <a:cs typeface="Arial"/>
                        </a:rPr>
                        <a:t>Liczba udostępnionych on-line dokumentów zawierających informacje sektora publicznego.</a:t>
                      </a:r>
                      <a:endParaRPr lang="pl-PL" sz="1400" b="0" dirty="0">
                        <a:solidFill>
                          <a:schemeClr val="tx1"/>
                        </a:solidFill>
                        <a:effectLst/>
                        <a:latin typeface="Arial"/>
                        <a:ea typeface="Times New Roman"/>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pl-PL" sz="1400" b="0" dirty="0">
                          <a:solidFill>
                            <a:schemeClr val="tx1"/>
                          </a:solidFill>
                          <a:effectLst/>
                          <a:latin typeface="+mn-lt"/>
                          <a:ea typeface="Calibri"/>
                          <a:cs typeface="Arial"/>
                        </a:rPr>
                        <a:t>[</a:t>
                      </a:r>
                      <a:r>
                        <a:rPr lang="pl-PL" sz="1400" b="0" dirty="0">
                          <a:solidFill>
                            <a:schemeClr val="tx1"/>
                          </a:solidFill>
                          <a:effectLst/>
                          <a:latin typeface="Arial"/>
                          <a:ea typeface="Times New Roman"/>
                          <a:cs typeface="Times New Roman"/>
                        </a:rPr>
                        <a:t>szt.</a:t>
                      </a:r>
                      <a:r>
                        <a:rPr lang="pl-PL" sz="1400" b="0" dirty="0">
                          <a:solidFill>
                            <a:schemeClr val="tx1"/>
                          </a:solidFill>
                          <a:effectLst/>
                          <a:latin typeface="+mn-lt"/>
                          <a:ea typeface="Calibri"/>
                          <a:cs typeface="Times New Roman"/>
                        </a:rPr>
                        <a:t>]</a:t>
                      </a:r>
                      <a:endParaRPr lang="pl-PL"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9000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18762 </a:t>
                      </a:r>
                      <a:r>
                        <a:rPr lang="pl-PL" sz="1400">
                          <a:effectLst/>
                          <a:latin typeface="Arial"/>
                          <a:ea typeface="Times New Roman"/>
                          <a:cs typeface="Times New Roman"/>
                        </a:rPr>
                        <a:t>*</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313765">
                <a:tc>
                  <a:txBody>
                    <a:bodyPr/>
                    <a:lstStyle/>
                    <a:p>
                      <a:pPr marL="0" indent="0">
                        <a:spcBef>
                          <a:spcPts val="300"/>
                        </a:spcBef>
                        <a:spcAft>
                          <a:spcPts val="300"/>
                        </a:spcAft>
                      </a:pPr>
                      <a:r>
                        <a:rPr lang="pl-PL" sz="1400" b="0" dirty="0">
                          <a:solidFill>
                            <a:schemeClr val="tx1"/>
                          </a:solidFill>
                          <a:effectLst/>
                          <a:latin typeface="Arial"/>
                          <a:ea typeface="Times New Roman"/>
                          <a:cs typeface="Arial"/>
                        </a:rPr>
                        <a:t>Liczba utworzonych API. </a:t>
                      </a:r>
                      <a:endParaRPr lang="pl-PL" sz="1400" b="0" dirty="0">
                        <a:solidFill>
                          <a:schemeClr val="tx1"/>
                        </a:solidFill>
                        <a:effectLst/>
                        <a:latin typeface="Arial"/>
                        <a:ea typeface="Times New Roman"/>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pl-PL" sz="1400" b="0" dirty="0">
                          <a:solidFill>
                            <a:schemeClr val="tx1"/>
                          </a:solidFill>
                          <a:effectLst/>
                          <a:latin typeface="+mn-lt"/>
                          <a:ea typeface="Calibri"/>
                          <a:cs typeface="Arial"/>
                        </a:rPr>
                        <a:t>[</a:t>
                      </a:r>
                      <a:r>
                        <a:rPr lang="pl-PL" sz="1400" b="0" dirty="0">
                          <a:solidFill>
                            <a:schemeClr val="tx1"/>
                          </a:solidFill>
                          <a:effectLst/>
                          <a:latin typeface="Arial"/>
                          <a:ea typeface="Times New Roman"/>
                          <a:cs typeface="Times New Roman"/>
                        </a:rPr>
                        <a:t>szt.</a:t>
                      </a:r>
                      <a:r>
                        <a:rPr lang="pl-PL" sz="1400" b="0" dirty="0">
                          <a:solidFill>
                            <a:schemeClr val="tx1"/>
                          </a:solidFill>
                          <a:effectLst/>
                          <a:latin typeface="+mn-lt"/>
                          <a:ea typeface="Calibri"/>
                          <a:cs typeface="Times New Roman"/>
                        </a:rPr>
                        <a:t>]</a:t>
                      </a:r>
                      <a:endParaRPr lang="pl-PL"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1,00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1,00</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346050">
                <a:tc>
                  <a:txBody>
                    <a:bodyPr/>
                    <a:lstStyle/>
                    <a:p>
                      <a:pPr marL="0" indent="0">
                        <a:spcBef>
                          <a:spcPts val="300"/>
                        </a:spcBef>
                        <a:spcAft>
                          <a:spcPts val="300"/>
                        </a:spcAft>
                      </a:pPr>
                      <a:r>
                        <a:rPr lang="pl-PL" sz="1400" b="0" dirty="0">
                          <a:solidFill>
                            <a:schemeClr val="tx1"/>
                          </a:solidFill>
                          <a:effectLst/>
                          <a:latin typeface="Arial"/>
                          <a:ea typeface="Times New Roman"/>
                          <a:cs typeface="Arial"/>
                        </a:rPr>
                        <a:t>Liczba baz danych udostępnionych on-line poprzez API.</a:t>
                      </a:r>
                      <a:endParaRPr lang="pl-PL" sz="1400" b="0" dirty="0">
                        <a:solidFill>
                          <a:schemeClr val="tx1"/>
                        </a:solidFill>
                        <a:effectLst/>
                        <a:latin typeface="Arial"/>
                        <a:ea typeface="Times New Roman"/>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pl-PL" sz="1400" b="0" dirty="0">
                          <a:solidFill>
                            <a:schemeClr val="tx1"/>
                          </a:solidFill>
                          <a:effectLst/>
                          <a:latin typeface="+mn-lt"/>
                          <a:ea typeface="Calibri"/>
                          <a:cs typeface="Arial"/>
                        </a:rPr>
                        <a:t>[</a:t>
                      </a:r>
                      <a:r>
                        <a:rPr lang="pl-PL" sz="1400" b="0" dirty="0">
                          <a:solidFill>
                            <a:schemeClr val="tx1"/>
                          </a:solidFill>
                          <a:effectLst/>
                          <a:latin typeface="Arial"/>
                          <a:ea typeface="Times New Roman"/>
                          <a:cs typeface="Times New Roman"/>
                        </a:rPr>
                        <a:t>szt.</a:t>
                      </a:r>
                      <a:r>
                        <a:rPr lang="pl-PL" sz="1400" b="0" dirty="0">
                          <a:solidFill>
                            <a:schemeClr val="tx1"/>
                          </a:solidFill>
                          <a:effectLst/>
                          <a:latin typeface="+mn-lt"/>
                          <a:ea typeface="Calibri"/>
                          <a:cs typeface="Times New Roman"/>
                        </a:rPr>
                        <a: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1,00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1,00</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356204">
                <a:tc>
                  <a:txBody>
                    <a:bodyPr/>
                    <a:lstStyle/>
                    <a:p>
                      <a:pPr marL="0" indent="0">
                        <a:spcBef>
                          <a:spcPts val="300"/>
                        </a:spcBef>
                        <a:spcAft>
                          <a:spcPts val="300"/>
                        </a:spcAft>
                      </a:pPr>
                      <a:r>
                        <a:rPr lang="pl-PL" sz="1400" b="0" dirty="0">
                          <a:solidFill>
                            <a:schemeClr val="tx1"/>
                          </a:solidFill>
                          <a:effectLst/>
                          <a:latin typeface="Arial"/>
                          <a:ea typeface="Times New Roman"/>
                          <a:cs typeface="Times New Roman"/>
                        </a:rPr>
                        <a:t>Liczba pobrań/</a:t>
                      </a:r>
                      <a:r>
                        <a:rPr lang="pl-PL" sz="1400" b="0" dirty="0" err="1">
                          <a:solidFill>
                            <a:schemeClr val="tx1"/>
                          </a:solidFill>
                          <a:effectLst/>
                          <a:latin typeface="Arial"/>
                          <a:ea typeface="Times New Roman"/>
                          <a:cs typeface="Times New Roman"/>
                        </a:rPr>
                        <a:t>odtworzeń</a:t>
                      </a:r>
                      <a:r>
                        <a:rPr lang="pl-PL" sz="1400" b="0" dirty="0">
                          <a:solidFill>
                            <a:schemeClr val="tx1"/>
                          </a:solidFill>
                          <a:effectLst/>
                          <a:latin typeface="Arial"/>
                          <a:ea typeface="Times New Roman"/>
                          <a:cs typeface="Times New Roman"/>
                        </a:rPr>
                        <a:t> dokumentów zawierających informacje sektora publicznego</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pl-PL" sz="1400" b="0" dirty="0">
                          <a:solidFill>
                            <a:schemeClr val="tx1"/>
                          </a:solidFill>
                          <a:effectLst/>
                          <a:latin typeface="+mn-lt"/>
                          <a:ea typeface="Calibri"/>
                          <a:cs typeface="Arial"/>
                        </a:rPr>
                        <a:t>[</a:t>
                      </a:r>
                      <a:r>
                        <a:rPr lang="pl-PL" sz="1400" b="0" dirty="0">
                          <a:solidFill>
                            <a:schemeClr val="tx1"/>
                          </a:solidFill>
                          <a:effectLst/>
                          <a:latin typeface="Arial"/>
                          <a:ea typeface="Times New Roman"/>
                          <a:cs typeface="Times New Roman"/>
                        </a:rPr>
                        <a:t>szt.</a:t>
                      </a:r>
                      <a:r>
                        <a:rPr lang="pl-PL" sz="1400" b="0" dirty="0">
                          <a:solidFill>
                            <a:schemeClr val="tx1"/>
                          </a:solidFill>
                          <a:effectLst/>
                          <a:latin typeface="+mn-lt"/>
                          <a:ea typeface="Calibri"/>
                          <a:cs typeface="Times New Roman"/>
                        </a:rPr>
                        <a:t>]</a:t>
                      </a:r>
                      <a:endParaRPr lang="pl-PL" sz="14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90000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233176">
                <a:tc>
                  <a:txBody>
                    <a:bodyPr/>
                    <a:lstStyle/>
                    <a:p>
                      <a:pPr marL="0" indent="0">
                        <a:spcBef>
                          <a:spcPts val="300"/>
                        </a:spcBef>
                        <a:spcAft>
                          <a:spcPts val="300"/>
                        </a:spcAft>
                      </a:pPr>
                      <a:r>
                        <a:rPr lang="pl-PL" sz="1400" b="0" dirty="0">
                          <a:solidFill>
                            <a:schemeClr val="tx1"/>
                          </a:solidFill>
                          <a:effectLst/>
                          <a:latin typeface="Arial"/>
                          <a:ea typeface="Times New Roman"/>
                          <a:cs typeface="Times New Roman"/>
                        </a:rPr>
                        <a:t>Rozmiar </a:t>
                      </a:r>
                      <a:r>
                        <a:rPr lang="pl-PL" sz="1400" b="0" dirty="0" err="1">
                          <a:solidFill>
                            <a:schemeClr val="tx1"/>
                          </a:solidFill>
                          <a:effectLst/>
                          <a:latin typeface="Arial"/>
                          <a:ea typeface="Times New Roman"/>
                          <a:cs typeface="Times New Roman"/>
                        </a:rPr>
                        <a:t>zdigitalizowanej</a:t>
                      </a:r>
                      <a:r>
                        <a:rPr lang="pl-PL" sz="1400" b="0" dirty="0">
                          <a:solidFill>
                            <a:schemeClr val="tx1"/>
                          </a:solidFill>
                          <a:effectLst/>
                          <a:latin typeface="Arial"/>
                          <a:ea typeface="Times New Roman"/>
                          <a:cs typeface="Times New Roman"/>
                        </a:rPr>
                        <a:t> informacji sektora publicznego</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gn="ctr">
                        <a:spcBef>
                          <a:spcPts val="300"/>
                        </a:spcBef>
                        <a:spcAft>
                          <a:spcPts val="300"/>
                        </a:spcAft>
                      </a:pPr>
                      <a:r>
                        <a:rPr lang="pl-PL" sz="1400" b="0" dirty="0">
                          <a:solidFill>
                            <a:schemeClr val="tx1"/>
                          </a:solidFill>
                          <a:effectLst/>
                          <a:latin typeface="Arial"/>
                          <a:ea typeface="Times New Roman"/>
                          <a:cs typeface="Times New Roman"/>
                        </a:rPr>
                        <a:t>[TB]</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2,00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2,019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324723">
                <a:tc>
                  <a:txBody>
                    <a:bodyPr/>
                    <a:lstStyle/>
                    <a:p>
                      <a:pPr marL="0" indent="0">
                        <a:spcBef>
                          <a:spcPts val="300"/>
                        </a:spcBef>
                        <a:spcAft>
                          <a:spcPts val="300"/>
                        </a:spcAft>
                      </a:pPr>
                      <a:r>
                        <a:rPr lang="pl-PL" sz="1400" b="0" dirty="0">
                          <a:solidFill>
                            <a:schemeClr val="tx1"/>
                          </a:solidFill>
                          <a:effectLst/>
                          <a:latin typeface="Arial"/>
                          <a:ea typeface="Times New Roman"/>
                          <a:cs typeface="Times New Roman"/>
                        </a:rPr>
                        <a:t>Rozmiar udostępnionych on-line informacji sektora publicznego</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b="0" dirty="0">
                          <a:solidFill>
                            <a:schemeClr val="tx1"/>
                          </a:solidFill>
                          <a:effectLst/>
                          <a:latin typeface="Arial"/>
                          <a:ea typeface="Times New Roman"/>
                          <a:cs typeface="Times New Roman"/>
                        </a:rPr>
                        <a:t>[TB]</a:t>
                      </a:r>
                      <a:endParaRPr lang="pl-PL" sz="14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2,00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a:effectLst/>
                          <a:latin typeface="Arial"/>
                          <a:ea typeface="Calibri"/>
                          <a:cs typeface="Times New Roman"/>
                        </a:rPr>
                        <a:t>2,045  </a:t>
                      </a:r>
                      <a:endParaRPr lang="pl-PL" sz="140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r h="251011">
                <a:tc>
                  <a:txBody>
                    <a:bodyPr/>
                    <a:lstStyle/>
                    <a:p>
                      <a:pPr marL="0" indent="0">
                        <a:spcBef>
                          <a:spcPts val="300"/>
                        </a:spcBef>
                        <a:spcAft>
                          <a:spcPts val="300"/>
                        </a:spcAft>
                      </a:pPr>
                      <a:r>
                        <a:rPr lang="pl-PL" sz="1400" b="0" dirty="0">
                          <a:solidFill>
                            <a:schemeClr val="tx1"/>
                          </a:solidFill>
                          <a:effectLst/>
                          <a:latin typeface="Arial"/>
                          <a:ea typeface="Times New Roman"/>
                          <a:cs typeface="Times New Roman"/>
                        </a:rPr>
                        <a:t>Liczba wygenerowanych kluczy API</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b="0" dirty="0">
                          <a:solidFill>
                            <a:schemeClr val="tx1"/>
                          </a:solidFill>
                          <a:effectLst/>
                          <a:latin typeface="Arial"/>
                          <a:ea typeface="Times New Roman"/>
                          <a:cs typeface="Arial"/>
                        </a:rPr>
                        <a:t>[</a:t>
                      </a:r>
                      <a:r>
                        <a:rPr lang="pl-PL" sz="1400" b="0" dirty="0">
                          <a:solidFill>
                            <a:schemeClr val="tx1"/>
                          </a:solidFill>
                          <a:effectLst/>
                          <a:latin typeface="Arial"/>
                          <a:ea typeface="Times New Roman"/>
                          <a:cs typeface="Times New Roman"/>
                        </a:rPr>
                        <a:t>szt.]</a:t>
                      </a:r>
                      <a:endParaRPr lang="pl-PL" sz="14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dirty="0">
                          <a:effectLst/>
                          <a:latin typeface="Arial"/>
                          <a:ea typeface="Calibri"/>
                          <a:cs typeface="Times New Roman"/>
                        </a:rPr>
                        <a:t>1,00 </a:t>
                      </a:r>
                      <a:endParaRPr lang="pl-PL" sz="1400" dirty="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400" dirty="0">
                          <a:effectLst/>
                          <a:latin typeface="Arial"/>
                          <a:ea typeface="Calibri"/>
                          <a:cs typeface="Times New Roman"/>
                        </a:rPr>
                        <a:t>**</a:t>
                      </a:r>
                      <a:endParaRPr lang="pl-PL" sz="1400" dirty="0">
                        <a:effectLst/>
                        <a:latin typeface="Calibri"/>
                        <a:ea typeface="Calibri"/>
                        <a:cs typeface="Times New Roman"/>
                      </a:endParaRP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9"/>
                  </a:ext>
                </a:extLst>
              </a:tr>
            </a:tbl>
          </a:graphicData>
        </a:graphic>
      </p:graphicFrame>
      <p:sp>
        <p:nvSpPr>
          <p:cNvPr id="2" name="pole tekstowe 1"/>
          <p:cNvSpPr txBox="1"/>
          <p:nvPr/>
        </p:nvSpPr>
        <p:spPr>
          <a:xfrm>
            <a:off x="175255" y="5566387"/>
            <a:ext cx="11932901" cy="954107"/>
          </a:xfrm>
          <a:prstGeom prst="rect">
            <a:avLst/>
          </a:prstGeom>
          <a:noFill/>
        </p:spPr>
        <p:txBody>
          <a:bodyPr wrap="square" rtlCol="0">
            <a:spAutoFit/>
          </a:bodyPr>
          <a:lstStyle/>
          <a:p>
            <a:r>
              <a:rPr lang="pl-PL" sz="1400" dirty="0">
                <a:latin typeface="Arial" panose="020B0604020202020204" pitchFamily="34" charset="0"/>
                <a:cs typeface="Arial" panose="020B0604020202020204" pitchFamily="34" charset="0"/>
              </a:rPr>
              <a:t>* </a:t>
            </a:r>
            <a:r>
              <a:rPr lang="pl-PL" sz="1400" dirty="0" smtClean="0">
                <a:latin typeface="Arial" panose="020B0604020202020204" pitchFamily="34" charset="0"/>
                <a:cs typeface="Arial" panose="020B0604020202020204" pitchFamily="34" charset="0"/>
              </a:rPr>
              <a:t>Baza </a:t>
            </a:r>
            <a:r>
              <a:rPr lang="pl-PL" sz="1400" dirty="0">
                <a:latin typeface="Arial" panose="020B0604020202020204" pitchFamily="34" charset="0"/>
                <a:cs typeface="Arial" panose="020B0604020202020204" pitchFamily="34" charset="0"/>
              </a:rPr>
              <a:t>danych zgodnie z założeniami opisanymi w Studium Wykonalności jest dwujęzyczna. Wszystkie </a:t>
            </a:r>
            <a:r>
              <a:rPr lang="pl-PL" sz="1400" dirty="0" err="1">
                <a:latin typeface="Arial" panose="020B0604020202020204" pitchFamily="34" charset="0"/>
                <a:cs typeface="Arial" panose="020B0604020202020204" pitchFamily="34" charset="0"/>
              </a:rPr>
              <a:t>zdigitalizowane</a:t>
            </a:r>
            <a:r>
              <a:rPr lang="pl-PL" sz="1400" dirty="0">
                <a:latin typeface="Arial" panose="020B0604020202020204" pitchFamily="34" charset="0"/>
                <a:cs typeface="Arial" panose="020B0604020202020204" pitchFamily="34" charset="0"/>
              </a:rPr>
              <a:t> i udostępniane dokumenty </a:t>
            </a:r>
            <a:r>
              <a:rPr lang="pl-PL" sz="1400" dirty="0" smtClean="0">
                <a:latin typeface="Arial" panose="020B0604020202020204" pitchFamily="34" charset="0"/>
                <a:cs typeface="Arial" panose="020B0604020202020204" pitchFamily="34" charset="0"/>
              </a:rPr>
              <a:t>             są </a:t>
            </a:r>
            <a:r>
              <a:rPr lang="pl-PL" sz="1400" dirty="0">
                <a:latin typeface="Arial" panose="020B0604020202020204" pitchFamily="34" charset="0"/>
                <a:cs typeface="Arial" panose="020B0604020202020204" pitchFamily="34" charset="0"/>
              </a:rPr>
              <a:t>w dwu wersjach językowych polskiej i angielskiej, stąd sumaryczna liczba dokumentów jest dwukrotnie większa niż zakładana w projekcie. </a:t>
            </a:r>
          </a:p>
          <a:p>
            <a:pPr>
              <a:lnSpc>
                <a:spcPct val="200000"/>
              </a:lnSpc>
            </a:pPr>
            <a:r>
              <a:rPr lang="pl-PL" sz="1400" dirty="0">
                <a:latin typeface="Arial" panose="020B0604020202020204" pitchFamily="34" charset="0"/>
                <a:cs typeface="Arial" panose="020B0604020202020204" pitchFamily="34" charset="0"/>
              </a:rPr>
              <a:t>** Wskaźniki rezultatu mają być zrealizowane w okresie 12 miesięcy po zakończeniu projektu. Pomiar zostanie przeprowadzony na dzień 29.10.2022.</a:t>
            </a:r>
            <a:endParaRPr lang="pl-PL" dirty="0"/>
          </a:p>
        </p:txBody>
      </p:sp>
    </p:spTree>
    <p:extLst>
      <p:ext uri="{BB962C8B-B14F-4D97-AF65-F5344CB8AC3E}">
        <p14:creationId xmlns:p14="http://schemas.microsoft.com/office/powerpoint/2010/main" val="40539692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cxnSp>
        <p:nvCxnSpPr>
          <p:cNvPr id="67" name="Łącznik prosty ze strzałką 66"/>
          <p:cNvCxnSpPr/>
          <p:nvPr/>
        </p:nvCxnSpPr>
        <p:spPr>
          <a:xfrm flipH="1">
            <a:off x="11796474" y="13034155"/>
            <a:ext cx="623364" cy="336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Podtytuł 2"/>
          <p:cNvSpPr>
            <a:spLocks noGrp="1"/>
          </p:cNvSpPr>
          <p:nvPr>
            <p:ph type="subTitle" idx="1"/>
          </p:nvPr>
        </p:nvSpPr>
        <p:spPr>
          <a:xfrm>
            <a:off x="1773617" y="1406567"/>
            <a:ext cx="8509677" cy="449524"/>
          </a:xfrm>
        </p:spPr>
        <p:txBody>
          <a:bodyPr>
            <a:noAutofit/>
          </a:bodyPr>
          <a:lstStyle/>
          <a:p>
            <a:pPr>
              <a:spcBef>
                <a:spcPct val="20000"/>
              </a:spcBef>
              <a:spcAft>
                <a:spcPts val="1200"/>
              </a:spcAft>
            </a:pPr>
            <a:r>
              <a:rPr lang="pl-PL" b="1" i="1" dirty="0">
                <a:solidFill>
                  <a:srgbClr val="002060"/>
                </a:solidFill>
                <a:latin typeface="+mj-lt"/>
                <a:cs typeface="Times New Roman" pitchFamily="18" charset="0"/>
              </a:rPr>
              <a:t>KORZYŚCI Z PROJEKTU</a:t>
            </a:r>
          </a:p>
        </p:txBody>
      </p:sp>
      <p:graphicFrame>
        <p:nvGraphicFramePr>
          <p:cNvPr id="11" name="Tabela 10"/>
          <p:cNvGraphicFramePr>
            <a:graphicFrameLocks noGrp="1"/>
          </p:cNvGraphicFramePr>
          <p:nvPr>
            <p:extLst>
              <p:ext uri="{D42A27DB-BD31-4B8C-83A1-F6EECF244321}">
                <p14:modId xmlns:p14="http://schemas.microsoft.com/office/powerpoint/2010/main" val="2729871155"/>
              </p:ext>
            </p:extLst>
          </p:nvPr>
        </p:nvGraphicFramePr>
        <p:xfrm>
          <a:off x="585537" y="1963243"/>
          <a:ext cx="11036968" cy="4128270"/>
        </p:xfrm>
        <a:graphic>
          <a:graphicData uri="http://schemas.openxmlformats.org/drawingml/2006/table">
            <a:tbl>
              <a:tblPr firstRow="1" firstCol="1" bandRow="1">
                <a:tableStyleId>{5C22544A-7EE6-4342-B048-85BDC9FD1C3A}</a:tableStyleId>
              </a:tblPr>
              <a:tblGrid>
                <a:gridCol w="2645431">
                  <a:extLst>
                    <a:ext uri="{9D8B030D-6E8A-4147-A177-3AD203B41FA5}">
                      <a16:colId xmlns:a16="http://schemas.microsoft.com/office/drawing/2014/main" xmlns="" val="20000"/>
                    </a:ext>
                  </a:extLst>
                </a:gridCol>
                <a:gridCol w="8391537">
                  <a:extLst>
                    <a:ext uri="{9D8B030D-6E8A-4147-A177-3AD203B41FA5}">
                      <a16:colId xmlns:a16="http://schemas.microsoft.com/office/drawing/2014/main" xmlns="" val="20001"/>
                    </a:ext>
                  </a:extLst>
                </a:gridCol>
              </a:tblGrid>
              <a:tr h="409710">
                <a:tc>
                  <a:txBody>
                    <a:bodyPr/>
                    <a:lstStyle/>
                    <a:p>
                      <a:pPr algn="ctr">
                        <a:lnSpc>
                          <a:spcPct val="107000"/>
                        </a:lnSpc>
                        <a:spcAft>
                          <a:spcPts val="0"/>
                        </a:spcAft>
                      </a:pPr>
                      <a:r>
                        <a:rPr lang="pl-PL" sz="1400" b="1" dirty="0">
                          <a:solidFill>
                            <a:schemeClr val="bg1"/>
                          </a:solidFill>
                          <a:effectLst/>
                          <a:latin typeface="+mn-lt"/>
                        </a:rPr>
                        <a:t>Nazwa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Opis</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1315329">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pl-PL" sz="1400" b="0" kern="1200" dirty="0">
                          <a:solidFill>
                            <a:schemeClr val="dk1"/>
                          </a:solidFill>
                          <a:effectLst/>
                          <a:latin typeface="+mn-lt"/>
                          <a:ea typeface="+mn-ea"/>
                          <a:cs typeface="+mn-cs"/>
                        </a:rPr>
                        <a:t>Zapewnienie bezpłatnego otwartego dostępu do informacji</a:t>
                      </a:r>
                    </a:p>
                    <a:p>
                      <a:pPr algn="l">
                        <a:lnSpc>
                          <a:spcPct val="107000"/>
                        </a:lnSpc>
                        <a:spcAft>
                          <a:spcPts val="0"/>
                        </a:spcAft>
                      </a:pPr>
                      <a:r>
                        <a:rPr lang="pl-PL" sz="1400" b="0" kern="1200" dirty="0">
                          <a:solidFill>
                            <a:schemeClr val="dk1"/>
                          </a:solidFill>
                          <a:effectLst/>
                          <a:latin typeface="+mn-lt"/>
                          <a:ea typeface="+mn-ea"/>
                          <a:cs typeface="+mn-cs"/>
                        </a:rPr>
                        <a:t>poprzez </a:t>
                      </a:r>
                      <a:r>
                        <a:rPr lang="pl-PL" sz="1400" b="0" kern="1200" dirty="0" err="1">
                          <a:solidFill>
                            <a:schemeClr val="dk1"/>
                          </a:solidFill>
                          <a:effectLst/>
                          <a:latin typeface="+mn-lt"/>
                          <a:ea typeface="+mn-ea"/>
                          <a:cs typeface="+mn-cs"/>
                        </a:rPr>
                        <a:t>zdigitalizowanie</a:t>
                      </a:r>
                      <a:r>
                        <a:rPr lang="pl-PL" sz="1400" b="0" kern="1200" dirty="0">
                          <a:solidFill>
                            <a:schemeClr val="dk1"/>
                          </a:solidFill>
                          <a:effectLst/>
                          <a:latin typeface="+mn-lt"/>
                          <a:ea typeface="+mn-ea"/>
                          <a:cs typeface="+mn-cs"/>
                        </a:rPr>
                        <a:t> i udostępnienie danych o  kolekcji bakteriofagów i o kolekcji komórek </a:t>
                      </a:r>
                      <a:r>
                        <a:rPr lang="pl-PL" sz="1400" b="0" kern="1200" dirty="0" err="1">
                          <a:solidFill>
                            <a:schemeClr val="dk1"/>
                          </a:solidFill>
                          <a:effectLst/>
                          <a:latin typeface="+mn-lt"/>
                          <a:ea typeface="+mn-ea"/>
                          <a:cs typeface="+mn-cs"/>
                        </a:rPr>
                        <a:t>mezenchymalnych</a:t>
                      </a:r>
                      <a:r>
                        <a:rPr lang="pl-PL" sz="1400" b="0" kern="1200" dirty="0">
                          <a:solidFill>
                            <a:schemeClr val="dk1"/>
                          </a:solidFill>
                          <a:effectLst/>
                          <a:latin typeface="+mn-lt"/>
                          <a:ea typeface="+mn-ea"/>
                          <a:cs typeface="+mn-cs"/>
                        </a:rPr>
                        <a:t>.</a:t>
                      </a:r>
                    </a:p>
                    <a:p>
                      <a:pPr algn="l">
                        <a:lnSpc>
                          <a:spcPct val="107000"/>
                        </a:lnSpc>
                        <a:spcAft>
                          <a:spcPts val="0"/>
                        </a:spcAft>
                      </a:pPr>
                      <a:endParaRPr lang="pl-PL" sz="1400" b="0" kern="1200" dirty="0">
                        <a:solidFill>
                          <a:schemeClr val="dk1"/>
                        </a:solidFill>
                        <a:effectLst/>
                        <a:latin typeface="+mn-lt"/>
                        <a:ea typeface="+mn-ea"/>
                        <a:cs typeface="+mn-cs"/>
                      </a:endParaRPr>
                    </a:p>
                    <a:p>
                      <a:pPr algn="l">
                        <a:lnSpc>
                          <a:spcPct val="107000"/>
                        </a:lnSpc>
                        <a:spcAft>
                          <a:spcPts val="0"/>
                        </a:spcAft>
                      </a:pPr>
                      <a:endParaRPr lang="pl-PL" sz="1400" b="0" kern="1200" dirty="0">
                        <a:solidFill>
                          <a:schemeClr val="dk1"/>
                        </a:solidFill>
                        <a:effectLst/>
                        <a:latin typeface="+mn-lt"/>
                        <a:ea typeface="+mn-ea"/>
                        <a:cs typeface="+mn-cs"/>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kern="1200" dirty="0">
                          <a:solidFill>
                            <a:schemeClr val="dk1"/>
                          </a:solidFill>
                          <a:effectLst/>
                          <a:latin typeface="+mn-lt"/>
                          <a:ea typeface="+mn-ea"/>
                          <a:cs typeface="+mn-cs"/>
                        </a:rPr>
                        <a:t>Dzięki realizacji projektu powstała platforma BINWIT, która umożliwia bezpłatny, otwarty, cyfrowy dostęp do informacji o posiadanych kolekcjach, jak i do opracowanych wiarygodnych metadanych dotyczących unikalnych rodzajów bakteriofagów terapeutycznych oraz mezenchymalnych komórek macierzystych (MSC), wyników badań nad ich biologią i zastosowaniem. Projekt charakteryzuje się systemowym podejściem do cyfrowego udostępniania zasobów, są one udostępnione w sposób nieodpłatny i przy jak najmniejszych barierach do ich ponownego wykorzystania. Zasoby platformy są podstawą dla rozwoju innowacyjnych terapii oraz nowych kierunków badań.</a:t>
                      </a:r>
                    </a:p>
                    <a:p>
                      <a:endParaRPr lang="pl-PL" sz="1400" kern="1200" dirty="0">
                        <a:solidFill>
                          <a:schemeClr val="dk1"/>
                        </a:solidFill>
                        <a:effectLst/>
                        <a:latin typeface="+mn-lt"/>
                        <a:ea typeface="+mn-ea"/>
                        <a:cs typeface="+mn-cs"/>
                      </a:endParaRPr>
                    </a:p>
                    <a:p>
                      <a:r>
                        <a:rPr lang="pl-PL" sz="1400" kern="1200" dirty="0">
                          <a:solidFill>
                            <a:schemeClr val="dk1"/>
                          </a:solidFill>
                          <a:effectLst/>
                          <a:latin typeface="+mn-lt"/>
                          <a:ea typeface="+mn-ea"/>
                          <a:cs typeface="+mn-cs"/>
                        </a:rPr>
                        <a:t>Decyzja o realizacji projektu była wynikiem przeprowadzenia wnikliwej analizy problemów i potrzeb różnych grup interesariuszy do których należą:</a:t>
                      </a:r>
                    </a:p>
                    <a:p>
                      <a:pPr marL="285750" indent="-285750">
                        <a:buFont typeface="Arial" panose="020B0604020202020204" pitchFamily="34" charset="0"/>
                        <a:buChar char="•"/>
                      </a:pPr>
                      <a:r>
                        <a:rPr lang="pl-PL" sz="1400" kern="1200" dirty="0">
                          <a:solidFill>
                            <a:schemeClr val="dk1"/>
                          </a:solidFill>
                          <a:effectLst/>
                          <a:latin typeface="+mn-lt"/>
                          <a:ea typeface="+mn-ea"/>
                          <a:cs typeface="+mn-cs"/>
                        </a:rPr>
                        <a:t>Lekarze zajmujących się terapiami komórkowymi oraz zajmujący się leczeniem zakażeń wywołanych przez </a:t>
                      </a:r>
                      <a:r>
                        <a:rPr lang="pl-PL" sz="1400" kern="1200" dirty="0" err="1">
                          <a:solidFill>
                            <a:schemeClr val="dk1"/>
                          </a:solidFill>
                          <a:effectLst/>
                          <a:latin typeface="+mn-lt"/>
                          <a:ea typeface="+mn-ea"/>
                          <a:cs typeface="+mn-cs"/>
                        </a:rPr>
                        <a:t>antybiotykooporne</a:t>
                      </a:r>
                      <a:r>
                        <a:rPr lang="pl-PL" sz="1400" kern="1200" dirty="0">
                          <a:solidFill>
                            <a:schemeClr val="dk1"/>
                          </a:solidFill>
                          <a:effectLst/>
                          <a:latin typeface="+mn-lt"/>
                          <a:ea typeface="+mn-ea"/>
                          <a:cs typeface="+mn-cs"/>
                        </a:rPr>
                        <a:t> bakterie.</a:t>
                      </a:r>
                    </a:p>
                    <a:p>
                      <a:pPr marL="285750" indent="-285750">
                        <a:buFont typeface="Arial" panose="020B0604020202020204" pitchFamily="34" charset="0"/>
                        <a:buChar char="•"/>
                      </a:pPr>
                      <a:r>
                        <a:rPr lang="pl-PL" sz="1400" kern="1200" dirty="0">
                          <a:solidFill>
                            <a:schemeClr val="dk1"/>
                          </a:solidFill>
                          <a:effectLst/>
                          <a:latin typeface="+mn-lt"/>
                          <a:ea typeface="+mn-ea"/>
                          <a:cs typeface="+mn-cs"/>
                        </a:rPr>
                        <a:t>Naukowcy, pracownicy, wykładowcy instytutów badawczych i uczelni medycznych.</a:t>
                      </a:r>
                    </a:p>
                    <a:p>
                      <a:pPr marL="285750" indent="-285750">
                        <a:buFont typeface="Arial" panose="020B0604020202020204" pitchFamily="34" charset="0"/>
                        <a:buChar char="•"/>
                      </a:pPr>
                      <a:r>
                        <a:rPr lang="pl-PL" sz="1400" kern="1200" dirty="0">
                          <a:solidFill>
                            <a:schemeClr val="dk1"/>
                          </a:solidFill>
                          <a:effectLst/>
                          <a:latin typeface="+mn-lt"/>
                          <a:ea typeface="+mn-ea"/>
                          <a:cs typeface="+mn-cs"/>
                        </a:rPr>
                        <a:t>Studenci uczelni medycznych oraz studenci kierunków związanych z mikrobiologią i biotechnologią (life science).</a:t>
                      </a:r>
                    </a:p>
                    <a:p>
                      <a:pPr marL="285750" indent="-285750">
                        <a:buFont typeface="Arial" panose="020B0604020202020204" pitchFamily="34" charset="0"/>
                        <a:buChar char="•"/>
                      </a:pPr>
                      <a:r>
                        <a:rPr lang="pl-PL" sz="1400" kern="1200" dirty="0" err="1">
                          <a:solidFill>
                            <a:schemeClr val="dk1"/>
                          </a:solidFill>
                          <a:effectLst/>
                          <a:latin typeface="+mn-lt"/>
                          <a:ea typeface="+mn-ea"/>
                          <a:cs typeface="+mn-cs"/>
                        </a:rPr>
                        <a:t>Ponadśrodowiskowa</a:t>
                      </a:r>
                      <a:r>
                        <a:rPr lang="pl-PL" sz="1400" kern="1200" dirty="0">
                          <a:solidFill>
                            <a:schemeClr val="dk1"/>
                          </a:solidFill>
                          <a:effectLst/>
                          <a:latin typeface="+mn-lt"/>
                          <a:ea typeface="+mn-ea"/>
                          <a:cs typeface="+mn-cs"/>
                        </a:rPr>
                        <a:t> grupa odbiorców poszukująca informacji naukowych o innowacyjnych terapiach w tym: pacjenci z opornymi na antybiotykoterapię zakażeniami bakteryjnymi, pacjenci medycyny regeneracyjnej </a:t>
                      </a:r>
                      <a:r>
                        <a:rPr lang="pl-PL" sz="1400" kern="1200" dirty="0" smtClean="0">
                          <a:solidFill>
                            <a:schemeClr val="dk1"/>
                          </a:solidFill>
                          <a:effectLst/>
                          <a:latin typeface="+mn-lt"/>
                          <a:ea typeface="+mn-ea"/>
                          <a:cs typeface="+mn-cs"/>
                        </a:rPr>
                        <a:t>                   i </a:t>
                      </a:r>
                      <a:r>
                        <a:rPr lang="pl-PL" sz="1400" kern="1200" dirty="0">
                          <a:solidFill>
                            <a:schemeClr val="dk1"/>
                          </a:solidFill>
                          <a:effectLst/>
                          <a:latin typeface="+mn-lt"/>
                          <a:ea typeface="+mn-ea"/>
                          <a:cs typeface="+mn-cs"/>
                        </a:rPr>
                        <a:t>estetycznej.</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243738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2A0F86658914CB4B80809DCDA8479AE9" ma:contentTypeVersion="11" ma:contentTypeDescription="Utwórz nowy dokument." ma:contentTypeScope="" ma:versionID="c04a8f917ae432799b65c28e2f3309c1">
  <xsd:schema xmlns:xsd="http://www.w3.org/2001/XMLSchema" xmlns:xs="http://www.w3.org/2001/XMLSchema" xmlns:p="http://schemas.microsoft.com/office/2006/metadata/properties" xmlns:ns2="9affde3b-50dd-4e74-9e2c-6b9654ae514a" xmlns:ns3="5df3a10b-8748-402e-bef4-aee373db4dbb" targetNamespace="http://schemas.microsoft.com/office/2006/metadata/properties" ma:root="true" ma:fieldsID="aee99c735deaede188f95562412e745f" ns2:_="" ns3:_="">
    <xsd:import namespace="9affde3b-50dd-4e74-9e2c-6b9654ae514a"/>
    <xsd:import namespace="5df3a10b-8748-402e-bef4-aee373db4d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ffde3b-50dd-4e74-9e2c-6b9654ae51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f3a10b-8748-402e-bef4-aee373db4dbb" elementFormDefault="qualified">
    <xsd:import namespace="http://schemas.microsoft.com/office/2006/documentManagement/types"/>
    <xsd:import namespace="http://schemas.microsoft.com/office/infopath/2007/PartnerControls"/>
    <xsd:element name="SharedWithUsers" ma:index="14"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7DFC41-DFC4-4E70-80DB-DCB0526E9233}">
  <ds:schemaRefs>
    <ds:schemaRef ds:uri="http://schemas.microsoft.com/sharepoint/v3/contenttype/forms"/>
  </ds:schemaRefs>
</ds:datastoreItem>
</file>

<file path=customXml/itemProps2.xml><?xml version="1.0" encoding="utf-8"?>
<ds:datastoreItem xmlns:ds="http://schemas.openxmlformats.org/officeDocument/2006/customXml" ds:itemID="{96E28105-763F-4193-B043-C170AA0A0327}">
  <ds:schemaRefs>
    <ds:schemaRef ds:uri="http://purl.org/dc/terms/"/>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5df3a10b-8748-402e-bef4-aee373db4dbb"/>
    <ds:schemaRef ds:uri="9affde3b-50dd-4e74-9e2c-6b9654ae514a"/>
    <ds:schemaRef ds:uri="http://www.w3.org/XML/1998/namespace"/>
  </ds:schemaRefs>
</ds:datastoreItem>
</file>

<file path=customXml/itemProps3.xml><?xml version="1.0" encoding="utf-8"?>
<ds:datastoreItem xmlns:ds="http://schemas.openxmlformats.org/officeDocument/2006/customXml" ds:itemID="{C75806B2-E0D8-4DA6-91AA-1D6F1E7B486A}">
  <ds:schemaRefs>
    <ds:schemaRef ds:uri="5df3a10b-8748-402e-bef4-aee373db4dbb"/>
    <ds:schemaRef ds:uri="9affde3b-50dd-4e74-9e2c-6b9654ae51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2323</TotalTime>
  <Words>2290</Words>
  <Application>Microsoft Office PowerPoint</Application>
  <PresentationFormat>Panoramiczny</PresentationFormat>
  <Paragraphs>229</Paragraphs>
  <Slides>13</Slides>
  <Notes>3</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13</vt:i4>
      </vt:variant>
    </vt:vector>
  </HeadingPairs>
  <TitlesOfParts>
    <vt:vector size="19" baseType="lpstr">
      <vt:lpstr>Arial</vt:lpstr>
      <vt:lpstr>Calibri</vt:lpstr>
      <vt:lpstr>Calibri Light</vt:lpstr>
      <vt:lpstr>Times New Roman</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Ministerstwo Cyfryzacji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Buraczyński Łukasz</dc:creator>
  <cp:lastModifiedBy>Anna Gałązka</cp:lastModifiedBy>
  <cp:revision>94</cp:revision>
  <dcterms:created xsi:type="dcterms:W3CDTF">2017-01-27T12:50:17Z</dcterms:created>
  <dcterms:modified xsi:type="dcterms:W3CDTF">2022-05-20T11:05:20Z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0x0101002A0F86658914CB4B80809DCDA8479AE9</vt:lpwstr>
  </property>
</Properties>
</file>