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0" r:id="rId7"/>
    <p:sldId id="263" r:id="rId8"/>
    <p:sldId id="266" r:id="rId9"/>
    <p:sldId id="267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400" b="1" i="0">
                <a:effectLst/>
              </a:rPr>
              <a:t>Opóźnienia w raportowaniu do KRMC w 2019 r. i 2020 r.</a:t>
            </a:r>
            <a:endParaRPr lang="pl-PL" sz="2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6.8663860815730698E-2"/>
          <c:y val="0.12578388250218206"/>
          <c:w val="0.91897508162987573"/>
          <c:h val="0.70328269347216921"/>
        </c:manualLayout>
      </c:layout>
      <c:lineChart>
        <c:grouping val="standard"/>
        <c:varyColors val="0"/>
        <c:ser>
          <c:idx val="0"/>
          <c:order val="0"/>
          <c:tx>
            <c:strRef>
              <c:f>Arkusz1!$B$14</c:f>
              <c:strCache>
                <c:ptCount val="1"/>
                <c:pt idx="0">
                  <c:v>do 10 dni </c:v>
                </c:pt>
              </c:strCache>
            </c:strRef>
          </c:tx>
          <c:spPr>
            <a:ln w="44450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strRef>
              <c:f>Arkusz1!$C$13:$H$13</c:f>
              <c:strCache>
                <c:ptCount val="6"/>
                <c:pt idx="0">
                  <c:v>IV kwartał 2018 r.</c:v>
                </c:pt>
                <c:pt idx="1">
                  <c:v>I kwartał 2019 r.</c:v>
                </c:pt>
                <c:pt idx="2">
                  <c:v>II kwartał 2019 r.</c:v>
                </c:pt>
                <c:pt idx="3">
                  <c:v>III kwartał 2019 r.</c:v>
                </c:pt>
                <c:pt idx="4">
                  <c:v>IVkwartał 2019 r.</c:v>
                </c:pt>
                <c:pt idx="5">
                  <c:v>I kwartał 2020 r.</c:v>
                </c:pt>
              </c:strCache>
            </c:strRef>
          </c:cat>
          <c:val>
            <c:numRef>
              <c:f>Arkusz1!$C$14:$H$14</c:f>
              <c:numCache>
                <c:formatCode>0.0%</c:formatCode>
                <c:ptCount val="6"/>
                <c:pt idx="0">
                  <c:v>0.43835616438356162</c:v>
                </c:pt>
                <c:pt idx="1">
                  <c:v>0.36904761904761907</c:v>
                </c:pt>
                <c:pt idx="2">
                  <c:v>0.28235294117647058</c:v>
                </c:pt>
                <c:pt idx="3">
                  <c:v>0.51724137931034486</c:v>
                </c:pt>
                <c:pt idx="4">
                  <c:v>0.51136363636363635</c:v>
                </c:pt>
                <c:pt idx="5">
                  <c:v>0.28888888888888886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Arkusz1!$B$15</c:f>
              <c:strCache>
                <c:ptCount val="1"/>
                <c:pt idx="0">
                  <c:v>do końca kolejnego monitorowanego kwartału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Arkusz1!$C$13:$H$13</c:f>
              <c:strCache>
                <c:ptCount val="6"/>
                <c:pt idx="0">
                  <c:v>IV kwartał 2018 r.</c:v>
                </c:pt>
                <c:pt idx="1">
                  <c:v>I kwartał 2019 r.</c:v>
                </c:pt>
                <c:pt idx="2">
                  <c:v>II kwartał 2019 r.</c:v>
                </c:pt>
                <c:pt idx="3">
                  <c:v>III kwartał 2019 r.</c:v>
                </c:pt>
                <c:pt idx="4">
                  <c:v>IVkwartał 2019 r.</c:v>
                </c:pt>
                <c:pt idx="5">
                  <c:v>I kwartał 2020 r.</c:v>
                </c:pt>
              </c:strCache>
            </c:strRef>
          </c:cat>
          <c:val>
            <c:numRef>
              <c:f>Arkusz1!$C$15:$H$15</c:f>
              <c:numCache>
                <c:formatCode>0.0%</c:formatCode>
                <c:ptCount val="6"/>
                <c:pt idx="0">
                  <c:v>0.28767123287671231</c:v>
                </c:pt>
                <c:pt idx="1">
                  <c:v>0.25</c:v>
                </c:pt>
                <c:pt idx="2">
                  <c:v>0.17647058823529413</c:v>
                </c:pt>
                <c:pt idx="3">
                  <c:v>0.19540229885057472</c:v>
                </c:pt>
                <c:pt idx="4">
                  <c:v>0.25</c:v>
                </c:pt>
                <c:pt idx="5">
                  <c:v>0.31111111111111112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Arkusz1!$B$16</c:f>
              <c:strCache>
                <c:ptCount val="1"/>
                <c:pt idx="0">
                  <c:v>większe 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Arkusz1!$C$13:$H$13</c:f>
              <c:strCache>
                <c:ptCount val="6"/>
                <c:pt idx="0">
                  <c:v>IV kwartał 2018 r.</c:v>
                </c:pt>
                <c:pt idx="1">
                  <c:v>I kwartał 2019 r.</c:v>
                </c:pt>
                <c:pt idx="2">
                  <c:v>II kwartał 2019 r.</c:v>
                </c:pt>
                <c:pt idx="3">
                  <c:v>III kwartał 2019 r.</c:v>
                </c:pt>
                <c:pt idx="4">
                  <c:v>IVkwartał 2019 r.</c:v>
                </c:pt>
                <c:pt idx="5">
                  <c:v>I kwartał 2020 r.</c:v>
                </c:pt>
              </c:strCache>
            </c:strRef>
          </c:cat>
          <c:val>
            <c:numRef>
              <c:f>Arkusz1!$C$16:$H$16</c:f>
              <c:numCache>
                <c:formatCode>0.0%</c:formatCode>
                <c:ptCount val="6"/>
                <c:pt idx="0">
                  <c:v>2.7397260273972601E-2</c:v>
                </c:pt>
                <c:pt idx="1">
                  <c:v>8.3333333333333329E-2</c:v>
                </c:pt>
                <c:pt idx="2">
                  <c:v>1.1764705882352941E-2</c:v>
                </c:pt>
                <c:pt idx="3">
                  <c:v>1.1494252873563218E-2</c:v>
                </c:pt>
                <c:pt idx="4">
                  <c:v>3.4090909090909088E-2</c:v>
                </c:pt>
                <c:pt idx="5">
                  <c:v>5.5555555555555552E-2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4277568"/>
        <c:axId val="304278352"/>
      </c:lineChart>
      <c:catAx>
        <c:axId val="30427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278352"/>
        <c:crosses val="autoZero"/>
        <c:auto val="1"/>
        <c:lblAlgn val="ctr"/>
        <c:lblOffset val="100"/>
        <c:noMultiLvlLbl val="0"/>
      </c:catAx>
      <c:valAx>
        <c:axId val="30427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27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C0A02-BBB6-48E3-935D-9F754FEEB2B9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C6744-6BC2-422B-8923-57C9502677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4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C6744-6BC2-422B-8923-57C95026776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01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C0BF75C7-6C79-4770-B08E-B1BF0DD5DD22}"/>
              </a:ext>
            </a:extLst>
          </p:cNvPr>
          <p:cNvSpPr txBox="1"/>
          <p:nvPr/>
        </p:nvSpPr>
        <p:spPr>
          <a:xfrm>
            <a:off x="457122" y="2443223"/>
            <a:ext cx="11163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Opóźnienia w przesyłaniu raportów kwartalnych </a:t>
            </a:r>
            <a:br>
              <a:rPr lang="pl-PL" sz="3600" b="1" dirty="0" smtClean="0">
                <a:solidFill>
                  <a:schemeClr val="bg1"/>
                </a:solidFill>
              </a:rPr>
            </a:br>
            <a:r>
              <a:rPr lang="pl-PL" sz="3600" b="1" dirty="0" smtClean="0">
                <a:solidFill>
                  <a:schemeClr val="bg1"/>
                </a:solidFill>
              </a:rPr>
              <a:t>z postępu rzeczowo-finansowego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C0BF75C7-6C79-4770-B08E-B1BF0DD5DD22}"/>
              </a:ext>
            </a:extLst>
          </p:cNvPr>
          <p:cNvSpPr txBox="1"/>
          <p:nvPr/>
        </p:nvSpPr>
        <p:spPr>
          <a:xfrm>
            <a:off x="486141" y="2253879"/>
            <a:ext cx="111637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Zgodnie z § 8 ust. 3 Zarządzenia nr 48 Prezesa Rady Ministrów z dnia 12 kwietnia 2016 r. w sprawie Komitetu Rady Ministrów do spraw Cyfryzacji (M.P. z 2018 r. poz. </a:t>
            </a:r>
            <a:r>
              <a:rPr lang="pl-PL" sz="2800" dirty="0" smtClean="0"/>
              <a:t>705, z </a:t>
            </a:r>
            <a:r>
              <a:rPr lang="pl-PL" sz="2800" dirty="0" err="1" smtClean="0"/>
              <a:t>późn</a:t>
            </a:r>
            <a:r>
              <a:rPr lang="pl-PL" sz="2800" dirty="0" smtClean="0"/>
              <a:t>. zm.), </a:t>
            </a:r>
            <a:r>
              <a:rPr lang="pl-PL" sz="2800" dirty="0"/>
              <a:t>podmiot właściwy do skierowania raportu do zaopiniowania przez Komitet przedkłada </a:t>
            </a:r>
            <a:r>
              <a:rPr lang="pl-PL" sz="2800" b="1" u="sng" dirty="0"/>
              <a:t>do 15 dnia po zakończeniu każdego kwartału</a:t>
            </a:r>
            <a:r>
              <a:rPr lang="pl-PL" sz="2800" dirty="0"/>
              <a:t> raport z postępu rzeczowo-finansowego projektu informatycznego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LEGENDA DO STATYSTYKI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834798" y="2745969"/>
            <a:ext cx="8598988" cy="33371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b="1" dirty="0"/>
              <a:t>Kategorie </a:t>
            </a:r>
            <a:r>
              <a:rPr lang="pl-PL" b="1" dirty="0" smtClean="0"/>
              <a:t>opóźnień</a:t>
            </a:r>
            <a:r>
              <a:rPr lang="pl-PL" b="1" dirty="0"/>
              <a:t> </a:t>
            </a:r>
            <a:r>
              <a:rPr lang="pl-PL" dirty="0" smtClean="0"/>
              <a:t>(liczone </a:t>
            </a:r>
            <a:r>
              <a:rPr lang="pl-PL" dirty="0"/>
              <a:t>dni kalendarzowe</a:t>
            </a:r>
            <a:r>
              <a:rPr lang="pl-PL" dirty="0" smtClean="0"/>
              <a:t>):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Do 10 dni opóźnienia </a:t>
            </a:r>
            <a:r>
              <a:rPr lang="pl-PL" dirty="0"/>
              <a:t>-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oznacza okres do 25 dnia miesiąca raportowanego kwartału</a:t>
            </a:r>
            <a:r>
              <a:rPr lang="pl-PL" dirty="0" smtClean="0"/>
              <a:t>;</a:t>
            </a:r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Do końca kolejnego monitorowanego kwartału </a:t>
            </a:r>
            <a:r>
              <a:rPr lang="pl-PL" dirty="0"/>
              <a:t>- oznacza od 26 do 63 dni opóźnienia</a:t>
            </a:r>
            <a:r>
              <a:rPr lang="pl-PL" dirty="0" smtClean="0"/>
              <a:t>;</a:t>
            </a:r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Większe</a:t>
            </a:r>
            <a:r>
              <a:rPr lang="pl-PL" dirty="0"/>
              <a:t> - oznacza powyżej 64 dni </a:t>
            </a:r>
            <a:r>
              <a:rPr lang="pl-PL" dirty="0" smtClean="0"/>
              <a:t>opóźnienia.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674793"/>
              </p:ext>
            </p:extLst>
          </p:nvPr>
        </p:nvGraphicFramePr>
        <p:xfrm>
          <a:off x="1819176" y="1501538"/>
          <a:ext cx="8393229" cy="4947387"/>
        </p:xfrm>
        <a:graphic>
          <a:graphicData uri="http://schemas.openxmlformats.org/drawingml/2006/table">
            <a:tbl>
              <a:tblPr/>
              <a:tblGrid>
                <a:gridCol w="2124121"/>
                <a:gridCol w="2138872"/>
                <a:gridCol w="1032559"/>
                <a:gridCol w="1032559"/>
                <a:gridCol w="1032559"/>
                <a:gridCol w="1032559"/>
              </a:tblGrid>
              <a:tr h="726784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Raportowanie do KRMC w 2019 r. i 2020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26968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Kwartał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monitorowanych raportów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Wpływ do KRMC w terminie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Wpływ do KRMC po terminie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2398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 kwartał 2018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kwartał 2019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 kwartał 2019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 kwartał 2019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 kwartał 2019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kwartał 2020 rok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10269"/>
              </p:ext>
            </p:extLst>
          </p:nvPr>
        </p:nvGraphicFramePr>
        <p:xfrm>
          <a:off x="1645919" y="1463040"/>
          <a:ext cx="8903369" cy="4793381"/>
        </p:xfrm>
        <a:graphic>
          <a:graphicData uri="http://schemas.openxmlformats.org/drawingml/2006/table">
            <a:tbl>
              <a:tblPr/>
              <a:tblGrid>
                <a:gridCol w="1725989"/>
                <a:gridCol w="1196230"/>
                <a:gridCol w="1196230"/>
                <a:gridCol w="1196230"/>
                <a:gridCol w="1196230"/>
                <a:gridCol w="1196230"/>
                <a:gridCol w="1196230"/>
              </a:tblGrid>
              <a:tr h="96216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Opóźnienia w raportowaniu do KRMC w 2019 r. i 2020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07564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Kategoria opóźnienia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 kwartał 2018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kwartał 2019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 kwartał 2019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 kwartał 2019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IVkwartał 2019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kwartał 2020 r.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616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10 dni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656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końca kolejnego monitorowanego kwartału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6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większe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70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815001"/>
              </p:ext>
            </p:extLst>
          </p:nvPr>
        </p:nvGraphicFramePr>
        <p:xfrm>
          <a:off x="494852" y="1398494"/>
          <a:ext cx="11301622" cy="5357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286</Words>
  <Application>Microsoft Office PowerPoint</Application>
  <PresentationFormat>Panoramiczny</PresentationFormat>
  <Paragraphs>86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21</cp:revision>
  <dcterms:created xsi:type="dcterms:W3CDTF">2017-01-27T12:50:17Z</dcterms:created>
  <dcterms:modified xsi:type="dcterms:W3CDTF">2020-06-18T15:18:32Z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