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303" r:id="rId6"/>
    <p:sldId id="333" r:id="rId7"/>
    <p:sldId id="334" r:id="rId8"/>
    <p:sldId id="335" r:id="rId9"/>
    <p:sldId id="336" r:id="rId10"/>
    <p:sldId id="337" r:id="rId11"/>
    <p:sldId id="338" r:id="rId12"/>
    <p:sldId id="340" r:id="rId13"/>
    <p:sldId id="339" r:id="rId14"/>
    <p:sldId id="309" r:id="rId15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zykładowe układy" id="{1C0E0556-707B-402C-89B2-18709031A7AC}">
          <p14:sldIdLst>
            <p14:sldId id="267"/>
            <p14:sldId id="303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7"/>
    <a:srgbClr val="FF6600"/>
    <a:srgbClr val="DEE3E5"/>
    <a:srgbClr val="1D9BF0"/>
    <a:srgbClr val="FE0000"/>
    <a:srgbClr val="0F90F3"/>
    <a:srgbClr val="DF983E"/>
    <a:srgbClr val="C42F63"/>
    <a:srgbClr val="7124C3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EF6D9-C801-8AE8-9703-B5FA6FBEB6E9}" v="2" dt="2024-10-14T13:31:23.811"/>
    <p1510:client id="{A1AD508A-2330-EFAC-C752-FAEBC29F2DE8}" v="13" dt="2024-10-14T10:01:19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czmarczyk Sylwia" userId="S::sylwia.karczmarczyk@cyfra.gov.pl::0e04f60e-2aad-46e7-b63c-a9d0cec0842e" providerId="AD" clId="Web-{39EEF6D9-C801-8AE8-9703-B5FA6FBEB6E9}"/>
    <pc:docChg chg="modSld">
      <pc:chgData name="Karczmarczyk Sylwia" userId="S::sylwia.karczmarczyk@cyfra.gov.pl::0e04f60e-2aad-46e7-b63c-a9d0cec0842e" providerId="AD" clId="Web-{39EEF6D9-C801-8AE8-9703-B5FA6FBEB6E9}" dt="2024-10-14T13:31:23.811" v="1" actId="14100"/>
      <pc:docMkLst>
        <pc:docMk/>
      </pc:docMkLst>
      <pc:sldChg chg="modSp">
        <pc:chgData name="Karczmarczyk Sylwia" userId="S::sylwia.karczmarczyk@cyfra.gov.pl::0e04f60e-2aad-46e7-b63c-a9d0cec0842e" providerId="AD" clId="Web-{39EEF6D9-C801-8AE8-9703-B5FA6FBEB6E9}" dt="2024-10-14T13:31:23.811" v="1" actId="14100"/>
        <pc:sldMkLst>
          <pc:docMk/>
          <pc:sldMk cId="1650847879" sldId="267"/>
        </pc:sldMkLst>
        <pc:spChg chg="mod">
          <ac:chgData name="Karczmarczyk Sylwia" userId="S::sylwia.karczmarczyk@cyfra.gov.pl::0e04f60e-2aad-46e7-b63c-a9d0cec0842e" providerId="AD" clId="Web-{39EEF6D9-C801-8AE8-9703-B5FA6FBEB6E9}" dt="2024-10-14T13:31:23.811" v="1" actId="14100"/>
          <ac:spMkLst>
            <pc:docMk/>
            <pc:sldMk cId="1650847879" sldId="267"/>
            <ac:spMk id="2" creationId="{06C7278B-536F-9E76-25D2-B2403B251CE7}"/>
          </ac:spMkLst>
        </pc:spChg>
      </pc:sldChg>
    </pc:docChg>
  </pc:docChgLst>
  <pc:docChgLst>
    <pc:chgData name="Karczmarczyk Sylwia" userId="S::sylwia.karczmarczyk@cyfra.gov.pl::0e04f60e-2aad-46e7-b63c-a9d0cec0842e" providerId="AD" clId="Web-{A1AD508A-2330-EFAC-C752-FAEBC29F2DE8}"/>
    <pc:docChg chg="modSld">
      <pc:chgData name="Karczmarczyk Sylwia" userId="S::sylwia.karczmarczyk@cyfra.gov.pl::0e04f60e-2aad-46e7-b63c-a9d0cec0842e" providerId="AD" clId="Web-{A1AD508A-2330-EFAC-C752-FAEBC29F2DE8}" dt="2024-10-14T10:01:19.218" v="10" actId="14100"/>
      <pc:docMkLst>
        <pc:docMk/>
      </pc:docMkLst>
      <pc:sldChg chg="modSp">
        <pc:chgData name="Karczmarczyk Sylwia" userId="S::sylwia.karczmarczyk@cyfra.gov.pl::0e04f60e-2aad-46e7-b63c-a9d0cec0842e" providerId="AD" clId="Web-{A1AD508A-2330-EFAC-C752-FAEBC29F2DE8}" dt="2024-10-14T10:01:19.218" v="10" actId="14100"/>
        <pc:sldMkLst>
          <pc:docMk/>
          <pc:sldMk cId="1650847879" sldId="267"/>
        </pc:sldMkLst>
        <pc:spChg chg="mod">
          <ac:chgData name="Karczmarczyk Sylwia" userId="S::sylwia.karczmarczyk@cyfra.gov.pl::0e04f60e-2aad-46e7-b63c-a9d0cec0842e" providerId="AD" clId="Web-{A1AD508A-2330-EFAC-C752-FAEBC29F2DE8}" dt="2024-10-14T10:01:19.218" v="10" actId="14100"/>
          <ac:spMkLst>
            <pc:docMk/>
            <pc:sldMk cId="1650847879" sldId="267"/>
            <ac:spMk id="2" creationId="{06C7278B-536F-9E76-25D2-B2403B251C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8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2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79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09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15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28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30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48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0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/>
              <a:t>Niniejszy szablon zawiera </a:t>
            </a:r>
            <a:r>
              <a:rPr lang="pl-PL" sz="1600" b="1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Każdy układ posiada odpowiednie „ramki” (</a:t>
            </a:r>
            <a:r>
              <a:rPr lang="pl-PL" sz="1600" err="1"/>
              <a:t>placeholder’y</a:t>
            </a:r>
            <a:r>
              <a:rPr lang="pl-PL" sz="1600"/>
              <a:t>) </a:t>
            </a:r>
            <a:br>
              <a:rPr lang="pl-PL" sz="1600"/>
            </a:br>
            <a:r>
              <a:rPr lang="pl-PL" sz="1600"/>
              <a:t>na </a:t>
            </a:r>
            <a:r>
              <a:rPr lang="pl-PL" sz="1600" err="1"/>
              <a:t>content</a:t>
            </a:r>
            <a:r>
              <a:rPr lang="pl-PL" sz="1600"/>
              <a:t> oraz linie pomocnicze (prowadnice), wyznaczające obszary do umieszczania </a:t>
            </a:r>
            <a:r>
              <a:rPr lang="pl-PL" sz="1600" err="1"/>
              <a:t>contentu</a:t>
            </a:r>
            <a:r>
              <a:rPr lang="pl-PL" sz="160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/>
              <a:t>Prowadnice włączamy klikając prawym przyciskiem myszy </a:t>
            </a:r>
            <a:br>
              <a:rPr lang="pl-PL" sz="1600"/>
            </a:br>
            <a:r>
              <a:rPr lang="pl-PL" sz="160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/>
              <a:t>Kliknij w ikonę </a:t>
            </a:r>
            <a:br>
              <a:rPr lang="pl-PL"/>
            </a:br>
            <a:r>
              <a:rPr lang="pl-PL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Zmienianie wielkości czcionki w tekście podstawowym </a:t>
            </a:r>
            <a:br>
              <a:rPr lang="pl-PL" sz="1400"/>
            </a:br>
            <a:r>
              <a:rPr lang="pl-PL" sz="140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Przesuwanie </a:t>
            </a:r>
            <a:r>
              <a:rPr lang="pl-PL" sz="1400" err="1"/>
              <a:t>placeholderów</a:t>
            </a:r>
            <a:r>
              <a:rPr lang="pl-PL" sz="1400"/>
              <a:t>, ale tylko w ramach wyznaczonych prowadnicami linii (zachowujemy marginesy i odstępy!), </a:t>
            </a:r>
            <a:br>
              <a:rPr lang="pl-PL" sz="1400"/>
            </a:br>
            <a:r>
              <a:rPr lang="pl-PL" sz="1400"/>
              <a:t>np. zamiast dwóch kolumn zrobić jedną szeroką, </a:t>
            </a:r>
            <a:br>
              <a:rPr lang="pl-PL" sz="1400"/>
            </a:br>
            <a:r>
              <a:rPr lang="pl-PL" sz="140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jak najmniejszej ilości treści pisanej </a:t>
            </a:r>
            <a:br>
              <a:rPr lang="pl-PL" sz="1400"/>
            </a:br>
            <a:r>
              <a:rPr lang="pl-PL" sz="1400"/>
              <a:t>i stosowanie </a:t>
            </a:r>
            <a:r>
              <a:rPr lang="pl-PL" sz="1400" err="1"/>
              <a:t>bullet</a:t>
            </a:r>
            <a:r>
              <a:rPr lang="pl-PL" sz="1400"/>
              <a:t> </a:t>
            </a:r>
            <a:r>
              <a:rPr lang="pl-PL" sz="1400" err="1"/>
              <a:t>pointów</a:t>
            </a:r>
            <a:r>
              <a:rPr lang="pl-PL" sz="140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/>
              <a:t>Używanie nie tylko zdjęć ale i ikon. </a:t>
            </a:r>
            <a:endParaRPr lang="pl-PL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pPr lvl="0" algn="ctr"/>
            <a:endParaRPr lang="en-US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7278B-536F-9E76-25D2-B2403B25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850" y="3884266"/>
            <a:ext cx="12696560" cy="1768350"/>
          </a:xfrm>
        </p:spPr>
        <p:txBody>
          <a:bodyPr/>
          <a:lstStyle/>
          <a:p>
            <a:br>
              <a:rPr lang="pl-PL" sz="4400" b="1"/>
            </a:br>
            <a:br>
              <a:rPr lang="pl-PL" sz="4400" b="1"/>
            </a:br>
            <a:br>
              <a:rPr lang="pl-PL" sz="3600" b="1"/>
            </a:br>
            <a:br>
              <a:rPr lang="pl-PL" sz="3600" b="1"/>
            </a:br>
            <a:r>
              <a:rPr lang="pl-PL" sz="3600" b="1" i="1"/>
              <a:t>Sprawozdanie z realizacji Narodowego Planu Szerokopasmowego za 2023 rok</a:t>
            </a:r>
            <a:br>
              <a:rPr lang="pl-PL" sz="3600" b="1"/>
            </a:br>
            <a:br>
              <a:rPr lang="pl-PL" sz="4400" b="1"/>
            </a:br>
            <a:br>
              <a:rPr lang="pl-PL" sz="4400" b="1"/>
            </a:br>
            <a:br>
              <a:rPr lang="pl-PL" sz="4400" b="1"/>
            </a:br>
            <a:r>
              <a:rPr lang="pl-PL" sz="2000" b="1"/>
              <a:t>posiedzenie Komitetu Rady Ministrów do spraw Cyfryzacji </a:t>
            </a:r>
            <a:br>
              <a:rPr lang="pl-PL" sz="2000" b="1"/>
            </a:br>
            <a:r>
              <a:rPr lang="pl-PL" sz="2000" b="1"/>
              <a:t>15 października 2024 r.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6508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3. Główne kierunki działań podejmowanych w 2024 roku</a:t>
            </a:r>
            <a:r>
              <a:rPr lang="pl-PL" sz="2000" b="1"/>
              <a:t> </a:t>
            </a:r>
          </a:p>
          <a:p>
            <a:endParaRPr lang="pl-PL" sz="2200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5BC535E5-EA9F-584F-DD57-6330255027BC}"/>
              </a:ext>
            </a:extLst>
          </p:cNvPr>
          <p:cNvSpPr/>
          <p:nvPr/>
        </p:nvSpPr>
        <p:spPr>
          <a:xfrm>
            <a:off x="986671" y="1608690"/>
            <a:ext cx="13129802" cy="8132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81EE450-A8AD-7D7E-0A70-B80D0A64E88F}"/>
              </a:ext>
            </a:extLst>
          </p:cNvPr>
          <p:cNvSpPr/>
          <p:nvPr/>
        </p:nvSpPr>
        <p:spPr>
          <a:xfrm>
            <a:off x="986671" y="3554459"/>
            <a:ext cx="13129802" cy="8132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E26641-45D4-952E-80FB-5F43DFC2F387}"/>
              </a:ext>
            </a:extLst>
          </p:cNvPr>
          <p:cNvSpPr txBox="1"/>
          <p:nvPr/>
        </p:nvSpPr>
        <p:spPr>
          <a:xfrm>
            <a:off x="1173888" y="3773123"/>
            <a:ext cx="1272140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Kontynuacja realizacji </a:t>
            </a:r>
            <a:r>
              <a:rPr lang="pl-PL" sz="2200"/>
              <a:t>programu</a:t>
            </a:r>
            <a:r>
              <a:rPr lang="pl-PL"/>
              <a:t> Ogólnopolskiej Sieci Edukacyjnej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05C5EC-B5D4-899B-BD28-879F47AB47C6}"/>
              </a:ext>
            </a:extLst>
          </p:cNvPr>
          <p:cNvSpPr txBox="1"/>
          <p:nvPr/>
        </p:nvSpPr>
        <p:spPr>
          <a:xfrm>
            <a:off x="1173889" y="1842898"/>
            <a:ext cx="124586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/>
              <a:t>Kontynuacja interwencji z KPO i FERC zapoczątkowanych w 2023 roku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4518BE3-2E97-65FF-90FF-911F9C42F52C}"/>
              </a:ext>
            </a:extLst>
          </p:cNvPr>
          <p:cNvSpPr/>
          <p:nvPr/>
        </p:nvSpPr>
        <p:spPr>
          <a:xfrm>
            <a:off x="969691" y="4548409"/>
            <a:ext cx="13129802" cy="8132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2CAF5BA-A778-C12B-B205-27168CB46127}"/>
              </a:ext>
            </a:extLst>
          </p:cNvPr>
          <p:cNvSpPr txBox="1"/>
          <p:nvPr/>
        </p:nvSpPr>
        <p:spPr>
          <a:xfrm>
            <a:off x="1173889" y="4790169"/>
            <a:ext cx="1272140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Kontynuacja </a:t>
            </a:r>
            <a:r>
              <a:rPr lang="pl-PL" sz="2200"/>
              <a:t>implementacji</a:t>
            </a:r>
            <a:r>
              <a:rPr lang="pl-PL"/>
              <a:t> umów z pilotażowego naboru z Funduszu Szerokopasmowego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9BDAA368-36D5-513F-0973-0D7C6E63BDCA}"/>
              </a:ext>
            </a:extLst>
          </p:cNvPr>
          <p:cNvSpPr/>
          <p:nvPr/>
        </p:nvSpPr>
        <p:spPr>
          <a:xfrm>
            <a:off x="1020967" y="5561306"/>
            <a:ext cx="13129802" cy="8132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9535F22-E8CC-5001-F417-C7524D387D06}"/>
              </a:ext>
            </a:extLst>
          </p:cNvPr>
          <p:cNvSpPr txBox="1"/>
          <p:nvPr/>
        </p:nvSpPr>
        <p:spPr>
          <a:xfrm>
            <a:off x="1323022" y="5749430"/>
            <a:ext cx="1272140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Rozwijanie i  </a:t>
            </a:r>
            <a:r>
              <a:rPr lang="pl-PL" sz="2200"/>
              <a:t>udoskonalanie</a:t>
            </a:r>
            <a:r>
              <a:rPr lang="pl-PL"/>
              <a:t> portalu „internet.gov.pl” (SIDUSIS)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8B372840-F34E-DDB3-E710-65B46E8D20FA}"/>
              </a:ext>
            </a:extLst>
          </p:cNvPr>
          <p:cNvSpPr/>
          <p:nvPr/>
        </p:nvSpPr>
        <p:spPr>
          <a:xfrm>
            <a:off x="1020967" y="6574203"/>
            <a:ext cx="13129802" cy="8132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BB6A0BF-86F5-2731-55E3-FFEDB37BC41E}"/>
              </a:ext>
            </a:extLst>
          </p:cNvPr>
          <p:cNvSpPr txBox="1"/>
          <p:nvPr/>
        </p:nvSpPr>
        <p:spPr>
          <a:xfrm>
            <a:off x="1225165" y="6605744"/>
            <a:ext cx="13027862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Zakończenie procesu legislacyjnego dotyczącego ustaw: Prawo Komunikacji Elektronicznej  oraz Przepisy </a:t>
            </a:r>
            <a:r>
              <a:rPr lang="pl-PL" sz="2200"/>
              <a:t>wprowadzające</a:t>
            </a:r>
            <a:r>
              <a:rPr lang="pl-PL"/>
              <a:t> ustawę – Prawo komunikacji elektronicznej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F60EF6F-C7CD-F962-0D1B-A0C26AD8BAC7}"/>
              </a:ext>
            </a:extLst>
          </p:cNvPr>
          <p:cNvSpPr/>
          <p:nvPr/>
        </p:nvSpPr>
        <p:spPr>
          <a:xfrm>
            <a:off x="1020967" y="2606676"/>
            <a:ext cx="13129802" cy="8132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645908-0D09-E890-3822-0EFC5E9B7907}"/>
              </a:ext>
            </a:extLst>
          </p:cNvPr>
          <p:cNvSpPr txBox="1"/>
          <p:nvPr/>
        </p:nvSpPr>
        <p:spPr>
          <a:xfrm>
            <a:off x="1190868" y="2754531"/>
            <a:ext cx="12721407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Wdrażanie technologii 5G w oparciu o częstotliwości z pasma 3,6 GHz </a:t>
            </a:r>
          </a:p>
        </p:txBody>
      </p:sp>
    </p:spTree>
    <p:extLst>
      <p:ext uri="{BB962C8B-B14F-4D97-AF65-F5344CB8AC3E}">
        <p14:creationId xmlns:p14="http://schemas.microsoft.com/office/powerpoint/2010/main" val="240075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4A7A2-E4CA-1D52-DB46-7DD041529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za uwagę</a:t>
            </a:r>
            <a:br>
              <a:rPr lang="pl-PL"/>
            </a:br>
            <a:br>
              <a:rPr lang="pl-PL"/>
            </a:br>
            <a:r>
              <a:rPr lang="pl-PL" sz="2800"/>
              <a:t>Marcin Łukasiewicz</a:t>
            </a:r>
            <a:br>
              <a:rPr lang="pl-PL" sz="2800"/>
            </a:br>
            <a:br>
              <a:rPr lang="pl-PL" sz="2800"/>
            </a:br>
            <a:r>
              <a:rPr lang="pl-PL" sz="2800"/>
              <a:t>Zastępca Dyrektora</a:t>
            </a:r>
            <a:br>
              <a:rPr lang="pl-PL" sz="2800"/>
            </a:br>
            <a:r>
              <a:rPr lang="pl-PL" sz="2800"/>
              <a:t>Departament Telekomunikacji</a:t>
            </a:r>
            <a:br>
              <a:rPr lang="pl-PL"/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22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856673"/>
            <a:ext cx="12901050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Narodowy Plan Szerokopasmowy (NPS)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6A52F2-623B-99C8-F224-B325DAA0E805}"/>
              </a:ext>
            </a:extLst>
          </p:cNvPr>
          <p:cNvSpPr txBox="1"/>
          <p:nvPr/>
        </p:nvSpPr>
        <p:spPr>
          <a:xfrm>
            <a:off x="970951" y="1728043"/>
            <a:ext cx="12901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/>
              <a:t>NPS to </a:t>
            </a:r>
            <a:r>
              <a:rPr lang="pl-PL" sz="2400" b="1"/>
              <a:t>dokument strategiczny,</a:t>
            </a:r>
            <a:r>
              <a:rPr lang="pl-PL" sz="2400"/>
              <a:t> określający działania oraz środki dla realizacji celu jakim jest </a:t>
            </a:r>
            <a:r>
              <a:rPr lang="pl-PL" sz="2400" b="1"/>
              <a:t>zapewnienie powszechnego szerokopasmowego dostępu do Internetu </a:t>
            </a:r>
            <a:br>
              <a:rPr lang="pl-PL" sz="2400" b="1"/>
            </a:br>
            <a:r>
              <a:rPr lang="pl-PL" sz="2400" b="1"/>
              <a:t>o wysokiej jakości</a:t>
            </a:r>
            <a:r>
              <a:rPr lang="pl-PL" sz="2400"/>
              <a:t>. </a:t>
            </a:r>
          </a:p>
          <a:p>
            <a:endParaRPr lang="pl-PL" sz="2400"/>
          </a:p>
          <a:p>
            <a:endParaRPr lang="pl-PL" sz="24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5FB3526-1CE8-293E-90F9-6018DA2A02AD}"/>
              </a:ext>
            </a:extLst>
          </p:cNvPr>
          <p:cNvSpPr txBox="1"/>
          <p:nvPr/>
        </p:nvSpPr>
        <p:spPr>
          <a:xfrm>
            <a:off x="927262" y="5139064"/>
            <a:ext cx="12988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Obecnie obowiązujący NPS został przyjęty przez Radę Ministrów w dniu 10 marca 2020 roku (uchwała nr 27/2020) i obejmuje lata 2020-2025 </a:t>
            </a:r>
            <a:br>
              <a:rPr lang="pl-PL" sz="2400" b="1"/>
            </a:br>
            <a:r>
              <a:rPr lang="pl-PL" sz="2400"/>
              <a:t>(stanowi aktualizację dokumentu przyjętego przez Radę Ministrów w dniu 8 stycznia 2014 roku).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009D33-273F-D32C-E069-82573031CE54}"/>
              </a:ext>
            </a:extLst>
          </p:cNvPr>
          <p:cNvSpPr txBox="1"/>
          <p:nvPr/>
        </p:nvSpPr>
        <p:spPr>
          <a:xfrm>
            <a:off x="927262" y="3395336"/>
            <a:ext cx="12901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/>
              <a:t>Nadrzędne cele NPS: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/>
              <a:t>rozwój sieci i infrastruktury telekomunikacyjnej,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/>
              <a:t>pobudzenie popytu na usługi dostępowe o wysokich przepustowościach.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16971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806669"/>
            <a:ext cx="12901050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FD8D22-C04C-FEA7-73B1-8F4CF7CC6EB5}"/>
              </a:ext>
            </a:extLst>
          </p:cNvPr>
          <p:cNvSpPr txBox="1"/>
          <p:nvPr/>
        </p:nvSpPr>
        <p:spPr>
          <a:xfrm>
            <a:off x="1029018" y="1875002"/>
            <a:ext cx="13830300" cy="262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/>
              <a:t>Przygotowanie sprawozdania z realizacji NPS wynika z przepisów ustawy z dnia 6 grudnia 2006 roku o zasadach prowadzenia polityki rozwoju (Dz.U. z 2024 r. poz. 324). </a:t>
            </a:r>
          </a:p>
          <a:p>
            <a:endParaRPr lang="pl-PL" sz="2400"/>
          </a:p>
          <a:p>
            <a:r>
              <a:rPr lang="pl-PL" sz="2400"/>
              <a:t>W rozdziale 7 NPS „Monitoring realizacji Narodowego Planu Szerokopasmowego”</a:t>
            </a:r>
          </a:p>
          <a:p>
            <a:r>
              <a:rPr lang="pl-PL" sz="2400"/>
              <a:t>określono tryb przygotowywania sprawozdania: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D2CB56-70E3-C298-1CF4-556D16F62EEB}"/>
              </a:ext>
            </a:extLst>
          </p:cNvPr>
          <p:cNvSpPr txBox="1"/>
          <p:nvPr/>
        </p:nvSpPr>
        <p:spPr>
          <a:xfrm>
            <a:off x="2103437" y="4137236"/>
            <a:ext cx="120392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>
                <a:solidFill>
                  <a:srgbClr val="0077B7"/>
                </a:solidFill>
              </a:rPr>
              <a:t>„Monitoring wskaźników oraz opis działań podejmowanych w ramach NPS będą przedstawiane w </a:t>
            </a:r>
            <a:r>
              <a:rPr lang="pl-PL" sz="2400" i="1" u="sng">
                <a:solidFill>
                  <a:srgbClr val="0077B7"/>
                </a:solidFill>
              </a:rPr>
              <a:t>rocznych sprawozdaniach</a:t>
            </a:r>
            <a:r>
              <a:rPr lang="pl-PL" sz="2400" i="1">
                <a:solidFill>
                  <a:srgbClr val="0077B7"/>
                </a:solidFill>
              </a:rPr>
              <a:t>, przygotowywanych przez ministra właściwego do spraw informatyzacji </a:t>
            </a:r>
            <a:r>
              <a:rPr lang="pl-PL" sz="2400" i="1" u="sng">
                <a:solidFill>
                  <a:srgbClr val="0077B7"/>
                </a:solidFill>
              </a:rPr>
              <a:t>w terminie do końca trzeciego kwartału roku następującego po roku, którego sprawozdanie dotyczy</a:t>
            </a:r>
            <a:r>
              <a:rPr lang="pl-PL" sz="2400" i="1">
                <a:solidFill>
                  <a:srgbClr val="0077B7"/>
                </a:solidFill>
              </a:rPr>
              <a:t>. Sprawozdania te będą wskazywały również główne kierunki działań podejmowanych w ramach NPS w kolejnym roku jego wdrażania. Roczne sprawozdania po sporządzeniu będą przedstawiane do zaopiniowania </a:t>
            </a:r>
            <a:r>
              <a:rPr lang="pl-PL" sz="2400" i="1" u="sng">
                <a:solidFill>
                  <a:srgbClr val="0077B7"/>
                </a:solidFill>
              </a:rPr>
              <a:t>Komitetowi Rady Ministrów do spraw Cyfryzacji </a:t>
            </a:r>
            <a:r>
              <a:rPr lang="pl-PL" sz="2400" i="1">
                <a:solidFill>
                  <a:srgbClr val="0077B7"/>
                </a:solidFill>
              </a:rPr>
              <a:t>oraz </a:t>
            </a:r>
            <a:r>
              <a:rPr lang="pl-PL" sz="2400" i="1" u="sng">
                <a:solidFill>
                  <a:srgbClr val="0077B7"/>
                </a:solidFill>
              </a:rPr>
              <a:t>Radzie do Spraw Cyfryzacji”.</a:t>
            </a:r>
            <a:endParaRPr lang="pl-PL" sz="2400" i="1">
              <a:solidFill>
                <a:srgbClr val="007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954780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FD8D22-C04C-FEA7-73B1-8F4CF7CC6EB5}"/>
              </a:ext>
            </a:extLst>
          </p:cNvPr>
          <p:cNvSpPr txBox="1"/>
          <p:nvPr/>
        </p:nvSpPr>
        <p:spPr>
          <a:xfrm>
            <a:off x="1204963" y="1893992"/>
            <a:ext cx="13830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/>
              <a:t>zawiera informacje na temat:</a:t>
            </a:r>
          </a:p>
          <a:p>
            <a:pPr marL="1026140" lvl="1" indent="-457200">
              <a:buFont typeface="+mj-lt"/>
              <a:buAutoNum type="arabicPeriod"/>
            </a:pPr>
            <a:endParaRPr lang="pl-PL" sz="2400" b="1"/>
          </a:p>
          <a:p>
            <a:pPr marL="1026140" lvl="1" indent="-457200">
              <a:buFont typeface="+mj-lt"/>
              <a:buAutoNum type="arabicPeriod"/>
            </a:pPr>
            <a:r>
              <a:rPr lang="pl-PL" sz="2400" b="1"/>
              <a:t>Realizacji wskaźników, </a:t>
            </a:r>
          </a:p>
          <a:p>
            <a:pPr marL="1026140" lvl="1" indent="-457200">
              <a:buFont typeface="+mj-lt"/>
              <a:buAutoNum type="arabicPeriod"/>
            </a:pPr>
            <a:endParaRPr lang="pl-PL" sz="2400" b="1"/>
          </a:p>
          <a:p>
            <a:pPr marL="1026140" lvl="1" indent="-457200">
              <a:buFont typeface="+mj-lt"/>
              <a:buAutoNum type="arabicPeriod"/>
            </a:pPr>
            <a:r>
              <a:rPr lang="pl-PL" sz="2400" b="1"/>
              <a:t>Działań realizowanych w 2023 roku, </a:t>
            </a:r>
          </a:p>
          <a:p>
            <a:pPr marL="1026140" lvl="1" indent="-457200">
              <a:buFont typeface="+mj-lt"/>
              <a:buAutoNum type="arabicPeriod"/>
            </a:pPr>
            <a:endParaRPr lang="pl-PL" sz="2400" b="1"/>
          </a:p>
          <a:p>
            <a:pPr marL="1026140" lvl="1" indent="-457200">
              <a:buFont typeface="+mj-lt"/>
              <a:buAutoNum type="arabicPeriod"/>
            </a:pPr>
            <a:r>
              <a:rPr lang="pl-PL" sz="2400" b="1"/>
              <a:t>Głównych kierunków działań podejmowanych w 2024 roku. </a:t>
            </a:r>
          </a:p>
        </p:txBody>
      </p:sp>
    </p:spTree>
    <p:extLst>
      <p:ext uri="{BB962C8B-B14F-4D97-AF65-F5344CB8AC3E}">
        <p14:creationId xmlns:p14="http://schemas.microsoft.com/office/powerpoint/2010/main" val="107742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1. Realizacja wskaźników </a:t>
            </a:r>
            <a:br>
              <a:rPr lang="pl-PL" sz="2400"/>
            </a:br>
            <a:r>
              <a:rPr lang="pl-PL" sz="2400"/>
              <a:t>    </a:t>
            </a:r>
            <a:r>
              <a:rPr lang="pl-PL" sz="2200"/>
              <a:t>3 główne wskaźniki z perspektywą osiągnięcia do 2025 roku. 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A6DD513-3A72-78B5-1FDF-B7B2EC77E901}"/>
              </a:ext>
            </a:extLst>
          </p:cNvPr>
          <p:cNvSpPr/>
          <p:nvPr/>
        </p:nvSpPr>
        <p:spPr>
          <a:xfrm>
            <a:off x="2006249" y="1711969"/>
            <a:ext cx="11342120" cy="111508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1B615B-8505-C018-B2E3-0D8D6056335A}"/>
              </a:ext>
            </a:extLst>
          </p:cNvPr>
          <p:cNvSpPr txBox="1"/>
          <p:nvPr/>
        </p:nvSpPr>
        <p:spPr>
          <a:xfrm>
            <a:off x="2070420" y="1763779"/>
            <a:ext cx="11342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pl-PL" sz="1800"/>
              <a:t>Odsetek gospodarstw domowych w zasięgu dostępu do </a:t>
            </a:r>
            <a:r>
              <a:rPr lang="pl-PL" sz="1800" err="1"/>
              <a:t>internetu</a:t>
            </a:r>
            <a:r>
              <a:rPr lang="pl-PL" sz="1800"/>
              <a:t> o przepustowości dosyłowej łącza wynoszącej co najmniej 100 </a:t>
            </a:r>
            <a:r>
              <a:rPr lang="pl-PL" sz="1800" err="1"/>
              <a:t>Mb</a:t>
            </a:r>
            <a:r>
              <a:rPr lang="pl-PL" sz="1800"/>
              <a:t>/s, z możliwością jej zwiększenia do przepustowości mierzonej w gigabitach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F742DAF7-D736-6A47-8429-101DAB01E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9642"/>
              </p:ext>
            </p:extLst>
          </p:nvPr>
        </p:nvGraphicFramePr>
        <p:xfrm>
          <a:off x="3348663" y="2920082"/>
          <a:ext cx="8657292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323">
                  <a:extLst>
                    <a:ext uri="{9D8B030D-6E8A-4147-A177-3AD203B41FA5}">
                      <a16:colId xmlns:a16="http://schemas.microsoft.com/office/drawing/2014/main" val="4292973062"/>
                    </a:ext>
                  </a:extLst>
                </a:gridCol>
                <a:gridCol w="2164323">
                  <a:extLst>
                    <a:ext uri="{9D8B030D-6E8A-4147-A177-3AD203B41FA5}">
                      <a16:colId xmlns:a16="http://schemas.microsoft.com/office/drawing/2014/main" val="1990052937"/>
                    </a:ext>
                  </a:extLst>
                </a:gridCol>
                <a:gridCol w="2164323">
                  <a:extLst>
                    <a:ext uri="{9D8B030D-6E8A-4147-A177-3AD203B41FA5}">
                      <a16:colId xmlns:a16="http://schemas.microsoft.com/office/drawing/2014/main" val="1221541714"/>
                    </a:ext>
                  </a:extLst>
                </a:gridCol>
                <a:gridCol w="2164323">
                  <a:extLst>
                    <a:ext uri="{9D8B030D-6E8A-4147-A177-3AD203B41FA5}">
                      <a16:colId xmlns:a16="http://schemas.microsoft.com/office/drawing/2014/main" val="901827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bazowa</a:t>
                      </a:r>
                      <a:br>
                        <a:rPr lang="pl-PL" sz="1600"/>
                      </a:br>
                      <a:r>
                        <a:rPr lang="pl-PL" sz="1600"/>
                        <a:t>(rok bazowy)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na koniec 2023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docelowa </a:t>
                      </a:r>
                      <a:br>
                        <a:rPr lang="pl-PL" sz="1600"/>
                      </a:br>
                      <a:r>
                        <a:rPr lang="pl-PL" sz="1600"/>
                        <a:t>(rok docelowy)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Źródło danych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11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57% </a:t>
                      </a:r>
                      <a:br>
                        <a:rPr lang="pl-PL" sz="1600" b="1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79,64%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100% </a:t>
                      </a:r>
                      <a:br>
                        <a:rPr lang="pl-PL" sz="1600" b="1"/>
                      </a:br>
                      <a:r>
                        <a:rPr lang="pl-PL" sz="1600" b="1"/>
                        <a:t>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Urząd Komunikacji Elektronicznej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18605"/>
                  </a:ext>
                </a:extLst>
              </a:tr>
            </a:tbl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BCD0CE2-43EC-469D-75C6-276C1ACA06E6}"/>
              </a:ext>
            </a:extLst>
          </p:cNvPr>
          <p:cNvSpPr txBox="1"/>
          <p:nvPr/>
        </p:nvSpPr>
        <p:spPr>
          <a:xfrm>
            <a:off x="2070420" y="4358559"/>
            <a:ext cx="1134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pl-PL" sz="1800"/>
              <a:t>Odsetek długości przebiegu tras głównych szlaków komunikacyjnych z „niezakłóconym” dostępem do sieci 5G 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6BD424A9-B6ED-9CCE-9302-0CABFC3B22B7}"/>
              </a:ext>
            </a:extLst>
          </p:cNvPr>
          <p:cNvSpPr/>
          <p:nvPr/>
        </p:nvSpPr>
        <p:spPr>
          <a:xfrm>
            <a:off x="2059316" y="4225124"/>
            <a:ext cx="11395187" cy="111508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EAF15EB-2F66-867A-A734-9416D3010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53834"/>
              </p:ext>
            </p:extLst>
          </p:nvPr>
        </p:nvGraphicFramePr>
        <p:xfrm>
          <a:off x="3455987" y="5487007"/>
          <a:ext cx="8549968" cy="1447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7492">
                  <a:extLst>
                    <a:ext uri="{9D8B030D-6E8A-4147-A177-3AD203B41FA5}">
                      <a16:colId xmlns:a16="http://schemas.microsoft.com/office/drawing/2014/main" val="4292973062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1990052937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1221541714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901827292"/>
                    </a:ext>
                  </a:extLst>
                </a:gridCol>
              </a:tblGrid>
              <a:tr h="575319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bazowa</a:t>
                      </a:r>
                      <a:br>
                        <a:rPr lang="pl-PL" sz="1600"/>
                      </a:br>
                      <a:r>
                        <a:rPr lang="pl-PL" sz="1600"/>
                        <a:t>(rok bazowy)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na koniec 2023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docelowa </a:t>
                      </a:r>
                      <a:br>
                        <a:rPr lang="pl-PL" sz="1600"/>
                      </a:br>
                      <a:r>
                        <a:rPr lang="pl-PL" sz="1600"/>
                        <a:t>(rok docelowy)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Źródło danych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11273"/>
                  </a:ext>
                </a:extLst>
              </a:tr>
              <a:tr h="868368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0% </a:t>
                      </a:r>
                      <a:br>
                        <a:rPr lang="pl-PL" sz="1600" b="1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Dane będą dostępne w kolejnych latach</a:t>
                      </a:r>
                      <a:r>
                        <a:rPr lang="pl-PL" sz="1600" b="1"/>
                        <a:t>*</a:t>
                      </a:r>
                      <a:endParaRPr lang="pl-PL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100% </a:t>
                      </a:r>
                      <a:br>
                        <a:rPr lang="pl-PL" sz="1600" b="1"/>
                      </a:br>
                      <a:r>
                        <a:rPr lang="pl-PL" sz="1600" b="1"/>
                        <a:t>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Urząd Komunikacji Elektronicznej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18605"/>
                  </a:ext>
                </a:extLst>
              </a:tr>
            </a:tbl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A6B10FB-F37B-047C-C83B-1428CA7DC32F}"/>
              </a:ext>
            </a:extLst>
          </p:cNvPr>
          <p:cNvSpPr txBox="1"/>
          <p:nvPr/>
        </p:nvSpPr>
        <p:spPr>
          <a:xfrm>
            <a:off x="2006249" y="7081297"/>
            <a:ext cx="123158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/>
              <a:t>* </a:t>
            </a:r>
            <a:r>
              <a:rPr lang="pl-PL" sz="1400"/>
              <a:t>wartość dla tego wskaźnika będzie przedstawiona w kolejnych Sprawozdaniach ze względu na przesunięcie na przełom 2023 i 2024 roku procesu udostępnienia zasobów częstotliwości z pasma 3,6GHz (pierwszego z pasm pionierskich udostępnionych na potrzeby wdrożenia technologii 5G).</a:t>
            </a:r>
          </a:p>
        </p:txBody>
      </p:sp>
    </p:spTree>
    <p:extLst>
      <p:ext uri="{BB962C8B-B14F-4D97-AF65-F5344CB8AC3E}">
        <p14:creationId xmlns:p14="http://schemas.microsoft.com/office/powerpoint/2010/main" val="226610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1. Realizacja wskaźników </a:t>
            </a:r>
            <a:br>
              <a:rPr lang="pl-PL" sz="2400"/>
            </a:br>
            <a:r>
              <a:rPr lang="pl-PL" sz="2400"/>
              <a:t>    </a:t>
            </a:r>
            <a:r>
              <a:rPr lang="pl-PL" sz="2200"/>
              <a:t>3 główne wskaźniki z perspektywą osiągnięcia do 2025 roku. 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A6DD513-3A72-78B5-1FDF-B7B2EC77E901}"/>
              </a:ext>
            </a:extLst>
          </p:cNvPr>
          <p:cNvSpPr/>
          <p:nvPr/>
        </p:nvSpPr>
        <p:spPr>
          <a:xfrm>
            <a:off x="2006249" y="1711969"/>
            <a:ext cx="11342120" cy="100837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01B615B-8505-C018-B2E3-0D8D6056335A}"/>
              </a:ext>
            </a:extLst>
          </p:cNvPr>
          <p:cNvSpPr txBox="1"/>
          <p:nvPr/>
        </p:nvSpPr>
        <p:spPr>
          <a:xfrm>
            <a:off x="2070420" y="1763779"/>
            <a:ext cx="11342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pl-PL" sz="1800"/>
              <a:t>Liczba obszarów miejskich w Polsce posiadająca w pełni rozwiniętą usługę komercyjną łączności 5G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827EA6-6B8B-F60B-3187-92D72A9B7B95}"/>
              </a:ext>
            </a:extLst>
          </p:cNvPr>
          <p:cNvSpPr txBox="1"/>
          <p:nvPr/>
        </p:nvSpPr>
        <p:spPr>
          <a:xfrm>
            <a:off x="1937214" y="6969733"/>
            <a:ext cx="123158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/>
              <a:t>* </a:t>
            </a:r>
            <a:r>
              <a:rPr lang="pl-PL" sz="1400"/>
              <a:t>wartość dla tego wskaźnika będzie przedstawiona w kolejnych Sprawozdaniach ze względu na przesunięcie na przełom 2023 i 2024 roku procesu udostępnienia zasobów częstotliwości z pasma 3,6GHz (pierwszego z pasm pionierskich udostępnionych na potrzeby wdrożenia technologii 5G).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0CB39E5-6FD7-AF7F-6989-19D97AFB1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61375"/>
              </p:ext>
            </p:extLst>
          </p:nvPr>
        </p:nvGraphicFramePr>
        <p:xfrm>
          <a:off x="3691561" y="2950601"/>
          <a:ext cx="8549968" cy="1447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7492">
                  <a:extLst>
                    <a:ext uri="{9D8B030D-6E8A-4147-A177-3AD203B41FA5}">
                      <a16:colId xmlns:a16="http://schemas.microsoft.com/office/drawing/2014/main" val="4292973062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1990052937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1221541714"/>
                    </a:ext>
                  </a:extLst>
                </a:gridCol>
                <a:gridCol w="2137492">
                  <a:extLst>
                    <a:ext uri="{9D8B030D-6E8A-4147-A177-3AD203B41FA5}">
                      <a16:colId xmlns:a16="http://schemas.microsoft.com/office/drawing/2014/main" val="901827292"/>
                    </a:ext>
                  </a:extLst>
                </a:gridCol>
              </a:tblGrid>
              <a:tr h="575319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bazowa</a:t>
                      </a:r>
                      <a:br>
                        <a:rPr lang="pl-PL" sz="1600"/>
                      </a:br>
                      <a:r>
                        <a:rPr lang="pl-PL" sz="1600"/>
                        <a:t>(rok bazowy)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na koniec 2023 roku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Wartość docelowa </a:t>
                      </a:r>
                      <a:br>
                        <a:rPr lang="pl-PL" sz="1600"/>
                      </a:br>
                      <a:r>
                        <a:rPr lang="pl-PL" sz="1600"/>
                        <a:t>(rok docelowy)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Źródło danych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11273"/>
                  </a:ext>
                </a:extLst>
              </a:tr>
              <a:tr h="868368">
                <a:tc>
                  <a:txBody>
                    <a:bodyPr/>
                    <a:lstStyle/>
                    <a:p>
                      <a:pPr algn="ctr"/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0</a:t>
                      </a:r>
                      <a:br>
                        <a:rPr lang="pl-PL" sz="1600" b="1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1">
                          <a:solidFill>
                            <a:schemeClr val="tx1"/>
                          </a:solidFill>
                        </a:rPr>
                        <a:t>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Dane będą dostępne w kolejnych latach</a:t>
                      </a:r>
                      <a:r>
                        <a:rPr lang="pl-PL" sz="1600" b="1"/>
                        <a:t>*</a:t>
                      </a:r>
                      <a:endParaRPr lang="pl-PL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69</a:t>
                      </a:r>
                      <a:br>
                        <a:rPr lang="pl-PL" sz="1600" b="1"/>
                      </a:br>
                      <a:r>
                        <a:rPr lang="pl-PL" sz="1600" b="1"/>
                        <a:t>(2025)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/>
                        <a:t>Urząd Komunikacji Elektronicznej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1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1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2. Działania realizowane w 2023 roku</a:t>
            </a:r>
            <a:br>
              <a:rPr lang="pl-PL" sz="2400"/>
            </a:br>
            <a:r>
              <a:rPr lang="pl-PL" sz="2400"/>
              <a:t>    </a:t>
            </a:r>
            <a:endParaRPr lang="pl-PL" sz="22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5C5EC-B5D4-899B-BD28-879F47AB47C6}"/>
              </a:ext>
            </a:extLst>
          </p:cNvPr>
          <p:cNvSpPr txBox="1"/>
          <p:nvPr/>
        </p:nvSpPr>
        <p:spPr>
          <a:xfrm>
            <a:off x="1794328" y="1391585"/>
            <a:ext cx="1245869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/>
              <a:t>W 2023 roku wdrażano szereg działań służących realizacji celów Narodowego Planu Szerokopasmowego:</a:t>
            </a:r>
            <a:br>
              <a:rPr lang="pl-PL" sz="2200"/>
            </a:br>
            <a:endParaRPr lang="pl-PL" sz="2200"/>
          </a:p>
          <a:p>
            <a:pPr marL="1026140" lvl="1" indent="-457200">
              <a:buFont typeface="+mj-lt"/>
              <a:buAutoNum type="arabicParenR"/>
            </a:pPr>
            <a:r>
              <a:rPr lang="pl-PL" sz="2200" b="1"/>
              <a:t>Program Operacyjny Polska Cyfrowa (Priorytet I </a:t>
            </a:r>
            <a:r>
              <a:rPr lang="pl-PL" sz="2200" b="1">
                <a:effectLst/>
                <a:ea typeface="Calibri" panose="020F0502020204030204" pitchFamily="34" charset="0"/>
              </a:rPr>
              <a:t>„Powszechny dostęp do szybkiego Internetu”)</a:t>
            </a:r>
            <a:br>
              <a:rPr lang="pl-PL" sz="2200" b="1">
                <a:ea typeface="Calibri" panose="020F0502020204030204" pitchFamily="34" charset="0"/>
              </a:rPr>
            </a:br>
            <a:r>
              <a:rPr lang="pl-PL" sz="2000"/>
              <a:t>W wyniku realizacji do końca 2023 roku (ostatni rok wdrażania PO PC):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 u="sng"/>
              <a:t>ponad 2 mln gospodarstw domowych</a:t>
            </a:r>
            <a:r>
              <a:rPr lang="pl-PL" sz="2000"/>
              <a:t> zostało objętych zasięgiem </a:t>
            </a:r>
            <a:r>
              <a:rPr lang="pl-PL" sz="2000" err="1"/>
              <a:t>internetu</a:t>
            </a:r>
            <a:r>
              <a:rPr lang="pl-PL" sz="2000"/>
              <a:t> </a:t>
            </a:r>
            <a:br>
              <a:rPr lang="pl-PL" sz="2000"/>
            </a:br>
            <a:r>
              <a:rPr lang="pl-PL" sz="2000"/>
              <a:t>o przepustowości co najmniej 30 </a:t>
            </a:r>
            <a:r>
              <a:rPr lang="pl-PL" sz="2000" err="1"/>
              <a:t>Mb</a:t>
            </a:r>
            <a:r>
              <a:rPr lang="pl-PL" sz="2000"/>
              <a:t>/s;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łącznie </a:t>
            </a:r>
            <a:r>
              <a:rPr lang="pl-PL" sz="2000" u="sng"/>
              <a:t>10 946 placówek oświatowych</a:t>
            </a:r>
            <a:r>
              <a:rPr lang="pl-PL" sz="2000"/>
              <a:t>, </a:t>
            </a:r>
            <a:r>
              <a:rPr lang="pl-PL" sz="2000" u="sng"/>
              <a:t>240 gminne ośrodki kultury </a:t>
            </a:r>
            <a:r>
              <a:rPr lang="pl-PL" sz="2000"/>
              <a:t>i </a:t>
            </a:r>
            <a:r>
              <a:rPr lang="pl-PL" sz="2000" u="sng"/>
              <a:t>175 jednostki ochotniczej straży pożarnej </a:t>
            </a:r>
            <a:r>
              <a:rPr lang="pl-PL" sz="2000"/>
              <a:t>objęto zasięgiem </a:t>
            </a:r>
            <a:r>
              <a:rPr lang="pl-PL" sz="2000" err="1"/>
              <a:t>internetu</a:t>
            </a:r>
            <a:r>
              <a:rPr lang="pl-PL" sz="2000"/>
              <a:t> o przepustowości co najmniej 100 </a:t>
            </a:r>
            <a:r>
              <a:rPr lang="pl-PL" sz="2000" err="1"/>
              <a:t>Mb</a:t>
            </a:r>
            <a:r>
              <a:rPr lang="pl-PL" sz="2000"/>
              <a:t>/s.</a:t>
            </a:r>
            <a:endParaRPr lang="pl-PL" sz="2200"/>
          </a:p>
          <a:p>
            <a:pPr marL="1480779" lvl="2" indent="-342900">
              <a:buFont typeface="Wingdings" panose="05000000000000000000" pitchFamily="2" charset="2"/>
              <a:buChar char="ü"/>
            </a:pPr>
            <a:endParaRPr lang="pl-PL" sz="2200"/>
          </a:p>
          <a:p>
            <a:pPr marL="1480779" lvl="2" indent="-342900">
              <a:buFont typeface="Wingdings" panose="05000000000000000000" pitchFamily="2" charset="2"/>
              <a:buChar char="ü"/>
            </a:pPr>
            <a:endParaRPr lang="pl-PL" sz="2200"/>
          </a:p>
          <a:p>
            <a:pPr marL="1480779" lvl="2" indent="-342900">
              <a:buFont typeface="Wingdings" panose="05000000000000000000" pitchFamily="2" charset="2"/>
              <a:buChar char="ü"/>
            </a:pPr>
            <a:endParaRPr lang="pl-PL" sz="220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5CBF67A-4BC8-6FAF-6E0D-700D4C3230FB}"/>
              </a:ext>
            </a:extLst>
          </p:cNvPr>
          <p:cNvSpPr txBox="1"/>
          <p:nvPr/>
        </p:nvSpPr>
        <p:spPr>
          <a:xfrm>
            <a:off x="1894523" y="5085321"/>
            <a:ext cx="1235850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6140" lvl="1" indent="-457200">
              <a:buFont typeface="+mj-lt"/>
              <a:buAutoNum type="arabicParenR" startAt="2"/>
            </a:pPr>
            <a:r>
              <a:rPr lang="pl-PL" sz="2200" b="1">
                <a:effectLst/>
                <a:ea typeface="Calibri" panose="020F0502020204030204" pitchFamily="34" charset="0"/>
              </a:rPr>
              <a:t>Krajowy Plan Odbudowy i Zwiększania Odporności (Inwestycji C1.1.1 „Zapewnienie dostępu do bardzo szybkiego Internetu na obszarach białych plam”)</a:t>
            </a:r>
          </a:p>
          <a:p>
            <a:pPr lvl="2"/>
            <a:r>
              <a:rPr lang="pl-PL" sz="2000"/>
              <a:t>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przeprowadzono 2 konkursy w wyniku których przedsiębiorcy telekomunikacyjni realizują </a:t>
            </a:r>
            <a:r>
              <a:rPr lang="pl-PL" sz="2000" u="sng"/>
              <a:t>112 umów</a:t>
            </a:r>
            <a:r>
              <a:rPr lang="pl-PL" sz="2000"/>
              <a:t> za sprawą których </a:t>
            </a:r>
            <a:r>
              <a:rPr lang="pl-PL" sz="2000" u="sng"/>
              <a:t>459 tysięcy nowych punktów adresowych zostanie objętych zasięgiem bardzo szybkiego </a:t>
            </a:r>
            <a:r>
              <a:rPr lang="pl-PL" sz="2000" u="sng" err="1"/>
              <a:t>internetu</a:t>
            </a:r>
            <a:r>
              <a:rPr lang="pl-PL" sz="2000"/>
              <a:t> o przepustowości </a:t>
            </a:r>
            <a:r>
              <a:rPr lang="pl-PL" sz="2000">
                <a:effectLst/>
                <a:ea typeface="Times New Roman" panose="02020603050405020304" pitchFamily="18" charset="0"/>
              </a:rPr>
              <a:t>minimum 300 </a:t>
            </a:r>
            <a:r>
              <a:rPr lang="pl-PL" sz="2000" err="1">
                <a:effectLst/>
                <a:ea typeface="Times New Roman" panose="02020603050405020304" pitchFamily="18" charset="0"/>
              </a:rPr>
              <a:t>Mb</a:t>
            </a:r>
            <a:r>
              <a:rPr lang="pl-PL" sz="2000">
                <a:effectLst/>
                <a:ea typeface="Times New Roman" panose="02020603050405020304" pitchFamily="18" charset="0"/>
              </a:rPr>
              <a:t>/s z możliwością jej zwiększenia do prędkości mierzonych w </a:t>
            </a:r>
            <a:r>
              <a:rPr lang="pl-PL" sz="2000" err="1">
                <a:effectLst/>
                <a:ea typeface="Times New Roman" panose="02020603050405020304" pitchFamily="18" charset="0"/>
              </a:rPr>
              <a:t>Gb</a:t>
            </a:r>
            <a:r>
              <a:rPr lang="pl-PL" sz="2000">
                <a:effectLst/>
                <a:ea typeface="Times New Roman" panose="02020603050405020304" pitchFamily="18" charset="0"/>
              </a:rPr>
              <a:t>/s. </a:t>
            </a:r>
            <a:endParaRPr lang="pl-PL" sz="2000" b="1"/>
          </a:p>
        </p:txBody>
      </p:sp>
    </p:spTree>
    <p:extLst>
      <p:ext uri="{BB962C8B-B14F-4D97-AF65-F5344CB8AC3E}">
        <p14:creationId xmlns:p14="http://schemas.microsoft.com/office/powerpoint/2010/main" val="384553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2. Działania realizowane w 2023 roku</a:t>
            </a:r>
            <a:br>
              <a:rPr lang="pl-PL" sz="2400"/>
            </a:br>
            <a:r>
              <a:rPr lang="pl-PL" sz="2400"/>
              <a:t>    </a:t>
            </a:r>
            <a:endParaRPr lang="pl-PL" sz="22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5C5EC-B5D4-899B-BD28-879F47AB47C6}"/>
              </a:ext>
            </a:extLst>
          </p:cNvPr>
          <p:cNvSpPr txBox="1"/>
          <p:nvPr/>
        </p:nvSpPr>
        <p:spPr>
          <a:xfrm>
            <a:off x="1689441" y="689818"/>
            <a:ext cx="1245869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sz="2200"/>
            </a:br>
            <a:endParaRPr lang="pl-PL" sz="2200"/>
          </a:p>
          <a:p>
            <a:pPr marL="1026140" lvl="1" indent="-457200">
              <a:buFont typeface="+mj-lt"/>
              <a:buAutoNum type="arabicParenR" startAt="3"/>
            </a:pPr>
            <a:r>
              <a:rPr lang="pl-PL" sz="2200" b="1"/>
              <a:t>Fundusze Europejskie na Rozwój Cyfrowy (Priorytet FERC.01 „Zwiększenie dostępu do ultra-szybkiego </a:t>
            </a:r>
            <a:r>
              <a:rPr lang="pl-PL" sz="2200" b="1" err="1"/>
              <a:t>internetu</a:t>
            </a:r>
            <a:r>
              <a:rPr lang="pl-PL" sz="2200" b="1"/>
              <a:t> szerokopasmowego”)</a:t>
            </a:r>
            <a:br>
              <a:rPr lang="pl-PL" sz="2200" b="1">
                <a:ea typeface="Calibri" panose="020F0502020204030204" pitchFamily="34" charset="0"/>
              </a:rPr>
            </a:br>
            <a:r>
              <a:rPr lang="pl-PL" sz="2000"/>
              <a:t>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 przeprowadzono 1 konkurs w wyniku którego przedsiębiorcy telekomunikacyjni realizują 71 umów za sprawą których prawie </a:t>
            </a:r>
            <a:r>
              <a:rPr lang="pl-PL" sz="2000" u="sng"/>
              <a:t>308 tysięcy nowych punktów adresowych zostanie objętych zasięgiem bardzo szybkiego </a:t>
            </a:r>
            <a:r>
              <a:rPr lang="pl-PL" sz="2000" u="sng" err="1"/>
              <a:t>internetu</a:t>
            </a:r>
            <a:r>
              <a:rPr lang="pl-PL" sz="2000"/>
              <a:t> o przepustowości </a:t>
            </a:r>
            <a:r>
              <a:rPr lang="pl-PL" sz="2000">
                <a:effectLst/>
                <a:ea typeface="Times New Roman" panose="02020603050405020304" pitchFamily="18" charset="0"/>
              </a:rPr>
              <a:t>minimum 300 </a:t>
            </a:r>
            <a:r>
              <a:rPr lang="pl-PL" sz="2000" err="1">
                <a:effectLst/>
                <a:ea typeface="Times New Roman" panose="02020603050405020304" pitchFamily="18" charset="0"/>
              </a:rPr>
              <a:t>Mb</a:t>
            </a:r>
            <a:r>
              <a:rPr lang="pl-PL" sz="2000">
                <a:effectLst/>
                <a:ea typeface="Times New Roman" panose="02020603050405020304" pitchFamily="18" charset="0"/>
              </a:rPr>
              <a:t>/s </a:t>
            </a:r>
            <a:br>
              <a:rPr lang="pl-PL" sz="2000">
                <a:effectLst/>
                <a:ea typeface="Times New Roman" panose="02020603050405020304" pitchFamily="18" charset="0"/>
              </a:rPr>
            </a:br>
            <a:r>
              <a:rPr lang="pl-PL" sz="2000">
                <a:effectLst/>
                <a:ea typeface="Times New Roman" panose="02020603050405020304" pitchFamily="18" charset="0"/>
              </a:rPr>
              <a:t>z możliwością jej zwiększenia do prędkości mierzonych w </a:t>
            </a:r>
            <a:r>
              <a:rPr lang="pl-PL" sz="2000" err="1">
                <a:effectLst/>
                <a:ea typeface="Times New Roman" panose="02020603050405020304" pitchFamily="18" charset="0"/>
              </a:rPr>
              <a:t>Gb</a:t>
            </a:r>
            <a:r>
              <a:rPr lang="pl-PL" sz="2000">
                <a:effectLst/>
                <a:ea typeface="Times New Roman" panose="02020603050405020304" pitchFamily="18" charset="0"/>
              </a:rPr>
              <a:t>/s. </a:t>
            </a:r>
            <a:endParaRPr lang="pl-PL" sz="2000"/>
          </a:p>
          <a:p>
            <a:pPr lvl="2"/>
            <a:endParaRPr lang="pl-PL" sz="2200"/>
          </a:p>
          <a:p>
            <a:pPr marL="1595079" lvl="2" indent="-457200">
              <a:buFont typeface="+mj-lt"/>
              <a:buAutoNum type="arabicParenR" startAt="3"/>
            </a:pPr>
            <a:endParaRPr lang="pl-PL" sz="220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5CBF67A-4BC8-6FAF-6E0D-700D4C3230FB}"/>
              </a:ext>
            </a:extLst>
          </p:cNvPr>
          <p:cNvSpPr txBox="1"/>
          <p:nvPr/>
        </p:nvSpPr>
        <p:spPr>
          <a:xfrm>
            <a:off x="1894523" y="6054087"/>
            <a:ext cx="12358504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6140" lvl="1" indent="-457200">
              <a:buFont typeface="+mj-lt"/>
              <a:buAutoNum type="arabicParenR" startAt="5"/>
            </a:pPr>
            <a:r>
              <a:rPr lang="pl-PL" sz="2200" b="1">
                <a:ea typeface="Calibri" panose="020F0502020204030204" pitchFamily="34" charset="0"/>
              </a:rPr>
              <a:t>Fundusz Szerokopasmowy</a:t>
            </a:r>
          </a:p>
          <a:p>
            <a:pPr lvl="1"/>
            <a:r>
              <a:rPr lang="pl-PL" sz="2000"/>
              <a:t>       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kontynuowano implementację 6 umów finansowanych ze środków Funduszu Szerokopasmowego, w ramach ogłoszonego w 2022 roku pilotażowego naboru wniosków na budowę sieci szerokopasmowych który był skierowany do gmin. </a:t>
            </a:r>
            <a:endParaRPr lang="pl-PL" sz="2200" b="1">
              <a:effectLst/>
              <a:ea typeface="Calibri" panose="020F0502020204030204" pitchFamily="34" charset="0"/>
            </a:endParaRPr>
          </a:p>
          <a:p>
            <a:pPr lvl="1"/>
            <a:endParaRPr lang="pl-PL" sz="2000" b="1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EE179DB-22F9-6F74-FEA4-A5E0F9A7D001}"/>
              </a:ext>
            </a:extLst>
          </p:cNvPr>
          <p:cNvSpPr txBox="1"/>
          <p:nvPr/>
        </p:nvSpPr>
        <p:spPr>
          <a:xfrm>
            <a:off x="1842080" y="3719480"/>
            <a:ext cx="123585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6140" lvl="1" indent="-457200">
              <a:buFont typeface="+mj-lt"/>
              <a:buAutoNum type="arabicParenR" startAt="4"/>
            </a:pPr>
            <a:r>
              <a:rPr lang="pl-PL" sz="2200" b="1">
                <a:ea typeface="Calibri" panose="020F0502020204030204" pitchFamily="34" charset="0"/>
              </a:rPr>
              <a:t>Aukcja częstotliwości z pasma 3,6 GHz na potrzeby wdrażania technologii 5G</a:t>
            </a:r>
          </a:p>
          <a:p>
            <a:pPr lvl="1"/>
            <a:r>
              <a:rPr lang="pl-PL" sz="2000"/>
              <a:t>       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przeprowadzona została  aukcja na rezerwację częstotliwości pasma 3,6 GHz </a:t>
            </a:r>
            <a:br>
              <a:rPr lang="pl-PL" sz="2000"/>
            </a:br>
            <a:r>
              <a:rPr lang="pl-PL" sz="2000"/>
              <a:t>w wyniku której 19 grudnia 2023 roku wydane zostały 4 decyzje rezerwacyjne.  </a:t>
            </a:r>
            <a:br>
              <a:rPr lang="pl-PL" sz="2000"/>
            </a:br>
            <a:r>
              <a:rPr lang="pl-PL" sz="2000"/>
              <a:t>W konsekwencji od 2024 roku operatorzy rozpoczęli proces uruchamiania komercyjnych sieci w tym paśmie i świadczenia nowoczesnych bezprzewodowych usług szerokopasmowych w technologii 5G.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endParaRPr lang="pl-PL" sz="2000"/>
          </a:p>
          <a:p>
            <a:pPr marL="1480779" lvl="2" indent="-342900">
              <a:buFont typeface="Wingdings" panose="05000000000000000000" pitchFamily="2" charset="2"/>
              <a:buChar char="ü"/>
            </a:pPr>
            <a:endParaRPr lang="pl-PL" sz="2000" b="1"/>
          </a:p>
        </p:txBody>
      </p:sp>
    </p:spTree>
    <p:extLst>
      <p:ext uri="{BB962C8B-B14F-4D97-AF65-F5344CB8AC3E}">
        <p14:creationId xmlns:p14="http://schemas.microsoft.com/office/powerpoint/2010/main" val="316075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CE32ACE-7F1F-D86D-04DE-160C1070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3" y="215892"/>
            <a:ext cx="13699574" cy="542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800" b="1"/>
              <a:t>Sprawozdanie z realizacji Narodowego Planu Szerokopasmowego za 2023 rok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8E321960-D644-03F5-E792-5313D1FCA312}"/>
              </a:ext>
            </a:extLst>
          </p:cNvPr>
          <p:cNvSpPr txBox="1">
            <a:spLocks/>
          </p:cNvSpPr>
          <p:nvPr/>
        </p:nvSpPr>
        <p:spPr>
          <a:xfrm>
            <a:off x="553453" y="433881"/>
            <a:ext cx="12901050" cy="15838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8DC865-1506-00F9-A3EB-83460333AF10}"/>
              </a:ext>
            </a:extLst>
          </p:cNvPr>
          <p:cNvSpPr txBox="1"/>
          <p:nvPr/>
        </p:nvSpPr>
        <p:spPr>
          <a:xfrm>
            <a:off x="1323022" y="826003"/>
            <a:ext cx="10918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/>
              <a:t>2. Działania realizowane w 2023 roku</a:t>
            </a:r>
            <a:br>
              <a:rPr lang="pl-PL" sz="2400"/>
            </a:br>
            <a:r>
              <a:rPr lang="pl-PL" sz="2400"/>
              <a:t>    </a:t>
            </a:r>
            <a:endParaRPr lang="pl-PL" sz="22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305C5EC-B5D4-899B-BD28-879F47AB47C6}"/>
              </a:ext>
            </a:extLst>
          </p:cNvPr>
          <p:cNvSpPr txBox="1"/>
          <p:nvPr/>
        </p:nvSpPr>
        <p:spPr>
          <a:xfrm>
            <a:off x="2125255" y="2235741"/>
            <a:ext cx="12458699" cy="3512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sz="2200"/>
            </a:br>
            <a:endParaRPr lang="pl-PL" sz="2200"/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pl-PL" sz="22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INTERNET.GOV.PL</a:t>
            </a:r>
            <a:endParaRPr lang="pl-PL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2000"/>
              <a:t>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 w pełni uruchomiono portal „internet.gov.pl” (SIDUSIS), dostępny dla wszystkich użytkowników, który oferuje informacje o usługach dostępu do stacjonarnego Internetu w dowolnej lokalizacji w kraju. W 2023 roku poprzez „internet.gov.pl” zgłoszono zapotrzebowanie na dostęp do Internetu ponad 55 tysięcy razy.</a:t>
            </a:r>
          </a:p>
          <a:p>
            <a:pPr lvl="2"/>
            <a:endParaRPr lang="pl-PL" sz="2200"/>
          </a:p>
          <a:p>
            <a:pPr marL="1595079" lvl="2" indent="-457200">
              <a:buFont typeface="+mj-lt"/>
              <a:buAutoNum type="arabicParenR" startAt="3"/>
            </a:pPr>
            <a:endParaRPr lang="pl-PL" sz="220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A85F2FE-9917-BD66-86AE-E93B24AE9500}"/>
              </a:ext>
            </a:extLst>
          </p:cNvPr>
          <p:cNvSpPr txBox="1"/>
          <p:nvPr/>
        </p:nvSpPr>
        <p:spPr>
          <a:xfrm>
            <a:off x="2125255" y="5349938"/>
            <a:ext cx="12652404" cy="2968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7"/>
            </a:pPr>
            <a:r>
              <a:rPr lang="pl-PL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„Sprawna telekomunikacja mobilna jako klucz do rozwoju i bezpieczeństwa”</a:t>
            </a:r>
          </a:p>
          <a:p>
            <a:pPr lvl="1"/>
            <a:r>
              <a:rPr lang="pl-PL" sz="2000"/>
              <a:t>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prowadzenie szeroko zakrojonej akcji </a:t>
            </a:r>
            <a:r>
              <a:rPr lang="pl-PL" sz="2000" err="1"/>
              <a:t>informacyjno</a:t>
            </a:r>
            <a:r>
              <a:rPr lang="pl-PL" sz="2000"/>
              <a:t> – edukacyjnej w zakresie telekomunikacji mobilnej oraz pola elektromagnetycznego, celem ograniczenia szkodliwego wpływu fałszywych informacji w tym zakresie na społeczeństwo, szczególnie w kontekście rozwoju technologii 5G. Realizacja projektu zakończyła się w 2023 roku.</a:t>
            </a:r>
            <a:endParaRPr lang="pl-PL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7"/>
            </a:pPr>
            <a:endParaRPr lang="pl-PL" sz="22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800"/>
              </a:spcAft>
              <a:buFont typeface="+mj-lt"/>
              <a:buAutoNum type="arabicParenR" startAt="7"/>
            </a:pPr>
            <a:endParaRPr lang="pl-PL" sz="22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40C24A-E4EB-B8DD-69CD-A1E6C8639BF3}"/>
              </a:ext>
            </a:extLst>
          </p:cNvPr>
          <p:cNvSpPr txBox="1"/>
          <p:nvPr/>
        </p:nvSpPr>
        <p:spPr>
          <a:xfrm>
            <a:off x="1495261" y="1408682"/>
            <a:ext cx="123585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6140" lvl="1" indent="-457200">
              <a:buFont typeface="+mj-lt"/>
              <a:buAutoNum type="arabicParenR" startAt="5"/>
            </a:pPr>
            <a:r>
              <a:rPr lang="pl-PL" sz="2200" b="1">
                <a:ea typeface="Calibri" panose="020F0502020204030204" pitchFamily="34" charset="0"/>
              </a:rPr>
              <a:t>Ogólnopolska Sieć Edukacyjna (OSE)</a:t>
            </a:r>
          </a:p>
          <a:p>
            <a:pPr lvl="1"/>
            <a:r>
              <a:rPr lang="pl-PL" sz="2000"/>
              <a:t>       W ramach realizacji:</a:t>
            </a:r>
          </a:p>
          <a:p>
            <a:pPr marL="1480779" lvl="2" indent="-342900">
              <a:buFont typeface="Wingdings" panose="05000000000000000000" pitchFamily="2" charset="2"/>
              <a:buChar char="ü"/>
            </a:pPr>
            <a:r>
              <a:rPr lang="pl-PL" sz="2000"/>
              <a:t>kontynuowano działania polegające na zapewnieniu szkołom </a:t>
            </a:r>
            <a:r>
              <a:rPr lang="pl-PL" sz="2000">
                <a:effectLst/>
                <a:ea typeface="Calibri" panose="020F0502020204030204" pitchFamily="34" charset="0"/>
              </a:rPr>
              <a:t>szybkiego, bezpłatnego i bezpiecznego Internetu.</a:t>
            </a:r>
            <a:endParaRPr lang="pl-PL" sz="2000" b="1"/>
          </a:p>
        </p:txBody>
      </p:sp>
    </p:spTree>
    <p:extLst>
      <p:ext uri="{BB962C8B-B14F-4D97-AF65-F5344CB8AC3E}">
        <p14:creationId xmlns:p14="http://schemas.microsoft.com/office/powerpoint/2010/main" val="202058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ystem ds. przemocy domowej_ spotkanie z MRiPS.potx" id="{3742D2A8-0F4D-48EE-A4F0-123089BE4C59}" vid="{17739A0C-A779-4D28-8F78-09A4786164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E59652-5149-4751-923F-6A2F73C2BE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3951C5-8C51-46CD-8C82-7E620EFF1732}">
  <ds:schemaRefs>
    <ds:schemaRef ds:uri="a9a9e3d6-963b-4985-a8a7-a3d2f87a534a"/>
    <ds:schemaRef ds:uri="d176cc68-f091-4a7f-ad9e-67747a5f6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E2333A-4044-46A9-BCD4-7BD6CA06E8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MC_system ds. przemocy domowej_ spotkanie z MRiPS</Template>
  <Application>Microsoft Office PowerPoint</Application>
  <PresentationFormat>Custom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MC</vt:lpstr>
      <vt:lpstr>    Sprawozdanie z realizacji Narodowego Planu Szerokopasmowego za 2023 rok    posiedzenie Komitetu Rady Ministrów do spraw Cyfryzacji  15 października 2024 r.</vt:lpstr>
      <vt:lpstr>Narodowy Plan Szerokopasmowy (NPS)</vt:lpstr>
      <vt:lpstr>Sprawozdanie z realizacji Narodowego Planu Szerokopasmowego</vt:lpstr>
      <vt:lpstr>Sprawozdanie z realizacji Narodowego Planu Szerokopasmowego za 2023 rok</vt:lpstr>
      <vt:lpstr>Sprawozdanie z realizacji Narodowego Planu Szerokopasmowego za 2023 rok</vt:lpstr>
      <vt:lpstr>Sprawozdanie z realizacji Narodowego Planu Szerokopasmowego za 2023 rok</vt:lpstr>
      <vt:lpstr>Sprawozdanie z realizacji Narodowego Planu Szerokopasmowego za 2023 rok</vt:lpstr>
      <vt:lpstr>Sprawozdanie z realizacji Narodowego Planu Szerokopasmowego za 2023 rok</vt:lpstr>
      <vt:lpstr>Sprawozdanie z realizacji Narodowego Planu Szerokopasmowego za 2023 rok</vt:lpstr>
      <vt:lpstr>Sprawozdanie z realizacji Narodowego Planu Szerokopasmowego za 2023 rok</vt:lpstr>
      <vt:lpstr>Dziękuję za uwagę  Marcin Łukasiewicz  Zastępca Dyrektora Departament Telekomunikacji 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teleinformatyczny do obsługi spraw związanych z przemocą domową</dc:title>
  <dc:creator>Pojawa Beata</dc:creator>
  <cp:revision>1</cp:revision>
  <dcterms:created xsi:type="dcterms:W3CDTF">2023-06-28T10:06:39Z</dcterms:created>
  <dcterms:modified xsi:type="dcterms:W3CDTF">2024-10-14T13:31:26Z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