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5">
  <p:sldMasterIdLst>
    <p:sldMasterId id="2147483648" r:id="rId1"/>
  </p:sldMasterIdLst>
  <p:notesMasterIdLst>
    <p:notesMasterId r:id="rId7"/>
  </p:notesMasterIdLst>
  <p:sldIdLst>
    <p:sldId id="256" r:id="rId2"/>
    <p:sldId id="272" r:id="rId3"/>
    <p:sldId id="275" r:id="rId4"/>
    <p:sldId id="274" r:id="rId5"/>
    <p:sldId id="270" r:id="rId6"/>
  </p:sldIdLst>
  <p:sldSz cx="9144000" cy="6858000" type="screen4x3"/>
  <p:notesSz cx="6797675" cy="9926638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147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31D7D"/>
    <a:srgbClr val="03BD83"/>
    <a:srgbClr val="07B90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Styl jasny 3 — Ak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012ECD-51FC-41F1-AA8D-1B2483CD663E}" styleName="Styl jasny 2 — Ak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3B4B98B0-60AC-42C2-AFA5-B58CD77FA1E5}" styleName="Styl jasny 1 — Ak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651" autoAdjust="0"/>
    <p:restoredTop sz="94660"/>
  </p:normalViewPr>
  <p:slideViewPr>
    <p:cSldViewPr>
      <p:cViewPr>
        <p:scale>
          <a:sx n="102" d="100"/>
          <a:sy n="102" d="100"/>
        </p:scale>
        <p:origin x="-588" y="-72"/>
      </p:cViewPr>
      <p:guideLst>
        <p:guide orient="horz" pos="2160"/>
        <p:guide pos="1474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414EDB-AA3B-459C-B0C6-AAAA08619697}" type="datetimeFigureOut">
              <a:rPr lang="pl-PL" smtClean="0"/>
              <a:t>2019-09-23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4805396-CDA6-44A7-8DBF-C7B902CD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286300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90221C-92EB-4A90-B3F5-6BB71D799148}" type="datetime1">
              <a:rPr lang="pl-PL" smtClean="0"/>
              <a:t>2019-09-23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497745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36492-9B3C-439B-B520-B23332D81885}" type="datetime1">
              <a:rPr lang="pl-PL" smtClean="0"/>
              <a:t>2019-09-23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5466983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31D0B-3683-4EAD-95BE-D65C1A923AEE}" type="datetime1">
              <a:rPr lang="pl-PL" smtClean="0"/>
              <a:t>2019-09-23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268920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34B11-5202-46C0-AE34-CF98D30CFCFB}" type="datetime1">
              <a:rPr lang="pl-PL" smtClean="0"/>
              <a:t>2019-09-23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056702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762979-6210-4E2B-BFC6-26AF6214CB7A}" type="datetime1">
              <a:rPr lang="pl-PL" smtClean="0"/>
              <a:t>2019-09-23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562653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A025AE-94D0-4B34-9F51-0D597FB8B39F}" type="datetime1">
              <a:rPr lang="pl-PL" smtClean="0"/>
              <a:t>2019-09-23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262494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56344-3ABA-4C5F-B581-F50F24F7726F}" type="datetime1">
              <a:rPr lang="pl-PL" smtClean="0"/>
              <a:t>2019-09-23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9607419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8ED061-F7E9-467D-8F3E-036FD6E7587B}" type="datetime1">
              <a:rPr lang="pl-PL" smtClean="0"/>
              <a:t>2019-09-23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6617053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C8779-5DA1-4FB1-9D3B-A9733A3C4E93}" type="datetime1">
              <a:rPr lang="pl-PL" smtClean="0"/>
              <a:t>2019-09-23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265994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963404-4897-40A8-B3C0-B5171F81D481}" type="datetime1">
              <a:rPr lang="pl-PL" smtClean="0"/>
              <a:t>2019-09-23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571288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978B7C-5EE2-45E2-A1E5-39309B7BFA70}" type="datetime1">
              <a:rPr lang="pl-PL" smtClean="0"/>
              <a:t>2019-09-23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5211497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223B8D-EC39-477D-9B51-5625BC5145C7}" type="datetime1">
              <a:rPr lang="pl-PL" smtClean="0"/>
              <a:t>2019-09-23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1B51F1-1D0A-4F40-8C72-E132C4CA8CE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6352661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333375" y="240804"/>
            <a:ext cx="8266609" cy="864096"/>
          </a:xfrm>
        </p:spPr>
        <p:txBody>
          <a:bodyPr>
            <a:noAutofit/>
          </a:bodyPr>
          <a:lstStyle/>
          <a:p>
            <a:endParaRPr lang="pl-PL" sz="22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251519" y="1484784"/>
            <a:ext cx="8509677" cy="5256584"/>
          </a:xfrm>
        </p:spPr>
        <p:txBody>
          <a:bodyPr>
            <a:normAutofit fontScale="32500" lnSpcReduction="20000"/>
          </a:bodyPr>
          <a:lstStyle/>
          <a:p>
            <a:pPr defTabSz="449263" eaLnBrk="0">
              <a:tabLst>
                <a:tab pos="5029200" algn="l"/>
              </a:tabLst>
              <a:defRPr/>
            </a:pPr>
            <a:r>
              <a:rPr lang="pl-PL" sz="9000" b="1" i="1" dirty="0" smtClean="0">
                <a:solidFill>
                  <a:schemeClr val="tx2"/>
                </a:solidFill>
                <a:latin typeface="+mj-lt"/>
                <a:cs typeface="Times New Roman" pitchFamily="18" charset="0"/>
              </a:rPr>
              <a:t>Cyfryzacja </a:t>
            </a:r>
            <a:r>
              <a:rPr lang="pl-PL" sz="9000" b="1" i="1" dirty="0" smtClean="0">
                <a:solidFill>
                  <a:schemeClr val="tx2"/>
                </a:solidFill>
              </a:rPr>
              <a:t>procesów </a:t>
            </a:r>
            <a:r>
              <a:rPr lang="pl-PL" sz="9000" b="1" i="1" dirty="0" err="1" smtClean="0">
                <a:solidFill>
                  <a:schemeClr val="tx2"/>
                </a:solidFill>
              </a:rPr>
              <a:t>back-office</a:t>
            </a:r>
            <a:r>
              <a:rPr lang="pl-PL" sz="9000" b="1" i="1" dirty="0">
                <a:solidFill>
                  <a:schemeClr val="tx2"/>
                </a:solidFill>
              </a:rPr>
              <a:t/>
            </a:r>
            <a:br>
              <a:rPr lang="pl-PL" sz="9000" b="1" i="1" dirty="0">
                <a:solidFill>
                  <a:schemeClr val="tx2"/>
                </a:solidFill>
              </a:rPr>
            </a:br>
            <a:r>
              <a:rPr lang="pl-PL" sz="9000" b="1" i="1" dirty="0" smtClean="0">
                <a:solidFill>
                  <a:schemeClr val="tx2"/>
                </a:solidFill>
              </a:rPr>
              <a:t>w </a:t>
            </a:r>
            <a:r>
              <a:rPr lang="pl-PL" sz="9000" b="1" i="1" dirty="0">
                <a:solidFill>
                  <a:schemeClr val="tx2"/>
                </a:solidFill>
              </a:rPr>
              <a:t>Instytucie Nafty i Gazu – </a:t>
            </a:r>
            <a:br>
              <a:rPr lang="pl-PL" sz="9000" b="1" i="1" dirty="0">
                <a:solidFill>
                  <a:schemeClr val="tx2"/>
                </a:solidFill>
              </a:rPr>
            </a:br>
            <a:r>
              <a:rPr lang="pl-PL" sz="9000" b="1" i="1" dirty="0">
                <a:solidFill>
                  <a:schemeClr val="tx2"/>
                </a:solidFill>
              </a:rPr>
              <a:t>Państwowym Instytucie Badawczym</a:t>
            </a:r>
            <a:endParaRPr lang="pl-PL" altLang="pl-PL" sz="9000" b="1" i="1" dirty="0">
              <a:solidFill>
                <a:schemeClr val="tx2"/>
              </a:solidFill>
            </a:endParaRPr>
          </a:p>
          <a:p>
            <a:endParaRPr lang="pl-PL" i="1" dirty="0" smtClean="0"/>
          </a:p>
          <a:p>
            <a:pPr marL="269875" indent="-269875" algn="l">
              <a:spcBef>
                <a:spcPts val="800"/>
              </a:spcBef>
              <a:buFont typeface="Wingdings" panose="05000000000000000000" pitchFamily="2" charset="2"/>
              <a:buChar char="§"/>
              <a:tabLst>
                <a:tab pos="2332038" algn="l"/>
              </a:tabLst>
            </a:pPr>
            <a:r>
              <a:rPr lang="pl-PL" sz="7400" i="1" dirty="0" smtClean="0">
                <a:solidFill>
                  <a:schemeClr val="tx2"/>
                </a:solidFill>
              </a:rPr>
              <a:t>Wnioskodawca: </a:t>
            </a:r>
            <a:r>
              <a:rPr lang="pl-PL" sz="7400" i="1" dirty="0" smtClean="0">
                <a:solidFill>
                  <a:schemeClr val="tx2"/>
                </a:solidFill>
              </a:rPr>
              <a:t>	</a:t>
            </a:r>
            <a:r>
              <a:rPr lang="pl-PL" sz="7400" i="1" dirty="0" smtClean="0">
                <a:solidFill>
                  <a:schemeClr val="tx1"/>
                </a:solidFill>
              </a:rPr>
              <a:t>Minister </a:t>
            </a:r>
            <a:r>
              <a:rPr lang="pl-PL" sz="7400" i="1" dirty="0">
                <a:solidFill>
                  <a:schemeClr val="tx1"/>
                </a:solidFill>
              </a:rPr>
              <a:t>Energii</a:t>
            </a:r>
          </a:p>
          <a:p>
            <a:pPr marL="269875" indent="-269875" algn="l">
              <a:spcBef>
                <a:spcPts val="800"/>
              </a:spcBef>
              <a:buFont typeface="Wingdings" panose="05000000000000000000" pitchFamily="2" charset="2"/>
              <a:buChar char="§"/>
              <a:tabLst>
                <a:tab pos="2332038" algn="l"/>
              </a:tabLst>
            </a:pPr>
            <a:r>
              <a:rPr lang="pl-PL" sz="7400" i="1" dirty="0" smtClean="0">
                <a:solidFill>
                  <a:schemeClr val="tx2"/>
                </a:solidFill>
              </a:rPr>
              <a:t>Beneficjent: </a:t>
            </a:r>
            <a:r>
              <a:rPr lang="pl-PL" sz="7400" i="1" dirty="0" smtClean="0">
                <a:solidFill>
                  <a:schemeClr val="tx2"/>
                </a:solidFill>
              </a:rPr>
              <a:t>	</a:t>
            </a:r>
            <a:r>
              <a:rPr lang="pl-PL" sz="7400" i="1" dirty="0" smtClean="0">
                <a:solidFill>
                  <a:schemeClr val="tx1"/>
                </a:solidFill>
              </a:rPr>
              <a:t>Instytut </a:t>
            </a:r>
            <a:r>
              <a:rPr lang="pl-PL" sz="7400" i="1" dirty="0" smtClean="0">
                <a:solidFill>
                  <a:schemeClr val="tx1"/>
                </a:solidFill>
              </a:rPr>
              <a:t>Nafty i Gazu </a:t>
            </a:r>
            <a:r>
              <a:rPr lang="pl-PL" sz="7400" i="1" dirty="0">
                <a:solidFill>
                  <a:schemeClr val="tx1"/>
                </a:solidFill>
              </a:rPr>
              <a:t>– </a:t>
            </a:r>
            <a:r>
              <a:rPr lang="pl-PL" sz="7400" i="1" dirty="0" smtClean="0">
                <a:solidFill>
                  <a:schemeClr val="tx1"/>
                </a:solidFill>
              </a:rPr>
              <a:t/>
            </a:r>
            <a:br>
              <a:rPr lang="pl-PL" sz="7400" i="1" dirty="0" smtClean="0">
                <a:solidFill>
                  <a:schemeClr val="tx1"/>
                </a:solidFill>
              </a:rPr>
            </a:br>
            <a:r>
              <a:rPr lang="pl-PL" sz="7400" i="1" dirty="0" smtClean="0">
                <a:solidFill>
                  <a:schemeClr val="tx1"/>
                </a:solidFill>
              </a:rPr>
              <a:t>	Państwowy </a:t>
            </a:r>
            <a:r>
              <a:rPr lang="pl-PL" sz="7400" i="1" dirty="0" smtClean="0">
                <a:solidFill>
                  <a:schemeClr val="tx1"/>
                </a:solidFill>
              </a:rPr>
              <a:t>Instytut Badawczy</a:t>
            </a:r>
          </a:p>
          <a:p>
            <a:pPr marL="269875" indent="-269875" algn="l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sz="7400" i="1" dirty="0" smtClean="0">
                <a:solidFill>
                  <a:schemeClr val="tx2"/>
                </a:solidFill>
              </a:rPr>
              <a:t>Źródło finansowania: </a:t>
            </a:r>
            <a:r>
              <a:rPr lang="pl-PL" sz="7400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/>
            </a:r>
            <a:br>
              <a:rPr lang="pl-PL" sz="7400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</a:br>
            <a:r>
              <a:rPr lang="pl-PL" sz="7400" i="1" dirty="0" smtClean="0">
                <a:solidFill>
                  <a:schemeClr val="tx1"/>
                </a:solidFill>
              </a:rPr>
              <a:t>Budżet </a:t>
            </a:r>
            <a:r>
              <a:rPr lang="pl-PL" sz="7400" i="1" dirty="0">
                <a:solidFill>
                  <a:schemeClr val="tx1"/>
                </a:solidFill>
              </a:rPr>
              <a:t>państwa - część budżetowa nr 27 – </a:t>
            </a:r>
            <a:r>
              <a:rPr lang="pl-PL" sz="7400" i="1" dirty="0" smtClean="0">
                <a:solidFill>
                  <a:schemeClr val="tx1"/>
                </a:solidFill>
              </a:rPr>
              <a:t>Informatyzacja</a:t>
            </a:r>
            <a:br>
              <a:rPr lang="pl-PL" sz="7400" i="1" dirty="0" smtClean="0">
                <a:solidFill>
                  <a:schemeClr val="tx1"/>
                </a:solidFill>
              </a:rPr>
            </a:br>
            <a:r>
              <a:rPr lang="pl-PL" sz="7400" i="1" dirty="0" smtClean="0">
                <a:solidFill>
                  <a:schemeClr val="tx1"/>
                </a:solidFill>
              </a:rPr>
              <a:t>Program </a:t>
            </a:r>
            <a:r>
              <a:rPr lang="pl-PL" sz="7400" i="1" dirty="0">
                <a:solidFill>
                  <a:schemeClr val="tx1"/>
                </a:solidFill>
              </a:rPr>
              <a:t>Operacyjny Polska Cyfrowa, 2 oś, Działanie 2.2</a:t>
            </a:r>
            <a:endParaRPr lang="pl-PL" sz="7400" i="1" dirty="0" smtClean="0">
              <a:solidFill>
                <a:schemeClr val="tx1"/>
              </a:solidFill>
            </a:endParaRPr>
          </a:p>
          <a:p>
            <a:pPr marL="269875" indent="-269875" algn="l">
              <a:spcBef>
                <a:spcPts val="1200"/>
              </a:spcBef>
              <a:buFont typeface="Wingdings" panose="05000000000000000000" pitchFamily="2" charset="2"/>
              <a:buChar char="§"/>
            </a:pPr>
            <a:r>
              <a:rPr lang="pl-PL" sz="7400" i="1" dirty="0" smtClean="0">
                <a:solidFill>
                  <a:schemeClr val="tx2"/>
                </a:solidFill>
              </a:rPr>
              <a:t>Całkowity koszt projektu:  </a:t>
            </a:r>
            <a:r>
              <a:rPr lang="pl-PL" sz="7400" i="1" dirty="0">
                <a:solidFill>
                  <a:schemeClr val="tx1"/>
                </a:solidFill>
              </a:rPr>
              <a:t>14 789 381,00 zł (brutto)</a:t>
            </a:r>
          </a:p>
          <a:p>
            <a:pPr marL="269875" indent="-269875" algn="l">
              <a:spcBef>
                <a:spcPts val="1200"/>
              </a:spcBef>
              <a:buFont typeface="Wingdings" panose="05000000000000000000" pitchFamily="2" charset="2"/>
              <a:buChar char="§"/>
            </a:pPr>
            <a:r>
              <a:rPr lang="pl-PL" sz="7400" i="1" dirty="0" smtClean="0">
                <a:solidFill>
                  <a:schemeClr val="tx2"/>
                </a:solidFill>
              </a:rPr>
              <a:t>Planowany okres realizacji projektu: </a:t>
            </a:r>
            <a:r>
              <a:rPr lang="pl-PL" sz="7400" i="1" dirty="0">
                <a:solidFill>
                  <a:schemeClr val="tx1"/>
                </a:solidFill>
              </a:rPr>
              <a:t>01-2020 do 12-2022</a:t>
            </a:r>
            <a:endParaRPr lang="pl-PL" sz="7400" i="1" dirty="0" smtClean="0">
              <a:solidFill>
                <a:schemeClr val="tx1"/>
              </a:solidFill>
            </a:endParaRPr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r>
              <a:rPr lang="pl-PL" dirty="0" smtClean="0"/>
              <a:t> </a:t>
            </a:r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/>
          </a:p>
        </p:txBody>
      </p:sp>
      <p:sp>
        <p:nvSpPr>
          <p:cNvPr id="19" name="Rectangle 20"/>
          <p:cNvSpPr>
            <a:spLocks noChangeArrowheads="1"/>
          </p:cNvSpPr>
          <p:nvPr/>
        </p:nvSpPr>
        <p:spPr bwMode="auto">
          <a:xfrm>
            <a:off x="333375" y="6096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sz="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pl-PL" sz="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pl-P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l-P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Rectangle 21"/>
          <p:cNvSpPr>
            <a:spLocks noChangeArrowheads="1"/>
          </p:cNvSpPr>
          <p:nvPr/>
        </p:nvSpPr>
        <p:spPr bwMode="auto">
          <a:xfrm>
            <a:off x="152400" y="11049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endParaRPr kumimoji="0" lang="pl-PL" sz="9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l-P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Rectangle 26"/>
          <p:cNvSpPr>
            <a:spLocks noChangeArrowheads="1"/>
          </p:cNvSpPr>
          <p:nvPr/>
        </p:nvSpPr>
        <p:spPr bwMode="auto">
          <a:xfrm>
            <a:off x="152400" y="11049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l-P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Symbol zastępczy numeru slajdu 2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1</a:t>
            </a:fld>
            <a:endParaRPr lang="pl-PL" dirty="0"/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5692" y="157971"/>
            <a:ext cx="8427822" cy="102976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942028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333375" y="240804"/>
            <a:ext cx="8266609" cy="864096"/>
          </a:xfrm>
        </p:spPr>
        <p:txBody>
          <a:bodyPr>
            <a:noAutofit/>
          </a:bodyPr>
          <a:lstStyle/>
          <a:p>
            <a:endParaRPr lang="pl-PL" sz="22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251519" y="1484784"/>
            <a:ext cx="8509677" cy="5256584"/>
          </a:xfrm>
        </p:spPr>
        <p:txBody>
          <a:bodyPr>
            <a:normAutofit/>
          </a:bodyPr>
          <a:lstStyle/>
          <a:p>
            <a:pPr>
              <a:spcAft>
                <a:spcPts val="1200"/>
              </a:spcAft>
            </a:pPr>
            <a:r>
              <a:rPr lang="pl-PL" sz="4000" b="1" dirty="0" smtClean="0">
                <a:solidFill>
                  <a:srgbClr val="002060"/>
                </a:solidFill>
                <a:cs typeface="Times New Roman" pitchFamily="18" charset="0"/>
              </a:rPr>
              <a:t>CEL PROJEKTU  </a:t>
            </a:r>
            <a:endParaRPr lang="pl-PL" sz="4000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r>
              <a:rPr lang="pl-PL" dirty="0" smtClean="0"/>
              <a:t> </a:t>
            </a:r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/>
          </a:p>
        </p:txBody>
      </p:sp>
      <p:sp>
        <p:nvSpPr>
          <p:cNvPr id="19" name="Rectangle 20"/>
          <p:cNvSpPr>
            <a:spLocks noChangeArrowheads="1"/>
          </p:cNvSpPr>
          <p:nvPr/>
        </p:nvSpPr>
        <p:spPr bwMode="auto">
          <a:xfrm>
            <a:off x="333375" y="6096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sz="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pl-PL" sz="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pl-P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l-P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Rectangle 21"/>
          <p:cNvSpPr>
            <a:spLocks noChangeArrowheads="1"/>
          </p:cNvSpPr>
          <p:nvPr/>
        </p:nvSpPr>
        <p:spPr bwMode="auto">
          <a:xfrm>
            <a:off x="152400" y="11049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endParaRPr kumimoji="0" lang="pl-PL" sz="9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l-P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Rectangle 26"/>
          <p:cNvSpPr>
            <a:spLocks noChangeArrowheads="1"/>
          </p:cNvSpPr>
          <p:nvPr/>
        </p:nvSpPr>
        <p:spPr bwMode="auto">
          <a:xfrm>
            <a:off x="152400" y="11049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l-P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Symbol zastępczy numeru slajdu 2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2</a:t>
            </a:fld>
            <a:endParaRPr lang="pl-PL"/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3375" y="188639"/>
            <a:ext cx="8427822" cy="102976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Prostokąt 3"/>
          <p:cNvSpPr/>
          <p:nvPr/>
        </p:nvSpPr>
        <p:spPr>
          <a:xfrm>
            <a:off x="292447" y="2276872"/>
            <a:ext cx="8509677" cy="40780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spcAft>
                <a:spcPts val="600"/>
              </a:spcAft>
              <a:buFont typeface="+mj-lt"/>
              <a:buAutoNum type="arabicPeriod"/>
            </a:pPr>
            <a:r>
              <a:rPr lang="pl-PL" dirty="0" smtClean="0"/>
              <a:t>Cyfryzacja </a:t>
            </a:r>
            <a:r>
              <a:rPr lang="pl-PL" dirty="0"/>
              <a:t>procesów i procedur dotyczących funkcjonowania obszaru </a:t>
            </a:r>
            <a:r>
              <a:rPr lang="pl-PL" dirty="0" err="1" smtClean="0"/>
              <a:t>back-office</a:t>
            </a:r>
            <a:r>
              <a:rPr lang="pl-PL" dirty="0" smtClean="0"/>
              <a:t> </a:t>
            </a:r>
            <a:br>
              <a:rPr lang="pl-PL" dirty="0" smtClean="0"/>
            </a:br>
            <a:r>
              <a:rPr lang="pl-PL" dirty="0" smtClean="0"/>
              <a:t>w Instytucie </a:t>
            </a:r>
            <a:r>
              <a:rPr lang="pl-PL" dirty="0"/>
              <a:t>Nafty i Gazu – Państwowym Instytucie </a:t>
            </a:r>
            <a:r>
              <a:rPr lang="pl-PL" dirty="0" smtClean="0"/>
              <a:t>Badawczym.</a:t>
            </a:r>
          </a:p>
          <a:p>
            <a:pPr marL="342900" indent="-342900">
              <a:spcAft>
                <a:spcPts val="600"/>
              </a:spcAft>
              <a:buFont typeface="+mj-lt"/>
              <a:buAutoNum type="arabicPeriod"/>
            </a:pPr>
            <a:r>
              <a:rPr lang="pl-PL" dirty="0"/>
              <a:t>Poprawa jakości i wydajności pracy personelu Instytutu Nafty i Gazu </a:t>
            </a:r>
            <a:r>
              <a:rPr lang="pl-PL" dirty="0" smtClean="0"/>
              <a:t>– Państwowy </a:t>
            </a:r>
            <a:r>
              <a:rPr lang="pl-PL" dirty="0"/>
              <a:t>Instytut Badawczy korzystających z utworzonego systemu </a:t>
            </a:r>
            <a:r>
              <a:rPr lang="pl-PL" dirty="0" err="1" smtClean="0"/>
              <a:t>back-office</a:t>
            </a:r>
            <a:r>
              <a:rPr lang="pl-PL" dirty="0" smtClean="0"/>
              <a:t>.</a:t>
            </a:r>
            <a:endParaRPr lang="pl-PL" dirty="0"/>
          </a:p>
          <a:p>
            <a:pPr marL="342900" indent="-342900">
              <a:spcAft>
                <a:spcPts val="600"/>
              </a:spcAft>
              <a:buFont typeface="+mj-lt"/>
              <a:buAutoNum type="arabicPeriod"/>
            </a:pPr>
            <a:r>
              <a:rPr lang="pl-PL" dirty="0" smtClean="0"/>
              <a:t>Bezpieczne </a:t>
            </a:r>
            <a:r>
              <a:rPr lang="pl-PL" dirty="0"/>
              <a:t>i kontrolowane udostępnienie cyfrowych produktów i </a:t>
            </a:r>
            <a:r>
              <a:rPr lang="pl-PL" dirty="0" smtClean="0"/>
              <a:t>materiałów archiwalnych </a:t>
            </a:r>
            <a:r>
              <a:rPr lang="pl-PL" dirty="0"/>
              <a:t>przedsiębiorcom, administracji oraz ośrodkom </a:t>
            </a:r>
            <a:r>
              <a:rPr lang="pl-PL" dirty="0" smtClean="0"/>
              <a:t>naukowym.</a:t>
            </a:r>
          </a:p>
          <a:p>
            <a:pPr marL="342900" indent="-342900">
              <a:spcAft>
                <a:spcPts val="600"/>
              </a:spcAft>
              <a:buFont typeface="+mj-lt"/>
              <a:buAutoNum type="arabicPeriod"/>
            </a:pPr>
            <a:r>
              <a:rPr lang="pl-PL" dirty="0"/>
              <a:t>Cyfrowa dostępność i użyteczność oprogramowanie sektora </a:t>
            </a:r>
            <a:r>
              <a:rPr lang="pl-PL" dirty="0" smtClean="0"/>
              <a:t>publicznego poprzez </a:t>
            </a:r>
            <a:r>
              <a:rPr lang="pl-PL" dirty="0"/>
              <a:t>udostępnienie publicznego interfejsu </a:t>
            </a:r>
            <a:r>
              <a:rPr lang="pl-PL" dirty="0" smtClean="0"/>
              <a:t>programistycznego.</a:t>
            </a:r>
          </a:p>
          <a:p>
            <a:pPr marL="342900" indent="-342900">
              <a:spcAft>
                <a:spcPts val="600"/>
              </a:spcAft>
              <a:buFont typeface="+mj-lt"/>
              <a:buAutoNum type="arabicPeriod"/>
            </a:pPr>
            <a:r>
              <a:rPr lang="pl-PL" dirty="0"/>
              <a:t>Uruchomienie platformy </a:t>
            </a:r>
            <a:r>
              <a:rPr lang="pl-PL" dirty="0" err="1"/>
              <a:t>multiportalowej</a:t>
            </a:r>
            <a:r>
              <a:rPr lang="pl-PL" dirty="0"/>
              <a:t> przeznaczonej dla </a:t>
            </a:r>
            <a:r>
              <a:rPr lang="pl-PL" dirty="0" smtClean="0"/>
              <a:t>użytkowników końcowych </a:t>
            </a:r>
            <a:r>
              <a:rPr lang="pl-PL" dirty="0"/>
              <a:t>pozwalających na skuteczne opracowanie materiałów </a:t>
            </a:r>
            <a:r>
              <a:rPr lang="pl-PL" dirty="0" smtClean="0"/>
              <a:t>cyfrowych oraz </a:t>
            </a:r>
            <a:r>
              <a:rPr lang="pl-PL" dirty="0"/>
              <a:t>ich udostępnienie z wykorzystaniem sieci Internet.</a:t>
            </a:r>
          </a:p>
          <a:p>
            <a:endParaRPr lang="pl-PL" i="1" dirty="0" smtClean="0">
              <a:solidFill>
                <a:srgbClr val="0070C0"/>
              </a:solidFill>
            </a:endParaRPr>
          </a:p>
          <a:p>
            <a:pPr algn="ctr"/>
            <a:r>
              <a:rPr lang="pl-PL" sz="2000" b="1" dirty="0" smtClean="0">
                <a:solidFill>
                  <a:schemeClr val="tx2"/>
                </a:solidFill>
              </a:rPr>
              <a:t>Cel strategiczny - </a:t>
            </a:r>
            <a:r>
              <a:rPr lang="pl-PL" sz="2000" b="1" dirty="0">
                <a:solidFill>
                  <a:schemeClr val="tx2"/>
                </a:solidFill>
              </a:rPr>
              <a:t>Cyfryzacja procesów </a:t>
            </a:r>
            <a:r>
              <a:rPr lang="pl-PL" sz="2000" b="1" dirty="0" err="1">
                <a:solidFill>
                  <a:schemeClr val="tx2"/>
                </a:solidFill>
              </a:rPr>
              <a:t>back</a:t>
            </a:r>
            <a:r>
              <a:rPr lang="pl-PL" sz="2000" b="1" dirty="0">
                <a:solidFill>
                  <a:schemeClr val="tx2"/>
                </a:solidFill>
              </a:rPr>
              <a:t>- </a:t>
            </a:r>
            <a:r>
              <a:rPr lang="pl-PL" sz="2000" b="1" dirty="0" err="1">
                <a:solidFill>
                  <a:schemeClr val="tx2"/>
                </a:solidFill>
              </a:rPr>
              <a:t>office</a:t>
            </a:r>
            <a:r>
              <a:rPr lang="pl-PL" sz="2000" b="1" dirty="0">
                <a:solidFill>
                  <a:schemeClr val="tx2"/>
                </a:solidFill>
              </a:rPr>
              <a:t> w administracji </a:t>
            </a:r>
            <a:r>
              <a:rPr lang="pl-PL" sz="2000" b="1" dirty="0" smtClean="0">
                <a:solidFill>
                  <a:schemeClr val="tx2"/>
                </a:solidFill>
              </a:rPr>
              <a:t>rządowej.</a:t>
            </a:r>
            <a:endParaRPr lang="pl-PL" sz="2000" b="1" i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61518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>
                <a:solidFill>
                  <a:prstClr val="black">
                    <a:tint val="75000"/>
                  </a:prstClr>
                </a:solidFill>
              </a:rPr>
              <a:pPr/>
              <a:t>3</a:t>
            </a:fld>
            <a:endParaRPr lang="pl-PL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8088" y="164894"/>
            <a:ext cx="8427822" cy="102976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Picture 2" descr="D:\Ewa\WNIOSEK\fiszka\schemat kolor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66462" y="1844824"/>
            <a:ext cx="6382388" cy="46085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215515" y="1194655"/>
            <a:ext cx="8712968" cy="3746513"/>
          </a:xfrm>
        </p:spPr>
        <p:txBody>
          <a:bodyPr anchor="ctr">
            <a:normAutofit/>
          </a:bodyPr>
          <a:lstStyle/>
          <a:p>
            <a:pPr marL="0" indent="0" algn="ctr">
              <a:spcBef>
                <a:spcPts val="0"/>
              </a:spcBef>
              <a:buNone/>
            </a:pPr>
            <a:endParaRPr lang="pl-PL" sz="3800" b="1" dirty="0">
              <a:solidFill>
                <a:srgbClr val="002060"/>
              </a:solidFill>
            </a:endParaRPr>
          </a:p>
          <a:p>
            <a:pPr marL="0" indent="0" algn="ctr">
              <a:spcBef>
                <a:spcPts val="0"/>
              </a:spcBef>
              <a:buNone/>
            </a:pPr>
            <a:r>
              <a:rPr lang="pl-PL" sz="3800" b="1" dirty="0">
                <a:solidFill>
                  <a:srgbClr val="002060"/>
                </a:solidFill>
              </a:rPr>
              <a:t/>
            </a:r>
            <a:br>
              <a:rPr lang="pl-PL" sz="3800" b="1" dirty="0">
                <a:solidFill>
                  <a:srgbClr val="002060"/>
                </a:solidFill>
              </a:rPr>
            </a:br>
            <a:r>
              <a:rPr lang="pl-PL" sz="3600" b="1" dirty="0" smtClean="0">
                <a:solidFill>
                  <a:srgbClr val="002060"/>
                </a:solidFill>
              </a:rPr>
              <a:t>ARCHITEKTURA</a:t>
            </a:r>
            <a:r>
              <a:rPr lang="pl-PL" sz="3800" b="1" dirty="0" smtClean="0">
                <a:solidFill>
                  <a:srgbClr val="002060"/>
                </a:solidFill>
              </a:rPr>
              <a:t> </a:t>
            </a:r>
            <a:endParaRPr lang="pl-PL" sz="4000" b="1" dirty="0">
              <a:solidFill>
                <a:srgbClr val="002060"/>
              </a:solidFill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pl-PL" sz="2000" b="1" dirty="0" smtClean="0"/>
              <a:t>Widok </a:t>
            </a:r>
            <a:r>
              <a:rPr lang="pl-PL" sz="2000" b="1" dirty="0"/>
              <a:t>kooperacji aplikacji </a:t>
            </a:r>
          </a:p>
          <a:p>
            <a:pPr>
              <a:spcBef>
                <a:spcPts val="0"/>
              </a:spcBef>
            </a:pPr>
            <a:endParaRPr lang="pl-PL" sz="2000" b="1" dirty="0">
              <a:solidFill>
                <a:srgbClr val="002060"/>
              </a:solidFill>
            </a:endParaRPr>
          </a:p>
          <a:p>
            <a:pPr marL="0" indent="0" algn="ctr">
              <a:spcBef>
                <a:spcPts val="0"/>
              </a:spcBef>
              <a:buNone/>
            </a:pPr>
            <a:endParaRPr lang="pl-PL" sz="3800" b="1" dirty="0">
              <a:solidFill>
                <a:srgbClr val="002060"/>
              </a:solidFill>
            </a:endParaRPr>
          </a:p>
          <a:p>
            <a:pPr marL="0" indent="0">
              <a:buNone/>
            </a:pPr>
            <a:endParaRPr lang="pl-PL" sz="2000" dirty="0">
              <a:solidFill>
                <a:srgbClr val="002060"/>
              </a:solidFill>
            </a:endParaRPr>
          </a:p>
          <a:p>
            <a:pPr marL="0" indent="0">
              <a:buNone/>
            </a:pPr>
            <a:endParaRPr lang="pl-PL" sz="2000" dirty="0">
              <a:solidFill>
                <a:srgbClr val="002060"/>
              </a:solidFill>
            </a:endParaRPr>
          </a:p>
          <a:p>
            <a:pPr marL="0" indent="0">
              <a:buNone/>
            </a:pPr>
            <a:endParaRPr lang="pl-PL" sz="2000" dirty="0">
              <a:solidFill>
                <a:srgbClr val="002060"/>
              </a:solidFill>
            </a:endParaRPr>
          </a:p>
          <a:p>
            <a:pPr marL="0" indent="0">
              <a:buNone/>
            </a:pPr>
            <a:endParaRPr lang="pl-PL" sz="2000" b="1" dirty="0">
              <a:solidFill>
                <a:srgbClr val="002060"/>
              </a:solidFill>
              <a:cs typeface="Times New Roman" pitchFamily="18" charset="0"/>
            </a:endParaRPr>
          </a:p>
          <a:p>
            <a:pPr marL="0" indent="0">
              <a:buNone/>
            </a:pPr>
            <a:endParaRPr lang="pl-PL" sz="2400" b="1" dirty="0">
              <a:solidFill>
                <a:srgbClr val="002060"/>
              </a:solidFill>
              <a:cs typeface="Times New Roman" pitchFamily="18" charset="0"/>
            </a:endParaRPr>
          </a:p>
          <a:p>
            <a:pPr marL="0" indent="0">
              <a:buNone/>
            </a:pPr>
            <a:endParaRPr lang="pl-PL" sz="2400" b="1" dirty="0">
              <a:solidFill>
                <a:srgbClr val="002060"/>
              </a:solidFill>
              <a:cs typeface="Times New Roman" pitchFamily="18" charset="0"/>
            </a:endParaRPr>
          </a:p>
          <a:p>
            <a:pPr marL="0" indent="0">
              <a:buNone/>
            </a:pPr>
            <a:endParaRPr lang="pl-PL" sz="2400" b="1" dirty="0">
              <a:solidFill>
                <a:srgbClr val="002060"/>
              </a:solidFill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881715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4</a:t>
            </a:fld>
            <a:endParaRPr lang="pl-PL"/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8089" y="164895"/>
            <a:ext cx="8427822" cy="102976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Symbol zastępczy zawartości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l-PL"/>
          </a:p>
        </p:txBody>
      </p:sp>
      <p:pic>
        <p:nvPicPr>
          <p:cNvPr id="1026" name="Picture 2" descr="D:\Ewa\WNIOSEK\fiszka\euslugiINiG.jp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9574"/>
          <a:stretch/>
        </p:blipFill>
        <p:spPr bwMode="auto">
          <a:xfrm>
            <a:off x="539550" y="1268760"/>
            <a:ext cx="8246359" cy="49734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739424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5</a:t>
            </a:fld>
            <a:endParaRPr lang="pl-PL"/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8089" y="164895"/>
            <a:ext cx="8427822" cy="102976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6" name="Picture 2" descr="D:\Ewa\WNIOSEK\fiszka\euslugiINiG.jp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0119" b="84444"/>
          <a:stretch/>
        </p:blipFill>
        <p:spPr bwMode="auto">
          <a:xfrm>
            <a:off x="539552" y="1194656"/>
            <a:ext cx="8246359" cy="5362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2" descr="D:\Ewa\WNIOSEK\fiszka\euslugiINiG.jpg"/>
          <p:cNvPicPr>
            <a:picLocks noGrp="1" noChangeAspect="1" noChangeArrowheads="1"/>
          </p:cNvPicPr>
          <p:nvPr>
            <p:ph idx="1"/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04" t="50144" r="-277" b="27"/>
          <a:stretch/>
        </p:blipFill>
        <p:spPr bwMode="auto">
          <a:xfrm>
            <a:off x="550506" y="1773154"/>
            <a:ext cx="8263397" cy="49308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529382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1697</TotalTime>
  <Words>21</Words>
  <Application>Microsoft Office PowerPoint</Application>
  <PresentationFormat>Pokaz na ekranie (4:3)</PresentationFormat>
  <Paragraphs>68</Paragraphs>
  <Slides>5</Slides>
  <Notes>0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5</vt:i4>
      </vt:variant>
    </vt:vector>
  </HeadingPairs>
  <TitlesOfParts>
    <vt:vector size="6" baseType="lpstr">
      <vt:lpstr>Motyw pakietu Office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USYTUOWANIE  KOMITETU RADY MINISTRÓW DO SPRAW CYFRYZACJI  W RZĄDOWYM PROCESIE LEGISLACYJNYM</dc:title>
  <dc:creator>Stępniewska Aneta</dc:creator>
  <cp:lastModifiedBy>Ewa Banka-Feuer</cp:lastModifiedBy>
  <cp:revision>140</cp:revision>
  <cp:lastPrinted>2019-08-19T13:16:55Z</cp:lastPrinted>
  <dcterms:created xsi:type="dcterms:W3CDTF">2014-01-14T15:20:07Z</dcterms:created>
  <dcterms:modified xsi:type="dcterms:W3CDTF">2019-09-23T13:05:16Z</dcterms:modified>
</cp:coreProperties>
</file>