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5"/>
  </p:notesMasterIdLst>
  <p:sldIdLst>
    <p:sldId id="256" r:id="rId5"/>
    <p:sldId id="259" r:id="rId6"/>
    <p:sldId id="280" r:id="rId7"/>
    <p:sldId id="261" r:id="rId8"/>
    <p:sldId id="281" r:id="rId9"/>
    <p:sldId id="277" r:id="rId10"/>
    <p:sldId id="269" r:id="rId11"/>
    <p:sldId id="266" r:id="rId12"/>
    <p:sldId id="267" r:id="rId13"/>
    <p:sldId id="258" r:id="rId14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EDD7131-A196-569F-E001-A2F439A12E6B}" name="Joanna Junak RCOP2" initials="JJR" userId="S::joanna.junak@p.lodz.pl::a83382ce-8d34-4aaa-a61b-9c30c5713efa" providerId="AD"/>
  <p188:author id="{04E359C4-DA2A-3BAD-1984-4FAB1CAB01AF}" name="Gałązka Anna" initials="GA" userId="S::Anna.Galazka@cyfra.gov.pl::1e12c8de-6583-4cdd-96dc-5494bb5d4142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F739F7"/>
    <a:srgbClr val="FFAFEA"/>
    <a:srgbClr val="FEE2FE"/>
    <a:srgbClr val="171AA9"/>
    <a:srgbClr val="6080D0"/>
    <a:srgbClr val="5DCDD3"/>
    <a:srgbClr val="6377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595" autoAdjust="0"/>
  </p:normalViewPr>
  <p:slideViewPr>
    <p:cSldViewPr snapToGrid="0">
      <p:cViewPr varScale="1">
        <p:scale>
          <a:sx n="77" d="100"/>
          <a:sy n="77" d="100"/>
        </p:scale>
        <p:origin x="883" y="43"/>
      </p:cViewPr>
      <p:guideLst/>
    </p:cSldViewPr>
  </p:slid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sz="2000" b="1" i="0" u="none" strike="noStrike" kern="1200" spc="0" baseline="0" dirty="0">
                <a:solidFill>
                  <a:srgbClr val="002060"/>
                </a:solidFill>
                <a:latin typeface="Calibri" panose="020F0502020204030204" pitchFamily="34" charset="0"/>
              </a:rPr>
              <a:t>KOSZT REALIZACJI POROJEKTU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>
        <c:manualLayout>
          <c:layoutTarget val="inner"/>
          <c:xMode val="edge"/>
          <c:yMode val="edge"/>
          <c:x val="0.12757640255905511"/>
          <c:y val="0.11835696860500931"/>
          <c:w val="0.84742359744094486"/>
          <c:h val="0.7019227861777694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OGÓŁEM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Arkusz1!$A$2:$A$3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Arkusz1!$B$2:$B$3</c:f>
              <c:numCache>
                <c:formatCode>#,##0.00</c:formatCode>
                <c:ptCount val="2"/>
                <c:pt idx="0">
                  <c:v>11644025.960000001</c:v>
                </c:pt>
                <c:pt idx="1">
                  <c:v>11309925.15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B6D-4E74-976B-973C8041EC7E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W TYM ŚRODKI UE</c:v>
                </c:pt>
              </c:strCache>
            </c:strRef>
          </c:tx>
          <c:spPr>
            <a:solidFill>
              <a:srgbClr val="FF33CC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Arkusz1!$A$2:$A$3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Arkusz1!$C$2:$C$3</c:f>
              <c:numCache>
                <c:formatCode>#,##0.00</c:formatCode>
                <c:ptCount val="2"/>
                <c:pt idx="0">
                  <c:v>9854339.1699999999</c:v>
                </c:pt>
                <c:pt idx="1">
                  <c:v>9571589.6500000004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B6D-4E74-976B-973C8041EC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319178112"/>
        <c:axId val="1319180512"/>
      </c:barChart>
      <c:catAx>
        <c:axId val="13191781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319180512"/>
        <c:crosses val="autoZero"/>
        <c:auto val="1"/>
        <c:lblAlgn val="ctr"/>
        <c:lblOffset val="100"/>
        <c:noMultiLvlLbl val="0"/>
      </c:catAx>
      <c:valAx>
        <c:axId val="13191805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3191781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C8787F-0842-4423-A4F8-80F292B5C94A}" type="datetimeFigureOut">
              <a:rPr lang="pl-PL" smtClean="0"/>
              <a:t>29.04.2024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9C1460-D710-45A3-A7DB-080C2532EDD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222519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29.04.2024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29.04.2024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29.04.2024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29.04.2024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29.04.2024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29.04.2024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29.04.2024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29.04.2024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29.04.2024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29.04.2024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29.04.2024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29.04.2024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39578" y="1748663"/>
            <a:ext cx="10614717" cy="230832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 dirty="0">
                <a:solidFill>
                  <a:schemeClr val="bg1"/>
                </a:solidFill>
              </a:rPr>
              <a:t>Wirtualna platforma danych medycznych oraz nowoczesnej diagnostyki </a:t>
            </a:r>
          </a:p>
          <a:p>
            <a:r>
              <a:rPr lang="pl-PL" sz="4800" b="1" dirty="0">
                <a:solidFill>
                  <a:schemeClr val="bg1"/>
                </a:solidFill>
              </a:rPr>
              <a:t>„MDB-MEDICAL DATA BANK”</a:t>
            </a: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ole tekstowe 4"/>
          <p:cNvSpPr txBox="1"/>
          <p:nvPr/>
        </p:nvSpPr>
        <p:spPr>
          <a:xfrm>
            <a:off x="445524" y="1221676"/>
            <a:ext cx="8427822" cy="11285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Wnioskodawca: </a:t>
            </a:r>
            <a:r>
              <a:rPr lang="pl-PL" b="1" dirty="0">
                <a:solidFill>
                  <a:srgbClr val="002060"/>
                </a:solidFill>
              </a:rPr>
              <a:t>Minister Nauki i Szkolnictwa Wyższego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Beneficjent: </a:t>
            </a:r>
            <a:r>
              <a:rPr lang="pl-PL" b="1" dirty="0">
                <a:solidFill>
                  <a:srgbClr val="002060"/>
                </a:solidFill>
              </a:rPr>
              <a:t>Politechnika Łódzka (PŁ)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Partnerzy: </a:t>
            </a:r>
            <a:r>
              <a:rPr lang="pl-PL" b="1" dirty="0">
                <a:solidFill>
                  <a:srgbClr val="002060"/>
                </a:solidFill>
              </a:rPr>
              <a:t>Instytut „Centrum Zdrowia Matki Polki” (ICZMP) </a:t>
            </a:r>
          </a:p>
        </p:txBody>
      </p:sp>
      <p:sp>
        <p:nvSpPr>
          <p:cNvPr id="6" name="Podtytuł 2"/>
          <p:cNvSpPr txBox="1">
            <a:spLocks/>
          </p:cNvSpPr>
          <p:nvPr/>
        </p:nvSpPr>
        <p:spPr>
          <a:xfrm>
            <a:off x="103178" y="4003135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endParaRPr lang="pl-PL" dirty="0"/>
          </a:p>
        </p:txBody>
      </p:sp>
      <p:sp>
        <p:nvSpPr>
          <p:cNvPr id="8" name="Podtytuł 2"/>
          <p:cNvSpPr txBox="1">
            <a:spLocks/>
          </p:cNvSpPr>
          <p:nvPr/>
        </p:nvSpPr>
        <p:spPr>
          <a:xfrm>
            <a:off x="1841160" y="2454186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OKRES REALIZACJI PROJEKTU</a:t>
            </a:r>
            <a:endParaRPr lang="pl-PL" dirty="0"/>
          </a:p>
        </p:txBody>
      </p:sp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0858972"/>
              </p:ext>
            </p:extLst>
          </p:nvPr>
        </p:nvGraphicFramePr>
        <p:xfrm>
          <a:off x="682933" y="3106552"/>
          <a:ext cx="10946674" cy="9948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35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963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667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93854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Planowany: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15.05.2020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14.05.2022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0959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Faktyczny: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15.05.2020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31.12.2023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Podtytuł 2">
            <a:extLst>
              <a:ext uri="{FF2B5EF4-FFF2-40B4-BE49-F238E27FC236}">
                <a16:creationId xmlns:a16="http://schemas.microsoft.com/office/drawing/2014/main" id="{B790F4E0-D795-CCBE-76E1-6981ACF9684D}"/>
              </a:ext>
            </a:extLst>
          </p:cNvPr>
          <p:cNvSpPr txBox="1">
            <a:spLocks/>
          </p:cNvSpPr>
          <p:nvPr/>
        </p:nvSpPr>
        <p:spPr>
          <a:xfrm>
            <a:off x="103178" y="4378433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CEL PROJEKTU</a:t>
            </a:r>
            <a:endParaRPr lang="pl-PL" dirty="0"/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66C23A33-8C0A-0D15-2CD8-7EFBAE0B9118}"/>
              </a:ext>
            </a:extLst>
          </p:cNvPr>
          <p:cNvSpPr txBox="1"/>
          <p:nvPr/>
        </p:nvSpPr>
        <p:spPr>
          <a:xfrm>
            <a:off x="681353" y="5070789"/>
            <a:ext cx="10829290" cy="13670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350" marR="635" indent="-6350" algn="just">
              <a:spcAft>
                <a:spcPts val="1270"/>
              </a:spcAft>
            </a:pPr>
            <a:r>
              <a:rPr lang="pl-PL" dirty="0">
                <a:solidFill>
                  <a:srgbClr val="0070C0"/>
                </a:solidFill>
              </a:rPr>
              <a:t>Utworzenie systemu do przechowywania i  udostępnienia w postaci cyfrowej danych ICZMP oraz PŁ. </a:t>
            </a:r>
          </a:p>
          <a:p>
            <a:pPr marL="6350" marR="635" indent="-6350" algn="just">
              <a:spcAft>
                <a:spcPts val="1270"/>
              </a:spcAft>
            </a:pPr>
            <a:r>
              <a:rPr lang="pl-PL" dirty="0">
                <a:solidFill>
                  <a:srgbClr val="0070C0"/>
                </a:solidFill>
              </a:rPr>
              <a:t>Dane zostały poddane normalizacji, standaryzacji oraz w zależności od typu danych anonimizacji w celu udostępnienia ich za pomocą strony WWW i dedykowanych API - Użytkownik ma możliwość przeglądania oraz pobierania danych bez potrzeby zakładania konta i bez potrzeby podawania swoich danych.</a:t>
            </a:r>
            <a:r>
              <a:rPr lang="pl-PL" sz="1600" dirty="0">
                <a:solidFill>
                  <a:srgbClr val="000000"/>
                </a:solidFill>
                <a:effectLst/>
                <a:ea typeface="Arial" panose="020B0604020202020204" pitchFamily="34" charset="0"/>
              </a:rPr>
              <a:t> </a:t>
            </a:r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odtytuł 2"/>
          <p:cNvSpPr txBox="1">
            <a:spLocks/>
          </p:cNvSpPr>
          <p:nvPr/>
        </p:nvSpPr>
        <p:spPr>
          <a:xfrm>
            <a:off x="400496" y="1206483"/>
            <a:ext cx="11391008" cy="12725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>
              <a:buNone/>
            </a:pPr>
            <a:r>
              <a:rPr lang="pl-PL" sz="1950" b="1" dirty="0">
                <a:solidFill>
                  <a:srgbClr val="002060"/>
                </a:solidFill>
                <a:cs typeface="Times New Roman" pitchFamily="18" charset="0"/>
              </a:rPr>
              <a:t>Źródło finansowania: </a:t>
            </a:r>
            <a:r>
              <a:rPr lang="pl-PL" sz="1950" dirty="0">
                <a:solidFill>
                  <a:srgbClr val="002060"/>
                </a:solidFill>
                <a:cs typeface="Times New Roman" pitchFamily="18" charset="0"/>
              </a:rPr>
              <a:t>Budżet Państwa - część budżetowa nr 27 Informatyzacja, Środki UE: POPC – Oś Priorytetowa II E-Administracja i Otwarty Rząd, Działanie 2.3 Cyfrowa dostępność i użyteczność informacji sektora publicznego, Poddziałanie 2.3.1 Cyfrowe udostępnienie informacji sektora publicznego (ISP) ze źródeł administracyjnych i zasobów nauki</a:t>
            </a:r>
          </a:p>
        </p:txBody>
      </p:sp>
      <p:graphicFrame>
        <p:nvGraphicFramePr>
          <p:cNvPr id="5" name="Wykres 4">
            <a:extLst>
              <a:ext uri="{FF2B5EF4-FFF2-40B4-BE49-F238E27FC236}">
                <a16:creationId xmlns:a16="http://schemas.microsoft.com/office/drawing/2014/main" id="{76A535EB-5407-0DE7-1F43-E78A7D6D89C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77534052"/>
              </p:ext>
            </p:extLst>
          </p:nvPr>
        </p:nvGraphicFramePr>
        <p:xfrm>
          <a:off x="1290320" y="2594112"/>
          <a:ext cx="9611360" cy="41744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04959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65583" y="1255795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6995883"/>
              </p:ext>
            </p:extLst>
          </p:nvPr>
        </p:nvGraphicFramePr>
        <p:xfrm>
          <a:off x="695232" y="2155478"/>
          <a:ext cx="10801535" cy="38468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510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62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54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588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5197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343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600" b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Baza Danych – serwer baz danych + serwer plików pod obrazy pozwalający na zarządzanie danymi: backup, magazynowanie, archiwizacja itp.</a:t>
                      </a:r>
                      <a:endParaRPr lang="pl-PL" sz="1600" b="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05.2021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07.2021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Nie dotyczy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197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600" b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System przetwarzania ETL – aplikacja/narzędzie do przetwarzania danych </a:t>
                      </a:r>
                      <a:br>
                        <a:rPr lang="pl-PL" sz="1600" b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l-PL" sz="1600" b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ładowania do baz danych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02.2022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05.2022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Nie dotyczy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666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600" b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Aplikacja zarządzająca CMS/API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01.2023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02.2023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Nie dotyczy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87987712"/>
                  </a:ext>
                </a:extLst>
              </a:tr>
              <a:tr h="734996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600" b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API oraz serwis WWW pozwalający użytkownikom na przeglądanie </a:t>
                      </a:r>
                      <a:br>
                        <a:rPr lang="pl-PL" sz="1600" b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l-PL" sz="1600" b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pobieranie materiałów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01.2023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02.2023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Nie dotyczy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4996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600" b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Udostępnione informacje sektora publicznego i </a:t>
                      </a:r>
                      <a:r>
                        <a:rPr lang="pl-PL" sz="1600" b="0" kern="1200" dirty="0" err="1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zdigitalizowane</a:t>
                      </a:r>
                      <a:r>
                        <a:rPr lang="pl-PL" sz="1600" b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zasoby medyczne PŁ i ICZMP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03.2023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11.2023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Nie dotyczy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9635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5160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292482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495319" y="1284397"/>
            <a:ext cx="10968381" cy="743054"/>
          </a:xfrm>
        </p:spPr>
        <p:txBody>
          <a:bodyPr>
            <a:noAutofit/>
          </a:bodyPr>
          <a:lstStyle/>
          <a:p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 – interoperacyjność</a:t>
            </a:r>
          </a:p>
        </p:txBody>
      </p:sp>
      <p:sp>
        <p:nvSpPr>
          <p:cNvPr id="76" name="pole tekstowe 75">
            <a:extLst>
              <a:ext uri="{FF2B5EF4-FFF2-40B4-BE49-F238E27FC236}">
                <a16:creationId xmlns:a16="http://schemas.microsoft.com/office/drawing/2014/main" id="{F0C88D9E-659F-848D-5C55-4B0AF4A95B40}"/>
              </a:ext>
            </a:extLst>
          </p:cNvPr>
          <p:cNvSpPr txBox="1"/>
          <p:nvPr/>
        </p:nvSpPr>
        <p:spPr>
          <a:xfrm>
            <a:off x="9330443" y="3361159"/>
            <a:ext cx="1777437" cy="1441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Oznaczenia powiązanych </a:t>
            </a:r>
          </a:p>
          <a:p>
            <a:pPr marL="0" marR="0" lvl="0" indent="0" algn="l" defTabSz="9144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systemów:</a:t>
            </a:r>
          </a:p>
          <a:p>
            <a:pPr marL="0" marR="0" lvl="0" indent="0" algn="l" defTabSz="9144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 planowany</a:t>
            </a:r>
          </a:p>
          <a:p>
            <a:pPr marL="0" marR="0" lvl="0" indent="0" algn="l" defTabSz="9144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 modyfikowany</a:t>
            </a:r>
          </a:p>
          <a:p>
            <a:pPr marL="0" marR="0" lvl="0" indent="0" algn="l" defTabSz="9144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 istniejący</a:t>
            </a:r>
          </a:p>
          <a:p>
            <a:pPr marL="0" marR="0" lvl="0" indent="0" algn="l" defTabSz="9144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dot. systemów własnych oraz innych jednostek</a:t>
            </a: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7" name="Prostokąt 76">
            <a:extLst>
              <a:ext uri="{FF2B5EF4-FFF2-40B4-BE49-F238E27FC236}">
                <a16:creationId xmlns:a16="http://schemas.microsoft.com/office/drawing/2014/main" id="{B1384A77-BA5A-CA04-0425-E4EAF2F75D0F}"/>
              </a:ext>
            </a:extLst>
          </p:cNvPr>
          <p:cNvSpPr/>
          <p:nvPr/>
        </p:nvSpPr>
        <p:spPr>
          <a:xfrm>
            <a:off x="9479564" y="3815341"/>
            <a:ext cx="144016" cy="14400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8" name="Prostokąt 77">
            <a:extLst>
              <a:ext uri="{FF2B5EF4-FFF2-40B4-BE49-F238E27FC236}">
                <a16:creationId xmlns:a16="http://schemas.microsoft.com/office/drawing/2014/main" id="{AB74F329-ABBF-AAF2-11AC-353FE51BC584}"/>
              </a:ext>
            </a:extLst>
          </p:cNvPr>
          <p:cNvSpPr/>
          <p:nvPr/>
        </p:nvSpPr>
        <p:spPr>
          <a:xfrm>
            <a:off x="9484668" y="4021553"/>
            <a:ext cx="144016" cy="144000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9" name="Prostokąt 78">
            <a:extLst>
              <a:ext uri="{FF2B5EF4-FFF2-40B4-BE49-F238E27FC236}">
                <a16:creationId xmlns:a16="http://schemas.microsoft.com/office/drawing/2014/main" id="{9DBF756C-1315-9689-3837-2A91146C24D3}"/>
              </a:ext>
            </a:extLst>
          </p:cNvPr>
          <p:cNvSpPr/>
          <p:nvPr/>
        </p:nvSpPr>
        <p:spPr>
          <a:xfrm>
            <a:off x="9493503" y="4237152"/>
            <a:ext cx="144016" cy="144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0" name="Prostokąt: zaokrąglone rogi 79">
            <a:extLst>
              <a:ext uri="{FF2B5EF4-FFF2-40B4-BE49-F238E27FC236}">
                <a16:creationId xmlns:a16="http://schemas.microsoft.com/office/drawing/2014/main" id="{A8BAF655-1189-78B7-7C9D-A03251376B34}"/>
              </a:ext>
            </a:extLst>
          </p:cNvPr>
          <p:cNvSpPr/>
          <p:nvPr/>
        </p:nvSpPr>
        <p:spPr>
          <a:xfrm>
            <a:off x="1926779" y="2463328"/>
            <a:ext cx="1613838" cy="618423"/>
          </a:xfrm>
          <a:prstGeom prst="roundRect">
            <a:avLst/>
          </a:prstGeom>
          <a:solidFill>
            <a:srgbClr val="FF33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1" name="Prostokąt: zaokrąglone rogi 80">
            <a:extLst>
              <a:ext uri="{FF2B5EF4-FFF2-40B4-BE49-F238E27FC236}">
                <a16:creationId xmlns:a16="http://schemas.microsoft.com/office/drawing/2014/main" id="{1D5C5727-EF4E-9628-14B3-87451CFB7814}"/>
              </a:ext>
            </a:extLst>
          </p:cNvPr>
          <p:cNvSpPr/>
          <p:nvPr/>
        </p:nvSpPr>
        <p:spPr>
          <a:xfrm>
            <a:off x="3855043" y="2472952"/>
            <a:ext cx="1381226" cy="618423"/>
          </a:xfrm>
          <a:prstGeom prst="roundRect">
            <a:avLst/>
          </a:prstGeom>
          <a:solidFill>
            <a:srgbClr val="FF33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2" name="Prostokąt: zaokrąglone rogi 81">
            <a:extLst>
              <a:ext uri="{FF2B5EF4-FFF2-40B4-BE49-F238E27FC236}">
                <a16:creationId xmlns:a16="http://schemas.microsoft.com/office/drawing/2014/main" id="{76CDA5DD-3224-4119-DCA8-73D0E2609D80}"/>
              </a:ext>
            </a:extLst>
          </p:cNvPr>
          <p:cNvSpPr/>
          <p:nvPr/>
        </p:nvSpPr>
        <p:spPr>
          <a:xfrm>
            <a:off x="5545077" y="2476091"/>
            <a:ext cx="1328287" cy="618423"/>
          </a:xfrm>
          <a:prstGeom prst="roundRect">
            <a:avLst/>
          </a:prstGeom>
          <a:solidFill>
            <a:srgbClr val="FF33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3" name="Prostokąt: zaokrąglone rogi 82">
            <a:extLst>
              <a:ext uri="{FF2B5EF4-FFF2-40B4-BE49-F238E27FC236}">
                <a16:creationId xmlns:a16="http://schemas.microsoft.com/office/drawing/2014/main" id="{92D84D82-4AE9-CBA1-62A7-C7F7BF33C639}"/>
              </a:ext>
            </a:extLst>
          </p:cNvPr>
          <p:cNvSpPr/>
          <p:nvPr/>
        </p:nvSpPr>
        <p:spPr>
          <a:xfrm>
            <a:off x="7178158" y="2485166"/>
            <a:ext cx="1328287" cy="618423"/>
          </a:xfrm>
          <a:prstGeom prst="roundRect">
            <a:avLst/>
          </a:prstGeom>
          <a:solidFill>
            <a:srgbClr val="FF33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4" name="Prostokąt: zaokrąglone rogi 83">
            <a:extLst>
              <a:ext uri="{FF2B5EF4-FFF2-40B4-BE49-F238E27FC236}">
                <a16:creationId xmlns:a16="http://schemas.microsoft.com/office/drawing/2014/main" id="{01A85ABC-AFA4-4FC0-4F01-80B80ECF82FE}"/>
              </a:ext>
            </a:extLst>
          </p:cNvPr>
          <p:cNvSpPr/>
          <p:nvPr/>
        </p:nvSpPr>
        <p:spPr>
          <a:xfrm>
            <a:off x="2890911" y="3690549"/>
            <a:ext cx="1487102" cy="690603"/>
          </a:xfrm>
          <a:prstGeom prst="roundRect">
            <a:avLst/>
          </a:prstGeom>
          <a:solidFill>
            <a:srgbClr val="FF33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5" name="Prostokąt: zaokrąglone rogi 84">
            <a:extLst>
              <a:ext uri="{FF2B5EF4-FFF2-40B4-BE49-F238E27FC236}">
                <a16:creationId xmlns:a16="http://schemas.microsoft.com/office/drawing/2014/main" id="{D8DA167B-21F7-F327-D5A0-44894B637EBF}"/>
              </a:ext>
            </a:extLst>
          </p:cNvPr>
          <p:cNvSpPr/>
          <p:nvPr/>
        </p:nvSpPr>
        <p:spPr>
          <a:xfrm>
            <a:off x="5525655" y="3719186"/>
            <a:ext cx="2764905" cy="690603"/>
          </a:xfrm>
          <a:prstGeom prst="roundRect">
            <a:avLst/>
          </a:prstGeom>
          <a:solidFill>
            <a:srgbClr val="FF33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6" name="Prostokąt: zaokrąglone rogi 85">
            <a:extLst>
              <a:ext uri="{FF2B5EF4-FFF2-40B4-BE49-F238E27FC236}">
                <a16:creationId xmlns:a16="http://schemas.microsoft.com/office/drawing/2014/main" id="{A363ED58-8113-A030-D238-DED36F74F0C4}"/>
              </a:ext>
            </a:extLst>
          </p:cNvPr>
          <p:cNvSpPr/>
          <p:nvPr/>
        </p:nvSpPr>
        <p:spPr>
          <a:xfrm>
            <a:off x="3911188" y="5076587"/>
            <a:ext cx="3267778" cy="827772"/>
          </a:xfrm>
          <a:prstGeom prst="roundRect">
            <a:avLst/>
          </a:prstGeom>
          <a:solidFill>
            <a:srgbClr val="FF33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7" name="pole tekstowe 86">
            <a:extLst>
              <a:ext uri="{FF2B5EF4-FFF2-40B4-BE49-F238E27FC236}">
                <a16:creationId xmlns:a16="http://schemas.microsoft.com/office/drawing/2014/main" id="{1755D6FE-55DE-CCC7-B1FB-B8A5279B5A85}"/>
              </a:ext>
            </a:extLst>
          </p:cNvPr>
          <p:cNvSpPr txBox="1"/>
          <p:nvPr/>
        </p:nvSpPr>
        <p:spPr>
          <a:xfrm>
            <a:off x="1920393" y="2533449"/>
            <a:ext cx="17774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b="1" dirty="0">
                <a:solidFill>
                  <a:schemeClr val="bg1"/>
                </a:solidFill>
              </a:rPr>
              <a:t>Zainstalowane systemy bazodanowe DBMS</a:t>
            </a:r>
          </a:p>
        </p:txBody>
      </p:sp>
      <p:sp>
        <p:nvSpPr>
          <p:cNvPr id="88" name="pole tekstowe 87">
            <a:extLst>
              <a:ext uri="{FF2B5EF4-FFF2-40B4-BE49-F238E27FC236}">
                <a16:creationId xmlns:a16="http://schemas.microsoft.com/office/drawing/2014/main" id="{0B098C44-749C-BC7B-7DBB-3FE95481CF45}"/>
              </a:ext>
            </a:extLst>
          </p:cNvPr>
          <p:cNvSpPr txBox="1"/>
          <p:nvPr/>
        </p:nvSpPr>
        <p:spPr>
          <a:xfrm>
            <a:off x="3911188" y="2551330"/>
            <a:ext cx="11630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b="1" dirty="0">
                <a:solidFill>
                  <a:schemeClr val="bg1"/>
                </a:solidFill>
              </a:rPr>
              <a:t>Zainstalowane </a:t>
            </a:r>
            <a:br>
              <a:rPr lang="pl-PL" sz="1200" b="1" dirty="0">
                <a:solidFill>
                  <a:schemeClr val="bg1"/>
                </a:solidFill>
              </a:rPr>
            </a:br>
            <a:r>
              <a:rPr lang="pl-PL" sz="1200" b="1" dirty="0">
                <a:solidFill>
                  <a:schemeClr val="bg1"/>
                </a:solidFill>
              </a:rPr>
              <a:t>serwery plików</a:t>
            </a:r>
          </a:p>
        </p:txBody>
      </p:sp>
      <p:sp>
        <p:nvSpPr>
          <p:cNvPr id="89" name="pole tekstowe 88">
            <a:extLst>
              <a:ext uri="{FF2B5EF4-FFF2-40B4-BE49-F238E27FC236}">
                <a16:creationId xmlns:a16="http://schemas.microsoft.com/office/drawing/2014/main" id="{9CDE61A9-79E2-4E0A-7DC1-7A6F8B524F07}"/>
              </a:ext>
            </a:extLst>
          </p:cNvPr>
          <p:cNvSpPr txBox="1"/>
          <p:nvPr/>
        </p:nvSpPr>
        <p:spPr>
          <a:xfrm>
            <a:off x="5760839" y="2551329"/>
            <a:ext cx="12015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b="1" dirty="0">
                <a:solidFill>
                  <a:schemeClr val="bg1"/>
                </a:solidFill>
              </a:rPr>
              <a:t>Zainstalowany ETL</a:t>
            </a:r>
          </a:p>
        </p:txBody>
      </p:sp>
      <p:sp>
        <p:nvSpPr>
          <p:cNvPr id="90" name="pole tekstowe 89">
            <a:extLst>
              <a:ext uri="{FF2B5EF4-FFF2-40B4-BE49-F238E27FC236}">
                <a16:creationId xmlns:a16="http://schemas.microsoft.com/office/drawing/2014/main" id="{B04F7495-5EC3-D9A0-9121-8300824CD32C}"/>
              </a:ext>
            </a:extLst>
          </p:cNvPr>
          <p:cNvSpPr txBox="1"/>
          <p:nvPr/>
        </p:nvSpPr>
        <p:spPr>
          <a:xfrm>
            <a:off x="7267190" y="2551328"/>
            <a:ext cx="1222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b="1" dirty="0">
                <a:solidFill>
                  <a:schemeClr val="bg1"/>
                </a:solidFill>
              </a:rPr>
              <a:t>Zainstalowany serwer HTTP</a:t>
            </a:r>
          </a:p>
        </p:txBody>
      </p:sp>
      <p:sp>
        <p:nvSpPr>
          <p:cNvPr id="91" name="pole tekstowe 90">
            <a:extLst>
              <a:ext uri="{FF2B5EF4-FFF2-40B4-BE49-F238E27FC236}">
                <a16:creationId xmlns:a16="http://schemas.microsoft.com/office/drawing/2014/main" id="{D2B044F6-839B-4132-2EDA-6D437F0C0D99}"/>
              </a:ext>
            </a:extLst>
          </p:cNvPr>
          <p:cNvSpPr txBox="1"/>
          <p:nvPr/>
        </p:nvSpPr>
        <p:spPr>
          <a:xfrm>
            <a:off x="2943849" y="3805017"/>
            <a:ext cx="13812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b="1" dirty="0">
                <a:solidFill>
                  <a:schemeClr val="bg1"/>
                </a:solidFill>
              </a:rPr>
              <a:t>Załadowane bazy danych</a:t>
            </a:r>
          </a:p>
        </p:txBody>
      </p:sp>
      <p:sp>
        <p:nvSpPr>
          <p:cNvPr id="92" name="pole tekstowe 91">
            <a:extLst>
              <a:ext uri="{FF2B5EF4-FFF2-40B4-BE49-F238E27FC236}">
                <a16:creationId xmlns:a16="http://schemas.microsoft.com/office/drawing/2014/main" id="{844C99B3-720F-3146-1D4B-233C10AC0F1D}"/>
              </a:ext>
            </a:extLst>
          </p:cNvPr>
          <p:cNvSpPr txBox="1"/>
          <p:nvPr/>
        </p:nvSpPr>
        <p:spPr>
          <a:xfrm>
            <a:off x="5878168" y="3771426"/>
            <a:ext cx="21966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b="1" dirty="0">
                <a:solidFill>
                  <a:schemeClr val="bg1"/>
                </a:solidFill>
              </a:rPr>
              <a:t>Utworzone API umożliwiające współpracę z innymi systemami zewnętrznymi</a:t>
            </a:r>
          </a:p>
        </p:txBody>
      </p:sp>
      <p:sp>
        <p:nvSpPr>
          <p:cNvPr id="93" name="pole tekstowe 92">
            <a:extLst>
              <a:ext uri="{FF2B5EF4-FFF2-40B4-BE49-F238E27FC236}">
                <a16:creationId xmlns:a16="http://schemas.microsoft.com/office/drawing/2014/main" id="{29349B4A-9ED5-9567-7225-F6A86573FEE1}"/>
              </a:ext>
            </a:extLst>
          </p:cNvPr>
          <p:cNvSpPr txBox="1"/>
          <p:nvPr/>
        </p:nvSpPr>
        <p:spPr>
          <a:xfrm>
            <a:off x="4193414" y="5156763"/>
            <a:ext cx="27208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b="1" dirty="0">
                <a:solidFill>
                  <a:schemeClr val="bg1"/>
                </a:solidFill>
              </a:rPr>
              <a:t>Serwis www – produkt przygotowany do udostępnienia użytkownikom zewnętrznym</a:t>
            </a:r>
          </a:p>
        </p:txBody>
      </p:sp>
      <p:cxnSp>
        <p:nvCxnSpPr>
          <p:cNvPr id="94" name="Łącznik prosty ze strzałką 93">
            <a:extLst>
              <a:ext uri="{FF2B5EF4-FFF2-40B4-BE49-F238E27FC236}">
                <a16:creationId xmlns:a16="http://schemas.microsoft.com/office/drawing/2014/main" id="{2088CFA3-662A-DC72-2B19-A04F869A24C3}"/>
              </a:ext>
            </a:extLst>
          </p:cNvPr>
          <p:cNvCxnSpPr/>
          <p:nvPr/>
        </p:nvCxnSpPr>
        <p:spPr>
          <a:xfrm>
            <a:off x="3117105" y="3163841"/>
            <a:ext cx="120315" cy="462013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Łącznik prosty ze strzałką 94">
            <a:extLst>
              <a:ext uri="{FF2B5EF4-FFF2-40B4-BE49-F238E27FC236}">
                <a16:creationId xmlns:a16="http://schemas.microsoft.com/office/drawing/2014/main" id="{05AEB086-2EA1-3A77-A0EA-D922C40A4416}"/>
              </a:ext>
            </a:extLst>
          </p:cNvPr>
          <p:cNvCxnSpPr/>
          <p:nvPr/>
        </p:nvCxnSpPr>
        <p:spPr>
          <a:xfrm flipH="1">
            <a:off x="4325074" y="3176035"/>
            <a:ext cx="1435764" cy="500216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Łącznik prosty ze strzałką 95">
            <a:extLst>
              <a:ext uri="{FF2B5EF4-FFF2-40B4-BE49-F238E27FC236}">
                <a16:creationId xmlns:a16="http://schemas.microsoft.com/office/drawing/2014/main" id="{8F906B90-719A-DCC4-7D54-E4C120E699F4}"/>
              </a:ext>
            </a:extLst>
          </p:cNvPr>
          <p:cNvCxnSpPr/>
          <p:nvPr/>
        </p:nvCxnSpPr>
        <p:spPr>
          <a:xfrm>
            <a:off x="3995409" y="3149127"/>
            <a:ext cx="0" cy="516578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Łącznik prosty ze strzałką 96">
            <a:extLst>
              <a:ext uri="{FF2B5EF4-FFF2-40B4-BE49-F238E27FC236}">
                <a16:creationId xmlns:a16="http://schemas.microsoft.com/office/drawing/2014/main" id="{DE463535-FC64-8315-BF1D-F8C8D1F2EFDE}"/>
              </a:ext>
            </a:extLst>
          </p:cNvPr>
          <p:cNvCxnSpPr>
            <a:cxnSpLocks/>
          </p:cNvCxnSpPr>
          <p:nvPr/>
        </p:nvCxnSpPr>
        <p:spPr>
          <a:xfrm flipV="1">
            <a:off x="4455016" y="4082061"/>
            <a:ext cx="1011981" cy="10279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Łącznik prosty ze strzałką 97">
            <a:extLst>
              <a:ext uri="{FF2B5EF4-FFF2-40B4-BE49-F238E27FC236}">
                <a16:creationId xmlns:a16="http://schemas.microsoft.com/office/drawing/2014/main" id="{B047F381-5DDB-B13F-BE52-2DE221B156F4}"/>
              </a:ext>
            </a:extLst>
          </p:cNvPr>
          <p:cNvCxnSpPr>
            <a:cxnSpLocks/>
          </p:cNvCxnSpPr>
          <p:nvPr/>
        </p:nvCxnSpPr>
        <p:spPr>
          <a:xfrm>
            <a:off x="3959316" y="4397240"/>
            <a:ext cx="1083640" cy="59271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Łącznik prosty ze strzałką 98">
            <a:extLst>
              <a:ext uri="{FF2B5EF4-FFF2-40B4-BE49-F238E27FC236}">
                <a16:creationId xmlns:a16="http://schemas.microsoft.com/office/drawing/2014/main" id="{4243D089-ECAC-B845-7063-71C01B83B2A2}"/>
              </a:ext>
            </a:extLst>
          </p:cNvPr>
          <p:cNvCxnSpPr>
            <a:cxnSpLocks/>
          </p:cNvCxnSpPr>
          <p:nvPr/>
        </p:nvCxnSpPr>
        <p:spPr>
          <a:xfrm flipH="1">
            <a:off x="5674939" y="4489965"/>
            <a:ext cx="686678" cy="557315"/>
          </a:xfrm>
          <a:prstGeom prst="straightConnector1">
            <a:avLst/>
          </a:prstGeom>
          <a:ln w="254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Łącznik prosty ze strzałką 99">
            <a:extLst>
              <a:ext uri="{FF2B5EF4-FFF2-40B4-BE49-F238E27FC236}">
                <a16:creationId xmlns:a16="http://schemas.microsoft.com/office/drawing/2014/main" id="{3EC0DB81-3830-2D54-1FC5-68C1D9A1FCD9}"/>
              </a:ext>
            </a:extLst>
          </p:cNvPr>
          <p:cNvCxnSpPr>
            <a:cxnSpLocks/>
          </p:cNvCxnSpPr>
          <p:nvPr/>
        </p:nvCxnSpPr>
        <p:spPr>
          <a:xfrm flipH="1">
            <a:off x="6873363" y="3124713"/>
            <a:ext cx="968938" cy="522265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69828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292482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495319" y="1284396"/>
            <a:ext cx="10968381" cy="1113875"/>
          </a:xfrm>
        </p:spPr>
        <p:txBody>
          <a:bodyPr>
            <a:noAutofit/>
          </a:bodyPr>
          <a:lstStyle/>
          <a:p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KLUCZOWE KOMPONENTY ARCHITEKTURY ROZWIĄZANIA</a:t>
            </a:r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0D848D26-5402-AA05-D917-675E09B65B46}"/>
              </a:ext>
            </a:extLst>
          </p:cNvPr>
          <p:cNvSpPr/>
          <p:nvPr/>
        </p:nvSpPr>
        <p:spPr>
          <a:xfrm>
            <a:off x="392365" y="2919871"/>
            <a:ext cx="3600174" cy="310984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Prostokąt 7">
            <a:extLst>
              <a:ext uri="{FF2B5EF4-FFF2-40B4-BE49-F238E27FC236}">
                <a16:creationId xmlns:a16="http://schemas.microsoft.com/office/drawing/2014/main" id="{2314F0B6-6D63-20F2-BCD7-01B61506580A}"/>
              </a:ext>
            </a:extLst>
          </p:cNvPr>
          <p:cNvSpPr/>
          <p:nvPr/>
        </p:nvSpPr>
        <p:spPr>
          <a:xfrm>
            <a:off x="630539" y="3264511"/>
            <a:ext cx="3034748" cy="153084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9" name="Prostokąt 8">
            <a:extLst>
              <a:ext uri="{FF2B5EF4-FFF2-40B4-BE49-F238E27FC236}">
                <a16:creationId xmlns:a16="http://schemas.microsoft.com/office/drawing/2014/main" id="{53AF4AA7-F10E-D967-6C1A-0A244AE3F811}"/>
              </a:ext>
            </a:extLst>
          </p:cNvPr>
          <p:cNvSpPr/>
          <p:nvPr/>
        </p:nvSpPr>
        <p:spPr>
          <a:xfrm>
            <a:off x="622477" y="4895180"/>
            <a:ext cx="3034748" cy="99849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E6DECE83-F121-E33D-32FB-19B5FA731598}"/>
              </a:ext>
            </a:extLst>
          </p:cNvPr>
          <p:cNvSpPr txBox="1"/>
          <p:nvPr/>
        </p:nvSpPr>
        <p:spPr>
          <a:xfrm>
            <a:off x="1304880" y="4919579"/>
            <a:ext cx="19966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b="1" dirty="0"/>
              <a:t>Dane PŁ </a:t>
            </a:r>
            <a:r>
              <a:rPr lang="pl-PL" sz="1200" dirty="0"/>
              <a:t>(</a:t>
            </a:r>
            <a:r>
              <a:rPr lang="pl-PL" sz="1200" dirty="0" err="1"/>
              <a:t>zdigitalizowane</a:t>
            </a:r>
            <a:r>
              <a:rPr lang="pl-PL" sz="1200" dirty="0"/>
              <a:t> )</a:t>
            </a:r>
          </a:p>
        </p:txBody>
      </p:sp>
      <p:sp>
        <p:nvSpPr>
          <p:cNvPr id="14" name="pole tekstowe 13">
            <a:extLst>
              <a:ext uri="{FF2B5EF4-FFF2-40B4-BE49-F238E27FC236}">
                <a16:creationId xmlns:a16="http://schemas.microsoft.com/office/drawing/2014/main" id="{D523FEFA-4999-47F8-8847-7E284BA1EF01}"/>
              </a:ext>
            </a:extLst>
          </p:cNvPr>
          <p:cNvSpPr txBox="1"/>
          <p:nvPr/>
        </p:nvSpPr>
        <p:spPr>
          <a:xfrm>
            <a:off x="1753245" y="2945844"/>
            <a:ext cx="10999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b="1" dirty="0"/>
              <a:t>Źródła danych</a:t>
            </a:r>
          </a:p>
        </p:txBody>
      </p:sp>
      <p:sp>
        <p:nvSpPr>
          <p:cNvPr id="15" name="pole tekstowe 14">
            <a:extLst>
              <a:ext uri="{FF2B5EF4-FFF2-40B4-BE49-F238E27FC236}">
                <a16:creationId xmlns:a16="http://schemas.microsoft.com/office/drawing/2014/main" id="{C3445F01-6131-F88E-24AF-51FB22F6F403}"/>
              </a:ext>
            </a:extLst>
          </p:cNvPr>
          <p:cNvSpPr txBox="1"/>
          <p:nvPr/>
        </p:nvSpPr>
        <p:spPr>
          <a:xfrm>
            <a:off x="891707" y="3289816"/>
            <a:ext cx="3145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b="1" dirty="0"/>
              <a:t>Dane ICZMP </a:t>
            </a:r>
            <a:r>
              <a:rPr lang="pl-PL" sz="1200" dirty="0"/>
              <a:t>(częściowo </a:t>
            </a:r>
            <a:r>
              <a:rPr lang="pl-PL" sz="1200" dirty="0" err="1"/>
              <a:t>zdgitalizowane</a:t>
            </a:r>
            <a:r>
              <a:rPr lang="pl-PL" sz="1200" dirty="0"/>
              <a:t> )</a:t>
            </a:r>
          </a:p>
        </p:txBody>
      </p:sp>
      <p:sp>
        <p:nvSpPr>
          <p:cNvPr id="16" name="Prostokąt: zaokrąglone rogi 15">
            <a:extLst>
              <a:ext uri="{FF2B5EF4-FFF2-40B4-BE49-F238E27FC236}">
                <a16:creationId xmlns:a16="http://schemas.microsoft.com/office/drawing/2014/main" id="{6DCD73AA-1687-DF58-58D2-2CCBB7A6086E}"/>
              </a:ext>
            </a:extLst>
          </p:cNvPr>
          <p:cNvSpPr/>
          <p:nvPr/>
        </p:nvSpPr>
        <p:spPr>
          <a:xfrm>
            <a:off x="802233" y="3595722"/>
            <a:ext cx="1381664" cy="402844"/>
          </a:xfrm>
          <a:prstGeom prst="roundRect">
            <a:avLst/>
          </a:prstGeom>
          <a:solidFill>
            <a:schemeClr val="accent5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1200" b="1" dirty="0"/>
              <a:t>Dane histopatologiczne</a:t>
            </a:r>
          </a:p>
        </p:txBody>
      </p:sp>
      <p:sp>
        <p:nvSpPr>
          <p:cNvPr id="24" name="Prostokąt 23">
            <a:extLst>
              <a:ext uri="{FF2B5EF4-FFF2-40B4-BE49-F238E27FC236}">
                <a16:creationId xmlns:a16="http://schemas.microsoft.com/office/drawing/2014/main" id="{04C737DB-A1D6-83A6-9F48-D5FFF35B6A00}"/>
              </a:ext>
            </a:extLst>
          </p:cNvPr>
          <p:cNvSpPr/>
          <p:nvPr/>
        </p:nvSpPr>
        <p:spPr>
          <a:xfrm>
            <a:off x="5480650" y="2580493"/>
            <a:ext cx="6318985" cy="3965610"/>
          </a:xfrm>
          <a:prstGeom prst="rect">
            <a:avLst/>
          </a:prstGeom>
          <a:solidFill>
            <a:srgbClr val="FEE2FE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5" name="Prostokąt: zaokrąglone rogi 24">
            <a:extLst>
              <a:ext uri="{FF2B5EF4-FFF2-40B4-BE49-F238E27FC236}">
                <a16:creationId xmlns:a16="http://schemas.microsoft.com/office/drawing/2014/main" id="{8A13B37E-4878-166D-1116-38B06F2F7C50}"/>
              </a:ext>
            </a:extLst>
          </p:cNvPr>
          <p:cNvSpPr/>
          <p:nvPr/>
        </p:nvSpPr>
        <p:spPr>
          <a:xfrm>
            <a:off x="786328" y="4160454"/>
            <a:ext cx="1360427" cy="402844"/>
          </a:xfrm>
          <a:prstGeom prst="roundRect">
            <a:avLst/>
          </a:prstGeom>
          <a:solidFill>
            <a:schemeClr val="accent5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6" name="pole tekstowe 25">
            <a:extLst>
              <a:ext uri="{FF2B5EF4-FFF2-40B4-BE49-F238E27FC236}">
                <a16:creationId xmlns:a16="http://schemas.microsoft.com/office/drawing/2014/main" id="{2DC37D1E-7686-FA1D-DB9A-75EFDA707E60}"/>
              </a:ext>
            </a:extLst>
          </p:cNvPr>
          <p:cNvSpPr txBox="1"/>
          <p:nvPr/>
        </p:nvSpPr>
        <p:spPr>
          <a:xfrm>
            <a:off x="773489" y="4125738"/>
            <a:ext cx="15596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b="1" dirty="0">
                <a:solidFill>
                  <a:schemeClr val="bg1"/>
                </a:solidFill>
              </a:rPr>
              <a:t>Opisy danych </a:t>
            </a:r>
            <a:br>
              <a:rPr lang="pl-PL" sz="1200" b="1" dirty="0">
                <a:solidFill>
                  <a:schemeClr val="bg1"/>
                </a:solidFill>
              </a:rPr>
            </a:br>
            <a:r>
              <a:rPr lang="pl-PL" sz="1200" b="1" dirty="0">
                <a:solidFill>
                  <a:schemeClr val="bg1"/>
                </a:solidFill>
              </a:rPr>
              <a:t>histopatologicznych</a:t>
            </a:r>
          </a:p>
        </p:txBody>
      </p:sp>
      <p:sp>
        <p:nvSpPr>
          <p:cNvPr id="27" name="Prostokąt: zaokrąglone rogi 26">
            <a:extLst>
              <a:ext uri="{FF2B5EF4-FFF2-40B4-BE49-F238E27FC236}">
                <a16:creationId xmlns:a16="http://schemas.microsoft.com/office/drawing/2014/main" id="{85562076-7A76-C812-1C80-28A14A698462}"/>
              </a:ext>
            </a:extLst>
          </p:cNvPr>
          <p:cNvSpPr/>
          <p:nvPr/>
        </p:nvSpPr>
        <p:spPr>
          <a:xfrm>
            <a:off x="2399884" y="3933342"/>
            <a:ext cx="1159844" cy="402844"/>
          </a:xfrm>
          <a:prstGeom prst="roundRect">
            <a:avLst/>
          </a:prstGeom>
          <a:solidFill>
            <a:schemeClr val="accent5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28" name="pole tekstowe 27">
            <a:extLst>
              <a:ext uri="{FF2B5EF4-FFF2-40B4-BE49-F238E27FC236}">
                <a16:creationId xmlns:a16="http://schemas.microsoft.com/office/drawing/2014/main" id="{058E56A7-0CA2-876E-2A76-192E6676E2A2}"/>
              </a:ext>
            </a:extLst>
          </p:cNvPr>
          <p:cNvSpPr txBox="1"/>
          <p:nvPr/>
        </p:nvSpPr>
        <p:spPr>
          <a:xfrm>
            <a:off x="2516900" y="3907421"/>
            <a:ext cx="9645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b="1" dirty="0">
                <a:solidFill>
                  <a:schemeClr val="bg1"/>
                </a:solidFill>
              </a:rPr>
              <a:t>Metadane</a:t>
            </a:r>
            <a:br>
              <a:rPr lang="pl-PL" sz="1200" b="1" dirty="0">
                <a:solidFill>
                  <a:schemeClr val="bg1"/>
                </a:solidFill>
              </a:rPr>
            </a:br>
            <a:r>
              <a:rPr lang="pl-PL" sz="1200" b="1" dirty="0">
                <a:solidFill>
                  <a:schemeClr val="bg1"/>
                </a:solidFill>
              </a:rPr>
              <a:t> medyczne</a:t>
            </a:r>
          </a:p>
        </p:txBody>
      </p:sp>
      <p:sp>
        <p:nvSpPr>
          <p:cNvPr id="29" name="Prostokąt: zaokrąglone rogi 28">
            <a:extLst>
              <a:ext uri="{FF2B5EF4-FFF2-40B4-BE49-F238E27FC236}">
                <a16:creationId xmlns:a16="http://schemas.microsoft.com/office/drawing/2014/main" id="{D0727EEF-6CB5-AB2B-F74A-087DF20D72CC}"/>
              </a:ext>
            </a:extLst>
          </p:cNvPr>
          <p:cNvSpPr/>
          <p:nvPr/>
        </p:nvSpPr>
        <p:spPr>
          <a:xfrm>
            <a:off x="1045292" y="5230313"/>
            <a:ext cx="2319688" cy="488989"/>
          </a:xfrm>
          <a:prstGeom prst="roundRect">
            <a:avLst/>
          </a:prstGeom>
          <a:solidFill>
            <a:schemeClr val="accent5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0" name="pole tekstowe 29">
            <a:extLst>
              <a:ext uri="{FF2B5EF4-FFF2-40B4-BE49-F238E27FC236}">
                <a16:creationId xmlns:a16="http://schemas.microsoft.com/office/drawing/2014/main" id="{80C8F1F6-AB08-0573-C27D-7FA9FB0EF9E8}"/>
              </a:ext>
            </a:extLst>
          </p:cNvPr>
          <p:cNvSpPr txBox="1"/>
          <p:nvPr/>
        </p:nvSpPr>
        <p:spPr>
          <a:xfrm>
            <a:off x="1215785" y="5215301"/>
            <a:ext cx="22029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b="1" dirty="0">
                <a:solidFill>
                  <a:schemeClr val="bg1"/>
                </a:solidFill>
              </a:rPr>
              <a:t>Wyniki badań </a:t>
            </a:r>
            <a:r>
              <a:rPr lang="pl-PL" sz="1200" b="1" dirty="0" err="1">
                <a:solidFill>
                  <a:schemeClr val="bg1"/>
                </a:solidFill>
              </a:rPr>
              <a:t>proteorniczno</a:t>
            </a:r>
            <a:r>
              <a:rPr lang="pl-PL" sz="1200" b="1" dirty="0">
                <a:solidFill>
                  <a:schemeClr val="bg1"/>
                </a:solidFill>
              </a:rPr>
              <a:t>-</a:t>
            </a:r>
          </a:p>
          <a:p>
            <a:r>
              <a:rPr lang="pl-PL" sz="1200" b="1" dirty="0">
                <a:solidFill>
                  <a:schemeClr val="bg1"/>
                </a:solidFill>
              </a:rPr>
              <a:t>metabolicznych</a:t>
            </a:r>
          </a:p>
        </p:txBody>
      </p:sp>
      <p:sp>
        <p:nvSpPr>
          <p:cNvPr id="31" name="pole tekstowe 30">
            <a:extLst>
              <a:ext uri="{FF2B5EF4-FFF2-40B4-BE49-F238E27FC236}">
                <a16:creationId xmlns:a16="http://schemas.microsoft.com/office/drawing/2014/main" id="{7631F036-4621-FD67-5D6D-51950FB8E981}"/>
              </a:ext>
            </a:extLst>
          </p:cNvPr>
          <p:cNvSpPr txBox="1"/>
          <p:nvPr/>
        </p:nvSpPr>
        <p:spPr>
          <a:xfrm>
            <a:off x="6037294" y="2642872"/>
            <a:ext cx="513507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200" b="1" dirty="0"/>
              <a:t>System przetwarzania i udostępniania danych</a:t>
            </a:r>
          </a:p>
        </p:txBody>
      </p:sp>
      <p:sp>
        <p:nvSpPr>
          <p:cNvPr id="32" name="Prostokąt 31">
            <a:extLst>
              <a:ext uri="{FF2B5EF4-FFF2-40B4-BE49-F238E27FC236}">
                <a16:creationId xmlns:a16="http://schemas.microsoft.com/office/drawing/2014/main" id="{7AF27DF2-77B9-E626-1553-EB93867CAD8D}"/>
              </a:ext>
            </a:extLst>
          </p:cNvPr>
          <p:cNvSpPr/>
          <p:nvPr/>
        </p:nvSpPr>
        <p:spPr>
          <a:xfrm>
            <a:off x="5914725" y="3057382"/>
            <a:ext cx="2707470" cy="1323474"/>
          </a:xfrm>
          <a:prstGeom prst="rect">
            <a:avLst/>
          </a:prstGeom>
          <a:solidFill>
            <a:srgbClr val="FFAFEA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3" name="Prostokąt 32">
            <a:extLst>
              <a:ext uri="{FF2B5EF4-FFF2-40B4-BE49-F238E27FC236}">
                <a16:creationId xmlns:a16="http://schemas.microsoft.com/office/drawing/2014/main" id="{5E7FD80E-EAEF-2817-29A2-69BD65ADF924}"/>
              </a:ext>
            </a:extLst>
          </p:cNvPr>
          <p:cNvSpPr/>
          <p:nvPr/>
        </p:nvSpPr>
        <p:spPr>
          <a:xfrm>
            <a:off x="5856820" y="4985342"/>
            <a:ext cx="2748013" cy="1425889"/>
          </a:xfrm>
          <a:prstGeom prst="rect">
            <a:avLst/>
          </a:prstGeom>
          <a:solidFill>
            <a:srgbClr val="FFAFEA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4" name="Prostokąt 33">
            <a:extLst>
              <a:ext uri="{FF2B5EF4-FFF2-40B4-BE49-F238E27FC236}">
                <a16:creationId xmlns:a16="http://schemas.microsoft.com/office/drawing/2014/main" id="{AC221791-4F6E-40FE-A6DE-5499BF5F31DA}"/>
              </a:ext>
            </a:extLst>
          </p:cNvPr>
          <p:cNvSpPr/>
          <p:nvPr/>
        </p:nvSpPr>
        <p:spPr>
          <a:xfrm>
            <a:off x="9346498" y="3838651"/>
            <a:ext cx="2300438" cy="1614427"/>
          </a:xfrm>
          <a:prstGeom prst="rect">
            <a:avLst/>
          </a:prstGeom>
          <a:solidFill>
            <a:srgbClr val="FFAFEA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5" name="pole tekstowe 34">
            <a:extLst>
              <a:ext uri="{FF2B5EF4-FFF2-40B4-BE49-F238E27FC236}">
                <a16:creationId xmlns:a16="http://schemas.microsoft.com/office/drawing/2014/main" id="{C8D44B4E-0A2E-8B30-ECAD-3A052020DB70}"/>
              </a:ext>
            </a:extLst>
          </p:cNvPr>
          <p:cNvSpPr txBox="1"/>
          <p:nvPr/>
        </p:nvSpPr>
        <p:spPr>
          <a:xfrm>
            <a:off x="6841339" y="3052483"/>
            <a:ext cx="8947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b="1" dirty="0"/>
              <a:t>System ETL</a:t>
            </a:r>
          </a:p>
        </p:txBody>
      </p:sp>
      <p:sp>
        <p:nvSpPr>
          <p:cNvPr id="36" name="Prostokąt: zaokrąglone rogi 35">
            <a:extLst>
              <a:ext uri="{FF2B5EF4-FFF2-40B4-BE49-F238E27FC236}">
                <a16:creationId xmlns:a16="http://schemas.microsoft.com/office/drawing/2014/main" id="{126DB46A-4967-62CB-BD06-B4E5A42B447B}"/>
              </a:ext>
            </a:extLst>
          </p:cNvPr>
          <p:cNvSpPr/>
          <p:nvPr/>
        </p:nvSpPr>
        <p:spPr>
          <a:xfrm>
            <a:off x="6096000" y="3309933"/>
            <a:ext cx="1166261" cy="423190"/>
          </a:xfrm>
          <a:prstGeom prst="roundRect">
            <a:avLst/>
          </a:prstGeom>
          <a:solidFill>
            <a:srgbClr val="FF33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7" name="Prostokąt: zaokrąglone rogi 36">
            <a:extLst>
              <a:ext uri="{FF2B5EF4-FFF2-40B4-BE49-F238E27FC236}">
                <a16:creationId xmlns:a16="http://schemas.microsoft.com/office/drawing/2014/main" id="{5553AEBB-95F0-076F-36CC-11A933248187}"/>
              </a:ext>
            </a:extLst>
          </p:cNvPr>
          <p:cNvSpPr/>
          <p:nvPr/>
        </p:nvSpPr>
        <p:spPr>
          <a:xfrm>
            <a:off x="6100995" y="3820063"/>
            <a:ext cx="1166261" cy="463521"/>
          </a:xfrm>
          <a:prstGeom prst="roundRect">
            <a:avLst/>
          </a:prstGeom>
          <a:solidFill>
            <a:srgbClr val="FF33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8" name="Prostokąt: zaokrąglone rogi 37">
            <a:extLst>
              <a:ext uri="{FF2B5EF4-FFF2-40B4-BE49-F238E27FC236}">
                <a16:creationId xmlns:a16="http://schemas.microsoft.com/office/drawing/2014/main" id="{30F479A8-7B10-19F0-0A25-54D8BCFEB474}"/>
              </a:ext>
            </a:extLst>
          </p:cNvPr>
          <p:cNvSpPr/>
          <p:nvPr/>
        </p:nvSpPr>
        <p:spPr>
          <a:xfrm>
            <a:off x="7396509" y="3309933"/>
            <a:ext cx="1092467" cy="425908"/>
          </a:xfrm>
          <a:prstGeom prst="roundRect">
            <a:avLst/>
          </a:prstGeom>
          <a:solidFill>
            <a:srgbClr val="FF33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9" name="Prostokąt: zaokrąglone rogi 38">
            <a:extLst>
              <a:ext uri="{FF2B5EF4-FFF2-40B4-BE49-F238E27FC236}">
                <a16:creationId xmlns:a16="http://schemas.microsoft.com/office/drawing/2014/main" id="{19879025-07B3-E4A9-BD6D-44D67AFCEF18}"/>
              </a:ext>
            </a:extLst>
          </p:cNvPr>
          <p:cNvSpPr/>
          <p:nvPr/>
        </p:nvSpPr>
        <p:spPr>
          <a:xfrm>
            <a:off x="7396508" y="3820063"/>
            <a:ext cx="1092467" cy="468292"/>
          </a:xfrm>
          <a:prstGeom prst="roundRect">
            <a:avLst/>
          </a:prstGeom>
          <a:solidFill>
            <a:srgbClr val="FF33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0" name="Prostokąt: zaokrąglone rogi 39">
            <a:extLst>
              <a:ext uri="{FF2B5EF4-FFF2-40B4-BE49-F238E27FC236}">
                <a16:creationId xmlns:a16="http://schemas.microsoft.com/office/drawing/2014/main" id="{A9AE70D6-0683-D3BF-AD5D-24D596555199}"/>
              </a:ext>
            </a:extLst>
          </p:cNvPr>
          <p:cNvSpPr/>
          <p:nvPr/>
        </p:nvSpPr>
        <p:spPr>
          <a:xfrm>
            <a:off x="5979510" y="5277894"/>
            <a:ext cx="1126156" cy="498760"/>
          </a:xfrm>
          <a:prstGeom prst="roundRect">
            <a:avLst/>
          </a:prstGeom>
          <a:solidFill>
            <a:srgbClr val="FF33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41" name="Prostokąt: zaokrąglone rogi 40">
            <a:extLst>
              <a:ext uri="{FF2B5EF4-FFF2-40B4-BE49-F238E27FC236}">
                <a16:creationId xmlns:a16="http://schemas.microsoft.com/office/drawing/2014/main" id="{57B57F32-A960-63F2-5FFC-9223CD4B8E38}"/>
              </a:ext>
            </a:extLst>
          </p:cNvPr>
          <p:cNvSpPr/>
          <p:nvPr/>
        </p:nvSpPr>
        <p:spPr>
          <a:xfrm>
            <a:off x="5979510" y="5891300"/>
            <a:ext cx="1126156" cy="441156"/>
          </a:xfrm>
          <a:prstGeom prst="roundRect">
            <a:avLst/>
          </a:prstGeom>
          <a:solidFill>
            <a:srgbClr val="FF33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1200" b="1" dirty="0"/>
              <a:t>Zdjęcia medyczne</a:t>
            </a:r>
          </a:p>
        </p:txBody>
      </p:sp>
      <p:sp>
        <p:nvSpPr>
          <p:cNvPr id="42" name="Prostokąt: zaokrąglone rogi 41">
            <a:extLst>
              <a:ext uri="{FF2B5EF4-FFF2-40B4-BE49-F238E27FC236}">
                <a16:creationId xmlns:a16="http://schemas.microsoft.com/office/drawing/2014/main" id="{E24CD239-3995-EE7F-CA62-D2831F0570F6}"/>
              </a:ext>
            </a:extLst>
          </p:cNvPr>
          <p:cNvSpPr/>
          <p:nvPr/>
        </p:nvSpPr>
        <p:spPr>
          <a:xfrm>
            <a:off x="7199622" y="5464028"/>
            <a:ext cx="1126156" cy="863474"/>
          </a:xfrm>
          <a:prstGeom prst="roundRect">
            <a:avLst/>
          </a:prstGeom>
          <a:solidFill>
            <a:srgbClr val="FF33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3" name="Prostokąt: zaokrąglone rogi 42">
            <a:extLst>
              <a:ext uri="{FF2B5EF4-FFF2-40B4-BE49-F238E27FC236}">
                <a16:creationId xmlns:a16="http://schemas.microsoft.com/office/drawing/2014/main" id="{B549571B-A914-0E32-5307-27F615D82D66}"/>
              </a:ext>
            </a:extLst>
          </p:cNvPr>
          <p:cNvSpPr/>
          <p:nvPr/>
        </p:nvSpPr>
        <p:spPr>
          <a:xfrm>
            <a:off x="10544476" y="4138254"/>
            <a:ext cx="1039528" cy="461664"/>
          </a:xfrm>
          <a:prstGeom prst="roundRect">
            <a:avLst/>
          </a:prstGeom>
          <a:solidFill>
            <a:srgbClr val="FF33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4" name="Prostokąt: zaokrąglone rogi 43">
            <a:extLst>
              <a:ext uri="{FF2B5EF4-FFF2-40B4-BE49-F238E27FC236}">
                <a16:creationId xmlns:a16="http://schemas.microsoft.com/office/drawing/2014/main" id="{1F9BF8D7-37D6-68C3-7BD9-5589585F5981}"/>
              </a:ext>
            </a:extLst>
          </p:cNvPr>
          <p:cNvSpPr/>
          <p:nvPr/>
        </p:nvSpPr>
        <p:spPr>
          <a:xfrm>
            <a:off x="10544476" y="4786722"/>
            <a:ext cx="1039528" cy="598975"/>
          </a:xfrm>
          <a:prstGeom prst="roundRect">
            <a:avLst/>
          </a:prstGeom>
          <a:solidFill>
            <a:srgbClr val="FF33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5" name="Prostokąt: zaokrąglone rogi 44">
            <a:extLst>
              <a:ext uri="{FF2B5EF4-FFF2-40B4-BE49-F238E27FC236}">
                <a16:creationId xmlns:a16="http://schemas.microsoft.com/office/drawing/2014/main" id="{8B3A8EE1-1DAB-7B5E-090E-F38C153F2360}"/>
              </a:ext>
            </a:extLst>
          </p:cNvPr>
          <p:cNvSpPr/>
          <p:nvPr/>
        </p:nvSpPr>
        <p:spPr>
          <a:xfrm>
            <a:off x="9425724" y="4483392"/>
            <a:ext cx="1039527" cy="472002"/>
          </a:xfrm>
          <a:prstGeom prst="roundRect">
            <a:avLst/>
          </a:prstGeom>
          <a:solidFill>
            <a:srgbClr val="FF33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6" name="pole tekstowe 45">
            <a:extLst>
              <a:ext uri="{FF2B5EF4-FFF2-40B4-BE49-F238E27FC236}">
                <a16:creationId xmlns:a16="http://schemas.microsoft.com/office/drawing/2014/main" id="{990530ED-5B46-9CAF-20E1-5A11672C1E53}"/>
              </a:ext>
            </a:extLst>
          </p:cNvPr>
          <p:cNvSpPr txBox="1"/>
          <p:nvPr/>
        </p:nvSpPr>
        <p:spPr>
          <a:xfrm>
            <a:off x="6416476" y="4972976"/>
            <a:ext cx="202130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b="1" dirty="0"/>
              <a:t>Hurtownia danych</a:t>
            </a:r>
          </a:p>
        </p:txBody>
      </p:sp>
      <p:sp>
        <p:nvSpPr>
          <p:cNvPr id="47" name="pole tekstowe 46">
            <a:extLst>
              <a:ext uri="{FF2B5EF4-FFF2-40B4-BE49-F238E27FC236}">
                <a16:creationId xmlns:a16="http://schemas.microsoft.com/office/drawing/2014/main" id="{DC6FB2B7-CB68-788B-099E-E3CEE3714D09}"/>
              </a:ext>
            </a:extLst>
          </p:cNvPr>
          <p:cNvSpPr txBox="1"/>
          <p:nvPr/>
        </p:nvSpPr>
        <p:spPr>
          <a:xfrm>
            <a:off x="9860427" y="3822104"/>
            <a:ext cx="11454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b="1" dirty="0"/>
              <a:t>Aplikacja www</a:t>
            </a:r>
          </a:p>
        </p:txBody>
      </p:sp>
      <p:sp>
        <p:nvSpPr>
          <p:cNvPr id="48" name="pole tekstowe 47">
            <a:extLst>
              <a:ext uri="{FF2B5EF4-FFF2-40B4-BE49-F238E27FC236}">
                <a16:creationId xmlns:a16="http://schemas.microsoft.com/office/drawing/2014/main" id="{6AD19672-2BF4-B26C-A15B-5041AD30D911}"/>
              </a:ext>
            </a:extLst>
          </p:cNvPr>
          <p:cNvSpPr txBox="1"/>
          <p:nvPr/>
        </p:nvSpPr>
        <p:spPr>
          <a:xfrm>
            <a:off x="6121269" y="3372676"/>
            <a:ext cx="132226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b="1" dirty="0">
                <a:solidFill>
                  <a:schemeClr val="bg1"/>
                </a:solidFill>
              </a:rPr>
              <a:t>Standaryzacja</a:t>
            </a:r>
          </a:p>
        </p:txBody>
      </p:sp>
      <p:sp>
        <p:nvSpPr>
          <p:cNvPr id="49" name="pole tekstowe 48">
            <a:extLst>
              <a:ext uri="{FF2B5EF4-FFF2-40B4-BE49-F238E27FC236}">
                <a16:creationId xmlns:a16="http://schemas.microsoft.com/office/drawing/2014/main" id="{E9E0F03E-3A38-753F-FD95-F3FE8C463016}"/>
              </a:ext>
            </a:extLst>
          </p:cNvPr>
          <p:cNvSpPr txBox="1"/>
          <p:nvPr/>
        </p:nvSpPr>
        <p:spPr>
          <a:xfrm>
            <a:off x="6138063" y="3888733"/>
            <a:ext cx="10351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b="1" dirty="0" err="1">
                <a:solidFill>
                  <a:schemeClr val="bg1"/>
                </a:solidFill>
              </a:rPr>
              <a:t>Anonimizacja</a:t>
            </a:r>
            <a:endParaRPr lang="pl-PL" sz="1200" b="1" dirty="0">
              <a:solidFill>
                <a:schemeClr val="bg1"/>
              </a:solidFill>
            </a:endParaRPr>
          </a:p>
        </p:txBody>
      </p:sp>
      <p:sp>
        <p:nvSpPr>
          <p:cNvPr id="50" name="pole tekstowe 49">
            <a:extLst>
              <a:ext uri="{FF2B5EF4-FFF2-40B4-BE49-F238E27FC236}">
                <a16:creationId xmlns:a16="http://schemas.microsoft.com/office/drawing/2014/main" id="{54F43F7D-41FD-518A-0392-2F05D9E833DA}"/>
              </a:ext>
            </a:extLst>
          </p:cNvPr>
          <p:cNvSpPr txBox="1"/>
          <p:nvPr/>
        </p:nvSpPr>
        <p:spPr>
          <a:xfrm>
            <a:off x="7443536" y="3377575"/>
            <a:ext cx="10180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b="1" dirty="0">
                <a:solidFill>
                  <a:schemeClr val="bg1"/>
                </a:solidFill>
              </a:rPr>
              <a:t>Normalizacja</a:t>
            </a:r>
          </a:p>
        </p:txBody>
      </p:sp>
      <p:sp>
        <p:nvSpPr>
          <p:cNvPr id="51" name="pole tekstowe 50">
            <a:extLst>
              <a:ext uri="{FF2B5EF4-FFF2-40B4-BE49-F238E27FC236}">
                <a16:creationId xmlns:a16="http://schemas.microsoft.com/office/drawing/2014/main" id="{01F2FDA5-F869-8A34-7E4F-4E260E3BD73E}"/>
              </a:ext>
            </a:extLst>
          </p:cNvPr>
          <p:cNvSpPr txBox="1"/>
          <p:nvPr/>
        </p:nvSpPr>
        <p:spPr>
          <a:xfrm>
            <a:off x="7427129" y="3869749"/>
            <a:ext cx="12959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b="1" dirty="0">
                <a:solidFill>
                  <a:schemeClr val="bg1"/>
                </a:solidFill>
              </a:rPr>
              <a:t>Digitalizacja</a:t>
            </a:r>
          </a:p>
        </p:txBody>
      </p:sp>
      <p:sp>
        <p:nvSpPr>
          <p:cNvPr id="52" name="pole tekstowe 51">
            <a:extLst>
              <a:ext uri="{FF2B5EF4-FFF2-40B4-BE49-F238E27FC236}">
                <a16:creationId xmlns:a16="http://schemas.microsoft.com/office/drawing/2014/main" id="{3032CD81-3519-41F3-8F93-04A93D34E6D9}"/>
              </a:ext>
            </a:extLst>
          </p:cNvPr>
          <p:cNvSpPr txBox="1"/>
          <p:nvPr/>
        </p:nvSpPr>
        <p:spPr>
          <a:xfrm>
            <a:off x="5981580" y="5303257"/>
            <a:ext cx="13163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b="1" dirty="0" err="1">
                <a:solidFill>
                  <a:schemeClr val="bg1"/>
                </a:solidFill>
              </a:rPr>
              <a:t>Zdigitalizowane</a:t>
            </a:r>
            <a:br>
              <a:rPr lang="pl-PL" sz="1200" b="1" dirty="0">
                <a:solidFill>
                  <a:schemeClr val="bg1"/>
                </a:solidFill>
              </a:rPr>
            </a:br>
            <a:r>
              <a:rPr lang="pl-PL" sz="1200" b="1" dirty="0">
                <a:solidFill>
                  <a:schemeClr val="bg1"/>
                </a:solidFill>
              </a:rPr>
              <a:t>dane medyczne</a:t>
            </a:r>
          </a:p>
        </p:txBody>
      </p:sp>
      <p:sp>
        <p:nvSpPr>
          <p:cNvPr id="53" name="pole tekstowe 52">
            <a:extLst>
              <a:ext uri="{FF2B5EF4-FFF2-40B4-BE49-F238E27FC236}">
                <a16:creationId xmlns:a16="http://schemas.microsoft.com/office/drawing/2014/main" id="{A47398DF-0962-CC7D-3319-2CEE89E8C294}"/>
              </a:ext>
            </a:extLst>
          </p:cNvPr>
          <p:cNvSpPr txBox="1"/>
          <p:nvPr/>
        </p:nvSpPr>
        <p:spPr>
          <a:xfrm>
            <a:off x="7199622" y="5465338"/>
            <a:ext cx="120913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b="1" dirty="0" err="1">
                <a:solidFill>
                  <a:schemeClr val="bg1"/>
                </a:solidFill>
              </a:rPr>
              <a:t>Zdigitalizowane</a:t>
            </a:r>
            <a:r>
              <a:rPr lang="pl-PL" sz="1200" b="1" dirty="0">
                <a:solidFill>
                  <a:schemeClr val="bg1"/>
                </a:solidFill>
              </a:rPr>
              <a:t> </a:t>
            </a:r>
            <a:br>
              <a:rPr lang="pl-PL" sz="1200" b="1" dirty="0">
                <a:solidFill>
                  <a:schemeClr val="bg1"/>
                </a:solidFill>
              </a:rPr>
            </a:br>
            <a:r>
              <a:rPr lang="pl-PL" sz="1200" b="1" dirty="0">
                <a:solidFill>
                  <a:schemeClr val="bg1"/>
                </a:solidFill>
              </a:rPr>
              <a:t>dane medyczne </a:t>
            </a:r>
            <a:br>
              <a:rPr lang="pl-PL" sz="1200" b="1" dirty="0">
                <a:solidFill>
                  <a:schemeClr val="bg1"/>
                </a:solidFill>
              </a:rPr>
            </a:br>
            <a:r>
              <a:rPr lang="pl-PL" sz="1200" b="1" dirty="0">
                <a:solidFill>
                  <a:schemeClr val="bg1"/>
                </a:solidFill>
              </a:rPr>
              <a:t>w plikach formatowanych</a:t>
            </a:r>
          </a:p>
        </p:txBody>
      </p:sp>
      <p:sp>
        <p:nvSpPr>
          <p:cNvPr id="54" name="pole tekstowe 53">
            <a:extLst>
              <a:ext uri="{FF2B5EF4-FFF2-40B4-BE49-F238E27FC236}">
                <a16:creationId xmlns:a16="http://schemas.microsoft.com/office/drawing/2014/main" id="{2D1B9F9A-AC0B-C1D7-0EC3-6BD939CC549F}"/>
              </a:ext>
            </a:extLst>
          </p:cNvPr>
          <p:cNvSpPr txBox="1"/>
          <p:nvPr/>
        </p:nvSpPr>
        <p:spPr>
          <a:xfrm>
            <a:off x="9430904" y="4483392"/>
            <a:ext cx="13457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b="1" dirty="0">
                <a:solidFill>
                  <a:schemeClr val="bg1"/>
                </a:solidFill>
              </a:rPr>
              <a:t>Wyszukiwarka danych</a:t>
            </a:r>
          </a:p>
        </p:txBody>
      </p:sp>
      <p:sp>
        <p:nvSpPr>
          <p:cNvPr id="55" name="pole tekstowe 54">
            <a:extLst>
              <a:ext uri="{FF2B5EF4-FFF2-40B4-BE49-F238E27FC236}">
                <a16:creationId xmlns:a16="http://schemas.microsoft.com/office/drawing/2014/main" id="{A7179B57-252D-CD6B-5506-C648271CA3AF}"/>
              </a:ext>
            </a:extLst>
          </p:cNvPr>
          <p:cNvSpPr txBox="1"/>
          <p:nvPr/>
        </p:nvSpPr>
        <p:spPr>
          <a:xfrm>
            <a:off x="10581323" y="4157269"/>
            <a:ext cx="9234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b="1" dirty="0">
                <a:solidFill>
                  <a:schemeClr val="bg1"/>
                </a:solidFill>
              </a:rPr>
              <a:t>Pobieranie danych</a:t>
            </a:r>
          </a:p>
        </p:txBody>
      </p:sp>
      <p:sp>
        <p:nvSpPr>
          <p:cNvPr id="56" name="pole tekstowe 55">
            <a:extLst>
              <a:ext uri="{FF2B5EF4-FFF2-40B4-BE49-F238E27FC236}">
                <a16:creationId xmlns:a16="http://schemas.microsoft.com/office/drawing/2014/main" id="{91BC07EF-0567-3818-CFEE-AE84A48AB20A}"/>
              </a:ext>
            </a:extLst>
          </p:cNvPr>
          <p:cNvSpPr txBox="1"/>
          <p:nvPr/>
        </p:nvSpPr>
        <p:spPr>
          <a:xfrm>
            <a:off x="10495062" y="4780915"/>
            <a:ext cx="12084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b="1" dirty="0">
                <a:solidFill>
                  <a:schemeClr val="bg1"/>
                </a:solidFill>
              </a:rPr>
              <a:t>Panel </a:t>
            </a:r>
            <a:br>
              <a:rPr lang="pl-PL" sz="1200" b="1" dirty="0">
                <a:solidFill>
                  <a:schemeClr val="bg1"/>
                </a:solidFill>
              </a:rPr>
            </a:br>
            <a:r>
              <a:rPr lang="pl-PL" sz="1200" b="1" dirty="0">
                <a:solidFill>
                  <a:schemeClr val="bg1"/>
                </a:solidFill>
              </a:rPr>
              <a:t>przeglądania </a:t>
            </a:r>
            <a:br>
              <a:rPr lang="pl-PL" sz="1200" b="1" dirty="0">
                <a:solidFill>
                  <a:schemeClr val="bg1"/>
                </a:solidFill>
              </a:rPr>
            </a:br>
            <a:r>
              <a:rPr lang="pl-PL" sz="1200" b="1" dirty="0">
                <a:solidFill>
                  <a:schemeClr val="bg1"/>
                </a:solidFill>
              </a:rPr>
              <a:t>danych</a:t>
            </a:r>
          </a:p>
        </p:txBody>
      </p:sp>
      <p:cxnSp>
        <p:nvCxnSpPr>
          <p:cNvPr id="58" name="Łącznik prosty ze strzałką 57">
            <a:extLst>
              <a:ext uri="{FF2B5EF4-FFF2-40B4-BE49-F238E27FC236}">
                <a16:creationId xmlns:a16="http://schemas.microsoft.com/office/drawing/2014/main" id="{2F6771B9-2397-1CC3-290D-E85AC498545A}"/>
              </a:ext>
            </a:extLst>
          </p:cNvPr>
          <p:cNvCxnSpPr>
            <a:cxnSpLocks/>
          </p:cNvCxnSpPr>
          <p:nvPr/>
        </p:nvCxnSpPr>
        <p:spPr>
          <a:xfrm>
            <a:off x="4062159" y="3592120"/>
            <a:ext cx="1811257" cy="3602"/>
          </a:xfrm>
          <a:prstGeom prst="straightConnector1">
            <a:avLst/>
          </a:prstGeom>
          <a:ln w="34925">
            <a:headEnd w="med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Łącznik prosty ze strzałką 62">
            <a:extLst>
              <a:ext uri="{FF2B5EF4-FFF2-40B4-BE49-F238E27FC236}">
                <a16:creationId xmlns:a16="http://schemas.microsoft.com/office/drawing/2014/main" id="{1AAB23B5-A938-CBAB-32A1-460BA8C68661}"/>
              </a:ext>
            </a:extLst>
          </p:cNvPr>
          <p:cNvCxnSpPr/>
          <p:nvPr/>
        </p:nvCxnSpPr>
        <p:spPr>
          <a:xfrm>
            <a:off x="8640143" y="5303257"/>
            <a:ext cx="644154" cy="0"/>
          </a:xfrm>
          <a:prstGeom prst="straightConnector1">
            <a:avLst/>
          </a:prstGeom>
          <a:ln w="2857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pole tekstowe 63">
            <a:extLst>
              <a:ext uri="{FF2B5EF4-FFF2-40B4-BE49-F238E27FC236}">
                <a16:creationId xmlns:a16="http://schemas.microsoft.com/office/drawing/2014/main" id="{6616F4DD-E1D4-9AFF-E9A0-5E60BAB1B24E}"/>
              </a:ext>
            </a:extLst>
          </p:cNvPr>
          <p:cNvSpPr txBox="1"/>
          <p:nvPr/>
        </p:nvSpPr>
        <p:spPr>
          <a:xfrm>
            <a:off x="4171138" y="3319151"/>
            <a:ext cx="14437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dirty="0"/>
              <a:t>Pobieranie danych</a:t>
            </a:r>
          </a:p>
        </p:txBody>
      </p:sp>
      <p:sp>
        <p:nvSpPr>
          <p:cNvPr id="65" name="pole tekstowe 64">
            <a:extLst>
              <a:ext uri="{FF2B5EF4-FFF2-40B4-BE49-F238E27FC236}">
                <a16:creationId xmlns:a16="http://schemas.microsoft.com/office/drawing/2014/main" id="{69040DC7-DEFB-7784-139A-FE442A46B62C}"/>
              </a:ext>
            </a:extLst>
          </p:cNvPr>
          <p:cNvSpPr txBox="1"/>
          <p:nvPr/>
        </p:nvSpPr>
        <p:spPr>
          <a:xfrm>
            <a:off x="7105666" y="4419913"/>
            <a:ext cx="1860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dirty="0"/>
              <a:t>Załadowanie przetworzonych danych</a:t>
            </a:r>
          </a:p>
        </p:txBody>
      </p:sp>
      <p:cxnSp>
        <p:nvCxnSpPr>
          <p:cNvPr id="68" name="Łącznik prosty ze strzałką 67">
            <a:extLst>
              <a:ext uri="{FF2B5EF4-FFF2-40B4-BE49-F238E27FC236}">
                <a16:creationId xmlns:a16="http://schemas.microsoft.com/office/drawing/2014/main" id="{BF88E807-639B-9899-C065-2F722B09FCFB}"/>
              </a:ext>
            </a:extLst>
          </p:cNvPr>
          <p:cNvCxnSpPr/>
          <p:nvPr/>
        </p:nvCxnSpPr>
        <p:spPr>
          <a:xfrm>
            <a:off x="7105666" y="4443106"/>
            <a:ext cx="0" cy="542236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pole tekstowe 68">
            <a:extLst>
              <a:ext uri="{FF2B5EF4-FFF2-40B4-BE49-F238E27FC236}">
                <a16:creationId xmlns:a16="http://schemas.microsoft.com/office/drawing/2014/main" id="{FD9FD10C-CBC2-AE55-FD84-654763A815A7}"/>
              </a:ext>
            </a:extLst>
          </p:cNvPr>
          <p:cNvSpPr txBox="1"/>
          <p:nvPr/>
        </p:nvSpPr>
        <p:spPr>
          <a:xfrm>
            <a:off x="8549427" y="5384703"/>
            <a:ext cx="11261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dirty="0"/>
              <a:t>Udostępnianie </a:t>
            </a:r>
            <a:br>
              <a:rPr lang="pl-PL" sz="1200" dirty="0"/>
            </a:br>
            <a:r>
              <a:rPr lang="pl-PL" sz="1200" dirty="0"/>
              <a:t>danych</a:t>
            </a:r>
          </a:p>
        </p:txBody>
      </p:sp>
    </p:spTree>
    <p:extLst>
      <p:ext uri="{BB962C8B-B14F-4D97-AF65-F5344CB8AC3E}">
        <p14:creationId xmlns:p14="http://schemas.microsoft.com/office/powerpoint/2010/main" val="32981888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68888" y="1202069"/>
            <a:ext cx="8509677" cy="1055217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WSKAŹNIKI EFEKTYWNOŚCI PROJEKTU </a:t>
            </a:r>
            <a:r>
              <a:rPr lang="pl-PL" sz="1600" b="1" dirty="0">
                <a:solidFill>
                  <a:srgbClr val="002060"/>
                </a:solidFill>
                <a:cs typeface="Times New Roman" pitchFamily="18" charset="0"/>
              </a:rPr>
              <a:t>stan na 31.12.2023</a:t>
            </a: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419983"/>
              </p:ext>
            </p:extLst>
          </p:nvPr>
        </p:nvGraphicFramePr>
        <p:xfrm>
          <a:off x="339362" y="2138017"/>
          <a:ext cx="11457111" cy="36990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353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535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37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336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257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107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wskaźnika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Jednostka miary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Typ wskaźnika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Planowana wartość</a:t>
                      </a:r>
                      <a:r>
                        <a:rPr lang="pl-PL" sz="1400" b="1" baseline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docelowa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Wartość osiągnięta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04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b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 Liczba podmiotów, które udostępniły on-line informacje sektora publicznego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500" b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szt.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produkt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5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5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805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500" b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 Liczba pobrań/odtworzeń dokumentów zawierających informacje sektora publicznego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500" b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szt./rok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rezultat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5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200 000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5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8053">
                <a:tc>
                  <a:txBody>
                    <a:bodyPr/>
                    <a:lstStyle/>
                    <a:p>
                      <a:pPr marL="21590" algn="l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US" sz="1500" b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 Liczba utworzonych API</a:t>
                      </a:r>
                      <a:endParaRPr lang="pl-PL" sz="1500" b="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500" b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szt.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produkt</a:t>
                      </a:r>
                      <a:endParaRPr kumimoji="0" lang="pl-PL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5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5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6392143"/>
                  </a:ext>
                </a:extLst>
              </a:tr>
              <a:tr h="318052">
                <a:tc>
                  <a:txBody>
                    <a:bodyPr/>
                    <a:lstStyle/>
                    <a:p>
                      <a:pPr marL="21590" algn="l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US" sz="1500" b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 Liczba wygenerowanych kluczy API</a:t>
                      </a:r>
                      <a:endParaRPr lang="pl-PL" sz="1500" b="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500" b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szt.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rezultat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5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5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8174">
                <a:tc>
                  <a:txBody>
                    <a:bodyPr/>
                    <a:lstStyle/>
                    <a:p>
                      <a:pPr marL="21590" algn="l" defTabSz="914400" rtl="0" eaLnBrk="1" latinLnBrk="0" hangingPunct="1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pl-PL" sz="1500" b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 Liczba udostępnionych on-line dokumentów zawierających informacje </a:t>
                      </a:r>
                      <a:r>
                        <a:rPr lang="en-US" sz="1500" b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sektora publicznego</a:t>
                      </a:r>
                      <a:endParaRPr lang="pl-PL" sz="1500" b="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szt.</a:t>
                      </a:r>
                      <a:endParaRPr kumimoji="0" lang="pl-PL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b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produkt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pl-PL" sz="15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1 000 400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pl-PL" sz="15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1 023 616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1716945"/>
                  </a:ext>
                </a:extLst>
              </a:tr>
              <a:tr h="396052">
                <a:tc>
                  <a:txBody>
                    <a:bodyPr/>
                    <a:lstStyle/>
                    <a:p>
                      <a:pPr marL="21590" algn="l" defTabSz="914400" rtl="0" eaLnBrk="1" latinLnBrk="0" hangingPunct="1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pl-PL" sz="1500" b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6. Liczba zdigitalizowanych dokumentów zawierających informacje sektora publicznego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szt.</a:t>
                      </a:r>
                      <a:endParaRPr kumimoji="0" lang="pl-PL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produkt</a:t>
                      </a:r>
                      <a:endParaRPr kumimoji="0" lang="pl-PL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pl-PL" sz="15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1 000 000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pl-PL" sz="15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1 023 116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4798319"/>
                  </a:ext>
                </a:extLst>
              </a:tr>
              <a:tr h="308113">
                <a:tc>
                  <a:txBody>
                    <a:bodyPr/>
                    <a:lstStyle/>
                    <a:p>
                      <a:pPr marL="21590" algn="l" defTabSz="914400" rtl="0" eaLnBrk="1" latinLnBrk="0" hangingPunct="1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pl-PL" sz="1500" b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 Liczba baz danych udostępnionych on-line poprzez API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szt.</a:t>
                      </a:r>
                      <a:endParaRPr kumimoji="0" lang="pl-PL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produkt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pl-PL" sz="15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pl-PL" sz="15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62281253"/>
                  </a:ext>
                </a:extLst>
              </a:tr>
              <a:tr h="425870">
                <a:tc>
                  <a:txBody>
                    <a:bodyPr/>
                    <a:lstStyle/>
                    <a:p>
                      <a:pPr marL="21590" algn="l" defTabSz="914400" rtl="0" eaLnBrk="1" latinLnBrk="0" hangingPunct="1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pl-PL" sz="1500" b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8. Rozmiar udostępnionych on-line informacji sektora publicznego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TB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produkt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pl-PL" sz="15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976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pl-PL" sz="15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701,20</a:t>
                      </a:r>
                      <a:r>
                        <a:rPr kumimoji="0" lang="pl-PL" sz="15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*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3412076"/>
                  </a:ext>
                </a:extLst>
              </a:tr>
            </a:tbl>
          </a:graphicData>
        </a:graphic>
      </p:graphicFrame>
      <p:sp>
        <p:nvSpPr>
          <p:cNvPr id="3" name="pole tekstowe 2">
            <a:extLst>
              <a:ext uri="{FF2B5EF4-FFF2-40B4-BE49-F238E27FC236}">
                <a16:creationId xmlns:a16="http://schemas.microsoft.com/office/drawing/2014/main" id="{477EF0DE-A394-7150-7540-F302133579A4}"/>
              </a:ext>
            </a:extLst>
          </p:cNvPr>
          <p:cNvSpPr txBox="1"/>
          <p:nvPr/>
        </p:nvSpPr>
        <p:spPr>
          <a:xfrm>
            <a:off x="295171" y="6046833"/>
            <a:ext cx="1150130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1400" dirty="0"/>
              <a:t>*Jednym z głównych powodów nieosiągnięcia zakładanych wartości są niejednolite standardy i formaty danych użyte na etapie tworzenia założeń projektu     i zliczania wykonania wskaźnika</a:t>
            </a:r>
          </a:p>
        </p:txBody>
      </p:sp>
    </p:spTree>
    <p:extLst>
      <p:ext uri="{BB962C8B-B14F-4D97-AF65-F5344CB8AC3E}">
        <p14:creationId xmlns:p14="http://schemas.microsoft.com/office/powerpoint/2010/main" val="40539692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47045" y="108210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REALIZACJA ZALECEŃ KRMC</a:t>
            </a:r>
            <a:endParaRPr lang="pl-PL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2143923"/>
              </p:ext>
            </p:extLst>
          </p:nvPr>
        </p:nvGraphicFramePr>
        <p:xfrm>
          <a:off x="168507" y="1832700"/>
          <a:ext cx="11380763" cy="45270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149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871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787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28585"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solidFill>
                            <a:schemeClr val="bg1"/>
                          </a:solidFill>
                        </a:rPr>
                        <a:t>Zalecenie KRMC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solidFill>
                            <a:schemeClr val="bg1"/>
                          </a:solidFill>
                        </a:rPr>
                        <a:t>Poziom wykonania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solidFill>
                            <a:schemeClr val="bg1"/>
                          </a:solidFill>
                        </a:rPr>
                        <a:t>Wyjaśnienia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3651">
                <a:tc>
                  <a:txBody>
                    <a:bodyPr/>
                    <a:lstStyle/>
                    <a:p>
                      <a:r>
                        <a:rPr lang="pl-PL" sz="1200" i="0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Należy uspójnić nazwy systemów i ich opisy z przedstawionymi diagramami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200" i="0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wykonane w całości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pl-PL" sz="1200" i="1" dirty="0">
                        <a:solidFill>
                          <a:srgbClr val="0070C0"/>
                        </a:solidFill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2405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200" i="0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Opisy systemów w punkcie 7.1 na poziomie technologii, bez wskazania co te systemy będą robiły w ramach projektu – brak architektury aplikacji oczekiwanej w tym punkcie – należy uzupełnić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0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wykonane w całości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pl-PL" sz="12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1265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200" i="0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Lista przepływów niespójna z przedstawionymi diagramami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200" i="0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wykonane w całości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pl-PL" sz="12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7931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200" i="0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Na liście przepływów brak jest wskazania zakresu danych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0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wykonane w całości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pl-PL" sz="12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8701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200" i="0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Architektura musi zostać uspójniona z pozostałą częścią dokumentu, w tym produktami projektu, obiektami planowanymi do digitalizacji i udostępnienia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0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wykonane w całości</a:t>
                      </a:r>
                    </a:p>
                    <a:p>
                      <a:pPr marL="0" algn="l" defTabSz="914400" rtl="0" eaLnBrk="1" latinLnBrk="0" hangingPunct="1"/>
                      <a:endParaRPr lang="pl-PL" sz="1200" i="0" kern="120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pl-PL" sz="12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087427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200" i="0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Dostęp do danych musi być także możliwy z Polskiej Platformy Medycznej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0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w trakcie realizacji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0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Liderzy projektów MDB i PPM są w trakcie finalnych rozmów związanych                         z zawarciem porozumienia dotyczącego przystąpienia do PPM jako instytucja współpracująca. Zostanie wówczas na PPM posadowiony link prowadzący                       do zasobów MDB. </a:t>
                      </a:r>
                      <a:br>
                        <a:rPr lang="pl-PL" sz="1200" i="0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l-PL" sz="1200" i="0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Ze względu na objętość danych MDB nie można posadowić ich na PPM (możliwości zasobów sprzętowych do archiwizacji danych). Technicznie, dzięki API platforma MDB ma możliwość do połączenia się z innymi systemami zewnętrznymi.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00229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94449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tytuł 2"/>
          <p:cNvSpPr txBox="1">
            <a:spLocks/>
          </p:cNvSpPr>
          <p:nvPr/>
        </p:nvSpPr>
        <p:spPr>
          <a:xfrm>
            <a:off x="1734662" y="1186360"/>
            <a:ext cx="8509677" cy="60268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TRWAŁOŚĆ PROJEKTU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393895" y="1709530"/>
            <a:ext cx="11483927" cy="14055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Okres trwałości: </a:t>
            </a:r>
            <a:r>
              <a:rPr lang="pl-PL" b="1" dirty="0">
                <a:solidFill>
                  <a:srgbClr val="002060"/>
                </a:solidFill>
              </a:rPr>
              <a:t>5 lat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Źródło finansowania utrzymania produktów projektu: </a:t>
            </a:r>
            <a:r>
              <a:rPr lang="pl-PL" b="1" dirty="0">
                <a:solidFill>
                  <a:srgbClr val="002060"/>
                </a:solidFill>
              </a:rPr>
              <a:t>dotacje z budżetu Państwa dla PŁ, środki własne PŁ oraz dotacje z budżetu Państwa dla ICZMP, środki własne ICZMP 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Najważniejsze ryzyka:</a:t>
            </a:r>
            <a:endParaRPr lang="pl-PL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7273473"/>
              </p:ext>
            </p:extLst>
          </p:nvPr>
        </p:nvGraphicFramePr>
        <p:xfrm>
          <a:off x="393895" y="3247939"/>
          <a:ext cx="11483928" cy="3139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618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533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644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0421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Nazwa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Siła oddziaływania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Prawdopodobieństwo wystąpienia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Reakcja na ryzyko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400" i="0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Udostępnione zasoby nie spotkają się </a:t>
                      </a:r>
                      <a:br>
                        <a:rPr lang="pl-PL" sz="1400" i="0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l-PL" sz="1400" i="0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z należytym zainteresowaniem ze strony potencjalnych Interesariuszy. W takiej sytuacji uzyskanie wskaźników realizacji projektu (KPI) może być zagrożone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i="0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duża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i="0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niskie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400" i="0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działania promocyjno-informacyjne, odpowiednia dystrybucja informacji nt. projektu, monitorowanie dostępności i użyteczności graficznych interfejsów, ciągłości działania i satysfakcji użytkowników; zaplanowanie skutecznych mechanizmów monitorowania potrzeb Interesariuszy; monitoring korzystania </a:t>
                      </a:r>
                    </a:p>
                    <a:p>
                      <a:pPr algn="l"/>
                      <a:r>
                        <a:rPr lang="pl-PL" sz="1400" i="0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z zasobów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400" i="0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Brak środków finansowych na utrzymanie infrastruktury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i="0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duża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i="0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niskie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400" i="0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właściwie oszacowanie kosztów i zaplanowanie ich w budżetach własnych Partnerów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400" i="0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Nieoczekiwany wzrost kosztów operacyjnych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i="0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duża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i="0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średnie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400" i="0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bieżące monitorowanie i planowanie kosztów operacyjnych </a:t>
                      </a:r>
                      <a:br>
                        <a:rPr lang="pl-PL" sz="1400" i="0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l-PL" sz="1400" i="0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i kosztów utrzymania infrastruktury w budżetach Partnerów; monitoring cen usług na rynku, w tym dostaw energii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7632492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6E28105-763F-4193-B043-C170AA0A0327}">
  <ds:schemaRefs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5df3a10b-8748-402e-bef4-aee373db4dbb"/>
    <ds:schemaRef ds:uri="9affde3b-50dd-4e74-9e2c-6b9654ae514a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2809</TotalTime>
  <Words>894</Words>
  <Application>Microsoft Office PowerPoint</Application>
  <PresentationFormat>Panoramiczny</PresentationFormat>
  <Paragraphs>168</Paragraphs>
  <Slides>10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10</vt:i4>
      </vt:variant>
    </vt:vector>
  </HeadingPairs>
  <TitlesOfParts>
    <vt:vector size="16" baseType="lpstr">
      <vt:lpstr>Aptos</vt:lpstr>
      <vt:lpstr>Arial</vt:lpstr>
      <vt:lpstr>Calibri</vt:lpstr>
      <vt:lpstr>Calibri Light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Gałązka Anna</cp:lastModifiedBy>
  <cp:revision>82</cp:revision>
  <dcterms:created xsi:type="dcterms:W3CDTF">2017-01-27T12:50:17Z</dcterms:created>
  <dcterms:modified xsi:type="dcterms:W3CDTF">2024-04-29T12:44:53Z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