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1" r:id="rId15"/>
    <p:sldId id="270" r:id="rId16"/>
    <p:sldId id="278" r:id="rId17"/>
    <p:sldId id="279" r:id="rId18"/>
    <p:sldId id="280" r:id="rId19"/>
    <p:sldId id="273" r:id="rId20"/>
    <p:sldId id="272" r:id="rId21"/>
    <p:sldId id="275" r:id="rId22"/>
    <p:sldId id="281" r:id="rId23"/>
    <p:sldId id="277" r:id="rId24"/>
    <p:sldId id="282" r:id="rId25"/>
    <p:sldId id="2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04" autoAdjust="0"/>
  </p:normalViewPr>
  <p:slideViewPr>
    <p:cSldViewPr snapToGrid="0">
      <p:cViewPr varScale="1">
        <p:scale>
          <a:sx n="75" d="100"/>
          <a:sy n="75" d="100"/>
        </p:scale>
        <p:origin x="69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C7D86-D5D0-4524-BA09-F2F69728EFAB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E0085-9215-445A-8452-E67052388A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278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E0085-9215-445A-8452-E67052388A1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432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453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582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0970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4446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25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728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414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7731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8967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A17FA8-2A31-ADB1-4E20-38F3C61A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A27B70-BB6C-D81B-4509-159C3E88C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A986F5-2E64-D7A1-CED4-2516FE3A6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1CBFC9-C68E-2B9B-85C6-A8090400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3525AF-6E82-778C-0D0A-16A3A972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73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6744C2-C292-E87F-FF56-E1D0D0FB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57387B8-9BD7-CEAA-7AF0-E11780E7D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64B58B-9D1A-4A9E-FB3C-BB5C2C71A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16913B3-7D2E-ADD6-E431-3425E4CD4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5F8C51B-0147-B7DC-BCF6-D60439FE5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1517AA7-70C9-2D09-9E4E-5C191A94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91820AD-83BE-8658-7C5A-7F0F26F8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30BB0A6-8585-4A91-2439-38C37E31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37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4909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7C5920-3C5A-23AA-BD33-399E7E8F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6EEB71-34ED-F1C2-1EFB-246D660C2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42E6C58-76DA-DFD4-517F-B2C5CCDF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5B20C15-6ABC-8C2B-86ED-2FBD4A1C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329271-ECFE-C7D2-9A25-E26B0F46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040F666-AC41-41FB-5A5E-339B21B3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052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17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6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07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320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34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27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989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02775E4B-9811-4FB2-9102-C51D28BB8D09}" type="datetimeFigureOut">
              <a:rPr lang="pl-PL" smtClean="0"/>
              <a:t>2025-10-20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28B418D2-6EEF-4186-A1D6-280469842B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95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45.png"/><Relationship Id="rId4" Type="http://schemas.openxmlformats.org/officeDocument/2006/relationships/video" Target="../media/media2.mp4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6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10" Type="http://schemas.openxmlformats.org/officeDocument/2006/relationships/image" Target="../media/image78.jpg"/><Relationship Id="rId4" Type="http://schemas.openxmlformats.org/officeDocument/2006/relationships/image" Target="../media/image72.jpg"/><Relationship Id="rId9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Relationship Id="rId9" Type="http://schemas.openxmlformats.org/officeDocument/2006/relationships/image" Target="../media/image8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9E44D2-0533-6FE6-A5D3-C009C3D9B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867161" y="663286"/>
            <a:ext cx="9755187" cy="1847822"/>
          </a:xfrm>
        </p:spPr>
        <p:txBody>
          <a:bodyPr/>
          <a:lstStyle/>
          <a:p>
            <a:pPr algn="ctr"/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1FDB97E-5598-B3BC-5010-76359419A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833207" y="2489949"/>
            <a:ext cx="9755187" cy="550333"/>
          </a:xfrm>
        </p:spPr>
        <p:txBody>
          <a:bodyPr/>
          <a:lstStyle/>
          <a:p>
            <a:pPr algn="ctr"/>
            <a:r>
              <a:rPr lang="pl-PL" b="1" kern="100" cap="none" dirty="0"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„RÓŻNORODNIE, AKTYWNIE,</a:t>
            </a:r>
            <a:br>
              <a:rPr lang="pl-PL" b="1" kern="100" cap="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b="1" cap="none" dirty="0"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PO SĄSIEDZKU-ROMOWIE W PISZU”</a:t>
            </a:r>
            <a:endParaRPr lang="pl-PL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E6A40E-3097-DDDC-B3B9-ACD62158B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3562822"/>
            <a:ext cx="2806701" cy="2449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00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CE076A-2F2F-80D7-C0AC-4A3C662A8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858566" y="663511"/>
            <a:ext cx="9755187" cy="1519402"/>
          </a:xfrm>
        </p:spPr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AE8DA55-310E-673B-39B9-AF89854ED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51114" y="2285149"/>
            <a:ext cx="9755187" cy="177123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E8011"/>
              </a:buClr>
              <a:buSzPct val="160000"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PISCY ROMOWIE chcąc uczcić 380 -LECIE NADANIA PRAW MIEJSKICH w ramach dni Pisza przygotowali krótki występ wokalno-taneczny.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E8011"/>
              </a:buClr>
              <a:buSzPct val="160000"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Wpisani w IV MAZURSKI MIĘDZYNARODOWY FESTIWAL FOLKU- „NA STYKU KULTUR” - PISCY ROMOWIE</a:t>
            </a:r>
            <a:endParaRPr lang="pl-PL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CA472A6-4269-4F51-2159-52C8F195F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07" y="4483099"/>
            <a:ext cx="2068509" cy="14627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186682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C76547-D016-4236-F946-80A4BB2C7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36599"/>
          </a:xfrm>
        </p:spPr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8C2B3EF-3DDD-18C4-8F1A-FA8215D42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1" y="2074861"/>
            <a:ext cx="1612900" cy="2282702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082AF2-6F71-92CE-CC61-54CF87A35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461" y="2074861"/>
            <a:ext cx="3370261" cy="339090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ambria" panose="02040503050406030204" pitchFamily="18" charset="0"/>
                <a:ea typeface="Cambria" panose="02040503050406030204" pitchFamily="18" charset="0"/>
              </a:rPr>
              <a:t>PIERWSZY RAZ NA SCENIE!!!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E2C94E1-59CB-7DDA-ECEE-0975CEB0D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5" y="4276724"/>
            <a:ext cx="1313425" cy="157009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4C1C7DB-BD6B-8925-3DDA-E00BCEEEE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79" y="2662298"/>
            <a:ext cx="3490543" cy="322885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859EF51-585D-1EA1-3B52-78CB395EE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79" y="192396"/>
            <a:ext cx="1761421" cy="231689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7817E1F-D95B-AA56-1352-BA439B852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754" y="35302"/>
            <a:ext cx="3383845" cy="253788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49E5986-1EEC-0223-F0DD-755A220A8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01" y="2870842"/>
            <a:ext cx="2629521" cy="25019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FBC0C078-4BDF-F662-7621-04758F64EC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24324"/>
            <a:ext cx="3644900" cy="273367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664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90A0E4-46B1-81BB-FCE7-B049372B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CCA0CA8-0D65-F034-B26E-91819EB66B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t="3452" r="-15532" b="-3452"/>
          <a:stretch>
            <a:fillRect/>
          </a:stretch>
        </p:blipFill>
        <p:spPr>
          <a:xfrm>
            <a:off x="0" y="2330450"/>
            <a:ext cx="4415366" cy="33115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36A3CC-807E-9914-C82A-145F25AED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94" y="1837765"/>
            <a:ext cx="3454400" cy="25908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3B50835-DB75-E8BF-3775-F40B9D3BD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20555" r="15839"/>
          <a:stretch>
            <a:fillRect/>
          </a:stretch>
        </p:blipFill>
        <p:spPr>
          <a:xfrm>
            <a:off x="8170335" y="1257045"/>
            <a:ext cx="3454400" cy="272916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E32D919-25E3-BE9D-34CD-02F8FA483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31" y="3782479"/>
            <a:ext cx="2574104" cy="24755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C19A5EC-473E-C6EA-36E1-8C09342AF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>
            <a:fillRect/>
          </a:stretch>
        </p:blipFill>
        <p:spPr>
          <a:xfrm>
            <a:off x="7100807" y="3542170"/>
            <a:ext cx="1949824" cy="22098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133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B8F786-F474-0780-2300-E2F66A16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5" name="VID-20250623-WA0004">
            <a:hlinkClick r:id="" action="ppaction://media"/>
            <a:extLst>
              <a:ext uri="{FF2B5EF4-FFF2-40B4-BE49-F238E27FC236}">
                <a16:creationId xmlns:a16="http://schemas.microsoft.com/office/drawing/2014/main" id="{ABB52C10-C332-4FDF-BCB1-9E1ACAA6A5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101" y="1530350"/>
            <a:ext cx="2705099" cy="4208694"/>
          </a:xfrm>
        </p:spPr>
      </p:pic>
      <p:pic>
        <p:nvPicPr>
          <p:cNvPr id="6" name="VID-20250622-WA0010(3)">
            <a:hlinkClick r:id="" action="ppaction://media"/>
            <a:extLst>
              <a:ext uri="{FF2B5EF4-FFF2-40B4-BE49-F238E27FC236}">
                <a16:creationId xmlns:a16="http://schemas.microsoft.com/office/drawing/2014/main" id="{1E2DB4BB-2A8F-0A4F-307B-888014522ED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8086" y="1164665"/>
            <a:ext cx="2236569" cy="4025824"/>
          </a:xfrm>
          <a:prstGeom prst="rect">
            <a:avLst/>
          </a:prstGeom>
        </p:spPr>
      </p:pic>
      <p:pic>
        <p:nvPicPr>
          <p:cNvPr id="7" name="VID-20250623-WA0000(2)">
            <a:hlinkClick r:id="" action="ppaction://media"/>
            <a:extLst>
              <a:ext uri="{FF2B5EF4-FFF2-40B4-BE49-F238E27FC236}">
                <a16:creationId xmlns:a16="http://schemas.microsoft.com/office/drawing/2014/main" id="{266C62B4-5C77-6955-E133-9F28A925B5B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57889" y="1935708"/>
            <a:ext cx="2353607" cy="42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0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C77A19-FAA9-0E3A-5F19-5AC25813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823F45-5F73-46E6-ED52-EE84FC03B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048" y="2336800"/>
            <a:ext cx="4228977" cy="3532188"/>
          </a:xfrm>
        </p:spPr>
        <p:txBody>
          <a:bodyPr>
            <a:normAutofit lnSpcReduction="10000"/>
          </a:bodyPr>
          <a:lstStyle/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Kolejny etap realizacji projektu- </a:t>
            </a:r>
          </a:p>
          <a:p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warsztaty z elementami kosmetologii, który nazwałyśmy </a:t>
            </a:r>
            <a:r>
              <a:rPr lang="pl-PL" sz="1200" b="1" dirty="0"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pl-PL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Piękno to ja”.</a:t>
            </a:r>
          </a:p>
          <a:p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Warsztaty wzbudziły duże zainteresowanie wśród Pań. Na początek spotkania trochę teorii na temat skóry i </a:t>
            </a:r>
            <a:r>
              <a:rPr lang="pl-PL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dermokosmetyków</a:t>
            </a: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 oraz ich stosowania.  Następnie Pani Basia omówiła budowę paznokcia sprzęt używany do stylizacji paznokci. Podkreśliła ważność zasad bezpiecznego i higienicznego używania narzędzi, w tym sterylne pakiety, którymi wykonywane są poszczególne etapy stylizacji.</a:t>
            </a:r>
          </a:p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Teoria szybko zamieniła się </a:t>
            </a:r>
            <a:b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w praktykę</a:t>
            </a:r>
            <a:r>
              <a:rPr lang="pl-PL" b="1" dirty="0">
                <a:sym typeface="Segoe UI Emoji" panose="020B0502040204020203" pitchFamily="34" charset="0"/>
              </a:rPr>
              <a:t>😊</a:t>
            </a:r>
            <a:endParaRPr lang="pl-PL" dirty="0"/>
          </a:p>
          <a:p>
            <a:endParaRPr lang="pl-PL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7B32804-AA71-24E6-63B0-4365D7CF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63209"/>
            <a:ext cx="1854448" cy="24643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D1ED5B67-8CE6-5DE1-41A4-539CDFF3E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987" y="0"/>
            <a:ext cx="2393965" cy="318135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06E6658-88DC-B06B-3C87-860EB55E8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38" y="133349"/>
            <a:ext cx="2293620" cy="304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3469D51-C441-8D9A-6562-73E7B69A8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2955264"/>
            <a:ext cx="2393966" cy="31813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3F27038-F87D-05BF-F0A6-6E667F566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987" y="3086100"/>
            <a:ext cx="2453694" cy="326072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3898D7B-96F0-B2F3-2BC2-DD6EA128E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20" y="3429000"/>
            <a:ext cx="2169601" cy="288319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293400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25DABE-20CF-1B87-1E3A-C07CA80B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6B08492-666D-9554-A1F8-7549941CB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8" y="270461"/>
            <a:ext cx="2179942" cy="289693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A603A65-1137-9FC7-97C2-CCD758840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26" y="204185"/>
            <a:ext cx="2426673" cy="32248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D2C68F8-E4CF-C35F-3207-D142A53FF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24" y="1275242"/>
            <a:ext cx="1847144" cy="24546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8CB9A07-0C4F-ABBB-CB83-737A77C15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0" y="3582734"/>
            <a:ext cx="1841007" cy="24546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0195C87-3059-3E69-BF82-2716C94ED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75" y="4119237"/>
            <a:ext cx="1706854" cy="22682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C40EFA3-6D2B-D62A-5F63-5571F888F0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41" y="3582734"/>
            <a:ext cx="1910327" cy="25386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D35B89FE-6351-025C-37E9-AEB3F371B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45" y="3910615"/>
            <a:ext cx="1706854" cy="22682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5DED41F-3C34-8FD7-446E-BE8B851B6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72" y="1320649"/>
            <a:ext cx="1706854" cy="26108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23B42E2-808D-B945-D513-517C72AAD2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41" y="4119238"/>
            <a:ext cx="2247089" cy="22682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F2DB6051-A595-A393-36A1-EAB5BACC08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70" y="1718928"/>
            <a:ext cx="1227164" cy="1636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154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67F00E-A97D-C0C4-DC35-E07B7E3D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757612" cy="927100"/>
          </a:xfrm>
        </p:spPr>
        <p:txBody>
          <a:bodyPr/>
          <a:lstStyle/>
          <a:p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B50BA5F-05D6-25CB-2E30-0B556452A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0463" y="1628775"/>
            <a:ext cx="5219700" cy="43434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Na przekór niesprzyjającej pogodzie </a:t>
            </a:r>
          </a:p>
          <a:p>
            <a:pPr algn="ctr"/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16 lipca 2025  roku </a:t>
            </a:r>
          </a:p>
          <a:p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uczestnicy Projektu weszli w kolejny jego etap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 z „przytupem”! </a:t>
            </a:r>
          </a:p>
          <a:p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 Spotkanie integracyjne członków społeczności romskiej zorganizowane zostało w „ Mazurskim Gościńcu ”. </a:t>
            </a:r>
          </a:p>
          <a:p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 W spotkaniu uczestniczyli uczestnicy projektu wraz </a:t>
            </a:r>
            <a:b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z rodzimymi, znajomymi oraz zaproszeni goście. </a:t>
            </a:r>
          </a:p>
          <a:p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Przepiękne głosy, muzyka i tańce umilały deszczowy dzień. </a:t>
            </a:r>
          </a:p>
          <a:p>
            <a:r>
              <a:rPr lang="pl-PL" sz="1800" dirty="0">
                <a:latin typeface="Cambria" panose="02040503050406030204" pitchFamily="18" charset="0"/>
                <a:ea typeface="Cambria" panose="02040503050406030204" pitchFamily="18" charset="0"/>
              </a:rPr>
              <a:t>Dodatkową atrakcję kulinarna stanowił </a:t>
            </a:r>
          </a:p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kociołek i tradycyjnie sporządzona </a:t>
            </a:r>
            <a:r>
              <a:rPr lang="pl-PL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zupa-PYCHOTA!!!!</a:t>
            </a: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D3ECA5F-32D0-5AE8-7C88-DBE7B5C0C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210" y="2066925"/>
            <a:ext cx="1895717" cy="27241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BD25F94-44E4-B132-0616-8550414BA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63" y="320675"/>
            <a:ext cx="2659478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8294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B57122-EEAA-58FF-0505-9832AFE6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5" name="Messenger_creation_785BE0FA-49EB-4082-80F0-0AD8C9F6FFA9">
            <a:hlinkClick r:id="" action="ppaction://media"/>
            <a:extLst>
              <a:ext uri="{FF2B5EF4-FFF2-40B4-BE49-F238E27FC236}">
                <a16:creationId xmlns:a16="http://schemas.microsoft.com/office/drawing/2014/main" id="{6F8C2639-3AD8-9C7A-5C71-729311CD3085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4281" y="1455370"/>
            <a:ext cx="1862138" cy="3311525"/>
          </a:xfrm>
        </p:spPr>
      </p:pic>
      <p:pic>
        <p:nvPicPr>
          <p:cNvPr id="3" name="nwFeBbiJ">
            <a:hlinkClick r:id="" action="ppaction://media"/>
            <a:extLst>
              <a:ext uri="{FF2B5EF4-FFF2-40B4-BE49-F238E27FC236}">
                <a16:creationId xmlns:a16="http://schemas.microsoft.com/office/drawing/2014/main" id="{170644D7-8D06-087D-4F8F-85B9E326D532}"/>
              </a:ext>
            </a:extLst>
          </p:cNvPr>
          <p:cNvPicPr>
            <a:picLocks noGrp="1" noChangeAspect="1"/>
          </p:cNvPicPr>
          <p:nvPr>
            <p:ph sz="quarter" idx="1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962150"/>
            <a:ext cx="1862137" cy="3311525"/>
          </a:xfrm>
        </p:spPr>
      </p:pic>
    </p:spTree>
    <p:extLst>
      <p:ext uri="{BB962C8B-B14F-4D97-AF65-F5344CB8AC3E}">
        <p14:creationId xmlns:p14="http://schemas.microsoft.com/office/powerpoint/2010/main" val="2892980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D0217-17EB-E878-F217-804857C99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EFE2BAD-DA38-84C5-D7AF-9CEE84BAA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00" y="1257300"/>
            <a:ext cx="1790700" cy="168592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FDB7F7C-7193-5690-3C96-1932807C8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pl-PL" cap="none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pl-PL" cap="none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pl-PL" cap="none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pl-PL" cap="none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Dodatkowo należy podkreślić publiczny występ uczestnika projektu w 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9 edycji imprezy Hip Hop Pisz'25</a:t>
            </a:r>
            <a:r>
              <a:rPr lang="pl-PL" b="1" cap="none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pl-PL" cap="none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którego możemy obserwować  </a:t>
            </a:r>
            <a:br>
              <a:rPr lang="pl-PL" cap="none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cap="none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 kanale YouTube  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MEJDZO MAKAVELII </a:t>
            </a:r>
            <a:r>
              <a:rPr lang="pl-PL" b="1" cap="none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pl-PL" cap="none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-zapraszamy do subskrypcji </a:t>
            </a:r>
            <a:r>
              <a:rPr lang="pl-PL" cap="none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</a:p>
          <a:p>
            <a:endParaRPr lang="pl-PL" cap="none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pl-PL" cap="none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pl-PL" cap="none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861718C-89AD-B45E-D882-CD743353A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51" y="-767041"/>
            <a:ext cx="2119935" cy="472944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0923580-DE18-58A5-C269-73B726E05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95" y="3559094"/>
            <a:ext cx="1809750" cy="2413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797D8ED-0663-F4A3-1826-EC9588776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71" y="641431"/>
            <a:ext cx="2830178" cy="47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E3FAA5-6B8C-C510-AB04-EC8EAF0F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9C61D5B-709B-FEAF-4EE7-2EBCDBBAC34A}"/>
              </a:ext>
            </a:extLst>
          </p:cNvPr>
          <p:cNvSpPr txBox="1"/>
          <p:nvPr/>
        </p:nvSpPr>
        <p:spPr>
          <a:xfrm>
            <a:off x="0" y="2183332"/>
            <a:ext cx="11248008" cy="305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8540" marR="249555" indent="-3175" algn="ctr">
              <a:lnSpc>
                <a:spcPct val="103000"/>
              </a:lnSpc>
              <a:spcAft>
                <a:spcPts val="215"/>
              </a:spcAft>
              <a:buNone/>
            </a:pPr>
            <a: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Warsztaty „TWORZYMY ELEMENTARZ”</a:t>
            </a:r>
            <a:endParaRPr lang="pl-PL" sz="24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18540" marR="249555" indent="-3175" algn="just">
              <a:lnSpc>
                <a:spcPct val="103000"/>
              </a:lnSpc>
              <a:spcAft>
                <a:spcPts val="215"/>
              </a:spcAft>
              <a:buNone/>
            </a:pPr>
            <a:r>
              <a:rPr lang="pl-PL" sz="18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 </a:t>
            </a:r>
            <a:endParaRPr lang="pl-PL" sz="24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18540" marR="249555" indent="-3175" algn="ctr">
              <a:lnSpc>
                <a:spcPct val="150000"/>
              </a:lnSpc>
              <a:spcAft>
                <a:spcPts val="215"/>
              </a:spcAft>
              <a:buNone/>
            </a:pPr>
            <a:r>
              <a:rPr lang="pl-PL" sz="18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Zgodnie z założeniami Projektu przyszedł czas na Blok edukacyjny. </a:t>
            </a:r>
          </a:p>
          <a:p>
            <a:pPr marL="1018540" marR="249555" indent="-3175" algn="ctr">
              <a:lnSpc>
                <a:spcPct val="150000"/>
              </a:lnSpc>
              <a:spcAft>
                <a:spcPts val="215"/>
              </a:spcAft>
              <a:buNone/>
            </a:pPr>
            <a:r>
              <a:rPr lang="pl-PL" sz="18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Podczas spotkań z Pedagogiem w ramach warsztatów uczestnicy podnosili umiejętności </a:t>
            </a:r>
          </a:p>
          <a:p>
            <a:pPr marL="1018540" marR="249555" indent="-3175" algn="ctr">
              <a:lnSpc>
                <a:spcPct val="150000"/>
              </a:lnSpc>
              <a:spcAft>
                <a:spcPts val="215"/>
              </a:spcAft>
              <a:buNone/>
            </a:pPr>
            <a:r>
              <a:rPr lang="pl-PL" sz="18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pisania i czytania.  </a:t>
            </a:r>
            <a:br>
              <a:rPr lang="pl-PL" sz="18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</a:br>
            <a:r>
              <a:rPr lang="pl-PL" sz="18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Elementem kończącym warsztaty jest wspólnie opracowany</a:t>
            </a:r>
          </a:p>
          <a:p>
            <a:pPr marL="1018540" marR="249555" indent="-3175" algn="ctr">
              <a:lnSpc>
                <a:spcPct val="150000"/>
              </a:lnSpc>
              <a:spcAft>
                <a:spcPts val="215"/>
              </a:spcAft>
              <a:buNone/>
            </a:pPr>
            <a:r>
              <a:rPr lang="pl-PL" sz="18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l-PL" sz="2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ELEMENTARZ POLSKO-ROMSKI. </a:t>
            </a:r>
            <a:endParaRPr lang="pl-PL" sz="24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7687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74753D-62C2-4AE2-0932-519862E5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2000" b="0" i="0" u="none" strike="noStrike" kern="10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PISZU”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FA9F02-B3DF-7C02-CFF6-D9C710A77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970" y="214153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ramach udzielonego wsparcia Burmistrz Pisza Dariusz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Kiński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zawarł porozumienie z Wojewodą Warmińsko-Mazurskim na dofinansowanie 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z dotacji celowej budżetu państwa w wysokości 53 119,00 zł.</a:t>
            </a:r>
          </a:p>
          <a:p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Projekt </a:t>
            </a:r>
            <a:r>
              <a:rPr lang="pl-PL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„RÓŻNORODNIE, AKTYWNIE, PO SĄSIEDZKU-ROMOWIE </a:t>
            </a:r>
            <a:br>
              <a:rPr lang="pl-PL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 PISZU"</a:t>
            </a:r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pl-PL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miał na celu:</a:t>
            </a:r>
          </a:p>
          <a:p>
            <a:pPr lvl="0" fontAlgn="base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Zwiększenie aktywności społecznej i zawodowej członków społeczności romskiej;</a:t>
            </a:r>
          </a:p>
          <a:p>
            <a:pPr lvl="0" fontAlgn="base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Pogłębienie wzajemnego zrozumienia i współpracy między Romami, </a:t>
            </a:r>
            <a:b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a pozostałymi mieszkańcami Pisza;</a:t>
            </a:r>
          </a:p>
          <a:p>
            <a:pPr lvl="0" fontAlgn="base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Promowanie wielokulturowości jako wartości i wzbogacenia życia społeczno-kulturalnego w regionie.</a:t>
            </a:r>
          </a:p>
        </p:txBody>
      </p:sp>
    </p:spTree>
    <p:extLst>
      <p:ext uri="{BB962C8B-B14F-4D97-AF65-F5344CB8AC3E}">
        <p14:creationId xmlns:p14="http://schemas.microsoft.com/office/powerpoint/2010/main" val="52606153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DEB466-992E-C429-9822-323A4E99A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B52C6F4-A4F0-F677-A92A-BB6AD9D840E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1" y="1672379"/>
            <a:ext cx="1540074" cy="204661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A62C24F-900D-4845-EFBF-2338672538F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8" y="4125589"/>
            <a:ext cx="1540074" cy="204661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283B22A-6F6E-E19F-AF13-85EADE8DD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82" y="1672380"/>
            <a:ext cx="2062331" cy="27406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3A6B427-D410-60BD-719C-CD08F51EE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64" y="204186"/>
            <a:ext cx="1743669" cy="23171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51DF24A-C474-BB42-2030-F925607F7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72" y="1438384"/>
            <a:ext cx="2179682" cy="25146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9BC09E78-478C-6AA2-B48A-E74AA49CC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24" y="1610331"/>
            <a:ext cx="2062331" cy="27406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39C68F6A-776A-D94D-31FD-C8A1E07C9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103" y="3926404"/>
            <a:ext cx="2336230" cy="24449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242B5156-8706-0A80-9696-07AAA451A3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97" y="3952984"/>
            <a:ext cx="1839847" cy="24449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DAFBA39-F79D-9B9A-E28F-0C3A369995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94" y="4280084"/>
            <a:ext cx="2552894" cy="22390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7783593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17D8F4-032C-5F1D-7A03-965766A5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32" y="1304870"/>
            <a:ext cx="4288571" cy="178544"/>
          </a:xfrm>
        </p:spPr>
        <p:txBody>
          <a:bodyPr>
            <a:normAutofit fontScale="90000"/>
          </a:bodyPr>
          <a:lstStyle/>
          <a:p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9CE9C3E-A306-89B4-379D-DE5E70F2BD4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96" y="205849"/>
            <a:ext cx="2238375" cy="223837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42C3A4-2B3F-DFF5-EA30-6CF601DF3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839" y="1790701"/>
            <a:ext cx="4044732" cy="3583886"/>
          </a:xfrm>
        </p:spPr>
        <p:txBody>
          <a:bodyPr/>
          <a:lstStyle/>
          <a:p>
            <a:endParaRPr lang="pl-PL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Poza nauką - małe przyjemności- </a:t>
            </a:r>
            <a:r>
              <a:rPr lang="pl-PL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Najserdeczniejsze życzenia dla </a:t>
            </a:r>
            <a:r>
              <a:rPr lang="pl-PL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Kataleji</a:t>
            </a:r>
            <a:r>
              <a:rPr lang="pl-PL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pl-PL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3D20D3F-96C7-0D77-163A-F461C350E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77" y="-17074"/>
            <a:ext cx="2580323" cy="3429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DDFC94C-01A5-9E99-FB34-655213343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68" y="3291698"/>
            <a:ext cx="1606170" cy="21344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EA30980-4074-03BE-DDAB-B8DC2E245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69" y="3291698"/>
            <a:ext cx="1787112" cy="23749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E392E2A-A19E-B06A-0212-260CBC475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23" y="2554525"/>
            <a:ext cx="2238375" cy="29745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FA8D7599-1D9C-E2FA-7436-AAAB11587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4" y="164323"/>
            <a:ext cx="1448963" cy="19255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97743941-26DA-E180-BF1C-1431BE8D6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3804900"/>
            <a:ext cx="2038561" cy="27090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1710ECA3-23EF-CB46-CCBB-8504D705E7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70" y="2853345"/>
            <a:ext cx="1432090" cy="1903110"/>
          </a:xfrm>
          <a:prstGeom prst="rect">
            <a:avLst/>
          </a:prstGeom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TopUp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52784BE-1056-CDE6-0AE3-43A77D566FF2}"/>
              </a:ext>
            </a:extLst>
          </p:cNvPr>
          <p:cNvSpPr txBox="1"/>
          <p:nvPr/>
        </p:nvSpPr>
        <p:spPr>
          <a:xfrm>
            <a:off x="838200" y="2981977"/>
            <a:ext cx="6214112" cy="2571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8540" marR="1231900" indent="-3175" algn="ctr">
              <a:lnSpc>
                <a:spcPct val="107000"/>
              </a:lnSpc>
              <a:spcAft>
                <a:spcPts val="215"/>
              </a:spcAft>
              <a:buNone/>
            </a:pPr>
            <a:br>
              <a:rPr lang="pl-PL" b="1" kern="1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</a:br>
            <a:endParaRPr lang="pl-PL" b="1" kern="1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1018540" marR="1231900" indent="-3175" algn="ctr">
              <a:lnSpc>
                <a:spcPct val="107000"/>
              </a:lnSpc>
              <a:spcAft>
                <a:spcPts val="215"/>
              </a:spcAft>
              <a:buNone/>
            </a:pPr>
            <a:endParaRPr lang="pl-PL" sz="1800" b="1" kern="1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1018540" marR="1231900" indent="-3175" algn="ctr">
              <a:lnSpc>
                <a:spcPct val="107000"/>
              </a:lnSpc>
              <a:spcAft>
                <a:spcPts val="215"/>
              </a:spcAft>
              <a:buNone/>
            </a:pPr>
            <a:endParaRPr lang="pl-PL" sz="1800" b="1" kern="100" dirty="0">
              <a:solidFill>
                <a:srgbClr val="0070C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1018540" marR="1231900" indent="-3175" algn="ctr">
              <a:lnSpc>
                <a:spcPct val="107000"/>
              </a:lnSpc>
              <a:spcAft>
                <a:spcPts val="215"/>
              </a:spcAft>
              <a:buNone/>
            </a:pPr>
            <a:endParaRPr lang="pl-PL" b="1" kern="100" dirty="0">
              <a:solidFill>
                <a:srgbClr val="0070C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1018540" marR="1231900" indent="-3175" algn="ctr">
              <a:lnSpc>
                <a:spcPct val="107000"/>
              </a:lnSpc>
              <a:spcAft>
                <a:spcPts val="215"/>
              </a:spcAft>
              <a:buNone/>
            </a:pPr>
            <a:endParaRPr lang="pl-PL" b="1" kern="100" dirty="0">
              <a:solidFill>
                <a:srgbClr val="C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1018540" marR="1231900" indent="-3175" algn="ctr">
              <a:lnSpc>
                <a:spcPct val="107000"/>
              </a:lnSpc>
              <a:spcAft>
                <a:spcPts val="215"/>
              </a:spcAft>
              <a:buNone/>
            </a:pPr>
            <a:r>
              <a:rPr lang="pl-PL" sz="1800" b="1" kern="1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Torcik był </a:t>
            </a:r>
            <a:r>
              <a:rPr lang="pl-PL" sz="1800" b="1" kern="1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pyyyyyszny</a:t>
            </a:r>
            <a:r>
              <a:rPr lang="pl-PL" sz="1800" b="1" kern="1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-Dziękujemy!!!!!! </a:t>
            </a:r>
            <a:r>
              <a:rPr lang="pl-PL" sz="1800" b="1" kern="100" dirty="0">
                <a:solidFill>
                  <a:srgbClr val="0070C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pl-PL" sz="24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7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4568C3-F04D-A633-09E4-744FD25C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06C94A-CDEB-8E44-20A9-75F84C2E24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Jednym z elementów Projektu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 było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spotkanie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z doradcą zawodowym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18050B1-0DE4-26F9-7F6C-6911F6F9F75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36651"/>
            <a:ext cx="2082800" cy="277706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8748B32-22B9-05AF-83D8-FE1F05D60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88" y="1946610"/>
            <a:ext cx="2483392" cy="33111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2804187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CC0840-1BA8-8408-30AF-AB493F07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0600"/>
          </a:xfrm>
        </p:spPr>
        <p:txBody>
          <a:bodyPr/>
          <a:lstStyle/>
          <a:p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690C27-094E-94CA-8D19-D77C30223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356870" marR="269875" indent="-3175" algn="just">
              <a:lnSpc>
                <a:spcPct val="150000"/>
              </a:lnSpc>
              <a:spcAft>
                <a:spcPts val="215"/>
              </a:spcAft>
              <a:buNone/>
            </a:pPr>
            <a: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W dniu 11 września 2025 r. zgodnie z założeniami odbyła się wizyta studyjna do ŚWIETLICY ROMSKIEJ w Olsztynie. Pogoda spłatała uczestnikom „figla” i Olsztyn powitał nas deszczem.  </a:t>
            </a:r>
          </a:p>
          <a:p>
            <a:pPr marL="356870" marR="269875" indent="-3175" algn="just">
              <a:lnSpc>
                <a:spcPct val="150000"/>
              </a:lnSpc>
              <a:spcAft>
                <a:spcPts val="215"/>
              </a:spcAft>
              <a:buNone/>
            </a:pPr>
            <a: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Mimo nieprzyjaznej aury podróż minęła przy dźwiękach gitary </a:t>
            </a:r>
            <a:b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</a:br>
            <a: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i śpiewu!!!</a:t>
            </a:r>
            <a:endParaRPr lang="pl-PL" sz="4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6870" marR="269875" indent="-3175" algn="just">
              <a:lnSpc>
                <a:spcPct val="150000"/>
              </a:lnSpc>
              <a:spcAft>
                <a:spcPts val="215"/>
              </a:spcAft>
              <a:buNone/>
              <a:tabLst>
                <a:tab pos="4410710" algn="l"/>
              </a:tabLst>
            </a:pPr>
            <a: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Społeczność romska w Olsztynie przyjęła uczestników Projektu ciepło i gościnnie. Wizyta studyjna okazała się wartościowym doświadczeniem. DZIEKI Pani </a:t>
            </a:r>
            <a:r>
              <a:rPr lang="pl-PL" sz="4800" b="1" u="sng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Izie </a:t>
            </a:r>
            <a:r>
              <a:rPr lang="pl-PL" sz="4800" b="1" u="sng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Ordyniuk</a:t>
            </a:r>
            <a:r>
              <a:rPr lang="pl-PL" sz="4800" b="1" u="sng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Mogliśmy zapoznać się z jej funkcjonowaniem, zapleczem lokalowym, kadrowym, trudnościami</a:t>
            </a:r>
            <a:r>
              <a:rPr lang="pl-PL" sz="4800" kern="100" dirty="0">
                <a:solidFill>
                  <a:srgbClr val="1F3864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 </a:t>
            </a:r>
            <a: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i osiągnięciami.</a:t>
            </a:r>
            <a:endParaRPr lang="pl-PL" sz="4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6870" marR="269875" indent="-3175" algn="just">
              <a:lnSpc>
                <a:spcPct val="150000"/>
              </a:lnSpc>
              <a:spcAft>
                <a:spcPts val="215"/>
              </a:spcAft>
              <a:buNone/>
              <a:tabLst>
                <a:tab pos="4410710" algn="l"/>
              </a:tabLst>
            </a:pPr>
            <a: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Miło nam było również spotkać się z Panią </a:t>
            </a:r>
            <a:r>
              <a:rPr lang="pl-PL" sz="4800" b="1" u="sng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Anetą Łapińską-</a:t>
            </a:r>
            <a:r>
              <a:rPr lang="pl-PL" sz="4800" u="sng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reprezentującą Urząd   wojewódzki ds. mniejszości narodowych </a:t>
            </a:r>
            <a:b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</a:br>
            <a:r>
              <a:rPr lang="pl-PL" sz="4800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i etnicznych w Olsztynie. </a:t>
            </a:r>
            <a:endParaRPr lang="pl-PL" sz="4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6870" marR="269875" indent="-3175" algn="ctr">
              <a:lnSpc>
                <a:spcPct val="150000"/>
              </a:lnSpc>
              <a:spcAft>
                <a:spcPts val="215"/>
              </a:spcAft>
              <a:buNone/>
            </a:pPr>
            <a:r>
              <a:rPr lang="pl-PL" sz="4800" b="1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Dziękujemy za poświęcony czas, możliwość poznania wspaniałych ludzi  i tak ciekawego miejsca!</a:t>
            </a:r>
            <a:endParaRPr lang="pl-PL" sz="4800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6870" marR="269875" indent="-3175" algn="ctr">
              <a:lnSpc>
                <a:spcPct val="150000"/>
              </a:lnSpc>
              <a:spcAft>
                <a:spcPts val="215"/>
              </a:spcAft>
              <a:buNone/>
            </a:pPr>
            <a:r>
              <a:rPr lang="pl-PL" sz="11200" b="1" kern="100" dirty="0">
                <a:solidFill>
                  <a:srgbClr val="1F3864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Był to wyjątkowy wyjazd</a:t>
            </a:r>
            <a:r>
              <a:rPr lang="pl-PL" sz="11200" b="1" kern="100" dirty="0">
                <a:solidFill>
                  <a:srgbClr val="1F3864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pl-PL" sz="112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E988293-83B2-9B12-EE24-B524F034D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987"/>
            <a:ext cx="2201332" cy="16509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99D18D8-3B90-B0E0-7DF2-EC22A76D3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33" y="1392237"/>
            <a:ext cx="1529080" cy="2032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3D0F9E7-EFAF-855D-232C-7CD9BC329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708400"/>
            <a:ext cx="2194019" cy="16509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C3F89DC-A899-EA09-25DF-D57DC5D62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84" y="4691016"/>
            <a:ext cx="1345936" cy="17875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4112ACE-086C-5050-E9EC-2E7E19D0E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20" y="2182811"/>
            <a:ext cx="1524000" cy="2032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3DB357A-B6F3-22C0-BB4B-2A6B5DB87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3537743"/>
            <a:ext cx="1657350" cy="22098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15750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0997FE-5B78-2722-990E-4958F3B5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1003300"/>
          </a:xfrm>
        </p:spPr>
        <p:txBody>
          <a:bodyPr/>
          <a:lstStyle/>
          <a:p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5C29BCC-4FE6-5209-C03F-0A20E582232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30" y="456132"/>
            <a:ext cx="2166937" cy="163062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33AB16C-4BF9-9894-71A9-0207DE22C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elementem kończącym projekt  było spotkanie </a:t>
            </a:r>
            <a:b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z przedstawicielem organizacji pozarządowej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9FADB8A-62E9-8A83-5B8E-60EFEBD05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34" y="2327318"/>
            <a:ext cx="4556811" cy="3429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ADE88DD-66B2-4813-2676-DD1DD631C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45" y="685800"/>
            <a:ext cx="1806777" cy="240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54B8B2C-A5F1-D8A7-E6F9-26934AF9FE35}"/>
              </a:ext>
            </a:extLst>
          </p:cNvPr>
          <p:cNvSpPr txBox="1"/>
          <p:nvPr/>
        </p:nvSpPr>
        <p:spPr>
          <a:xfrm>
            <a:off x="1193800" y="3085068"/>
            <a:ext cx="105537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 wielkim skrócie przedstawiliśmy Państwu nasze działania.</a:t>
            </a:r>
          </a:p>
          <a:p>
            <a:pPr algn="ctr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Dziękujemy za uwagę!</a:t>
            </a:r>
          </a:p>
          <a:p>
            <a:pPr algn="ctr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i cytując Senekę Młodszego mamy nadzieję ,że :</a:t>
            </a:r>
          </a:p>
          <a:p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„KAŻDY KONIEC JEST POCZĄTKIEM CZEGOŚ NOWEGO”.</a:t>
            </a:r>
            <a:endParaRPr lang="pl-PL" sz="105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A9F8ED-51F4-2166-65B3-B5DE02AB398B}"/>
              </a:ext>
            </a:extLst>
          </p:cNvPr>
          <p:cNvSpPr txBox="1"/>
          <p:nvPr/>
        </p:nvSpPr>
        <p:spPr>
          <a:xfrm>
            <a:off x="889000" y="59214"/>
            <a:ext cx="105537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8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20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20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20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6A3E89-313C-5045-DA20-E67CB84AC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84433"/>
            <a:ext cx="4184015" cy="2794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913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B7DA6A-1883-2048-119A-0859B18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18540" marR="216535" indent="-3175" algn="ctr">
              <a:lnSpc>
                <a:spcPct val="107000"/>
              </a:lnSpc>
              <a:spcAft>
                <a:spcPts val="215"/>
              </a:spcAft>
              <a:buNone/>
            </a:pPr>
            <a:r>
              <a:rPr lang="pl-PL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Projekt w ramach dotacji ze środków „Programu integracji społecznej i obywatelskiej </a:t>
            </a:r>
            <a:br>
              <a:rPr lang="pl-PL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Romów w Polsce na lata 2021-2030” - edycja 2025</a:t>
            </a:r>
            <a:b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2700" kern="100" dirty="0"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„RÓŻNORODNIE, AKTYWNIE,</a:t>
            </a:r>
            <a:br>
              <a:rPr lang="pl-PL" sz="27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2700" dirty="0"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PO SĄSIEDZKU-ROMOWIE W PISZU” </a:t>
            </a:r>
            <a:br>
              <a:rPr lang="pl-PL" dirty="0"/>
            </a:br>
            <a:endParaRPr lang="pl-PL" sz="10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3F090E-9495-5AE0-179A-7634B64A0A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Zaczynamy!!!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CF6F21E-49A7-8224-E8D1-A84D079BE0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2" y="2581275"/>
            <a:ext cx="4462977" cy="368458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5A6C674-0468-2072-5496-27D4DCE44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Spotkanie w Urzędzie Miasta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73766946-4BAF-7E00-4090-1FA5DFA8BE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52" y="2581275"/>
            <a:ext cx="3404273" cy="368458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318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1DA4B4-32F8-CE87-1FB4-E1CA0337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1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Projekt w ramach dotacji ze środków „Programu integracji społecznej i obywatelskiej </a:t>
            </a:r>
            <a:br>
              <a:rPr lang="pl-PL" sz="1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Romów w Polsce na lata 2021-2030” - edycja 2025</a:t>
            </a:r>
            <a:br>
              <a:rPr lang="pl-PL" sz="11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kern="100" dirty="0"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„RÓŻNORODNIE, AKTYWNIE,</a:t>
            </a:r>
            <a:br>
              <a:rPr lang="pl-PL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200" dirty="0"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PO SĄSIEDZKU-ROMOWIE W PISZU”</a:t>
            </a:r>
            <a:endParaRPr lang="pl-PL" sz="12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FB0229A-304F-DE6A-2F5E-8ED3A62A3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9787"/>
            <a:ext cx="4744161" cy="2577128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B6CB0C5-DE9C-FC2C-CC58-D40A47BA2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825" y="2341519"/>
            <a:ext cx="4744161" cy="2174961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Pierwsze ustalenia, plany i </a:t>
            </a:r>
            <a:r>
              <a:rPr lang="pl-PL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wspólne zakupy.</a:t>
            </a:r>
            <a:endParaRPr lang="pl-PL" sz="32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F4E8001-313B-BD54-E6B7-C7DBC13CA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325" y="3428999"/>
            <a:ext cx="2513491" cy="29946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E263ADA-811C-5216-B70C-6B81938C8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19" y="3006915"/>
            <a:ext cx="3288883" cy="33254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724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95BBBD-4C35-1D69-BA12-9813EDBC8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3D0ECD1-CE38-802A-6604-A8CACD4C26BB}"/>
              </a:ext>
            </a:extLst>
          </p:cNvPr>
          <p:cNvSpPr txBox="1"/>
          <p:nvPr/>
        </p:nvSpPr>
        <p:spPr>
          <a:xfrm>
            <a:off x="838199" y="1963710"/>
            <a:ext cx="10704227" cy="3905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16535" algn="just">
              <a:lnSpc>
                <a:spcPct val="107000"/>
              </a:lnSpc>
              <a:buNone/>
            </a:pPr>
            <a: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Materiały wybrane, kroje uzgodnione przed mami wyzwanie – szyjemy!!!!</a:t>
            </a:r>
            <a:endParaRPr lang="pl-PL" sz="36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6535" algn="just">
              <a:lnSpc>
                <a:spcPct val="107000"/>
              </a:lnSpc>
              <a:buNone/>
            </a:pPr>
            <a: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Warsztaty pod nazwą „</a:t>
            </a:r>
            <a:r>
              <a:rPr lang="pl-PL" sz="1800" b="1" u="sng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SAMA SZYJĘ”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ruszyły pełną „parą”. </a:t>
            </a:r>
          </a:p>
          <a:p>
            <a:pPr marR="216535" algn="just">
              <a:lnSpc>
                <a:spcPct val="107000"/>
              </a:lnSpc>
              <a:buNone/>
            </a:pPr>
            <a:endParaRPr lang="pl-PL" b="1" kern="1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216535" algn="just">
              <a:lnSpc>
                <a:spcPct val="107000"/>
              </a:lnSpc>
              <a:buNone/>
            </a:pPr>
            <a: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Pierwsze zajęcia za nami- Pani Hania pokazała, jak się zdejmuje miarę, </a:t>
            </a:r>
            <a:b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</a:br>
            <a: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jak obsługiwać poszczególne maszyny. Pokazała również, jak się składa materiał do wykroju. </a:t>
            </a:r>
          </a:p>
          <a:p>
            <a:pPr marR="216535" algn="just">
              <a:lnSpc>
                <a:spcPct val="107000"/>
              </a:lnSpc>
              <a:buNone/>
            </a:pPr>
            <a:endParaRPr lang="pl-PL" sz="1800" b="1" kern="1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216535" algn="just">
              <a:lnSpc>
                <a:spcPct val="107000"/>
              </a:lnSpc>
              <a:buNone/>
            </a:pPr>
            <a: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Uczestniczki projektu  z ciekawością słuchały i podpatrywały profesjonalistkę. </a:t>
            </a:r>
            <a:endParaRPr lang="pl-PL" sz="36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16535" algn="just">
              <a:lnSpc>
                <a:spcPct val="107000"/>
              </a:lnSpc>
              <a:buNone/>
            </a:pPr>
            <a:endParaRPr lang="pl-PL" sz="1800" b="1" kern="1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216535" algn="just">
              <a:lnSpc>
                <a:spcPct val="107000"/>
              </a:lnSpc>
              <a:buNone/>
            </a:pPr>
            <a: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Zadbaliśmy również o poczęstunek w trakcie trwania zajęć. </a:t>
            </a:r>
            <a:endParaRPr lang="pl-PL" b="1" kern="1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216535" algn="just">
              <a:lnSpc>
                <a:spcPct val="107000"/>
              </a:lnSpc>
              <a:buNone/>
            </a:pPr>
            <a:endParaRPr lang="pl-PL" sz="1800" b="1" kern="1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216535" algn="just">
              <a:lnSpc>
                <a:spcPct val="107000"/>
              </a:lnSpc>
              <a:buNone/>
            </a:pPr>
            <a:r>
              <a:rPr lang="pl-PL" sz="18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Do dyspozycji uczestników były napoje gorące, zimne i „małe co nieco”.</a:t>
            </a:r>
          </a:p>
          <a:p>
            <a:pPr marR="216535" algn="just">
              <a:lnSpc>
                <a:spcPct val="107000"/>
              </a:lnSpc>
              <a:buNone/>
            </a:pPr>
            <a:endParaRPr lang="pl-PL" sz="36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4774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FA0F1F-B68A-42FC-0654-70360E25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83FDAAA-D33E-8B9E-5D9E-4D6F435A4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4" y="1822244"/>
            <a:ext cx="2255716" cy="25239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CC53D53-72BA-BC72-2843-9F7F38C25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395" y="2949862"/>
            <a:ext cx="2316681" cy="30909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BE3F07E-20F2-C070-11D7-5520B37F9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08" y="4171974"/>
            <a:ext cx="1892973" cy="25239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D2A3912-9F26-203B-8FE3-8710E8001C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703" t="13403" r="5703" b="5355"/>
          <a:stretch>
            <a:fillRect/>
          </a:stretch>
        </p:blipFill>
        <p:spPr>
          <a:xfrm>
            <a:off x="6759159" y="1590896"/>
            <a:ext cx="2755631" cy="29866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ED47642-6591-9732-90E3-BD50E1926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231" y="1763845"/>
            <a:ext cx="2438611" cy="367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EEA880F-3C03-E908-AA05-7ED277F3E4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9"/>
          <a:stretch>
            <a:fillRect/>
          </a:stretch>
        </p:blipFill>
        <p:spPr>
          <a:xfrm>
            <a:off x="5115821" y="4231116"/>
            <a:ext cx="2316681" cy="24056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8445814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A266718-DE23-C103-FCBA-EAA10406B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b="1012"/>
          <a:stretch>
            <a:fillRect/>
          </a:stretch>
        </p:blipFill>
        <p:spPr>
          <a:xfrm>
            <a:off x="9523566" y="0"/>
            <a:ext cx="2668434" cy="39723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9A9A29C-463B-C11F-3D3C-6EF3D30ED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1" y="419724"/>
            <a:ext cx="3936522" cy="53439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F5F4485-D5DE-B2A0-8B15-83392BDD0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53" y="0"/>
            <a:ext cx="2668434" cy="3814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FC287E-5A9B-2A86-D499-D295F2668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58" y="390949"/>
            <a:ext cx="2568036" cy="34240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69FA881-C000-E391-A7C8-B36A68708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05" y="3864547"/>
            <a:ext cx="2172012" cy="28960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70CD47D-9897-EE95-B795-8E5FAFBC3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0"/>
          <a:stretch>
            <a:fillRect/>
          </a:stretch>
        </p:blipFill>
        <p:spPr>
          <a:xfrm>
            <a:off x="6699781" y="4107305"/>
            <a:ext cx="2996471" cy="27767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960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A19780-3561-8DAF-1ED9-9A0D0112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A08DBF6-65E3-4191-AD47-59727223A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1" y="2247899"/>
            <a:ext cx="2435599" cy="324746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59BC3A2-7068-8E87-F18A-D4912FE72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661" y="2247899"/>
            <a:ext cx="2443717" cy="32474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75DE2FD-2D0E-CE6F-792F-D6ED580AE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00" y="1837765"/>
            <a:ext cx="2095500" cy="2794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9339982-1F06-0F92-49A5-6846D8DE1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/>
          <a:stretch>
            <a:fillRect/>
          </a:stretch>
        </p:blipFill>
        <p:spPr>
          <a:xfrm>
            <a:off x="6382130" y="1837765"/>
            <a:ext cx="1842261" cy="275963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C83D2ED-582A-62A0-A66C-C4DF6BF69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71" y="2649966"/>
            <a:ext cx="1972778" cy="290815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76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FBD9245-2E37-FCBF-DD75-6063DE355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268" y="1714500"/>
            <a:ext cx="2825628" cy="34855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953CA70-2387-A453-92F7-BF918EF5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Projekt w ramach dotacji ze środków „Programu integracji społecznej i obywatelskiej 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Romów w Polsce na lata 2021-2030” - edycja 2025</a:t>
            </a:r>
            <a:br>
              <a:rPr kumimoji="0" lang="pl-PL" sz="1100" b="0" i="0" u="none" strike="noStrike" kern="1200" cap="all" spc="0" normalizeH="0" baseline="0" noProof="0" dirty="0">
                <a:ln>
                  <a:noFill/>
                </a:ln>
                <a:solidFill>
                  <a:srgbClr val="EE801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„RÓŻNORODNIE, AKTYWNIE,</a:t>
            </a:r>
            <a:br>
              <a:rPr kumimoji="0" lang="pl-PL" sz="1200" b="0" i="0" u="none" strike="noStrike" kern="1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pl-PL" sz="1200" b="0" i="0" u="none" strike="noStrike" kern="1200" cap="all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PO SĄSIEDZKU-ROMOWIE W PISZU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F7A3703-0358-89DA-5A6F-FA76443F1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7382" y="1511300"/>
            <a:ext cx="3507687" cy="46609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D22BD3D-A8C2-8E51-6309-FA3188797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17777" r="5679"/>
          <a:stretch>
            <a:fillRect/>
          </a:stretch>
        </p:blipFill>
        <p:spPr>
          <a:xfrm>
            <a:off x="1021101" y="2510113"/>
            <a:ext cx="2472082" cy="32093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37745580"/>
      </p:ext>
    </p:extLst>
  </p:cSld>
  <p:clrMapOvr>
    <a:masterClrMapping/>
  </p:clrMapOvr>
  <p:transition spd="slow">
    <p:cover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1091</TotalTime>
  <Words>1446</Words>
  <Application>Microsoft Office PowerPoint</Application>
  <PresentationFormat>Panoramiczny</PresentationFormat>
  <Paragraphs>100</Paragraphs>
  <Slides>25</Slides>
  <Notes>1</Notes>
  <HiddenSlides>0</HiddenSlides>
  <MMClips>5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</vt:lpstr>
      <vt:lpstr>Impact</vt:lpstr>
      <vt:lpstr>Segoe UI Emoji</vt:lpstr>
      <vt:lpstr>Times New Roman</vt:lpstr>
      <vt:lpstr>Wydarzenie główne</vt:lpstr>
      <vt:lpstr>Projekt w ramach dotacji ze środków „Programu integracji społecznej i obywatelskiej  Romów w Polsce na lata 2021-2030” - edycja 2025 </vt:lpstr>
      <vt:lpstr>Projekt w ramach dotacji ze środków „Programu integracji społecznej i obywatelskiej  Romów w Polsce na lata 2021-2030” - edycja 2025 „RÓŻNORODNIE, AKTYWNIE, PO SĄSIEDZKU-ROMOWIE W PISZU”</vt:lpstr>
      <vt:lpstr>Projekt w ramach dotacji ze środków „Programu integracji społecznej i obywatelskiej  Romów w Polsce na lata 2021-2030” - edycja 2025 „RÓŻNORODNIE, AKTYWNIE, PO SĄSIEDZKU-ROMOWIE W PISZU”  </vt:lpstr>
      <vt:lpstr>Projekt w ramach dotacji ze środków „Programu integracji społecznej i obywatelskiej  Romów w Polsce na lata 2021-2030” - edycja 2025 „RÓŻNORODNIE, AKTYWNIE, PO SĄSIEDZKU-ROMOWIE W PISZU”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Prezentacja programu PowerPoint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„Programu integracji społecznej i obywatelskiej  Romów w Polsce na lata 2021-2030” - edycja 2025 „RÓŻNORODNIE, AKTYWNIE, PO SĄSIEDZKU-ROMOWIE W PISZU</vt:lpstr>
      <vt:lpstr>Projekt w ramach dotacji ze środków Programu integracji społecznej i obywatelskiej  Romów w Polsce na lata 2021-2030” - edycja 2025 „RÓŻNORODNIE, AKTYWNIE, PO SĄSIEDZKU-ROMOWIE W PISZU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Grażyna Witkowska</dc:creator>
  <cp:lastModifiedBy>Grażyna Witkowska</cp:lastModifiedBy>
  <cp:revision>28</cp:revision>
  <dcterms:created xsi:type="dcterms:W3CDTF">2025-10-09T07:30:02Z</dcterms:created>
  <dcterms:modified xsi:type="dcterms:W3CDTF">2025-10-20T09:07:06Z</dcterms:modified>
</cp:coreProperties>
</file>