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łowska Aldona" initials="OA" lastIdx="10" clrIdx="0">
    <p:extLst>
      <p:ext uri="{19B8F6BF-5375-455C-9EA6-DF929625EA0E}">
        <p15:presenceInfo xmlns:p15="http://schemas.microsoft.com/office/powerpoint/2012/main" userId="S-1-5-21-1525952054-1005573771-2909822258-446907" providerId="AD"/>
      </p:ext>
    </p:extLst>
  </p:cmAuthor>
  <p:cmAuthor id="2" name="Anna Gałązka" initials="AG" lastIdx="3" clrIdx="1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366" autoAdjust="0"/>
  </p:normalViewPr>
  <p:slideViewPr>
    <p:cSldViewPr snapToGrid="0">
      <p:cViewPr varScale="1">
        <p:scale>
          <a:sx n="71" d="100"/>
          <a:sy n="71" d="100"/>
        </p:scale>
        <p:origin x="110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S:\DPO\ALL%20DPO\00_SPEO_KAS\wykr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24989639452966E-2"/>
          <c:y val="3.6461542013993119E-2"/>
          <c:w val="0.74507576298879152"/>
          <c:h val="0.795790057034659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Arkusz1!$A$3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1E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3950797792504676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7777698386612744E-3"/>
                  <c:y val="0.33139184581399467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Arkusz1!$B$2:$C$2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Arkusz1!$B$3:$C$3</c:f>
              <c:numCache>
                <c:formatCode>General</c:formatCode>
                <c:ptCount val="2"/>
                <c:pt idx="0" formatCode="_(* #,##0.00_);_(* \(#,##0.00\);_(* &quot;-&quot;??_);_(@_)">
                  <c:v>448100000</c:v>
                </c:pt>
                <c:pt idx="1">
                  <c:v>415865791.54000002</c:v>
                </c:pt>
              </c:numCache>
            </c:numRef>
          </c:val>
        </c:ser>
        <c:ser>
          <c:idx val="1"/>
          <c:order val="1"/>
          <c:tx>
            <c:strRef>
              <c:f>Arkusz1!$A$4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cat>
            <c:strRef>
              <c:f>Arkusz1!$B$2:$C$2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Arkusz1!$B$4:$C$4</c:f>
              <c:numCache>
                <c:formatCode>_(* #,##0.00_);_(* \(#,##0.00\);_(* "-"??_);_(@_)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-27"/>
        <c:axId val="266971600"/>
        <c:axId val="266963368"/>
      </c:barChart>
      <c:catAx>
        <c:axId val="266971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66963368"/>
        <c:crosses val="autoZero"/>
        <c:auto val="1"/>
        <c:lblAlgn val="ctr"/>
        <c:lblOffset val="100"/>
        <c:noMultiLvlLbl val="0"/>
      </c:catAx>
      <c:valAx>
        <c:axId val="266963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66971600"/>
        <c:crosses val="autoZero"/>
        <c:crossBetween val="between"/>
        <c:dispUnits>
          <c:builtInUnit val="millions"/>
          <c:dispUnitsLbl>
            <c:layout/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pl-PL" sz="1200" dirty="0" smtClean="0"/>
                    <a:t>Miliony PLN</a:t>
                  </a:r>
                  <a:endParaRPr lang="pl-PL" sz="1200" dirty="0"/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F05CF-36C8-472A-8ED9-59363C02D090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7666C-E9E5-499E-B18F-0336AE988C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3040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39F2E-997B-4570-80C6-EE671DA34BD5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2F0A4B-4C3A-44EA-BDD4-57830F26DA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8589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F0A4B-4C3A-44EA-BDD4-57830F26DAFF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4036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F0A4B-4C3A-44EA-BDD4-57830F26DAFF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6167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pl-PL" sz="1200" i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F0A4B-4C3A-44EA-BDD4-57830F26DAFF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6156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F0A4B-4C3A-44EA-BDD4-57830F26DAFF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2235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F0A4B-4C3A-44EA-BDD4-57830F26DAFF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14208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F0A4B-4C3A-44EA-BDD4-57830F26DAFF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2199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F0A4B-4C3A-44EA-BDD4-57830F26DAFF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8111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F0A4B-4C3A-44EA-BDD4-57830F26DAFF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044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926425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Budowa i wdrożenie Systemu Poboru Opłaty </a:t>
            </a:r>
            <a:r>
              <a:rPr lang="pl-PL" sz="4800" b="1" dirty="0" smtClean="0">
                <a:solidFill>
                  <a:schemeClr val="bg1"/>
                </a:solidFill>
              </a:rPr>
              <a:t>Elektronicznej Krajowej </a:t>
            </a:r>
            <a:r>
              <a:rPr lang="pl-PL" sz="4800" b="1" dirty="0">
                <a:solidFill>
                  <a:schemeClr val="bg1"/>
                </a:solidFill>
              </a:rPr>
              <a:t>Administracji Skarbowej (SPOE KAS)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446480" y="1240141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</a:t>
            </a:r>
            <a:r>
              <a:rPr lang="pl-PL" dirty="0" smtClean="0">
                <a:solidFill>
                  <a:srgbClr val="002060"/>
                </a:solidFill>
              </a:rPr>
              <a:t>: Minister </a:t>
            </a:r>
            <a:r>
              <a:rPr lang="pl-PL" dirty="0">
                <a:solidFill>
                  <a:srgbClr val="002060"/>
                </a:solidFill>
              </a:rPr>
              <a:t>Finansów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Ministerstwo Finansów – Krajowa Administracja Skarbowa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Instytut Łączności </a:t>
            </a:r>
            <a:r>
              <a:rPr lang="pl-PL" dirty="0" smtClean="0">
                <a:solidFill>
                  <a:srgbClr val="002060"/>
                </a:solidFill>
              </a:rPr>
              <a:t>– Państwowy </a:t>
            </a:r>
            <a:r>
              <a:rPr lang="pl-PL" dirty="0">
                <a:solidFill>
                  <a:srgbClr val="002060"/>
                </a:solidFill>
              </a:rPr>
              <a:t>Instytut Badawczy</a:t>
            </a:r>
            <a:endParaRPr lang="pl-PL" dirty="0" smtClean="0">
              <a:solidFill>
                <a:srgbClr val="002060"/>
              </a:solidFill>
            </a:endParaRP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81453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17548" y="5682304"/>
            <a:ext cx="10829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Budowa oraz wdrożenie w KAS systemu poboru opłat wykorzystującego nową technologię pozycjonowania satelitarnego (GNSS) oraz bezprzewodową transmisję danych za pośrednictwem operatorów sieci komórkowych.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16620" y="257473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38116"/>
              </p:ext>
            </p:extLst>
          </p:nvPr>
        </p:nvGraphicFramePr>
        <p:xfrm>
          <a:off x="717548" y="3312303"/>
          <a:ext cx="10946674" cy="1029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/>
                <a:gridCol w="3932740"/>
                <a:gridCol w="5330407"/>
              </a:tblGrid>
              <a:tr h="528177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smtClean="0">
                          <a:solidFill>
                            <a:srgbClr val="0070C0"/>
                          </a:solidFill>
                        </a:rPr>
                        <a:t>2020-07-01</a:t>
                      </a:r>
                      <a:endParaRPr lang="pl-PL" sz="14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</a:rPr>
                        <a:t>2021-12-31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</a:rPr>
                        <a:t>2020-07-23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</a:rPr>
                        <a:t>2022-06-30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05466" y="1264374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: Krajowy Fundusz Drogowy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-83844" y="225930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8973648"/>
              </p:ext>
            </p:extLst>
          </p:nvPr>
        </p:nvGraphicFramePr>
        <p:xfrm>
          <a:off x="957430" y="3141233"/>
          <a:ext cx="10112189" cy="3116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873983"/>
              </p:ext>
            </p:extLst>
          </p:nvPr>
        </p:nvGraphicFramePr>
        <p:xfrm>
          <a:off x="695401" y="2347558"/>
          <a:ext cx="10783008" cy="18467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9715"/>
                <a:gridCol w="2630905"/>
                <a:gridCol w="2422358"/>
                <a:gridCol w="2190030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Wdrożony elektroniczny system poboru opłat KAS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2022-06-30</a:t>
                      </a:r>
                      <a:endParaRPr lang="pl-PL" sz="1200" b="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Rejestr uiszczających opłatę elektroniczną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2022-01-31</a:t>
                      </a:r>
                      <a:endParaRPr lang="pl-PL" sz="12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2022-06-30</a:t>
                      </a:r>
                      <a:endParaRPr lang="pl-PL" sz="1200" b="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648000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4" name="Prostokąt 63"/>
          <p:cNvSpPr/>
          <p:nvPr/>
        </p:nvSpPr>
        <p:spPr>
          <a:xfrm>
            <a:off x="2535423" y="3665514"/>
            <a:ext cx="7048171" cy="2060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i="1" dirty="0">
                <a:solidFill>
                  <a:schemeClr val="tx2"/>
                </a:solidFill>
              </a:rPr>
              <a:t>Wdrożony elektroniczny system poboru opłat KAS</a:t>
            </a:r>
            <a:endParaRPr lang="pl-PL" sz="2400" b="1" i="1" dirty="0">
              <a:solidFill>
                <a:schemeClr val="tx2"/>
              </a:solidFill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3066715" y="2433444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</a:rPr>
              <a:t>e-Urząd </a:t>
            </a:r>
            <a:r>
              <a:rPr lang="pl-PL" sz="1000" b="1" dirty="0">
                <a:solidFill>
                  <a:schemeClr val="bg1"/>
                </a:solidFill>
              </a:rPr>
              <a:t>Skarbowy</a:t>
            </a:r>
          </a:p>
        </p:txBody>
      </p:sp>
      <p:sp>
        <p:nvSpPr>
          <p:cNvPr id="81" name="Prostokąt 80"/>
          <p:cNvSpPr/>
          <p:nvPr/>
        </p:nvSpPr>
        <p:spPr>
          <a:xfrm>
            <a:off x="10524748" y="3345272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dirty="0"/>
              <a:t>Centralna Hurtownia Danych Resortu Finansów (CHD RF)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85996" y="2058893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dirty="0"/>
              <a:t>Węzeł </a:t>
            </a:r>
            <a:r>
              <a:rPr lang="pl-PL" sz="1000" b="1" dirty="0" smtClean="0"/>
              <a:t>Krajowy</a:t>
            </a:r>
          </a:p>
        </p:txBody>
      </p:sp>
      <p:grpSp>
        <p:nvGrpSpPr>
          <p:cNvPr id="2" name="Grupa 1"/>
          <p:cNvGrpSpPr/>
          <p:nvPr/>
        </p:nvGrpSpPr>
        <p:grpSpPr>
          <a:xfrm>
            <a:off x="10330719" y="1165685"/>
            <a:ext cx="1777437" cy="1441805"/>
            <a:chOff x="16604370" y="1256652"/>
            <a:chExt cx="1777437" cy="1441805"/>
          </a:xfrm>
        </p:grpSpPr>
        <p:sp>
          <p:nvSpPr>
            <p:cNvPr id="94" name="pole tekstowe 93"/>
            <p:cNvSpPr txBox="1"/>
            <p:nvPr/>
          </p:nvSpPr>
          <p:spPr>
            <a:xfrm>
              <a:off x="16604370" y="1256652"/>
              <a:ext cx="1777437" cy="1441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Oznaczenia powiązanych 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systemów: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        planowany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        modyfikowany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        istniejący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dot. systemów własnych oraz innych jednostek</a:t>
              </a:r>
              <a:endParaRPr lang="pl-PL" dirty="0">
                <a:solidFill>
                  <a:schemeClr val="tx2"/>
                </a:solidFill>
              </a:endParaRPr>
            </a:p>
          </p:txBody>
        </p:sp>
        <p:sp>
          <p:nvSpPr>
            <p:cNvPr id="95" name="Prostokąt 94"/>
            <p:cNvSpPr/>
            <p:nvPr/>
          </p:nvSpPr>
          <p:spPr>
            <a:xfrm>
              <a:off x="16725620" y="1694796"/>
              <a:ext cx="144016" cy="14400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6" name="Prostokąt 95"/>
            <p:cNvSpPr/>
            <p:nvPr/>
          </p:nvSpPr>
          <p:spPr>
            <a:xfrm>
              <a:off x="16725620" y="1883852"/>
              <a:ext cx="144016" cy="144000"/>
            </a:xfrm>
            <a:prstGeom prst="rect">
              <a:avLst/>
            </a:prstGeom>
            <a:solidFill>
              <a:srgbClr val="0071E2"/>
            </a:solidFill>
            <a:ln>
              <a:solidFill>
                <a:srgbClr val="0071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7" name="Prostokąt 96"/>
            <p:cNvSpPr/>
            <p:nvPr/>
          </p:nvSpPr>
          <p:spPr>
            <a:xfrm>
              <a:off x="16725620" y="2071052"/>
              <a:ext cx="144016" cy="144000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118" name="Prostokąt 117"/>
          <p:cNvSpPr/>
          <p:nvPr/>
        </p:nvSpPr>
        <p:spPr>
          <a:xfrm>
            <a:off x="10519018" y="4187706"/>
            <a:ext cx="1494000" cy="66672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dirty="0"/>
              <a:t>System ANPRS PL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19" name="Prostokąt 118"/>
          <p:cNvSpPr/>
          <p:nvPr/>
        </p:nvSpPr>
        <p:spPr>
          <a:xfrm>
            <a:off x="10519018" y="5048866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Kontrola Dyspozytorni (CKD</a:t>
            </a:r>
            <a:r>
              <a:rPr lang="pl-PL" sz="1000" b="1" dirty="0" smtClean="0"/>
              <a:t>)</a:t>
            </a:r>
            <a:endParaRPr lang="pl-PL" sz="1000" dirty="0"/>
          </a:p>
        </p:txBody>
      </p:sp>
      <p:sp>
        <p:nvSpPr>
          <p:cNvPr id="120" name="Prostokąt 119"/>
          <p:cNvSpPr/>
          <p:nvPr/>
        </p:nvSpPr>
        <p:spPr>
          <a:xfrm>
            <a:off x="85996" y="5244305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Powszechny Elektroniczny System Ewidencji Ludności PESEL</a:t>
            </a:r>
            <a:endParaRPr lang="pl-PL" sz="1000" dirty="0"/>
          </a:p>
        </p:txBody>
      </p:sp>
      <p:sp>
        <p:nvSpPr>
          <p:cNvPr id="121" name="Prostokąt 120"/>
          <p:cNvSpPr/>
          <p:nvPr/>
        </p:nvSpPr>
        <p:spPr>
          <a:xfrm>
            <a:off x="85996" y="4465126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System informatyczny </a:t>
            </a:r>
            <a:r>
              <a:rPr lang="pl-PL" sz="1000" b="1" dirty="0" err="1"/>
              <a:t>CEPiK</a:t>
            </a:r>
            <a:r>
              <a:rPr lang="pl-PL" sz="1000" b="1" dirty="0"/>
              <a:t> 2.0</a:t>
            </a:r>
            <a:endParaRPr lang="pl-PL" sz="1000" dirty="0"/>
          </a:p>
        </p:txBody>
      </p:sp>
      <p:sp>
        <p:nvSpPr>
          <p:cNvPr id="122" name="Prostokąt 121"/>
          <p:cNvSpPr/>
          <p:nvPr/>
        </p:nvSpPr>
        <p:spPr>
          <a:xfrm>
            <a:off x="85996" y="2855294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Krajowy Rejestr Sądowy</a:t>
            </a:r>
            <a:endParaRPr lang="pl-PL" sz="1000" dirty="0"/>
          </a:p>
        </p:txBody>
      </p:sp>
      <p:sp>
        <p:nvSpPr>
          <p:cNvPr id="123" name="Prostokąt 122"/>
          <p:cNvSpPr/>
          <p:nvPr/>
        </p:nvSpPr>
        <p:spPr>
          <a:xfrm>
            <a:off x="7342844" y="6061755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dirty="0"/>
              <a:t>Europejska Usługa Opłaty Elektronicznej (EETS</a:t>
            </a:r>
            <a:r>
              <a:rPr lang="pl-PL" sz="1000" b="1" dirty="0" smtClean="0"/>
              <a:t>) – system dostawcy EETS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24" name="Prostokąt 123"/>
          <p:cNvSpPr/>
          <p:nvPr/>
        </p:nvSpPr>
        <p:spPr>
          <a:xfrm>
            <a:off x="5759275" y="6061755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System operatora płatności</a:t>
            </a:r>
            <a:endParaRPr lang="pl-PL" sz="1000" dirty="0"/>
          </a:p>
        </p:txBody>
      </p:sp>
      <p:sp>
        <p:nvSpPr>
          <p:cNvPr id="125" name="Prostokąt 124"/>
          <p:cNvSpPr/>
          <p:nvPr/>
        </p:nvSpPr>
        <p:spPr>
          <a:xfrm>
            <a:off x="9025018" y="6061755"/>
            <a:ext cx="1494000" cy="648000"/>
          </a:xfrm>
          <a:prstGeom prst="rect">
            <a:avLst/>
          </a:prstGeom>
          <a:solidFill>
            <a:srgbClr val="0070C0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System Operatora MSPO</a:t>
            </a:r>
            <a:endParaRPr lang="pl-PL" sz="1000" dirty="0"/>
          </a:p>
        </p:txBody>
      </p:sp>
      <p:sp>
        <p:nvSpPr>
          <p:cNvPr id="126" name="Prostokąt 125"/>
          <p:cNvSpPr/>
          <p:nvPr/>
        </p:nvSpPr>
        <p:spPr>
          <a:xfrm>
            <a:off x="2592137" y="6061755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System operatora kart flotowych</a:t>
            </a:r>
            <a:endParaRPr lang="pl-PL" sz="1000" dirty="0"/>
          </a:p>
        </p:txBody>
      </p:sp>
      <p:sp>
        <p:nvSpPr>
          <p:cNvPr id="127" name="Prostokąt 126"/>
          <p:cNvSpPr/>
          <p:nvPr/>
        </p:nvSpPr>
        <p:spPr>
          <a:xfrm>
            <a:off x="4707386" y="2435956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Urządzenie pokładowe </a:t>
            </a:r>
            <a:r>
              <a:rPr lang="pl-PL" sz="1000" b="1" dirty="0" smtClean="0"/>
              <a:t>OBU </a:t>
            </a:r>
            <a:r>
              <a:rPr lang="pl-PL" sz="1000" dirty="0" smtClean="0"/>
              <a:t>(z ang. on-</a:t>
            </a:r>
            <a:r>
              <a:rPr lang="pl-PL" sz="1000" dirty="0" err="1" smtClean="0"/>
              <a:t>board</a:t>
            </a:r>
            <a:r>
              <a:rPr lang="pl-PL" sz="1000" dirty="0" smtClean="0"/>
              <a:t> unit)</a:t>
            </a:r>
            <a:endParaRPr lang="pl-PL" sz="1000" dirty="0"/>
          </a:p>
        </p:txBody>
      </p:sp>
      <p:sp>
        <p:nvSpPr>
          <p:cNvPr id="128" name="Prostokąt 127"/>
          <p:cNvSpPr/>
          <p:nvPr/>
        </p:nvSpPr>
        <p:spPr>
          <a:xfrm>
            <a:off x="6379696" y="2428421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Zewnętrzny system Lokalizacyjny (ZSL)</a:t>
            </a:r>
            <a:endParaRPr lang="pl-PL" sz="1000" dirty="0"/>
          </a:p>
        </p:txBody>
      </p:sp>
      <p:sp>
        <p:nvSpPr>
          <p:cNvPr id="129" name="Prostokąt 128"/>
          <p:cNvSpPr/>
          <p:nvPr/>
        </p:nvSpPr>
        <p:spPr>
          <a:xfrm>
            <a:off x="4175706" y="6061755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System operatora telekomunikacyjnego </a:t>
            </a:r>
            <a:endParaRPr lang="pl-PL" sz="1000" dirty="0"/>
          </a:p>
        </p:txBody>
      </p:sp>
      <p:sp>
        <p:nvSpPr>
          <p:cNvPr id="130" name="Prostokąt 129"/>
          <p:cNvSpPr/>
          <p:nvPr/>
        </p:nvSpPr>
        <p:spPr>
          <a:xfrm>
            <a:off x="8089719" y="2433444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Aplikacja mobilna (</a:t>
            </a:r>
            <a:r>
              <a:rPr lang="pl-PL" sz="1000" b="1" dirty="0" smtClean="0"/>
              <a:t>SPOE)</a:t>
            </a:r>
            <a:endParaRPr lang="pl-PL" sz="1000" dirty="0"/>
          </a:p>
        </p:txBody>
      </p:sp>
      <p:sp>
        <p:nvSpPr>
          <p:cNvPr id="131" name="Prostokąt 130"/>
          <p:cNvSpPr/>
          <p:nvPr/>
        </p:nvSpPr>
        <p:spPr>
          <a:xfrm>
            <a:off x="85996" y="6065911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Centralny Rejestr Podmiotów – Krajowa Ewidencja Podatników (CRP KEP)</a:t>
            </a:r>
            <a:endParaRPr lang="pl-PL" sz="1000" dirty="0"/>
          </a:p>
        </p:txBody>
      </p:sp>
      <p:sp>
        <p:nvSpPr>
          <p:cNvPr id="132" name="Prostokąt 131"/>
          <p:cNvSpPr/>
          <p:nvPr/>
        </p:nvSpPr>
        <p:spPr>
          <a:xfrm>
            <a:off x="85996" y="3665513"/>
            <a:ext cx="1494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00" b="1" dirty="0"/>
              <a:t>Centralna Ewidencja i Informacja o Działalności Gospodarczej (CEIDG)</a:t>
            </a:r>
            <a:endParaRPr lang="pl-PL" sz="1000" dirty="0"/>
          </a:p>
        </p:txBody>
      </p:sp>
      <p:cxnSp>
        <p:nvCxnSpPr>
          <p:cNvPr id="10" name="Łącznik łamany 9"/>
          <p:cNvCxnSpPr/>
          <p:nvPr/>
        </p:nvCxnSpPr>
        <p:spPr>
          <a:xfrm>
            <a:off x="1596423" y="4026800"/>
            <a:ext cx="936000" cy="787975"/>
          </a:xfrm>
          <a:prstGeom prst="bentConnector3">
            <a:avLst>
              <a:gd name="adj1" fmla="val 3936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łamany 11"/>
          <p:cNvCxnSpPr/>
          <p:nvPr/>
        </p:nvCxnSpPr>
        <p:spPr>
          <a:xfrm>
            <a:off x="1596423" y="4776198"/>
            <a:ext cx="936000" cy="246538"/>
          </a:xfrm>
          <a:prstGeom prst="bentConnector3">
            <a:avLst>
              <a:gd name="adj1" fmla="val 2050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łamany 16"/>
          <p:cNvCxnSpPr/>
          <p:nvPr/>
        </p:nvCxnSpPr>
        <p:spPr>
          <a:xfrm flipV="1">
            <a:off x="1596423" y="5308159"/>
            <a:ext cx="936000" cy="26014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łamany 22"/>
          <p:cNvCxnSpPr/>
          <p:nvPr/>
        </p:nvCxnSpPr>
        <p:spPr>
          <a:xfrm flipV="1">
            <a:off x="1596423" y="5606510"/>
            <a:ext cx="936000" cy="783401"/>
          </a:xfrm>
          <a:prstGeom prst="bentConnector3">
            <a:avLst>
              <a:gd name="adj1" fmla="val 6196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łamany 157"/>
          <p:cNvCxnSpPr/>
          <p:nvPr/>
        </p:nvCxnSpPr>
        <p:spPr>
          <a:xfrm>
            <a:off x="1596423" y="3179294"/>
            <a:ext cx="936000" cy="1311481"/>
          </a:xfrm>
          <a:prstGeom prst="bentConnector3">
            <a:avLst>
              <a:gd name="adj1" fmla="val 6085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Łącznik prosty ze strzałką 188"/>
          <p:cNvCxnSpPr/>
          <p:nvPr/>
        </p:nvCxnSpPr>
        <p:spPr>
          <a:xfrm>
            <a:off x="3798705" y="3109556"/>
            <a:ext cx="3863" cy="541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Łącznik prosty ze strzałką 190"/>
          <p:cNvCxnSpPr/>
          <p:nvPr/>
        </p:nvCxnSpPr>
        <p:spPr>
          <a:xfrm>
            <a:off x="5193126" y="3105031"/>
            <a:ext cx="0" cy="540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Łącznik prosty ze strzałką 191"/>
          <p:cNvCxnSpPr/>
          <p:nvPr/>
        </p:nvCxnSpPr>
        <p:spPr>
          <a:xfrm>
            <a:off x="7138489" y="3105031"/>
            <a:ext cx="0" cy="540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y ze strzałką 192"/>
          <p:cNvCxnSpPr/>
          <p:nvPr/>
        </p:nvCxnSpPr>
        <p:spPr>
          <a:xfrm>
            <a:off x="8807931" y="3105031"/>
            <a:ext cx="0" cy="540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Łącznik łamany 199"/>
          <p:cNvCxnSpPr>
            <a:stCxn id="48" idx="3"/>
            <a:endCxn id="65" idx="1"/>
          </p:cNvCxnSpPr>
          <p:nvPr/>
        </p:nvCxnSpPr>
        <p:spPr>
          <a:xfrm>
            <a:off x="1579996" y="2382893"/>
            <a:ext cx="1486719" cy="37455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Łącznik prosty ze strzałką 219"/>
          <p:cNvCxnSpPr/>
          <p:nvPr/>
        </p:nvCxnSpPr>
        <p:spPr>
          <a:xfrm flipV="1">
            <a:off x="8089719" y="5724212"/>
            <a:ext cx="0" cy="336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Łącznik prosty ze strzałką 221"/>
          <p:cNvCxnSpPr/>
          <p:nvPr/>
        </p:nvCxnSpPr>
        <p:spPr>
          <a:xfrm flipV="1">
            <a:off x="6379696" y="5696866"/>
            <a:ext cx="0" cy="364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Łącznik prosty ze strzałką 223"/>
          <p:cNvCxnSpPr>
            <a:stCxn id="129" idx="0"/>
          </p:cNvCxnSpPr>
          <p:nvPr/>
        </p:nvCxnSpPr>
        <p:spPr>
          <a:xfrm flipV="1">
            <a:off x="4922706" y="5724212"/>
            <a:ext cx="0" cy="337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y ze strzałką 225"/>
          <p:cNvCxnSpPr>
            <a:stCxn id="126" idx="0"/>
          </p:cNvCxnSpPr>
          <p:nvPr/>
        </p:nvCxnSpPr>
        <p:spPr>
          <a:xfrm flipV="1">
            <a:off x="3339137" y="5724212"/>
            <a:ext cx="0" cy="337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łamany 229"/>
          <p:cNvCxnSpPr>
            <a:stCxn id="119" idx="1"/>
          </p:cNvCxnSpPr>
          <p:nvPr/>
        </p:nvCxnSpPr>
        <p:spPr>
          <a:xfrm rot="10800000">
            <a:off x="9583720" y="5113126"/>
            <a:ext cx="935299" cy="259740"/>
          </a:xfrm>
          <a:prstGeom prst="bentConnector3">
            <a:avLst>
              <a:gd name="adj1" fmla="val 3099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y ze strzałką 231"/>
          <p:cNvCxnSpPr/>
          <p:nvPr/>
        </p:nvCxnSpPr>
        <p:spPr>
          <a:xfrm flipH="1" flipV="1">
            <a:off x="9561790" y="4396757"/>
            <a:ext cx="93529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łamany 67"/>
          <p:cNvCxnSpPr/>
          <p:nvPr/>
        </p:nvCxnSpPr>
        <p:spPr>
          <a:xfrm flipV="1">
            <a:off x="9579502" y="3716944"/>
            <a:ext cx="895783" cy="209363"/>
          </a:xfrm>
          <a:prstGeom prst="bentConnector3">
            <a:avLst>
              <a:gd name="adj1" fmla="val 6801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ze strzałką 4"/>
          <p:cNvCxnSpPr/>
          <p:nvPr/>
        </p:nvCxnSpPr>
        <p:spPr>
          <a:xfrm>
            <a:off x="6731213" y="5724212"/>
            <a:ext cx="0" cy="336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ze strzałką 70"/>
          <p:cNvCxnSpPr/>
          <p:nvPr/>
        </p:nvCxnSpPr>
        <p:spPr>
          <a:xfrm>
            <a:off x="5193126" y="5724212"/>
            <a:ext cx="0" cy="336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 flipV="1">
            <a:off x="5759275" y="3081444"/>
            <a:ext cx="0" cy="563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>
            <a:off x="9570584" y="4730950"/>
            <a:ext cx="939516" cy="7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łamany 13"/>
          <p:cNvCxnSpPr>
            <a:stCxn id="125" idx="0"/>
          </p:cNvCxnSpPr>
          <p:nvPr/>
        </p:nvCxnSpPr>
        <p:spPr>
          <a:xfrm rot="16200000" flipV="1">
            <a:off x="9449457" y="5739193"/>
            <a:ext cx="337543" cy="30758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527452"/>
              </p:ext>
            </p:extLst>
          </p:nvPr>
        </p:nvGraphicFramePr>
        <p:xfrm>
          <a:off x="339364" y="2347558"/>
          <a:ext cx="11368726" cy="41000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/>
                <a:gridCol w="1338606"/>
                <a:gridCol w="1385740"/>
                <a:gridCol w="1329180"/>
                <a:gridCol w="1018094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usług publicznych udostępnionych on-</a:t>
                      </a:r>
                      <a:r>
                        <a:rPr lang="pl-PL" sz="1100" b="0" i="0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line</a:t>
                      </a: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 stopniu dojrzałości co najmniej 4 – </a:t>
                      </a:r>
                      <a:r>
                        <a:rPr lang="pl-PL" sz="1100" b="0" i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transakcja</a:t>
                      </a: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</a:t>
                      </a:r>
                      <a:r>
                        <a:rPr lang="pl-PL" sz="1100" b="0" i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uruchomionych systemów teleinformatycznych w podmiotach wykonujących zadania </a:t>
                      </a:r>
                      <a:r>
                        <a:rPr lang="pl-PL" sz="1100" b="0" i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publiczne</a:t>
                      </a: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</a:t>
                      </a:r>
                      <a:r>
                        <a:rPr lang="pl-PL" sz="1100" b="0" i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9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Przestrzeń dyskowa </a:t>
                      </a:r>
                      <a:r>
                        <a:rPr lang="pl-PL" sz="1100" b="0" i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serwerowni</a:t>
                      </a: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</a:t>
                      </a:r>
                      <a:endParaRPr lang="pl-PL" sz="9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użytkowników systemu objętych wsparciem </a:t>
                      </a:r>
                      <a:r>
                        <a:rPr lang="pl-PL" sz="1100" b="0" i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szkoleniowym</a:t>
                      </a: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osób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  <a:endParaRPr lang="pl-PL" sz="1100" i="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2 280</a:t>
                      </a:r>
                      <a:r>
                        <a:rPr lang="pl-PL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3 520</a:t>
                      </a:r>
                      <a:endParaRPr lang="pl-PL" sz="9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użytkowników systemu zarejestrowanych </a:t>
                      </a:r>
                      <a:r>
                        <a:rPr lang="pl-PL" sz="1100" b="0" i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on-</a:t>
                      </a:r>
                      <a:r>
                        <a:rPr lang="pl-PL" sz="1100" b="0" i="0" kern="120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line</a:t>
                      </a: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</a:t>
                      </a:r>
                      <a:r>
                        <a:rPr lang="pl-PL" sz="1100" b="0" i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osób</a:t>
                      </a: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  <a:endParaRPr lang="pl-PL" sz="1100" i="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315 </a:t>
                      </a:r>
                      <a:r>
                        <a:rPr lang="pl-PL" sz="9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000</a:t>
                      </a:r>
                      <a:r>
                        <a:rPr lang="pl-PL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994 255</a:t>
                      </a:r>
                      <a:endParaRPr lang="pl-PL" sz="9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100" b="0" i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</a:t>
                      </a: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użytkowników korzystających z aplikacji mobilnej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</a:t>
                      </a:r>
                      <a:r>
                        <a:rPr lang="pl-PL" sz="1100" b="0" i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osób</a:t>
                      </a: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  <a:endParaRPr lang="pl-PL" sz="1100" i="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270 000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1 123 166</a:t>
                      </a:r>
                      <a:endParaRPr lang="pl-PL" sz="9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59" y="129958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969360"/>
              </p:ext>
            </p:extLst>
          </p:nvPr>
        </p:nvGraphicFramePr>
        <p:xfrm>
          <a:off x="429181" y="2304828"/>
          <a:ext cx="10801199" cy="2153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4054"/>
                <a:gridCol w="2534856"/>
                <a:gridCol w="1762289"/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Zalecenie KRMC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wykonania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Wyjaśnienia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modyfikacja definicji wskaźnika KPI 1:</a:t>
                      </a:r>
                    </a:p>
                    <a:p>
                      <a:pPr algn="l"/>
                      <a:r>
                        <a:rPr lang="pl-PL" sz="1200" i="1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„Liczba usług publicznych udostępnionych on-line o stopniu dojrzałości co najmniej 4 – transakcja”</a:t>
                      </a:r>
                    </a:p>
                    <a:p>
                      <a:pPr algn="l"/>
                      <a:r>
                        <a:rPr lang="pl-PL" sz="1200" i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 sposób umożliwiający jednoznaczny pomiar jego osiągnięcia</a:t>
                      </a:r>
                      <a:endParaRPr lang="pl-PL" sz="1200" i="0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  <a:p>
                      <a:pPr algn="l"/>
                      <a:endParaRPr lang="pl-PL" sz="1200" i="0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Nie dotyczy</a:t>
                      </a:r>
                      <a:endParaRPr lang="pl-PL" sz="1200" i="0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uzupełnienie definicji kamieni milowych w celu umożliwienia monitorowania projektu przez  KRMC</a:t>
                      </a:r>
                      <a:endParaRPr lang="pl-PL" sz="1200" i="0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  <a:endParaRPr lang="pl-PL" sz="1200" i="0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Nie dotyczy</a:t>
                      </a:r>
                      <a:endParaRPr lang="pl-PL" sz="1200" i="0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1" y="132341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65763" y="2196289"/>
            <a:ext cx="8221646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</a:t>
            </a:r>
            <a:r>
              <a:rPr lang="pl-PL" dirty="0" smtClean="0">
                <a:solidFill>
                  <a:srgbClr val="002060"/>
                </a:solidFill>
              </a:rPr>
              <a:t>: 2022 – 2026 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</a:t>
            </a:r>
            <a:r>
              <a:rPr lang="pl-PL" dirty="0" smtClean="0">
                <a:solidFill>
                  <a:srgbClr val="002060"/>
                </a:solidFill>
              </a:rPr>
              <a:t>: Krajowy Fundusz Drogowy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735457"/>
              </p:ext>
            </p:extLst>
          </p:nvPr>
        </p:nvGraphicFramePr>
        <p:xfrm>
          <a:off x="665763" y="3629956"/>
          <a:ext cx="10729194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/>
                <a:gridCol w="1854132"/>
                <a:gridCol w="2688491"/>
                <a:gridCol w="26121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i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Brak wykwalifikowanego zespołu do utrzymania systemu </a:t>
                      </a:r>
                      <a:endParaRPr lang="pl-PL" sz="1400" i="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  <a:endParaRPr lang="pl-PL" sz="1400" i="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  <a:endParaRPr lang="pl-PL" sz="1400" i="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Unikanie zagrożenia</a:t>
                      </a:r>
                    </a:p>
                    <a:p>
                      <a:pPr algn="ctr"/>
                      <a:r>
                        <a:rPr lang="pl-PL" sz="1200" i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- wypracowanie w Ministerstwie Finansów docelowego modelu utrzymaniowo-rozwojowego w oparciu o potencjał podmiotów zależnych (CIRF i AKMF) i jego konsekwentne wdrażanie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schemas.microsoft.com/office/2006/documentManagement/types"/>
    <ds:schemaRef ds:uri="5df3a10b-8748-402e-bef4-aee373db4dbb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455</Words>
  <Application>Microsoft Office PowerPoint</Application>
  <PresentationFormat>Panoramiczny</PresentationFormat>
  <Paragraphs>129</Paragraphs>
  <Slides>9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77</cp:revision>
  <dcterms:created xsi:type="dcterms:W3CDTF">2017-01-27T12:50:17Z</dcterms:created>
  <dcterms:modified xsi:type="dcterms:W3CDTF">2022-11-09T10:09:04Z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  <property fmtid="{D5CDD505-2E9C-101B-9397-08002B2CF9AE}" pid="3" name="MFCATEGORY">
    <vt:lpwstr>InformacjePubliczneInformacjeSektoraPublicznego</vt:lpwstr>
  </property>
  <property fmtid="{D5CDD505-2E9C-101B-9397-08002B2CF9AE}" pid="4" name="MFClassifiedBy">
    <vt:lpwstr>MF\HJWU;Orłowska Aldona</vt:lpwstr>
  </property>
  <property fmtid="{D5CDD505-2E9C-101B-9397-08002B2CF9AE}" pid="5" name="MFClassificationDate">
    <vt:lpwstr>2022-11-06T10:29:11.9255408+01:00</vt:lpwstr>
  </property>
  <property fmtid="{D5CDD505-2E9C-101B-9397-08002B2CF9AE}" pid="6" name="MFClassifiedBySID">
    <vt:lpwstr>MF\S-1-5-21-1525952054-1005573771-2909822258-446907</vt:lpwstr>
  </property>
  <property fmtid="{D5CDD505-2E9C-101B-9397-08002B2CF9AE}" pid="7" name="MFGRNItemId">
    <vt:lpwstr>GRN-3a1e1b33-5889-437e-afee-3b8a9f56e17f</vt:lpwstr>
  </property>
  <property fmtid="{D5CDD505-2E9C-101B-9397-08002B2CF9AE}" pid="8" name="MFHash">
    <vt:lpwstr>jLD/KSEaCkItIo8YTIWUS1lj3Ad5mp0fI33VEaFw93U=</vt:lpwstr>
  </property>
  <property fmtid="{D5CDD505-2E9C-101B-9397-08002B2CF9AE}" pid="9" name="DLPManualFileClassification">
    <vt:lpwstr>{2755b7d9-e53d-4779-a40c-03797dcf43b3}</vt:lpwstr>
  </property>
  <property fmtid="{D5CDD505-2E9C-101B-9397-08002B2CF9AE}" pid="10" name="MFRefresh">
    <vt:lpwstr>False</vt:lpwstr>
  </property>
</Properties>
</file>