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3"/>
  </p:notesMasterIdLst>
  <p:handoutMasterIdLst>
    <p:handoutMasterId r:id="rId24"/>
  </p:handoutMasterIdLst>
  <p:sldIdLst>
    <p:sldId id="1520" r:id="rId5"/>
    <p:sldId id="1518" r:id="rId6"/>
    <p:sldId id="1579" r:id="rId7"/>
    <p:sldId id="1580" r:id="rId8"/>
    <p:sldId id="1512" r:id="rId9"/>
    <p:sldId id="1581" r:id="rId10"/>
    <p:sldId id="1582" r:id="rId11"/>
    <p:sldId id="1577" r:id="rId12"/>
    <p:sldId id="1583" r:id="rId13"/>
    <p:sldId id="1584" r:id="rId14"/>
    <p:sldId id="1535" r:id="rId15"/>
    <p:sldId id="1585" r:id="rId16"/>
    <p:sldId id="1586" r:id="rId17"/>
    <p:sldId id="1587" r:id="rId18"/>
    <p:sldId id="1588" r:id="rId19"/>
    <p:sldId id="1589" r:id="rId20"/>
    <p:sldId id="1541" r:id="rId21"/>
    <p:sldId id="155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61EE2-6B7D-4C6A-AB3D-30EDB639DCB8}" v="7" dt="2025-10-20T11:40:35.211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98"/>
  </p:normalViewPr>
  <p:slideViewPr>
    <p:cSldViewPr snapToGrid="0">
      <p:cViewPr varScale="1">
        <p:scale>
          <a:sx n="79" d="100"/>
          <a:sy n="79" d="100"/>
        </p:scale>
        <p:origin x="7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z Agata" userId="a28e7d5f-1101-412d-9994-05cdc9d05e3a" providerId="ADAL" clId="{2E161EE2-6B7D-4C6A-AB3D-30EDB639DCB8}"/>
    <pc:docChg chg="custSel modSld modMainMaster">
      <pc:chgData name="Godz Agata" userId="a28e7d5f-1101-412d-9994-05cdc9d05e3a" providerId="ADAL" clId="{2E161EE2-6B7D-4C6A-AB3D-30EDB639DCB8}" dt="2025-10-17T06:40:23.770" v="6"/>
      <pc:docMkLst>
        <pc:docMk/>
      </pc:docMkLst>
      <pc:sldChg chg="addSp delSp modSp mod">
        <pc:chgData name="Godz Agata" userId="a28e7d5f-1101-412d-9994-05cdc9d05e3a" providerId="ADAL" clId="{2E161EE2-6B7D-4C6A-AB3D-30EDB639DCB8}" dt="2025-10-17T06:40:23.770" v="6"/>
        <pc:sldMkLst>
          <pc:docMk/>
          <pc:sldMk cId="2035567466" sldId="1561"/>
        </pc:sldMkLst>
        <pc:picChg chg="add mod">
          <ac:chgData name="Godz Agata" userId="a28e7d5f-1101-412d-9994-05cdc9d05e3a" providerId="ADAL" clId="{2E161EE2-6B7D-4C6A-AB3D-30EDB639DCB8}" dt="2025-10-17T06:40:23.770" v="6"/>
          <ac:picMkLst>
            <pc:docMk/>
            <pc:sldMk cId="2035567466" sldId="1561"/>
            <ac:picMk id="8" creationId="{77F7258D-B94E-FE76-87AD-35053F2BE066}"/>
          </ac:picMkLst>
        </pc:picChg>
      </pc:sldChg>
      <pc:sldMasterChg chg="addSp delSp modSp mod modSldLayout">
        <pc:chgData name="Godz Agata" userId="a28e7d5f-1101-412d-9994-05cdc9d05e3a" providerId="ADAL" clId="{2E161EE2-6B7D-4C6A-AB3D-30EDB639DCB8}" dt="2025-10-17T06:40:16.704" v="4"/>
        <pc:sldMasterMkLst>
          <pc:docMk/>
          <pc:sldMasterMk cId="3754265272" sldId="2147483770"/>
        </pc:sldMasterMkLst>
        <pc:picChg chg="add mod">
          <ac:chgData name="Godz Agata" userId="a28e7d5f-1101-412d-9994-05cdc9d05e3a" providerId="ADAL" clId="{2E161EE2-6B7D-4C6A-AB3D-30EDB639DCB8}" dt="2025-10-17T06:40:16.704" v="4"/>
          <ac:picMkLst>
            <pc:docMk/>
            <pc:sldMasterMk cId="3754265272" sldId="2147483770"/>
            <ac:picMk id="9" creationId="{9A023DF2-AA6E-3C82-3349-3C050D0B9A36}"/>
          </ac:picMkLst>
        </pc:picChg>
        <pc:sldLayoutChg chg="addSp delSp modSp mod">
          <pc:chgData name="Godz Agata" userId="a28e7d5f-1101-412d-9994-05cdc9d05e3a" providerId="ADAL" clId="{2E161EE2-6B7D-4C6A-AB3D-30EDB639DCB8}" dt="2025-10-17T06:40:06.827" v="2" actId="1076"/>
          <pc:sldLayoutMkLst>
            <pc:docMk/>
            <pc:sldMasterMk cId="3754265272" sldId="2147483770"/>
            <pc:sldLayoutMk cId="3379534623" sldId="2147483813"/>
          </pc:sldLayoutMkLst>
          <pc:picChg chg="add mod">
            <ac:chgData name="Godz Agata" userId="a28e7d5f-1101-412d-9994-05cdc9d05e3a" providerId="ADAL" clId="{2E161EE2-6B7D-4C6A-AB3D-30EDB639DCB8}" dt="2025-10-17T06:40:06.827" v="2" actId="1076"/>
            <ac:picMkLst>
              <pc:docMk/>
              <pc:sldMasterMk cId="3754265272" sldId="2147483770"/>
              <pc:sldLayoutMk cId="3379534623" sldId="2147483813"/>
              <ac:picMk id="6" creationId="{31770E0B-DFCA-3909-84B1-6376F7CD1B06}"/>
            </ac:picMkLst>
          </pc:picChg>
        </pc:sldLayoutChg>
      </pc:sldMasterChg>
    </pc:docChg>
  </pc:docChgLst>
  <pc:docChgLst>
    <pc:chgData name="Godz Agata" userId="a28e7d5f-1101-412d-9994-05cdc9d05e3a" providerId="ADAL" clId="{7302760C-29D1-40EA-8CDF-EEC9B1F206A5}"/>
    <pc:docChg chg="undo custSel modSld modMainMaster">
      <pc:chgData name="Godz Agata" userId="a28e7d5f-1101-412d-9994-05cdc9d05e3a" providerId="ADAL" clId="{7302760C-29D1-40EA-8CDF-EEC9B1F206A5}" dt="2025-10-20T11:40:35.211" v="11"/>
      <pc:docMkLst>
        <pc:docMk/>
      </pc:docMkLst>
      <pc:sldChg chg="addSp delSp modSp mod">
        <pc:chgData name="Godz Agata" userId="a28e7d5f-1101-412d-9994-05cdc9d05e3a" providerId="ADAL" clId="{7302760C-29D1-40EA-8CDF-EEC9B1F206A5}" dt="2025-10-20T11:39:36.906" v="8" actId="1076"/>
        <pc:sldMkLst>
          <pc:docMk/>
          <pc:sldMk cId="2759999973" sldId="1518"/>
        </pc:sldMkLst>
        <pc:spChg chg="add del mod">
          <ac:chgData name="Godz Agata" userId="a28e7d5f-1101-412d-9994-05cdc9d05e3a" providerId="ADAL" clId="{7302760C-29D1-40EA-8CDF-EEC9B1F206A5}" dt="2025-10-20T11:39:36.906" v="8" actId="1076"/>
          <ac:spMkLst>
            <pc:docMk/>
            <pc:sldMk cId="2759999973" sldId="1518"/>
            <ac:spMk id="2" creationId="{D186C03F-2ADF-2910-9471-1936C7AFD44F}"/>
          </ac:spMkLst>
        </pc:spChg>
        <pc:picChg chg="del">
          <ac:chgData name="Godz Agata" userId="a28e7d5f-1101-412d-9994-05cdc9d05e3a" providerId="ADAL" clId="{7302760C-29D1-40EA-8CDF-EEC9B1F206A5}" dt="2025-10-20T11:39:25.924" v="0" actId="478"/>
          <ac:picMkLst>
            <pc:docMk/>
            <pc:sldMk cId="2759999973" sldId="1518"/>
            <ac:picMk id="4" creationId="{D084239A-F6B1-8C77-18CE-35308AD0F5E3}"/>
          </ac:picMkLst>
        </pc:picChg>
        <pc:picChg chg="add mod">
          <ac:chgData name="Godz Agata" userId="a28e7d5f-1101-412d-9994-05cdc9d05e3a" providerId="ADAL" clId="{7302760C-29D1-40EA-8CDF-EEC9B1F206A5}" dt="2025-10-20T11:39:29.450" v="2"/>
          <ac:picMkLst>
            <pc:docMk/>
            <pc:sldMk cId="2759999973" sldId="1518"/>
            <ac:picMk id="6" creationId="{AFCBF688-3ED1-2889-83FD-5427CD1F21C0}"/>
          </ac:picMkLst>
        </pc:picChg>
        <pc:picChg chg="add mod">
          <ac:chgData name="Godz Agata" userId="a28e7d5f-1101-412d-9994-05cdc9d05e3a" providerId="ADAL" clId="{7302760C-29D1-40EA-8CDF-EEC9B1F206A5}" dt="2025-10-20T11:39:36.462" v="7" actId="1076"/>
          <ac:picMkLst>
            <pc:docMk/>
            <pc:sldMk cId="2759999973" sldId="1518"/>
            <ac:picMk id="7" creationId="{BC73A59E-8CDF-2156-83AA-C0C78630EB57}"/>
          </ac:picMkLst>
        </pc:picChg>
      </pc:sldChg>
      <pc:sldChg chg="addSp delSp modSp mod">
        <pc:chgData name="Godz Agata" userId="a28e7d5f-1101-412d-9994-05cdc9d05e3a" providerId="ADAL" clId="{7302760C-29D1-40EA-8CDF-EEC9B1F206A5}" dt="2025-10-20T11:40:35.211" v="11"/>
        <pc:sldMkLst>
          <pc:docMk/>
          <pc:sldMk cId="2741694754" sldId="1567"/>
        </pc:sldMkLst>
        <pc:picChg chg="del">
          <ac:chgData name="Godz Agata" userId="a28e7d5f-1101-412d-9994-05cdc9d05e3a" providerId="ADAL" clId="{7302760C-29D1-40EA-8CDF-EEC9B1F206A5}" dt="2025-10-20T11:40:34.239" v="10" actId="478"/>
          <ac:picMkLst>
            <pc:docMk/>
            <pc:sldMk cId="2741694754" sldId="1567"/>
            <ac:picMk id="4" creationId="{7E64F97C-9DF0-CBF3-FDF4-467E5160F13E}"/>
          </ac:picMkLst>
        </pc:picChg>
        <pc:picChg chg="add mod">
          <ac:chgData name="Godz Agata" userId="a28e7d5f-1101-412d-9994-05cdc9d05e3a" providerId="ADAL" clId="{7302760C-29D1-40EA-8CDF-EEC9B1F206A5}" dt="2025-10-20T11:40:35.211" v="11"/>
          <ac:picMkLst>
            <pc:docMk/>
            <pc:sldMk cId="2741694754" sldId="1567"/>
            <ac:picMk id="5" creationId="{70DC2E89-3065-20C9-B58F-0ED15250C612}"/>
          </ac:picMkLst>
        </pc:picChg>
      </pc:sldChg>
      <pc:sldMasterChg chg="modSp mod">
        <pc:chgData name="Godz Agata" userId="a28e7d5f-1101-412d-9994-05cdc9d05e3a" providerId="ADAL" clId="{7302760C-29D1-40EA-8CDF-EEC9B1F206A5}" dt="2025-10-20T11:39:52.687" v="9" actId="12788"/>
        <pc:sldMasterMkLst>
          <pc:docMk/>
          <pc:sldMasterMk cId="3754265272" sldId="2147483770"/>
        </pc:sldMasterMkLst>
        <pc:picChg chg="mod">
          <ac:chgData name="Godz Agata" userId="a28e7d5f-1101-412d-9994-05cdc9d05e3a" providerId="ADAL" clId="{7302760C-29D1-40EA-8CDF-EEC9B1F206A5}" dt="2025-10-20T11:39:52.687" v="9" actId="12788"/>
          <ac:picMkLst>
            <pc:docMk/>
            <pc:sldMasterMk cId="3754265272" sldId="2147483770"/>
            <ac:picMk id="9" creationId="{9A023DF2-AA6E-3C82-3349-3C050D0B9A36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1/29/2026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1/29/2026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AD57B-713A-3128-245C-0C34E426F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514A9CA-C43E-4ADC-4A0E-8212447191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7ACE52C-E582-5E31-07D1-53C19122C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3650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2881E-9D0C-4C46-1B2C-A5E93B4EB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ED8F545-2E47-F47F-C09C-E253E56032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276ACB6-4AAB-245F-6151-399431CDB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3952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64F6-F752-0310-033A-18C6957FA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CB05573-68FD-2D50-E1B2-73F8669FD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C80A01-FE92-CA00-9041-639E2CF20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9547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F57A4-B92E-345E-D2A6-40F77049A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C18123-7B9F-E523-3526-12C4455B0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B56A782-A907-F659-4413-FD565F291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3150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671ED-111F-7F9F-F020-1CAFD9654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B583A62-7A7A-28FC-3CC1-B1DD7D754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224ED02-2836-FEBC-E77A-73F7229B4D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9270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EB02E-E714-B70E-154F-886034D0A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D54F828-1159-417A-275D-7E421AC5E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2BBFF50-8AD0-5D98-4D67-F096E9FAE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89331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5B2A7-291C-5CC2-5364-399F6BA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84DB2C9-7EAE-5A56-6D01-AA5C98595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BB5463F-62A3-4C4C-A43C-6D3151F59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8752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18F0F-C64E-E93F-3E86-7CCAA9133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67B14FF-F365-8E7A-C706-4EEC72DF3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74898A9-399E-BF4B-E26F-934020223A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5925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47DB4-31B4-6608-31A6-638640039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97703CC-54D1-E78B-1E81-E4113224D9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889225D-6998-7314-57E3-272C913E36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764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51.svg"/><Relationship Id="rId3" Type="http://schemas.openxmlformats.org/officeDocument/2006/relationships/image" Target="../media/image44.jpeg"/><Relationship Id="rId7" Type="http://schemas.openxmlformats.org/officeDocument/2006/relationships/image" Target="../media/image47.svg"/><Relationship Id="rId12" Type="http://schemas.openxmlformats.org/officeDocument/2006/relationships/image" Target="../media/image50.png"/><Relationship Id="rId2" Type="http://schemas.openxmlformats.org/officeDocument/2006/relationships/hyperlink" Target="http://www.nfosigw.gov.pl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9.svg"/><Relationship Id="rId4" Type="http://schemas.openxmlformats.org/officeDocument/2006/relationships/image" Target="../media/image45.png"/><Relationship Id="rId9" Type="http://schemas.openxmlformats.org/officeDocument/2006/relationships/image" Target="../media/image48.png"/><Relationship Id="rId14" Type="http://schemas.openxmlformats.org/officeDocument/2006/relationships/hyperlink" Target="https://www.feniks.gov.p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468880"/>
          </a:xfrm>
        </p:spPr>
        <p:txBody>
          <a:bodyPr anchor="t">
            <a:normAutofit/>
          </a:bodyPr>
          <a:lstStyle/>
          <a:p>
            <a:r>
              <a:rPr lang="pl-PL" dirty="0"/>
              <a:t>Zasada DNSH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 fontScale="85000" lnSpcReduction="20000"/>
          </a:bodyPr>
          <a:lstStyle/>
          <a:p>
            <a:r>
              <a:rPr lang="pl-PL" dirty="0"/>
              <a:t>Paweł Kryczkowski</a:t>
            </a:r>
          </a:p>
          <a:p>
            <a:r>
              <a:rPr lang="pl-PL" sz="1600" dirty="0"/>
              <a:t>Departament Energetyki i Przemysłu</a:t>
            </a:r>
            <a:endParaRPr lang="en-US" sz="1600" dirty="0"/>
          </a:p>
        </p:txBody>
      </p:sp>
      <p:pic>
        <p:nvPicPr>
          <p:cNvPr id="6" name="Symbol zastępczy obrazu 5" descr="zasada DNSH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CFB01-AC83-A1CE-E439-B802E3F55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F5F5EC9-700F-392D-101E-956A8C847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449947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Co stanowi poważne szkody dla celów środowiskowych? (CD.)</a:t>
            </a:r>
            <a:endParaRPr lang="en-US" dirty="0"/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24AD44A5-9667-8708-6FA8-673A69C877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A4AB029-DC9B-51D9-680B-2564767D51DD}"/>
              </a:ext>
            </a:extLst>
          </p:cNvPr>
          <p:cNvSpPr txBox="1"/>
          <p:nvPr/>
        </p:nvSpPr>
        <p:spPr>
          <a:xfrm>
            <a:off x="4408854" y="1518532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 startAt="4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Dla gospodarki o obiegu zamkniętym, w tym zapobiegania powstawaniu odpadów i recyklingu 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- to znaczący brak efektywności w wykorzystaniu materiałów lub w bezpośrednim lub pośrednim wykorzystywaniu zasobów naturalnych lub działania prowadzące do znaczącego zwiększenia wytwarzania, spalania lub unieszkodliwiania odpadów lub jeżeli długotrwałe składowanie odpadów może wyrządzać poważne i długoterminowe szkody dla środowiska.</a:t>
            </a: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 startAt="4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Dla zapobiegania zanieczyszczeniom powietrza, wody lub gleby i jego kontroli 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- to znaczący wzrost emisji zanieczyszczeń do powietrza, wody lub ziemi. Zanieczyszczenie to także hałas, drgania, energia cieplna, promieniowanie czy światło.</a:t>
            </a: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 startAt="4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Dla ochrony i odbudowy bioróżnorodności i ekosystemów - 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 to szkodzenie w znaczącym stopniu dobremu stanowi i odporności ekosystemów lub szkodliwość dla stanu zachowania siedlisk i gatunków, w tym siedlisk i gatunków objętych zakresem zainteresowania Unii (m.in. w formie obszarów sieci Natura 2000, czy obszarów UNESCO).</a:t>
            </a: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 startAt="4"/>
              <a:defRPr/>
            </a:pP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3E67808B-021A-8B55-0F59-C3CF4C8915F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8445629-E5C1-F042-C476-431237913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00761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34F1-7C98-C1DA-D26C-8FB7C860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3332" y="2181716"/>
            <a:ext cx="3273552" cy="1942773"/>
          </a:xfrm>
        </p:spPr>
        <p:txBody>
          <a:bodyPr anchor="t">
            <a:normAutofit/>
          </a:bodyPr>
          <a:lstStyle/>
          <a:p>
            <a:r>
              <a:rPr lang="pl-PL" dirty="0"/>
              <a:t>Wykazanie zgodności projektu z zasadą DNSH</a:t>
            </a:r>
            <a:endParaRPr lang="en-US" dirty="0"/>
          </a:p>
        </p:txBody>
      </p:sp>
      <p:pic>
        <p:nvPicPr>
          <p:cNvPr id="6" name="Symbol zastępczy obrazu 5" descr="Obraz zawierający na wolnym powietrzu, trawa, niebo, młyn&#10;&#10;Zawartość wygenerowana przez AI może być niepoprawna.zasada DNSH">
            <a:extLst>
              <a:ext uri="{FF2B5EF4-FFF2-40B4-BE49-F238E27FC236}">
                <a16:creationId xmlns:a16="http://schemas.microsoft.com/office/drawing/2014/main" id="{5558231E-66DB-DF0D-B9AD-7B1668E674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4852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0C3AA-F8DA-8FF1-04B8-D7686E30B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26D8470-CF0F-6275-861A-A7553645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zgodność z zasadą DNSH</a:t>
            </a:r>
            <a:endParaRPr lang="en-US" dirty="0"/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4B2BAFA8-6496-B98C-87C2-FEFDDCCC12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B23F5B0-4193-8C4D-616E-1EA8D2929C09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Wykazanie zgodności z zasadą DNSH możliwe będzie przez różnorodne środki, dobrane odpowiednio do specyfiki i zakresu rzeczowego projektu.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Przestrzeganie zasady DNSH obowiązuje na </a:t>
            </a: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wszystkich etapach wdrażania projektu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, czyli dotyczy przygotowania projektów, ich oceny, realizacji czy rozliczania.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A25D67C1-BF3B-5379-7A2E-AFDB6CAA637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2E59DD9-4904-4224-34D2-7DD5A3C2D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19422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636FB-89CF-B518-BA79-625771195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667FA4E-24F0-3D1F-E497-012AB0E4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411036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zgodność z zasadą DNSH – przykładowe środki</a:t>
            </a:r>
            <a:endParaRPr lang="en-US" dirty="0"/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7BD46F2E-D6F3-E927-9D4B-9E1E916B17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24D8824-1403-F9E2-D8C6-7C7EC8D42F56}"/>
              </a:ext>
            </a:extLst>
          </p:cNvPr>
          <p:cNvSpPr txBox="1"/>
          <p:nvPr/>
        </p:nvSpPr>
        <p:spPr>
          <a:xfrm>
            <a:off x="4408854" y="1328110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u="sng" dirty="0">
              <a:solidFill>
                <a:schemeClr val="bg1"/>
              </a:solidFill>
              <a:cs typeface="Poppins Light" pitchFamily="2" charset="77"/>
            </a:endParaRP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NA ETAPIE PRZYGOTOWANIA DOKUMENTACJI DO WNIOSKU O DOFINANSOWANIE: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sporządzenie audytu energetycznego, audytu efektywności energetycznej,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wykonanie inwentaryzacji przyrodniczej (w zależności od trybu realizacji projektu),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uzyskanie decyzji o środowiskowych uwarunkowaniach,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uzyskanie zgłoszenia / decyzji geologicznej (w zależności od trybu realizacji projektu),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uzyskanie zgłoszenia / pozwolenia wodnoprawnego (w zależności od trybu realizacji projektu).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6553DE5F-FE64-1408-8C72-E4EA014BA2D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EC4C365-5293-7283-4B0C-3B727EEC1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66078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F31C5-4387-80C0-690C-6B69D9D1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189FB54-F7C5-BA96-07F7-5E7BE782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zgodność z zasadą DNSH (CD.)</a:t>
            </a:r>
            <a:endParaRPr lang="en-US" dirty="0"/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03E1DC69-1661-89CA-6045-8BF2AA2422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9BBA478-67AF-C019-D271-2726802BA6B1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 startAt="2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NA ETAPIE UBIEGANIA SIĘ O DOFINANSOWANIE:</a:t>
            </a:r>
          </a:p>
          <a:p>
            <a:pPr marL="800100" lvl="1" indent="-34290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załączenie do wniosku o dofinansowanie m.in. dokumentów wymienionych w pkt 1 (etap przygotowania dokumentacji do wniosku – poprzedni slajd),</a:t>
            </a:r>
          </a:p>
          <a:p>
            <a:pPr marL="800100" lvl="1" indent="-34290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podanie stosownych informacji np. we wniosku o dofinansowanie, studium wykonalności, czy w odpowiednim tematycznie formularzu.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A024DEA2-C988-683B-ADF5-CEC6E6FEB85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E36A3C6-CBBD-F138-AA59-9DAEBC913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61065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2CEBB-5A86-8D35-0541-5F9A7B90A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D34546B-DE9A-7008-EC5C-2B41D8EC4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309419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zgodność z zasadą DNSH (CD.)</a:t>
            </a:r>
            <a:endParaRPr lang="en-US" dirty="0"/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2E9BB453-4B38-92EA-7E36-D309137D9D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65167DA-F1DB-2153-6EF6-1FE445525233}"/>
              </a:ext>
            </a:extLst>
          </p:cNvPr>
          <p:cNvSpPr txBox="1"/>
          <p:nvPr/>
        </p:nvSpPr>
        <p:spPr>
          <a:xfrm>
            <a:off x="4408854" y="1242107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 startAt="3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NA ETAPIE REALIZACJI PROJEKTU W ZALEŻNOŚCI OD JEGO ZAKRESU I SPECYFIKI: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przygotowanie dokumentacji przetargowej potwierdzającej stosowanie zielonych zamówień,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pozyskanie kart, świadectw, deklaracji potwierdzających pochodzenie, jakość, bezpieczeństwo zastosowanych w projekcie materiałów, urządzeń itp.,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przestrzeganie obowiązujących przepisów dot. ochrony środowiska na etapie budowy np. zapisów decyzji na wycinkę drzew i krzewów, decyzji derogacyjnych wydanych na podstawie art. 56 ustawy o ochronie przyrody, zgłoszeń i decyzji wydanych na podstawie art. 118 ustawy o ochronie przyrody, decyzji o środowiskowych uwarunkowaniach, karty przekazania odpadów i udokumentowanie ich przykładowo sprawozdaniami, protokołami, czy wpisami do dziennika budowy potwierdzającymi przestrzeganie tych warunków,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AE8141D4-8A8E-7E36-3E74-5AA91C7B26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92ADB0-E3A5-1F8C-D68E-229F38478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9938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55ACF-443B-DDB8-1467-1339244B7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D269A88-6A85-89D0-1630-1E4AB7B80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309419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zgodność z zasadą DNSH (CD.)</a:t>
            </a:r>
            <a:endParaRPr lang="en-US" dirty="0"/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74931905-6F7D-F658-5EA1-40C0CA8767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8EB3B1B-7FE5-510A-EE84-013D5D60CD1A}"/>
              </a:ext>
            </a:extLst>
          </p:cNvPr>
          <p:cNvSpPr txBox="1"/>
          <p:nvPr/>
        </p:nvSpPr>
        <p:spPr>
          <a:xfrm>
            <a:off x="4408854" y="1242107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 startAt="3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NA ETAPIE REALIZACJI PROJEKTU W ZALEŻNOŚCI OD JEGO ZAKRESU I SPECYFIKI (cd.):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analizy spełniania wymagań konkluzji BAT (ang. Best </a:t>
            </a:r>
            <a:r>
              <a:rPr lang="pl-PL" dirty="0" err="1">
                <a:solidFill>
                  <a:schemeClr val="bg1"/>
                </a:solidFill>
                <a:cs typeface="Poppins Light" pitchFamily="2" charset="77"/>
              </a:rPr>
              <a:t>Available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 </a:t>
            </a:r>
            <a:r>
              <a:rPr lang="pl-PL" dirty="0" err="1">
                <a:solidFill>
                  <a:schemeClr val="bg1"/>
                </a:solidFill>
                <a:cs typeface="Poppins Light" pitchFamily="2" charset="77"/>
              </a:rPr>
              <a:t>Techniques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) - najlepszych dostępnych technik,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wdrożenie systemu zarządzania środowiskowego, raporty realizacji celów środowiskowych w ramach systemów zarządzania środowiskowego (np. ISO 14001),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ewidencjonowanie gazów lub pyłów wprowadzanych do powietrza,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ewidencjonowanie odpadów,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ewidencjonowanie zużywanej wody, produkowanych ścieków,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prowadzenie działalności zgodnie z zezwoleniami eksploatacyjnymi uzyskanymi na potrzeby projektu (np. z pozwoleniem wodnoprawnym na usługi wodne, pozwoleniem zintegrowanym, pozwoleniem na wprowadzanie gazów lub pyłów do powietrza, decyzją o środowiskowych uwarunkowaniach, pozwoleniami z zakresu gospodarki odpadami) i udokumentowanie tego przykładowo sprawozdaniami, protokołami potwierdzającymi przestrzeganie warunków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7BBE6CD-5553-4CCD-4F95-AF268F466B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D40B53-66AF-5B09-D971-74CF57C18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891039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094" y="825703"/>
            <a:ext cx="4522936" cy="932688"/>
          </a:xfrm>
        </p:spPr>
        <p:txBody>
          <a:bodyPr anchor="t">
            <a:normAutofit/>
          </a:bodyPr>
          <a:lstStyle/>
          <a:p>
            <a:r>
              <a:rPr lang="pl-PL" sz="3000" dirty="0"/>
              <a:t>Uwaga!</a:t>
            </a:r>
            <a:endParaRPr lang="en-US" sz="3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38094" y="1758391"/>
            <a:ext cx="4512601" cy="396233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Dokumentacja z procesu inwestycyjnego oraz prowadzonej już działalności może podlegać weryfikacji pod kątem spełnienia zasady DNSH na etapie kontroli projektu przeprowadzanej np. przez instytucje zewnętrzne.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Przy wprowadzaniu zmian w projektach, zgodność projektu z zasadą „nie czyń poważnych szkód" nadal będzie musiała zostać zapewniona, co każdorazowo winno zostać uprawdopodobnione przez ostatecznego odbiorcę.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pic>
        <p:nvPicPr>
          <p:cNvPr id="8" name="Symbol zastępczy obrazu 7" descr="Obraz zawierający natura, na wolnym powietrzu, Liść, ziemia&#10;&#10;Zawartość wygenerowana przez AI może być niepoprawna.zasada DNSH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3957924"/>
            <a:ext cx="10262223" cy="701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  <a:br>
              <a:rPr lang="pl-PL" dirty="0"/>
            </a:b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</a:t>
            </a:r>
            <a:r>
              <a:rPr lang="en-US" sz="19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nfosigw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.gov.pl</a:t>
            </a:r>
            <a:endParaRPr lang="en-US" dirty="0"/>
          </a:p>
        </p:txBody>
      </p:sp>
      <p:pic>
        <p:nvPicPr>
          <p:cNvPr id="13" name="Picture Placeholder 12" descr="zasada DNSH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 descr="zasada DNSH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 descr="zasada DNSH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 descr="zasada DNSH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 descr="zasada DNSH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  <p:sp>
        <p:nvSpPr>
          <p:cNvPr id="7" name="Subtitle 5">
            <a:extLst>
              <a:ext uri="{FF2B5EF4-FFF2-40B4-BE49-F238E27FC236}">
                <a16:creationId xmlns:a16="http://schemas.microsoft.com/office/drawing/2014/main" id="{F9B0F71A-EA99-1160-1029-6A9E3303D6C9}"/>
              </a:ext>
            </a:extLst>
          </p:cNvPr>
          <p:cNvSpPr txBox="1">
            <a:spLocks/>
          </p:cNvSpPr>
          <p:nvPr/>
        </p:nvSpPr>
        <p:spPr>
          <a:xfrm>
            <a:off x="813816" y="4743682"/>
            <a:ext cx="10478450" cy="32800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/>
              <a:t>Zapraszamy na stronę: </a:t>
            </a:r>
            <a:r>
              <a:rPr lang="pl-PL" sz="1600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Fundusze Europejskie na Infrastrukturę Klimat Środowisko - Ministerstwo Funduszy i Polityki Regionalnej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 descr="znaki europejskie i nfośigw">
            <a:extLst>
              <a:ext uri="{FF2B5EF4-FFF2-40B4-BE49-F238E27FC236}">
                <a16:creationId xmlns:a16="http://schemas.microsoft.com/office/drawing/2014/main" id="{D186C03F-2ADF-2910-9471-1936C7AFD4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 descr="zasada DNSH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887239"/>
            <a:ext cx="9477375" cy="468969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pl-PL" sz="3500" b="1" kern="100" cap="none" dirty="0">
                <a:ea typeface="Open Sans" panose="020B0606030504020204" pitchFamily="34" charset="0"/>
                <a:cs typeface="Open Sans" panose="020B0606030504020204" pitchFamily="34" charset="0"/>
              </a:rPr>
              <a:t>DNSH to skrót od "Do No </a:t>
            </a:r>
            <a:r>
              <a:rPr lang="pl-PL" sz="3500" b="1" kern="100" cap="none" dirty="0" err="1">
                <a:ea typeface="Open Sans" panose="020B0606030504020204" pitchFamily="34" charset="0"/>
                <a:cs typeface="Open Sans" panose="020B0606030504020204" pitchFamily="34" charset="0"/>
              </a:rPr>
              <a:t>Significant</a:t>
            </a:r>
            <a:r>
              <a:rPr lang="pl-PL" sz="3500" b="1" kern="100" cap="none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3500" b="1" kern="100" cap="none" dirty="0" err="1">
                <a:ea typeface="Open Sans" panose="020B0606030504020204" pitchFamily="34" charset="0"/>
                <a:cs typeface="Open Sans" panose="020B0606030504020204" pitchFamily="34" charset="0"/>
              </a:rPr>
              <a:t>Harm</a:t>
            </a:r>
            <a:r>
              <a:rPr lang="pl-PL" sz="3500" b="1" kern="100" cap="none" dirty="0">
                <a:ea typeface="Open Sans" panose="020B0606030504020204" pitchFamily="34" charset="0"/>
                <a:cs typeface="Open Sans" panose="020B0606030504020204" pitchFamily="34" charset="0"/>
              </a:rPr>
              <a:t>„ (Nie Czyń Znaczącej Szkody). Jest to zasada nakładająca obowiązek prowadzenia inwestycji tak, aby nie wyrządzać poważnych szkód środowiskowych ani społecznych.</a:t>
            </a:r>
          </a:p>
          <a:p>
            <a:pPr>
              <a:lnSpc>
                <a:spcPct val="120000"/>
              </a:lnSpc>
            </a:pPr>
            <a:endParaRPr lang="pl-PL" sz="3500" b="1" kern="100" cap="none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pl-PL" sz="3500" b="1" kern="100" cap="none" dirty="0">
                <a:ea typeface="Open Sans" panose="020B0606030504020204" pitchFamily="34" charset="0"/>
                <a:cs typeface="Open Sans" panose="020B0606030504020204" pitchFamily="34" charset="0"/>
              </a:rPr>
              <a:t>Jest nową zasadą horyzontalną dla przedsięwzięć wspieranych środkami UE w perspektywie finansowej 2021-2027. Nadanie jej rangi zasady horyzontalnej oznacza, że ma być ona stosowana w projektach powszechnie, przekrojowo, w możliwie szerokim zakresie.</a:t>
            </a:r>
          </a:p>
          <a:p>
            <a:pPr algn="ctr"/>
            <a:endParaRPr lang="en-US" dirty="0"/>
          </a:p>
        </p:txBody>
      </p:sp>
      <p:pic>
        <p:nvPicPr>
          <p:cNvPr id="7" name="Grafika 6" descr="zasada DNSH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8EE39BD9-2267-BB22-A888-6046339D12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Definicja zasady DNSH</a:t>
            </a:r>
          </a:p>
        </p:txBody>
      </p:sp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Jak interpretować</a:t>
            </a:r>
            <a:r>
              <a:rPr lang="en-US" dirty="0"/>
              <a:t>? </a:t>
            </a:r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Zasadę DNSH w kontekście </a:t>
            </a:r>
            <a:r>
              <a:rPr lang="pl-PL" dirty="0" err="1">
                <a:solidFill>
                  <a:schemeClr val="bg1"/>
                </a:solidFill>
                <a:cs typeface="Poppins Light" pitchFamily="2" charset="77"/>
              </a:rPr>
              <a:t>FEniKS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, należy interpretować w rozumieniu art. 17 rozporządzenia Parlamentu Europejskiego i Rady (UE) nr 2020/852 z dnia 18 czerwca 2020 r. w sprawie ustanowienia ram ułatwiających zrównoważone inwestycje, zmieniającego rozporządzenie (UE) 2019/2088 (UE) (tzw. rozporządzenie o taksonomii).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Zgodnie z normami prawnymi Polityki Spójności, Europejski Fundusz Rozwoju Regionalnego (EFRR) i Fundusz Spójności (FS) powinny wspierać działania, które są zgodne ze standardami i priorytetami UE w zakresie klimatu i środowiska oraz nie powodują poważnych szkód dla celów środowiskowych w rozumieniu ww. art. 17 rozporządzenia o taksonomii.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EF21E-6255-F8E1-6F6D-56BA5A5E8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C76CDF8-93E2-1A0D-0536-F794702A7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Jak interpretować</a:t>
            </a:r>
            <a:r>
              <a:rPr lang="en-US" dirty="0"/>
              <a:t>? </a:t>
            </a:r>
            <a:r>
              <a:rPr lang="pl-PL" dirty="0"/>
              <a:t>(CD.)</a:t>
            </a:r>
            <a:endParaRPr lang="en-US" dirty="0"/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62972734-763E-74AF-C462-C4E96F71F6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32BC368-E240-8590-B659-BDF42A7946D6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Spełnienie zasady DNSH w procesie wdrażania reform i inwestycji realizowanych ze środków </a:t>
            </a:r>
            <a:r>
              <a:rPr lang="pl-PL" dirty="0" err="1">
                <a:solidFill>
                  <a:schemeClr val="bg1"/>
                </a:solidFill>
                <a:cs typeface="Poppins Light" pitchFamily="2" charset="77"/>
              </a:rPr>
              <a:t>FEniKS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, następuje na wszystkich etapach, tj. planowania, wdrażania i utrzymania efektów.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Państwa członkowskie zostały zobowiązane do dokonania oceny zgodności z zasadą DNSH każdego z programów realizujących Umowę Partnerstwa. Ma to zapewnić, że dofinansowanie ze środków UE będzie udzielone jedynie projektom spełniającym zasadę DNSH</a:t>
            </a: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8098345-760F-437C-9E57-9FFC0914B3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F8F176-0B55-0995-0AE5-C90137178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57058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Akty delegowane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1EA424D6-5135-35E2-E6E2-3FBC7D4D60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czyli doprecyzowanie technicznych kryteriów kwalifikacji dla każdego z sześciu celów środowiskowych </a:t>
            </a:r>
          </a:p>
        </p:txBody>
      </p:sp>
      <p:pic>
        <p:nvPicPr>
          <p:cNvPr id="13" name="Picture Placeholder 12" descr="zasada DNSH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C11FE-02A0-EDBC-B323-1699D0596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3867729C-D667-06FB-7A71-B8BE8EE18A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7251BA5-2F8D-9997-E6A0-481B378A13BD}"/>
              </a:ext>
            </a:extLst>
          </p:cNvPr>
          <p:cNvSpPr txBox="1"/>
          <p:nvPr/>
        </p:nvSpPr>
        <p:spPr>
          <a:xfrm>
            <a:off x="3793402" y="282705"/>
            <a:ext cx="8093798" cy="580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900" dirty="0">
                <a:solidFill>
                  <a:schemeClr val="bg1"/>
                </a:solidFill>
                <a:cs typeface="Poppins Light" pitchFamily="2" charset="77"/>
              </a:rPr>
              <a:t>Zgodnie z rozporządzeniem w sprawie taksonomii, dwa akty delegowane doprecyzowują techniczne kryteria kwalifikacji dla każdego z sześciu celów środowiskowych (następny slajd), wskazanych w art. 9 poniższego rozporządzenia RRF, w tym sposób przestrzegania DNSH:</a:t>
            </a: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arenR"/>
              <a:defRPr/>
            </a:pPr>
            <a:r>
              <a:rPr lang="pl-PL" sz="1900" dirty="0">
                <a:solidFill>
                  <a:schemeClr val="bg1"/>
                </a:solidFill>
                <a:cs typeface="Poppins Light" pitchFamily="2" charset="77"/>
              </a:rPr>
              <a:t>Rozporządzenie delegowane do taksonomii UE - Rozporządzenie delegowane Komisji (UE) 2021/2139 z dnia 4 czerwca 2021 r. uzupełniające rozporządzenie Parlamentu Europejskiego i Rady (UE) 2020/852 poprzez ustanowienie technicznych kryteriów kwalifikacji służących określeniu warunków, na jakich dana działalność gospodarcza kwalifikuje się jako wnosząca istotny wkład w łagodzenie zmian klimatu lub w adaptację do zmian klimatu, a także określeniu, czy ta działalność gospodarcza nie wyrządza znaczących szkód względem żadnego z pozostałych celów środowiskowych (Dz. Urz. UE L 442 z 9.12.2021, s. 1).</a:t>
            </a: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arenR"/>
              <a:defRPr/>
            </a:pPr>
            <a:r>
              <a:rPr lang="pl-PL" sz="1900" dirty="0">
                <a:solidFill>
                  <a:schemeClr val="bg1"/>
                </a:solidFill>
                <a:cs typeface="Poppins Light" pitchFamily="2" charset="77"/>
              </a:rPr>
              <a:t>Rozporządzenie RRF - Rozporządzenie Parlamentu Europejskiego i Rady (UE) 2021/241 z dnia 12 lutego 2021 r. ustanawiające Instrument na rzecz Odbudowy i Zwiększania Odporności (Dz. Urz. UE L 57 z 18.2.2021, s. 17):</a:t>
            </a:r>
          </a:p>
          <a:p>
            <a:pPr marL="742950" lvl="1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900" dirty="0">
                <a:solidFill>
                  <a:schemeClr val="bg1"/>
                </a:solidFill>
                <a:cs typeface="Poppins Light" pitchFamily="2" charset="77"/>
              </a:rPr>
              <a:t>art. 5 pkt 2 rozporządzenia RRF: przy pomocy Instrumentu wspierane są wyłącznie działania zgodne z zasadą „nie czyń poważnej szkody”.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8097E477-936E-4876-3BAE-C3579C921CA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90A1A2B-6EC5-A0DA-DA6F-CDCA56F5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259442F4-2510-AF84-4BAD-0BDB018C6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65" y="282706"/>
            <a:ext cx="2028160" cy="932688"/>
          </a:xfrm>
        </p:spPr>
        <p:txBody>
          <a:bodyPr>
            <a:normAutofit/>
          </a:bodyPr>
          <a:lstStyle/>
          <a:p>
            <a:r>
              <a:rPr lang="pl-PL" sz="1000" dirty="0"/>
              <a:t>Akty delegowane</a:t>
            </a:r>
          </a:p>
        </p:txBody>
      </p:sp>
    </p:spTree>
    <p:extLst>
      <p:ext uri="{BB962C8B-B14F-4D97-AF65-F5344CB8AC3E}">
        <p14:creationId xmlns:p14="http://schemas.microsoft.com/office/powerpoint/2010/main" val="1454771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512F7-8158-A7B0-1C49-3A5FE9966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9A2E6AEE-01FC-4E9B-29F0-B5FE23872B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Cele środowiskowe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2A18C743-D2C9-28A3-BD34-BCDAD3C6CF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3" name="Picture Placeholder 12" descr="zasada DNSH">
            <a:extLst>
              <a:ext uri="{FF2B5EF4-FFF2-40B4-BE49-F238E27FC236}">
                <a16:creationId xmlns:a16="http://schemas.microsoft.com/office/drawing/2014/main" id="{64F6AA69-43D2-D3A0-D7E7-BED940B4F51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846320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276C-781B-AE23-78B9-D94F8481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5D97-8E9C-9A8D-B090-8A92179CB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pl-PL" sz="2600" kern="100" dirty="0">
                <a:ea typeface="Open Sans" panose="020B0606030504020204" pitchFamily="34" charset="0"/>
                <a:cs typeface="Open Sans" panose="020B0606030504020204" pitchFamily="34" charset="0"/>
              </a:rPr>
              <a:t>Rozpatrywane cele środowiskowe</a:t>
            </a:r>
            <a:endParaRPr lang="en-US" sz="2600" dirty="0"/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 txBox="1">
            <a:spLocks/>
          </p:cNvSpPr>
          <p:nvPr/>
        </p:nvSpPr>
        <p:spPr>
          <a:xfrm>
            <a:off x="920786" y="3258414"/>
            <a:ext cx="2211903" cy="541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kern="100" dirty="0">
                <a:solidFill>
                  <a:srgbClr val="4D4D4D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1. Łagodzenie zmian klimatu</a:t>
            </a:r>
            <a:endParaRPr kumimoji="0" lang="pl-PL" sz="1400" b="1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 txBox="1">
            <a:spLocks/>
          </p:cNvSpPr>
          <p:nvPr/>
        </p:nvSpPr>
        <p:spPr>
          <a:xfrm>
            <a:off x="3490800" y="3258414"/>
            <a:ext cx="2211903" cy="54286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 i="0" kern="100">
                <a:solidFill>
                  <a:schemeClr val="accent6">
                    <a:lumMod val="50000"/>
                  </a:schemeClr>
                </a:solidFill>
                <a:latin typeface="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4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2. Adaptacja do zmian klimatu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 txBox="1">
            <a:spLocks/>
          </p:cNvSpPr>
          <p:nvPr/>
        </p:nvSpPr>
        <p:spPr>
          <a:xfrm>
            <a:off x="5948835" y="3258414"/>
            <a:ext cx="2405303" cy="7609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3. Zrównoważone wykorzystywanie i ochrona zasobów wodnych </a:t>
            </a:r>
            <a:b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i morskich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400" b="1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 txBox="1">
            <a:spLocks/>
          </p:cNvSpPr>
          <p:nvPr/>
        </p:nvSpPr>
        <p:spPr>
          <a:xfrm>
            <a:off x="8600270" y="3258414"/>
            <a:ext cx="2278062" cy="783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4. Gospodarka o obiegu zamkniętym, w tym zapobieganie powstawaniu odpadów i recykling</a:t>
            </a:r>
          </a:p>
        </p:txBody>
      </p:sp>
      <p:grpSp>
        <p:nvGrpSpPr>
          <p:cNvPr id="66" name="Grupa 65" descr="zasada DNSH">
            <a:extLst>
              <a:ext uri="{FF2B5EF4-FFF2-40B4-BE49-F238E27FC236}">
                <a16:creationId xmlns:a16="http://schemas.microsoft.com/office/drawing/2014/main" id="{23A2D516-40F9-5EDB-B3C7-9E0298EED994}"/>
              </a:ext>
            </a:extLst>
          </p:cNvPr>
          <p:cNvGrpSpPr/>
          <p:nvPr/>
        </p:nvGrpSpPr>
        <p:grpSpPr>
          <a:xfrm>
            <a:off x="4232316" y="2383606"/>
            <a:ext cx="713594" cy="710437"/>
            <a:chOff x="4203880" y="2581642"/>
            <a:chExt cx="713594" cy="710437"/>
          </a:xfrm>
        </p:grpSpPr>
        <p:sp>
          <p:nvSpPr>
            <p:cNvPr id="39" name="Owal 38">
              <a:extLst>
                <a:ext uri="{FF2B5EF4-FFF2-40B4-BE49-F238E27FC236}">
                  <a16:creationId xmlns:a16="http://schemas.microsoft.com/office/drawing/2014/main" id="{BE221EDB-6F96-2E71-6088-AEA0A78D63A4}"/>
                </a:ext>
              </a:extLst>
            </p:cNvPr>
            <p:cNvSpPr/>
            <p:nvPr/>
          </p:nvSpPr>
          <p:spPr>
            <a:xfrm>
              <a:off x="4203880" y="2581642"/>
              <a:ext cx="713594" cy="7104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8" name="Grafika 7">
              <a:extLst>
                <a:ext uri="{FF2B5EF4-FFF2-40B4-BE49-F238E27FC236}">
                  <a16:creationId xmlns:a16="http://schemas.microsoft.com/office/drawing/2014/main" id="{7053DFD4-9889-9F35-363E-AAC9C26A7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314840" y="2702174"/>
              <a:ext cx="510036" cy="510036"/>
            </a:xfrm>
            <a:prstGeom prst="rect">
              <a:avLst/>
            </a:prstGeom>
          </p:spPr>
        </p:pic>
      </p:grpSp>
      <p:sp>
        <p:nvSpPr>
          <p:cNvPr id="25" name="Symbol zastępczy tekstu 7">
            <a:extLst>
              <a:ext uri="{FF2B5EF4-FFF2-40B4-BE49-F238E27FC236}">
                <a16:creationId xmlns:a16="http://schemas.microsoft.com/office/drawing/2014/main" id="{40589597-2BB2-3A06-8B2F-DB99684FB3E5}"/>
              </a:ext>
            </a:extLst>
          </p:cNvPr>
          <p:cNvSpPr txBox="1">
            <a:spLocks/>
          </p:cNvSpPr>
          <p:nvPr/>
        </p:nvSpPr>
        <p:spPr>
          <a:xfrm>
            <a:off x="3457720" y="5288136"/>
            <a:ext cx="2278062" cy="854174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 i="0" kern="100">
                <a:solidFill>
                  <a:schemeClr val="accent6">
                    <a:lumMod val="50000"/>
                  </a:schemeClr>
                </a:solidFill>
                <a:latin typeface="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dirty="0">
                <a:solidFill>
                  <a:srgbClr val="4D4D4D">
                    <a:lumMod val="50000"/>
                  </a:srgbClr>
                </a:solidFill>
              </a:rPr>
              <a:t>5. Zapobieganie zanieczyszczeniom powietrza, wody lub gleby i jego kontrola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dirty="0">
                <a:solidFill>
                  <a:srgbClr val="4D4D4D">
                    <a:lumMod val="50000"/>
                  </a:srgbClr>
                </a:solidFill>
              </a:rPr>
              <a:t> </a:t>
            </a:r>
            <a:endParaRPr kumimoji="0" lang="pl-PL" sz="1400" b="1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48093A36-F91A-B718-7AC7-6D6215B58908}"/>
              </a:ext>
            </a:extLst>
          </p:cNvPr>
          <p:cNvSpPr txBox="1">
            <a:spLocks/>
          </p:cNvSpPr>
          <p:nvPr/>
        </p:nvSpPr>
        <p:spPr>
          <a:xfrm>
            <a:off x="6273951" y="5288141"/>
            <a:ext cx="1753983" cy="854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6. Ochrona i odbudowa bioróżnorodności oraz ekosystemów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400" b="1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67" name="Grupa 66" descr="zasada DNSH">
            <a:extLst>
              <a:ext uri="{FF2B5EF4-FFF2-40B4-BE49-F238E27FC236}">
                <a16:creationId xmlns:a16="http://schemas.microsoft.com/office/drawing/2014/main" id="{765BA673-63E4-51D3-215F-9A0433B936EA}"/>
              </a:ext>
            </a:extLst>
          </p:cNvPr>
          <p:cNvGrpSpPr/>
          <p:nvPr/>
        </p:nvGrpSpPr>
        <p:grpSpPr>
          <a:xfrm>
            <a:off x="1664067" y="2383606"/>
            <a:ext cx="725343" cy="725343"/>
            <a:chOff x="1167868" y="2570603"/>
            <a:chExt cx="725343" cy="725343"/>
          </a:xfrm>
        </p:grpSpPr>
        <p:sp>
          <p:nvSpPr>
            <p:cNvPr id="35" name="Owal 34">
              <a:extLst>
                <a:ext uri="{FF2B5EF4-FFF2-40B4-BE49-F238E27FC236}">
                  <a16:creationId xmlns:a16="http://schemas.microsoft.com/office/drawing/2014/main" id="{58ACE6CB-672B-8C27-7F04-25ADDED7A10B}"/>
                </a:ext>
              </a:extLst>
            </p:cNvPr>
            <p:cNvSpPr/>
            <p:nvPr/>
          </p:nvSpPr>
          <p:spPr>
            <a:xfrm>
              <a:off x="1167868" y="2570603"/>
              <a:ext cx="725343" cy="72534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3F914703-1787-3A04-9E39-AD521848A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64818" y="2657963"/>
              <a:ext cx="556313" cy="556313"/>
            </a:xfrm>
            <a:prstGeom prst="rect">
              <a:avLst/>
            </a:prstGeom>
          </p:spPr>
        </p:pic>
      </p:grpSp>
      <p:grpSp>
        <p:nvGrpSpPr>
          <p:cNvPr id="63" name="Grupa 62" descr="zasada DNSH">
            <a:extLst>
              <a:ext uri="{FF2B5EF4-FFF2-40B4-BE49-F238E27FC236}">
                <a16:creationId xmlns:a16="http://schemas.microsoft.com/office/drawing/2014/main" id="{0C5A987B-1D60-120E-F1D7-7D7A89DD4992}"/>
              </a:ext>
            </a:extLst>
          </p:cNvPr>
          <p:cNvGrpSpPr/>
          <p:nvPr/>
        </p:nvGrpSpPr>
        <p:grpSpPr>
          <a:xfrm>
            <a:off x="4220567" y="4374856"/>
            <a:ext cx="725343" cy="725343"/>
            <a:chOff x="1642751" y="4937696"/>
            <a:chExt cx="725343" cy="725343"/>
          </a:xfrm>
        </p:grpSpPr>
        <p:sp>
          <p:nvSpPr>
            <p:cNvPr id="15" name="Owal 14">
              <a:extLst>
                <a:ext uri="{FF2B5EF4-FFF2-40B4-BE49-F238E27FC236}">
                  <a16:creationId xmlns:a16="http://schemas.microsoft.com/office/drawing/2014/main" id="{FEE1B688-E016-E51F-63F8-56A7683A7F8A}"/>
                </a:ext>
              </a:extLst>
            </p:cNvPr>
            <p:cNvSpPr/>
            <p:nvPr/>
          </p:nvSpPr>
          <p:spPr>
            <a:xfrm>
              <a:off x="1642751" y="4937696"/>
              <a:ext cx="725343" cy="72534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1E81B270-F103-2B0C-2CD1-4DA7C8316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38167" y="5019356"/>
              <a:ext cx="547213" cy="547213"/>
            </a:xfrm>
            <a:prstGeom prst="rect">
              <a:avLst/>
            </a:prstGeom>
          </p:spPr>
        </p:pic>
      </p:grpSp>
      <p:grpSp>
        <p:nvGrpSpPr>
          <p:cNvPr id="65" name="Grupa 64" descr="zasada DNSH">
            <a:extLst>
              <a:ext uri="{FF2B5EF4-FFF2-40B4-BE49-F238E27FC236}">
                <a16:creationId xmlns:a16="http://schemas.microsoft.com/office/drawing/2014/main" id="{CD821480-2661-3C14-8F8C-AC17588D82E3}"/>
              </a:ext>
            </a:extLst>
          </p:cNvPr>
          <p:cNvGrpSpPr/>
          <p:nvPr/>
        </p:nvGrpSpPr>
        <p:grpSpPr>
          <a:xfrm>
            <a:off x="6788816" y="2383606"/>
            <a:ext cx="725343" cy="725343"/>
            <a:chOff x="7247832" y="2528571"/>
            <a:chExt cx="725343" cy="725343"/>
          </a:xfrm>
        </p:grpSpPr>
        <p:sp>
          <p:nvSpPr>
            <p:cNvPr id="40" name="Owal 39">
              <a:extLst>
                <a:ext uri="{FF2B5EF4-FFF2-40B4-BE49-F238E27FC236}">
                  <a16:creationId xmlns:a16="http://schemas.microsoft.com/office/drawing/2014/main" id="{5CC61AC8-0FFD-91DC-D6CE-44A947F30895}"/>
                </a:ext>
              </a:extLst>
            </p:cNvPr>
            <p:cNvSpPr/>
            <p:nvPr/>
          </p:nvSpPr>
          <p:spPr>
            <a:xfrm>
              <a:off x="7247832" y="2528571"/>
              <a:ext cx="725343" cy="7253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32" name="Grafika 31">
              <a:extLst>
                <a:ext uri="{FF2B5EF4-FFF2-40B4-BE49-F238E27FC236}">
                  <a16:creationId xmlns:a16="http://schemas.microsoft.com/office/drawing/2014/main" id="{0299D170-050A-1FAF-066E-7116E839F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291396" y="2728090"/>
              <a:ext cx="638214" cy="326305"/>
            </a:xfrm>
            <a:prstGeom prst="rect">
              <a:avLst/>
            </a:prstGeom>
          </p:spPr>
        </p:pic>
      </p:grpSp>
      <p:grpSp>
        <p:nvGrpSpPr>
          <p:cNvPr id="61" name="Grupa 60" descr="zasada DNSH">
            <a:extLst>
              <a:ext uri="{FF2B5EF4-FFF2-40B4-BE49-F238E27FC236}">
                <a16:creationId xmlns:a16="http://schemas.microsoft.com/office/drawing/2014/main" id="{D1295839-AD54-D8FD-FC8F-A3E9E4D9AAF8}"/>
              </a:ext>
            </a:extLst>
          </p:cNvPr>
          <p:cNvGrpSpPr/>
          <p:nvPr/>
        </p:nvGrpSpPr>
        <p:grpSpPr>
          <a:xfrm>
            <a:off x="6788816" y="4374857"/>
            <a:ext cx="725343" cy="725343"/>
            <a:chOff x="5735982" y="4889900"/>
            <a:chExt cx="725343" cy="725343"/>
          </a:xfrm>
        </p:grpSpPr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E4C8DF2A-D44F-BF30-5744-774939A087C9}"/>
                </a:ext>
              </a:extLst>
            </p:cNvPr>
            <p:cNvSpPr/>
            <p:nvPr/>
          </p:nvSpPr>
          <p:spPr>
            <a:xfrm>
              <a:off x="5735982" y="4889900"/>
              <a:ext cx="725343" cy="7253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B7657ADC-20BE-9216-2477-69FF6E2FD361}"/>
                </a:ext>
              </a:extLst>
            </p:cNvPr>
            <p:cNvGrpSpPr/>
            <p:nvPr/>
          </p:nvGrpSpPr>
          <p:grpSpPr>
            <a:xfrm>
              <a:off x="5885992" y="5041133"/>
              <a:ext cx="424235" cy="424144"/>
              <a:chOff x="5876848" y="5077935"/>
              <a:chExt cx="424235" cy="424144"/>
            </a:xfrm>
          </p:grpSpPr>
          <p:sp>
            <p:nvSpPr>
              <p:cNvPr id="5" name="Dowolny kształt: kształt 4">
                <a:extLst>
                  <a:ext uri="{FF2B5EF4-FFF2-40B4-BE49-F238E27FC236}">
                    <a16:creationId xmlns:a16="http://schemas.microsoft.com/office/drawing/2014/main" id="{761BD28D-9F9F-A21A-EC43-D7B6362F87DB}"/>
                  </a:ext>
                </a:extLst>
              </p:cNvPr>
              <p:cNvSpPr/>
              <p:nvPr/>
            </p:nvSpPr>
            <p:spPr>
              <a:xfrm>
                <a:off x="5876848" y="5077935"/>
                <a:ext cx="424235" cy="424144"/>
              </a:xfrm>
              <a:custGeom>
                <a:avLst/>
                <a:gdLst>
                  <a:gd name="connsiteX0" fmla="*/ 494149 w 553135"/>
                  <a:gd name="connsiteY0" fmla="*/ 58935 h 553016"/>
                  <a:gd name="connsiteX1" fmla="*/ 204658 w 553135"/>
                  <a:gd name="connsiteY1" fmla="*/ 60986 h 553016"/>
                  <a:gd name="connsiteX2" fmla="*/ 199796 w 553135"/>
                  <a:gd name="connsiteY2" fmla="*/ 343321 h 553016"/>
                  <a:gd name="connsiteX3" fmla="*/ 170424 w 553135"/>
                  <a:gd name="connsiteY3" fmla="*/ 372693 h 553016"/>
                  <a:gd name="connsiteX4" fmla="*/ 110565 w 553135"/>
                  <a:gd name="connsiteY4" fmla="*/ 372650 h 553016"/>
                  <a:gd name="connsiteX5" fmla="*/ 11325 w 553135"/>
                  <a:gd name="connsiteY5" fmla="*/ 472046 h 553016"/>
                  <a:gd name="connsiteX6" fmla="*/ 243 w 553135"/>
                  <a:gd name="connsiteY6" fmla="*/ 504234 h 553016"/>
                  <a:gd name="connsiteX7" fmla="*/ 52880 w 553135"/>
                  <a:gd name="connsiteY7" fmla="*/ 553010 h 553016"/>
                  <a:gd name="connsiteX8" fmla="*/ 81207 w 553135"/>
                  <a:gd name="connsiteY8" fmla="*/ 541716 h 553016"/>
                  <a:gd name="connsiteX9" fmla="*/ 180405 w 553135"/>
                  <a:gd name="connsiteY9" fmla="*/ 442349 h 553016"/>
                  <a:gd name="connsiteX10" fmla="*/ 191487 w 553135"/>
                  <a:gd name="connsiteY10" fmla="*/ 410168 h 553016"/>
                  <a:gd name="connsiteX11" fmla="*/ 180356 w 553135"/>
                  <a:gd name="connsiteY11" fmla="*/ 382638 h 553016"/>
                  <a:gd name="connsiteX12" fmla="*/ 209734 w 553135"/>
                  <a:gd name="connsiteY12" fmla="*/ 353267 h 553016"/>
                  <a:gd name="connsiteX13" fmla="*/ 498989 w 553135"/>
                  <a:gd name="connsiteY13" fmla="*/ 341402 h 553016"/>
                  <a:gd name="connsiteX14" fmla="*/ 494149 w 553135"/>
                  <a:gd name="connsiteY14" fmla="*/ 58935 h 553016"/>
                  <a:gd name="connsiteX15" fmla="*/ 170417 w 553135"/>
                  <a:gd name="connsiteY15" fmla="*/ 432375 h 553016"/>
                  <a:gd name="connsiteX16" fmla="*/ 71191 w 553135"/>
                  <a:gd name="connsiteY16" fmla="*/ 531770 h 553016"/>
                  <a:gd name="connsiteX17" fmla="*/ 26014 w 553135"/>
                  <a:gd name="connsiteY17" fmla="*/ 527133 h 553016"/>
                  <a:gd name="connsiteX18" fmla="*/ 14261 w 553135"/>
                  <a:gd name="connsiteY18" fmla="*/ 503020 h 553016"/>
                  <a:gd name="connsiteX19" fmla="*/ 21271 w 553135"/>
                  <a:gd name="connsiteY19" fmla="*/ 482020 h 553016"/>
                  <a:gd name="connsiteX20" fmla="*/ 120504 w 553135"/>
                  <a:gd name="connsiteY20" fmla="*/ 382624 h 553016"/>
                  <a:gd name="connsiteX21" fmla="*/ 138857 w 553135"/>
                  <a:gd name="connsiteY21" fmla="*/ 375446 h 553016"/>
                  <a:gd name="connsiteX22" fmla="*/ 165680 w 553135"/>
                  <a:gd name="connsiteY22" fmla="*/ 387262 h 553016"/>
                  <a:gd name="connsiteX23" fmla="*/ 177426 w 553135"/>
                  <a:gd name="connsiteY23" fmla="*/ 411382 h 553016"/>
                  <a:gd name="connsiteX24" fmla="*/ 170417 w 553135"/>
                  <a:gd name="connsiteY24" fmla="*/ 432375 h 553016"/>
                  <a:gd name="connsiteX25" fmla="*/ 484125 w 553135"/>
                  <a:gd name="connsiteY25" fmla="*/ 338422 h 553016"/>
                  <a:gd name="connsiteX26" fmla="*/ 214592 w 553135"/>
                  <a:gd name="connsiteY26" fmla="*/ 338409 h 553016"/>
                  <a:gd name="connsiteX27" fmla="*/ 214605 w 553135"/>
                  <a:gd name="connsiteY27" fmla="*/ 68877 h 553016"/>
                  <a:gd name="connsiteX28" fmla="*/ 484138 w 553135"/>
                  <a:gd name="connsiteY28" fmla="*/ 68889 h 553016"/>
                  <a:gd name="connsiteX29" fmla="*/ 539953 w 553135"/>
                  <a:gd name="connsiteY29" fmla="*/ 203655 h 553016"/>
                  <a:gd name="connsiteX30" fmla="*/ 484125 w 553135"/>
                  <a:gd name="connsiteY30" fmla="*/ 338422 h 55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53135" h="553016">
                    <a:moveTo>
                      <a:pt x="494149" y="58935"/>
                    </a:moveTo>
                    <a:cubicBezTo>
                      <a:pt x="413641" y="-20439"/>
                      <a:pt x="284032" y="-19521"/>
                      <a:pt x="204658" y="60986"/>
                    </a:cubicBezTo>
                    <a:cubicBezTo>
                      <a:pt x="127999" y="138740"/>
                      <a:pt x="125859" y="262974"/>
                      <a:pt x="199796" y="343321"/>
                    </a:cubicBezTo>
                    <a:lnTo>
                      <a:pt x="170424" y="372693"/>
                    </a:lnTo>
                    <a:cubicBezTo>
                      <a:pt x="151407" y="357869"/>
                      <a:pt x="125756" y="357431"/>
                      <a:pt x="110565" y="372650"/>
                    </a:cubicBezTo>
                    <a:lnTo>
                      <a:pt x="11325" y="472046"/>
                    </a:lnTo>
                    <a:cubicBezTo>
                      <a:pt x="2996" y="480573"/>
                      <a:pt x="-1071" y="492386"/>
                      <a:pt x="243" y="504234"/>
                    </a:cubicBezTo>
                    <a:cubicBezTo>
                      <a:pt x="3210" y="531324"/>
                      <a:pt x="25643" y="552112"/>
                      <a:pt x="52880" y="553010"/>
                    </a:cubicBezTo>
                    <a:cubicBezTo>
                      <a:pt x="63456" y="553199"/>
                      <a:pt x="73663" y="549129"/>
                      <a:pt x="81207" y="541716"/>
                    </a:cubicBezTo>
                    <a:lnTo>
                      <a:pt x="180405" y="442349"/>
                    </a:lnTo>
                    <a:cubicBezTo>
                      <a:pt x="188734" y="433825"/>
                      <a:pt x="192802" y="422013"/>
                      <a:pt x="191487" y="410168"/>
                    </a:cubicBezTo>
                    <a:cubicBezTo>
                      <a:pt x="190518" y="400108"/>
                      <a:pt x="186651" y="390545"/>
                      <a:pt x="180356" y="382638"/>
                    </a:cubicBezTo>
                    <a:lnTo>
                      <a:pt x="209734" y="353267"/>
                    </a:lnTo>
                    <a:cubicBezTo>
                      <a:pt x="292886" y="429865"/>
                      <a:pt x="422390" y="424554"/>
                      <a:pt x="498989" y="341402"/>
                    </a:cubicBezTo>
                    <a:cubicBezTo>
                      <a:pt x="573016" y="261042"/>
                      <a:pt x="570885" y="136711"/>
                      <a:pt x="494149" y="58935"/>
                    </a:cubicBezTo>
                    <a:close/>
                    <a:moveTo>
                      <a:pt x="170417" y="432375"/>
                    </a:moveTo>
                    <a:lnTo>
                      <a:pt x="71191" y="531770"/>
                    </a:lnTo>
                    <a:cubicBezTo>
                      <a:pt x="60038" y="542937"/>
                      <a:pt x="39786" y="540848"/>
                      <a:pt x="26014" y="527133"/>
                    </a:cubicBezTo>
                    <a:cubicBezTo>
                      <a:pt x="19383" y="520727"/>
                      <a:pt x="15222" y="512189"/>
                      <a:pt x="14261" y="503020"/>
                    </a:cubicBezTo>
                    <a:cubicBezTo>
                      <a:pt x="13342" y="495324"/>
                      <a:pt x="15913" y="487620"/>
                      <a:pt x="21271" y="482020"/>
                    </a:cubicBezTo>
                    <a:lnTo>
                      <a:pt x="120504" y="382624"/>
                    </a:lnTo>
                    <a:cubicBezTo>
                      <a:pt x="125409" y="377863"/>
                      <a:pt x="132023" y="375276"/>
                      <a:pt x="138857" y="375446"/>
                    </a:cubicBezTo>
                    <a:cubicBezTo>
                      <a:pt x="148998" y="375728"/>
                      <a:pt x="158626" y="379970"/>
                      <a:pt x="165680" y="387262"/>
                    </a:cubicBezTo>
                    <a:cubicBezTo>
                      <a:pt x="172310" y="393671"/>
                      <a:pt x="176468" y="402211"/>
                      <a:pt x="177426" y="411382"/>
                    </a:cubicBezTo>
                    <a:cubicBezTo>
                      <a:pt x="178346" y="419075"/>
                      <a:pt x="175774" y="426777"/>
                      <a:pt x="170417" y="432375"/>
                    </a:cubicBezTo>
                    <a:close/>
                    <a:moveTo>
                      <a:pt x="484125" y="338422"/>
                    </a:moveTo>
                    <a:cubicBezTo>
                      <a:pt x="409693" y="412848"/>
                      <a:pt x="289018" y="412842"/>
                      <a:pt x="214592" y="338409"/>
                    </a:cubicBezTo>
                    <a:cubicBezTo>
                      <a:pt x="140167" y="263977"/>
                      <a:pt x="140173" y="143303"/>
                      <a:pt x="214605" y="68877"/>
                    </a:cubicBezTo>
                    <a:cubicBezTo>
                      <a:pt x="289037" y="-5549"/>
                      <a:pt x="409712" y="-5543"/>
                      <a:pt x="484138" y="68889"/>
                    </a:cubicBezTo>
                    <a:cubicBezTo>
                      <a:pt x="519877" y="104632"/>
                      <a:pt x="539955" y="153109"/>
                      <a:pt x="539953" y="203655"/>
                    </a:cubicBezTo>
                    <a:cubicBezTo>
                      <a:pt x="539928" y="254199"/>
                      <a:pt x="519850" y="302668"/>
                      <a:pt x="484125" y="338422"/>
                    </a:cubicBezTo>
                    <a:close/>
                  </a:path>
                </a:pathLst>
              </a:custGeom>
              <a:solidFill>
                <a:schemeClr val="bg1"/>
              </a:solidFill>
              <a:ln w="704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  <p:sp>
            <p:nvSpPr>
              <p:cNvPr id="6" name="Dowolny kształt: kształt 5">
                <a:extLst>
                  <a:ext uri="{FF2B5EF4-FFF2-40B4-BE49-F238E27FC236}">
                    <a16:creationId xmlns:a16="http://schemas.microsoft.com/office/drawing/2014/main" id="{D7730EBB-D65C-8382-044A-E06AC7C0EBB3}"/>
                  </a:ext>
                </a:extLst>
              </p:cNvPr>
              <p:cNvSpPr/>
              <p:nvPr/>
            </p:nvSpPr>
            <p:spPr>
              <a:xfrm>
                <a:off x="6073002" y="5145588"/>
                <a:ext cx="183841" cy="195084"/>
              </a:xfrm>
              <a:custGeom>
                <a:avLst/>
                <a:gdLst>
                  <a:gd name="connsiteX0" fmla="*/ 202950 w 239699"/>
                  <a:gd name="connsiteY0" fmla="*/ 149577 h 254358"/>
                  <a:gd name="connsiteX1" fmla="*/ 197959 w 239699"/>
                  <a:gd name="connsiteY1" fmla="*/ 147509 h 254358"/>
                  <a:gd name="connsiteX2" fmla="*/ 179888 w 239699"/>
                  <a:gd name="connsiteY2" fmla="*/ 147509 h 254358"/>
                  <a:gd name="connsiteX3" fmla="*/ 176733 w 239699"/>
                  <a:gd name="connsiteY3" fmla="*/ 130293 h 254358"/>
                  <a:gd name="connsiteX4" fmla="*/ 202032 w 239699"/>
                  <a:gd name="connsiteY4" fmla="*/ 124942 h 254358"/>
                  <a:gd name="connsiteX5" fmla="*/ 207453 w 239699"/>
                  <a:gd name="connsiteY5" fmla="*/ 119620 h 254358"/>
                  <a:gd name="connsiteX6" fmla="*/ 219573 w 239699"/>
                  <a:gd name="connsiteY6" fmla="*/ 66869 h 254358"/>
                  <a:gd name="connsiteX7" fmla="*/ 214387 w 239699"/>
                  <a:gd name="connsiteY7" fmla="*/ 58339 h 254358"/>
                  <a:gd name="connsiteX8" fmla="*/ 205857 w 239699"/>
                  <a:gd name="connsiteY8" fmla="*/ 63525 h 254358"/>
                  <a:gd name="connsiteX9" fmla="*/ 205816 w 239699"/>
                  <a:gd name="connsiteY9" fmla="*/ 63707 h 254358"/>
                  <a:gd name="connsiteX10" fmla="*/ 194705 w 239699"/>
                  <a:gd name="connsiteY10" fmla="*/ 112060 h 254358"/>
                  <a:gd name="connsiteX11" fmla="*/ 173161 w 239699"/>
                  <a:gd name="connsiteY11" fmla="*/ 116620 h 254358"/>
                  <a:gd name="connsiteX12" fmla="*/ 171425 w 239699"/>
                  <a:gd name="connsiteY12" fmla="*/ 110521 h 254358"/>
                  <a:gd name="connsiteX13" fmla="*/ 162001 w 239699"/>
                  <a:gd name="connsiteY13" fmla="*/ 96700 h 254358"/>
                  <a:gd name="connsiteX14" fmla="*/ 165241 w 239699"/>
                  <a:gd name="connsiteY14" fmla="*/ 90671 h 254358"/>
                  <a:gd name="connsiteX15" fmla="*/ 146888 w 239699"/>
                  <a:gd name="connsiteY15" fmla="*/ 37427 h 254358"/>
                  <a:gd name="connsiteX16" fmla="*/ 166653 w 239699"/>
                  <a:gd name="connsiteY16" fmla="*/ 13250 h 254358"/>
                  <a:gd name="connsiteX17" fmla="*/ 169451 w 239699"/>
                  <a:gd name="connsiteY17" fmla="*/ 3667 h 254358"/>
                  <a:gd name="connsiteX18" fmla="*/ 159868 w 239699"/>
                  <a:gd name="connsiteY18" fmla="*/ 870 h 254358"/>
                  <a:gd name="connsiteX19" fmla="*/ 159806 w 239699"/>
                  <a:gd name="connsiteY19" fmla="*/ 904 h 254358"/>
                  <a:gd name="connsiteX20" fmla="*/ 134098 w 239699"/>
                  <a:gd name="connsiteY20" fmla="*/ 31215 h 254358"/>
                  <a:gd name="connsiteX21" fmla="*/ 124978 w 239699"/>
                  <a:gd name="connsiteY21" fmla="*/ 29203 h 254358"/>
                  <a:gd name="connsiteX22" fmla="*/ 105601 w 239699"/>
                  <a:gd name="connsiteY22" fmla="*/ 31165 h 254358"/>
                  <a:gd name="connsiteX23" fmla="*/ 79907 w 239699"/>
                  <a:gd name="connsiteY23" fmla="*/ 904 h 254358"/>
                  <a:gd name="connsiteX24" fmla="*/ 70324 w 239699"/>
                  <a:gd name="connsiteY24" fmla="*/ 3702 h 254358"/>
                  <a:gd name="connsiteX25" fmla="*/ 73060 w 239699"/>
                  <a:gd name="connsiteY25" fmla="*/ 13250 h 254358"/>
                  <a:gd name="connsiteX26" fmla="*/ 92825 w 239699"/>
                  <a:gd name="connsiteY26" fmla="*/ 37405 h 254358"/>
                  <a:gd name="connsiteX27" fmla="*/ 88025 w 239699"/>
                  <a:gd name="connsiteY27" fmla="*/ 41140 h 254358"/>
                  <a:gd name="connsiteX28" fmla="*/ 72291 w 239699"/>
                  <a:gd name="connsiteY28" fmla="*/ 76476 h 254358"/>
                  <a:gd name="connsiteX29" fmla="*/ 74486 w 239699"/>
                  <a:gd name="connsiteY29" fmla="*/ 90714 h 254358"/>
                  <a:gd name="connsiteX30" fmla="*/ 77712 w 239699"/>
                  <a:gd name="connsiteY30" fmla="*/ 96707 h 254358"/>
                  <a:gd name="connsiteX31" fmla="*/ 68288 w 239699"/>
                  <a:gd name="connsiteY31" fmla="*/ 110500 h 254358"/>
                  <a:gd name="connsiteX32" fmla="*/ 66552 w 239699"/>
                  <a:gd name="connsiteY32" fmla="*/ 116598 h 254358"/>
                  <a:gd name="connsiteX33" fmla="*/ 45016 w 239699"/>
                  <a:gd name="connsiteY33" fmla="*/ 112038 h 254358"/>
                  <a:gd name="connsiteX34" fmla="*/ 33905 w 239699"/>
                  <a:gd name="connsiteY34" fmla="*/ 63685 h 254358"/>
                  <a:gd name="connsiteX35" fmla="*/ 25515 w 239699"/>
                  <a:gd name="connsiteY35" fmla="*/ 58276 h 254358"/>
                  <a:gd name="connsiteX36" fmla="*/ 20106 w 239699"/>
                  <a:gd name="connsiteY36" fmla="*/ 66666 h 254358"/>
                  <a:gd name="connsiteX37" fmla="*/ 20147 w 239699"/>
                  <a:gd name="connsiteY37" fmla="*/ 66848 h 254358"/>
                  <a:gd name="connsiteX38" fmla="*/ 32267 w 239699"/>
                  <a:gd name="connsiteY38" fmla="*/ 119598 h 254358"/>
                  <a:gd name="connsiteX39" fmla="*/ 37681 w 239699"/>
                  <a:gd name="connsiteY39" fmla="*/ 124921 h 254358"/>
                  <a:gd name="connsiteX40" fmla="*/ 62987 w 239699"/>
                  <a:gd name="connsiteY40" fmla="*/ 130271 h 254358"/>
                  <a:gd name="connsiteX41" fmla="*/ 59832 w 239699"/>
                  <a:gd name="connsiteY41" fmla="*/ 147488 h 254358"/>
                  <a:gd name="connsiteX42" fmla="*/ 41761 w 239699"/>
                  <a:gd name="connsiteY42" fmla="*/ 147488 h 254358"/>
                  <a:gd name="connsiteX43" fmla="*/ 36771 w 239699"/>
                  <a:gd name="connsiteY43" fmla="*/ 149556 h 254358"/>
                  <a:gd name="connsiteX44" fmla="*/ 2070 w 239699"/>
                  <a:gd name="connsiteY44" fmla="*/ 184250 h 254358"/>
                  <a:gd name="connsiteX45" fmla="*/ 2066 w 239699"/>
                  <a:gd name="connsiteY45" fmla="*/ 194235 h 254358"/>
                  <a:gd name="connsiteX46" fmla="*/ 12051 w 239699"/>
                  <a:gd name="connsiteY46" fmla="*/ 194238 h 254358"/>
                  <a:gd name="connsiteX47" fmla="*/ 44740 w 239699"/>
                  <a:gd name="connsiteY47" fmla="*/ 161641 h 254358"/>
                  <a:gd name="connsiteX48" fmla="*/ 58385 w 239699"/>
                  <a:gd name="connsiteY48" fmla="*/ 161641 h 254358"/>
                  <a:gd name="connsiteX49" fmla="*/ 57884 w 239699"/>
                  <a:gd name="connsiteY49" fmla="*/ 171933 h 254358"/>
                  <a:gd name="connsiteX50" fmla="*/ 59486 w 239699"/>
                  <a:gd name="connsiteY50" fmla="*/ 185725 h 254358"/>
                  <a:gd name="connsiteX51" fmla="*/ 39926 w 239699"/>
                  <a:gd name="connsiteY51" fmla="*/ 191154 h 254358"/>
                  <a:gd name="connsiteX52" fmla="*/ 35161 w 239699"/>
                  <a:gd name="connsiteY52" fmla="*/ 195601 h 254358"/>
                  <a:gd name="connsiteX53" fmla="*/ 17811 w 239699"/>
                  <a:gd name="connsiteY53" fmla="*/ 244758 h 254358"/>
                  <a:gd name="connsiteX54" fmla="*/ 21858 w 239699"/>
                  <a:gd name="connsiteY54" fmla="*/ 253884 h 254358"/>
                  <a:gd name="connsiteX55" fmla="*/ 30983 w 239699"/>
                  <a:gd name="connsiteY55" fmla="*/ 249837 h 254358"/>
                  <a:gd name="connsiteX56" fmla="*/ 31117 w 239699"/>
                  <a:gd name="connsiteY56" fmla="*/ 249460 h 254358"/>
                  <a:gd name="connsiteX57" fmla="*/ 47260 w 239699"/>
                  <a:gd name="connsiteY57" fmla="*/ 203761 h 254358"/>
                  <a:gd name="connsiteX58" fmla="*/ 64201 w 239699"/>
                  <a:gd name="connsiteY58" fmla="*/ 199053 h 254358"/>
                  <a:gd name="connsiteX59" fmla="*/ 146860 w 239699"/>
                  <a:gd name="connsiteY59" fmla="*/ 227718 h 254358"/>
                  <a:gd name="connsiteX60" fmla="*/ 175526 w 239699"/>
                  <a:gd name="connsiteY60" fmla="*/ 199053 h 254358"/>
                  <a:gd name="connsiteX61" fmla="*/ 192503 w 239699"/>
                  <a:gd name="connsiteY61" fmla="*/ 203768 h 254358"/>
                  <a:gd name="connsiteX62" fmla="*/ 208632 w 239699"/>
                  <a:gd name="connsiteY62" fmla="*/ 249453 h 254358"/>
                  <a:gd name="connsiteX63" fmla="*/ 217639 w 239699"/>
                  <a:gd name="connsiteY63" fmla="*/ 253758 h 254358"/>
                  <a:gd name="connsiteX64" fmla="*/ 221945 w 239699"/>
                  <a:gd name="connsiteY64" fmla="*/ 244751 h 254358"/>
                  <a:gd name="connsiteX65" fmla="*/ 204594 w 239699"/>
                  <a:gd name="connsiteY65" fmla="*/ 195594 h 254358"/>
                  <a:gd name="connsiteX66" fmla="*/ 199823 w 239699"/>
                  <a:gd name="connsiteY66" fmla="*/ 191147 h 254358"/>
                  <a:gd name="connsiteX67" fmla="*/ 180263 w 239699"/>
                  <a:gd name="connsiteY67" fmla="*/ 185718 h 254358"/>
                  <a:gd name="connsiteX68" fmla="*/ 181865 w 239699"/>
                  <a:gd name="connsiteY68" fmla="*/ 171925 h 254358"/>
                  <a:gd name="connsiteX69" fmla="*/ 181371 w 239699"/>
                  <a:gd name="connsiteY69" fmla="*/ 161634 h 254358"/>
                  <a:gd name="connsiteX70" fmla="*/ 195016 w 239699"/>
                  <a:gd name="connsiteY70" fmla="*/ 161634 h 254358"/>
                  <a:gd name="connsiteX71" fmla="*/ 227648 w 239699"/>
                  <a:gd name="connsiteY71" fmla="*/ 194267 h 254358"/>
                  <a:gd name="connsiteX72" fmla="*/ 237633 w 239699"/>
                  <a:gd name="connsiteY72" fmla="*/ 194263 h 254358"/>
                  <a:gd name="connsiteX73" fmla="*/ 237630 w 239699"/>
                  <a:gd name="connsiteY73" fmla="*/ 184278 h 254358"/>
                  <a:gd name="connsiteX74" fmla="*/ 92338 w 239699"/>
                  <a:gd name="connsiteY74" fmla="*/ 89676 h 254358"/>
                  <a:gd name="connsiteX75" fmla="*/ 88004 w 239699"/>
                  <a:gd name="connsiteY75" fmla="*/ 86485 h 254358"/>
                  <a:gd name="connsiteX76" fmla="*/ 86465 w 239699"/>
                  <a:gd name="connsiteY76" fmla="*/ 76497 h 254358"/>
                  <a:gd name="connsiteX77" fmla="*/ 97533 w 239699"/>
                  <a:gd name="connsiteY77" fmla="*/ 51650 h 254358"/>
                  <a:gd name="connsiteX78" fmla="*/ 119853 w 239699"/>
                  <a:gd name="connsiteY78" fmla="*/ 43053 h 254358"/>
                  <a:gd name="connsiteX79" fmla="*/ 123531 w 239699"/>
                  <a:gd name="connsiteY79" fmla="*/ 43243 h 254358"/>
                  <a:gd name="connsiteX80" fmla="*/ 152966 w 239699"/>
                  <a:gd name="connsiteY80" fmla="*/ 71669 h 254358"/>
                  <a:gd name="connsiteX81" fmla="*/ 151780 w 239699"/>
                  <a:gd name="connsiteY81" fmla="*/ 86429 h 254358"/>
                  <a:gd name="connsiteX82" fmla="*/ 151780 w 239699"/>
                  <a:gd name="connsiteY82" fmla="*/ 86429 h 254358"/>
                  <a:gd name="connsiteX83" fmla="*/ 147439 w 239699"/>
                  <a:gd name="connsiteY83" fmla="*/ 89655 h 254358"/>
                  <a:gd name="connsiteX84" fmla="*/ 92338 w 239699"/>
                  <a:gd name="connsiteY84" fmla="*/ 89655 h 254358"/>
                  <a:gd name="connsiteX85" fmla="*/ 126926 w 239699"/>
                  <a:gd name="connsiteY85" fmla="*/ 219220 h 254358"/>
                  <a:gd name="connsiteX86" fmla="*/ 126926 w 239699"/>
                  <a:gd name="connsiteY86" fmla="*/ 160349 h 254358"/>
                  <a:gd name="connsiteX87" fmla="*/ 119867 w 239699"/>
                  <a:gd name="connsiteY87" fmla="*/ 153290 h 254358"/>
                  <a:gd name="connsiteX88" fmla="*/ 112808 w 239699"/>
                  <a:gd name="connsiteY88" fmla="*/ 160349 h 254358"/>
                  <a:gd name="connsiteX89" fmla="*/ 112808 w 239699"/>
                  <a:gd name="connsiteY89" fmla="*/ 219220 h 254358"/>
                  <a:gd name="connsiteX90" fmla="*/ 71980 w 239699"/>
                  <a:gd name="connsiteY90" fmla="*/ 171925 h 254358"/>
                  <a:gd name="connsiteX91" fmla="*/ 81750 w 239699"/>
                  <a:gd name="connsiteY91" fmla="*/ 114890 h 254358"/>
                  <a:gd name="connsiteX92" fmla="*/ 97046 w 239699"/>
                  <a:gd name="connsiteY92" fmla="*/ 103801 h 254358"/>
                  <a:gd name="connsiteX93" fmla="*/ 142681 w 239699"/>
                  <a:gd name="connsiteY93" fmla="*/ 103801 h 254358"/>
                  <a:gd name="connsiteX94" fmla="*/ 157978 w 239699"/>
                  <a:gd name="connsiteY94" fmla="*/ 114890 h 254358"/>
                  <a:gd name="connsiteX95" fmla="*/ 167747 w 239699"/>
                  <a:gd name="connsiteY95" fmla="*/ 171925 h 254358"/>
                  <a:gd name="connsiteX96" fmla="*/ 126947 w 239699"/>
                  <a:gd name="connsiteY96" fmla="*/ 219220 h 25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239699" h="254358">
                    <a:moveTo>
                      <a:pt x="202950" y="149577"/>
                    </a:moveTo>
                    <a:cubicBezTo>
                      <a:pt x="201626" y="148254"/>
                      <a:pt x="199831" y="147510"/>
                      <a:pt x="197959" y="147509"/>
                    </a:cubicBezTo>
                    <a:lnTo>
                      <a:pt x="179888" y="147509"/>
                    </a:lnTo>
                    <a:cubicBezTo>
                      <a:pt x="179077" y="141820"/>
                      <a:pt x="178039" y="136088"/>
                      <a:pt x="176733" y="130293"/>
                    </a:cubicBezTo>
                    <a:lnTo>
                      <a:pt x="202032" y="124942"/>
                    </a:lnTo>
                    <a:cubicBezTo>
                      <a:pt x="204721" y="124374"/>
                      <a:pt x="206836" y="122298"/>
                      <a:pt x="207453" y="119620"/>
                    </a:cubicBezTo>
                    <a:lnTo>
                      <a:pt x="219573" y="66869"/>
                    </a:lnTo>
                    <a:cubicBezTo>
                      <a:pt x="220496" y="63081"/>
                      <a:pt x="218175" y="59262"/>
                      <a:pt x="214387" y="58339"/>
                    </a:cubicBezTo>
                    <a:cubicBezTo>
                      <a:pt x="210599" y="57416"/>
                      <a:pt x="206780" y="59737"/>
                      <a:pt x="205857" y="63525"/>
                    </a:cubicBezTo>
                    <a:cubicBezTo>
                      <a:pt x="205842" y="63585"/>
                      <a:pt x="205828" y="63646"/>
                      <a:pt x="205816" y="63707"/>
                    </a:cubicBezTo>
                    <a:lnTo>
                      <a:pt x="194705" y="112060"/>
                    </a:lnTo>
                    <a:lnTo>
                      <a:pt x="173161" y="116620"/>
                    </a:lnTo>
                    <a:cubicBezTo>
                      <a:pt x="172568" y="114587"/>
                      <a:pt x="172074" y="112518"/>
                      <a:pt x="171425" y="110521"/>
                    </a:cubicBezTo>
                    <a:cubicBezTo>
                      <a:pt x="169655" y="105114"/>
                      <a:pt x="166388" y="100322"/>
                      <a:pt x="162001" y="96700"/>
                    </a:cubicBezTo>
                    <a:cubicBezTo>
                      <a:pt x="163442" y="94906"/>
                      <a:pt x="164540" y="92862"/>
                      <a:pt x="165241" y="90671"/>
                    </a:cubicBezTo>
                    <a:cubicBezTo>
                      <a:pt x="171510" y="70818"/>
                      <a:pt x="164058" y="49201"/>
                      <a:pt x="146888" y="37427"/>
                    </a:cubicBezTo>
                    <a:cubicBezTo>
                      <a:pt x="149722" y="26915"/>
                      <a:pt x="156915" y="18117"/>
                      <a:pt x="166653" y="13250"/>
                    </a:cubicBezTo>
                    <a:cubicBezTo>
                      <a:pt x="170072" y="11376"/>
                      <a:pt x="171324" y="7086"/>
                      <a:pt x="169451" y="3667"/>
                    </a:cubicBezTo>
                    <a:cubicBezTo>
                      <a:pt x="167576" y="249"/>
                      <a:pt x="163286" y="-1004"/>
                      <a:pt x="159868" y="870"/>
                    </a:cubicBezTo>
                    <a:cubicBezTo>
                      <a:pt x="159847" y="882"/>
                      <a:pt x="159827" y="893"/>
                      <a:pt x="159806" y="904"/>
                    </a:cubicBezTo>
                    <a:cubicBezTo>
                      <a:pt x="147547" y="7187"/>
                      <a:pt x="138296" y="18095"/>
                      <a:pt x="134098" y="31215"/>
                    </a:cubicBezTo>
                    <a:cubicBezTo>
                      <a:pt x="131134" y="30237"/>
                      <a:pt x="128078" y="29562"/>
                      <a:pt x="124978" y="29203"/>
                    </a:cubicBezTo>
                    <a:cubicBezTo>
                      <a:pt x="118453" y="28526"/>
                      <a:pt x="111858" y="29194"/>
                      <a:pt x="105601" y="31165"/>
                    </a:cubicBezTo>
                    <a:cubicBezTo>
                      <a:pt x="101396" y="18066"/>
                      <a:pt x="92152" y="7178"/>
                      <a:pt x="79907" y="904"/>
                    </a:cubicBezTo>
                    <a:cubicBezTo>
                      <a:pt x="76489" y="-970"/>
                      <a:pt x="72198" y="283"/>
                      <a:pt x="70324" y="3702"/>
                    </a:cubicBezTo>
                    <a:cubicBezTo>
                      <a:pt x="68464" y="7096"/>
                      <a:pt x="69685" y="11356"/>
                      <a:pt x="73060" y="13250"/>
                    </a:cubicBezTo>
                    <a:cubicBezTo>
                      <a:pt x="82794" y="18112"/>
                      <a:pt x="89986" y="26902"/>
                      <a:pt x="92825" y="37405"/>
                    </a:cubicBezTo>
                    <a:cubicBezTo>
                      <a:pt x="91144" y="38543"/>
                      <a:pt x="89540" y="39790"/>
                      <a:pt x="88025" y="41140"/>
                    </a:cubicBezTo>
                    <a:cubicBezTo>
                      <a:pt x="78016" y="50161"/>
                      <a:pt x="72298" y="63001"/>
                      <a:pt x="72291" y="76476"/>
                    </a:cubicBezTo>
                    <a:cubicBezTo>
                      <a:pt x="72287" y="81306"/>
                      <a:pt x="73027" y="86109"/>
                      <a:pt x="74486" y="90714"/>
                    </a:cubicBezTo>
                    <a:cubicBezTo>
                      <a:pt x="75185" y="92892"/>
                      <a:pt x="76278" y="94924"/>
                      <a:pt x="77712" y="96707"/>
                    </a:cubicBezTo>
                    <a:cubicBezTo>
                      <a:pt x="73328" y="100319"/>
                      <a:pt x="70060" y="105102"/>
                      <a:pt x="68288" y="110500"/>
                    </a:cubicBezTo>
                    <a:cubicBezTo>
                      <a:pt x="67639" y="112497"/>
                      <a:pt x="67145" y="114565"/>
                      <a:pt x="66552" y="116598"/>
                    </a:cubicBezTo>
                    <a:lnTo>
                      <a:pt x="45016" y="112038"/>
                    </a:lnTo>
                    <a:lnTo>
                      <a:pt x="33905" y="63685"/>
                    </a:lnTo>
                    <a:cubicBezTo>
                      <a:pt x="33082" y="59875"/>
                      <a:pt x="29325" y="57453"/>
                      <a:pt x="25515" y="58276"/>
                    </a:cubicBezTo>
                    <a:cubicBezTo>
                      <a:pt x="21704" y="59099"/>
                      <a:pt x="19283" y="62856"/>
                      <a:pt x="20106" y="66666"/>
                    </a:cubicBezTo>
                    <a:cubicBezTo>
                      <a:pt x="20118" y="66727"/>
                      <a:pt x="20132" y="66788"/>
                      <a:pt x="20147" y="66848"/>
                    </a:cubicBezTo>
                    <a:lnTo>
                      <a:pt x="32267" y="119598"/>
                    </a:lnTo>
                    <a:cubicBezTo>
                      <a:pt x="32883" y="122274"/>
                      <a:pt x="34995" y="124351"/>
                      <a:pt x="37681" y="124921"/>
                    </a:cubicBezTo>
                    <a:lnTo>
                      <a:pt x="62987" y="130271"/>
                    </a:lnTo>
                    <a:cubicBezTo>
                      <a:pt x="61681" y="136067"/>
                      <a:pt x="60644" y="141798"/>
                      <a:pt x="59832" y="147488"/>
                    </a:cubicBezTo>
                    <a:lnTo>
                      <a:pt x="41761" y="147488"/>
                    </a:lnTo>
                    <a:cubicBezTo>
                      <a:pt x="39889" y="147489"/>
                      <a:pt x="38094" y="148233"/>
                      <a:pt x="36771" y="149556"/>
                    </a:cubicBezTo>
                    <a:lnTo>
                      <a:pt x="2070" y="184250"/>
                    </a:lnTo>
                    <a:cubicBezTo>
                      <a:pt x="-688" y="187007"/>
                      <a:pt x="-690" y="191477"/>
                      <a:pt x="2066" y="194235"/>
                    </a:cubicBezTo>
                    <a:cubicBezTo>
                      <a:pt x="4823" y="196993"/>
                      <a:pt x="9293" y="196995"/>
                      <a:pt x="12051" y="194238"/>
                    </a:cubicBezTo>
                    <a:lnTo>
                      <a:pt x="44740" y="161641"/>
                    </a:lnTo>
                    <a:lnTo>
                      <a:pt x="58385" y="161641"/>
                    </a:lnTo>
                    <a:cubicBezTo>
                      <a:pt x="58152" y="165128"/>
                      <a:pt x="57884" y="168650"/>
                      <a:pt x="57884" y="171933"/>
                    </a:cubicBezTo>
                    <a:cubicBezTo>
                      <a:pt x="57897" y="176576"/>
                      <a:pt x="58435" y="181203"/>
                      <a:pt x="59486" y="185725"/>
                    </a:cubicBezTo>
                    <a:lnTo>
                      <a:pt x="39926" y="191154"/>
                    </a:lnTo>
                    <a:cubicBezTo>
                      <a:pt x="37708" y="191770"/>
                      <a:pt x="35929" y="193430"/>
                      <a:pt x="35161" y="195601"/>
                    </a:cubicBezTo>
                    <a:lnTo>
                      <a:pt x="17811" y="244758"/>
                    </a:lnTo>
                    <a:cubicBezTo>
                      <a:pt x="16408" y="248396"/>
                      <a:pt x="18220" y="252481"/>
                      <a:pt x="21858" y="253884"/>
                    </a:cubicBezTo>
                    <a:cubicBezTo>
                      <a:pt x="25495" y="255287"/>
                      <a:pt x="29581" y="253475"/>
                      <a:pt x="30983" y="249837"/>
                    </a:cubicBezTo>
                    <a:cubicBezTo>
                      <a:pt x="31031" y="249712"/>
                      <a:pt x="31076" y="249587"/>
                      <a:pt x="31117" y="249460"/>
                    </a:cubicBezTo>
                    <a:lnTo>
                      <a:pt x="47260" y="203761"/>
                    </a:lnTo>
                    <a:lnTo>
                      <a:pt x="64201" y="199053"/>
                    </a:lnTo>
                    <a:cubicBezTo>
                      <a:pt x="79111" y="229794"/>
                      <a:pt x="116118" y="242628"/>
                      <a:pt x="146860" y="227718"/>
                    </a:cubicBezTo>
                    <a:cubicBezTo>
                      <a:pt x="159364" y="221654"/>
                      <a:pt x="169462" y="211557"/>
                      <a:pt x="175526" y="199053"/>
                    </a:cubicBezTo>
                    <a:lnTo>
                      <a:pt x="192503" y="203768"/>
                    </a:lnTo>
                    <a:lnTo>
                      <a:pt x="208632" y="249453"/>
                    </a:lnTo>
                    <a:cubicBezTo>
                      <a:pt x="209930" y="253129"/>
                      <a:pt x="213963" y="255057"/>
                      <a:pt x="217639" y="253758"/>
                    </a:cubicBezTo>
                    <a:cubicBezTo>
                      <a:pt x="221315" y="252460"/>
                      <a:pt x="223243" y="248428"/>
                      <a:pt x="221945" y="244751"/>
                    </a:cubicBezTo>
                    <a:lnTo>
                      <a:pt x="204594" y="195594"/>
                    </a:lnTo>
                    <a:cubicBezTo>
                      <a:pt x="203825" y="193421"/>
                      <a:pt x="202044" y="191761"/>
                      <a:pt x="199823" y="191147"/>
                    </a:cubicBezTo>
                    <a:lnTo>
                      <a:pt x="180263" y="185718"/>
                    </a:lnTo>
                    <a:cubicBezTo>
                      <a:pt x="181314" y="181196"/>
                      <a:pt x="181852" y="176569"/>
                      <a:pt x="181865" y="171925"/>
                    </a:cubicBezTo>
                    <a:cubicBezTo>
                      <a:pt x="181865" y="168643"/>
                      <a:pt x="181604" y="165121"/>
                      <a:pt x="181371" y="161634"/>
                    </a:cubicBezTo>
                    <a:lnTo>
                      <a:pt x="195016" y="161634"/>
                    </a:lnTo>
                    <a:lnTo>
                      <a:pt x="227648" y="194267"/>
                    </a:lnTo>
                    <a:cubicBezTo>
                      <a:pt x="230406" y="197023"/>
                      <a:pt x="234877" y="197021"/>
                      <a:pt x="237633" y="194263"/>
                    </a:cubicBezTo>
                    <a:cubicBezTo>
                      <a:pt x="240390" y="191505"/>
                      <a:pt x="240388" y="187035"/>
                      <a:pt x="237630" y="184278"/>
                    </a:cubicBezTo>
                    <a:close/>
                    <a:moveTo>
                      <a:pt x="92338" y="89676"/>
                    </a:moveTo>
                    <a:cubicBezTo>
                      <a:pt x="90350" y="89676"/>
                      <a:pt x="88594" y="88383"/>
                      <a:pt x="88004" y="86485"/>
                    </a:cubicBezTo>
                    <a:cubicBezTo>
                      <a:pt x="86982" y="83255"/>
                      <a:pt x="86463" y="79886"/>
                      <a:pt x="86465" y="76497"/>
                    </a:cubicBezTo>
                    <a:cubicBezTo>
                      <a:pt x="86471" y="67021"/>
                      <a:pt x="90493" y="57992"/>
                      <a:pt x="97533" y="51650"/>
                    </a:cubicBezTo>
                    <a:cubicBezTo>
                      <a:pt x="103638" y="46096"/>
                      <a:pt x="111600" y="43029"/>
                      <a:pt x="119853" y="43053"/>
                    </a:cubicBezTo>
                    <a:cubicBezTo>
                      <a:pt x="121081" y="43050"/>
                      <a:pt x="122309" y="43113"/>
                      <a:pt x="123531" y="43243"/>
                    </a:cubicBezTo>
                    <a:cubicBezTo>
                      <a:pt x="138645" y="44965"/>
                      <a:pt x="150719" y="56624"/>
                      <a:pt x="152966" y="71669"/>
                    </a:cubicBezTo>
                    <a:cubicBezTo>
                      <a:pt x="153688" y="76616"/>
                      <a:pt x="153282" y="81661"/>
                      <a:pt x="151780" y="86429"/>
                    </a:cubicBezTo>
                    <a:lnTo>
                      <a:pt x="151780" y="86429"/>
                    </a:lnTo>
                    <a:cubicBezTo>
                      <a:pt x="151198" y="88341"/>
                      <a:pt x="149437" y="89649"/>
                      <a:pt x="147439" y="89655"/>
                    </a:cubicBezTo>
                    <a:lnTo>
                      <a:pt x="92338" y="89655"/>
                    </a:lnTo>
                    <a:close/>
                    <a:moveTo>
                      <a:pt x="126926" y="219220"/>
                    </a:moveTo>
                    <a:lnTo>
                      <a:pt x="126926" y="160349"/>
                    </a:lnTo>
                    <a:cubicBezTo>
                      <a:pt x="126926" y="156450"/>
                      <a:pt x="123766" y="153290"/>
                      <a:pt x="119867" y="153290"/>
                    </a:cubicBezTo>
                    <a:cubicBezTo>
                      <a:pt x="115969" y="153290"/>
                      <a:pt x="112808" y="156450"/>
                      <a:pt x="112808" y="160349"/>
                    </a:cubicBezTo>
                    <a:lnTo>
                      <a:pt x="112808" y="219220"/>
                    </a:lnTo>
                    <a:cubicBezTo>
                      <a:pt x="89379" y="215716"/>
                      <a:pt x="72027" y="195616"/>
                      <a:pt x="71980" y="171925"/>
                    </a:cubicBezTo>
                    <a:cubicBezTo>
                      <a:pt x="72362" y="152532"/>
                      <a:pt x="75656" y="133305"/>
                      <a:pt x="81750" y="114890"/>
                    </a:cubicBezTo>
                    <a:cubicBezTo>
                      <a:pt x="83895" y="108261"/>
                      <a:pt x="90078" y="103778"/>
                      <a:pt x="97046" y="103801"/>
                    </a:cubicBezTo>
                    <a:lnTo>
                      <a:pt x="142681" y="103801"/>
                    </a:lnTo>
                    <a:cubicBezTo>
                      <a:pt x="149649" y="103778"/>
                      <a:pt x="155833" y="108261"/>
                      <a:pt x="157978" y="114890"/>
                    </a:cubicBezTo>
                    <a:cubicBezTo>
                      <a:pt x="164072" y="133305"/>
                      <a:pt x="167365" y="152532"/>
                      <a:pt x="167747" y="171925"/>
                    </a:cubicBezTo>
                    <a:cubicBezTo>
                      <a:pt x="167703" y="195606"/>
                      <a:pt x="150366" y="215703"/>
                      <a:pt x="126947" y="219220"/>
                    </a:cubicBezTo>
                    <a:close/>
                  </a:path>
                </a:pathLst>
              </a:custGeom>
              <a:solidFill>
                <a:schemeClr val="bg1"/>
              </a:solidFill>
              <a:ln w="704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F99C4E29-676B-FF78-C544-8475C7EC5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7030" y="1688150"/>
            <a:ext cx="10737941" cy="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Symbol zastępczy obrazu 32" descr="zasada DNSH">
            <a:extLst>
              <a:ext uri="{FF2B5EF4-FFF2-40B4-BE49-F238E27FC236}">
                <a16:creationId xmlns:a16="http://schemas.microsoft.com/office/drawing/2014/main" id="{588EF290-ABD9-2D51-18A8-D7779651131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Obraz 6" descr="zasada DNSH">
            <a:extLst>
              <a:ext uri="{FF2B5EF4-FFF2-40B4-BE49-F238E27FC236}">
                <a16:creationId xmlns:a16="http://schemas.microsoft.com/office/drawing/2014/main" id="{8C1FAE69-7BE4-B39F-1D8B-F684103D19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7004" y="2336859"/>
            <a:ext cx="844593" cy="84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07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AD0D1-5830-66DA-180F-C3DEA9036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4EF0777D-65E6-BB8F-F0FB-CB7E272A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Co stanowi poważne szkody dla celów środowiskowych?</a:t>
            </a:r>
            <a:endParaRPr lang="en-US" dirty="0"/>
          </a:p>
        </p:txBody>
      </p:sp>
      <p:pic>
        <p:nvPicPr>
          <p:cNvPr id="9" name="Obraz 8" descr="zasada DNSH">
            <a:extLst>
              <a:ext uri="{FF2B5EF4-FFF2-40B4-BE49-F238E27FC236}">
                <a16:creationId xmlns:a16="http://schemas.microsoft.com/office/drawing/2014/main" id="{D8272AC4-D715-82C7-9864-4ED44E0009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464D2B4-946C-778C-92FF-85C381F1F238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Dla łagodzenia zmian klimatu 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- to znaczące emisje gazów cieplarnianych,</a:t>
            </a: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Dla adaptacji do zmian klimatu - to prowadzenie do nasilenia niekorzystnych skutków obecnych 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i oczekiwanych, przyszłych warunków klimatycznych, wywieranych na daną działalność lub na ludzi, przyrodę, aktywa,</a:t>
            </a: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Font typeface="+mj-lt"/>
              <a:buAutoNum type="arabicPeriod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Dla zrównoważonego wykorzystywania i ochrony zasobów wodnych i morskich 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- to szkodzenie dobremu stanowi lub dobremu potencjałowi ekologicznemu jednolitych części wód powierzchniowych i podziemnych lub dobremu stanowi środowiska wód morskich,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6C405717-FA05-52AC-D678-87B772FB452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F8FCC7-FC5F-0F56-296A-FB127FB65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30772119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3581</TotalTime>
  <Words>1298</Words>
  <Application>Microsoft Office PowerPoint</Application>
  <PresentationFormat>Panoramiczny</PresentationFormat>
  <Paragraphs>82</Paragraphs>
  <Slides>18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7" baseType="lpstr">
      <vt:lpstr>Aptos</vt:lpstr>
      <vt:lpstr>Arial</vt:lpstr>
      <vt:lpstr>Open Sans</vt:lpstr>
      <vt:lpstr>Poppins</vt:lpstr>
      <vt:lpstr>Poppins Light</vt:lpstr>
      <vt:lpstr>Source Sans 3</vt:lpstr>
      <vt:lpstr>Source Sans Pro Semibold</vt:lpstr>
      <vt:lpstr>Wingdings</vt:lpstr>
      <vt:lpstr>Epic Nature</vt:lpstr>
      <vt:lpstr>Zasada DNSH</vt:lpstr>
      <vt:lpstr>Definicja zasady DNSH</vt:lpstr>
      <vt:lpstr>Jak interpretować? </vt:lpstr>
      <vt:lpstr>Jak interpretować? (CD.)</vt:lpstr>
      <vt:lpstr>Akty delegowane</vt:lpstr>
      <vt:lpstr>Akty delegowane</vt:lpstr>
      <vt:lpstr>Cele środowiskowe</vt:lpstr>
      <vt:lpstr>Rozpatrywane cele środowiskowe</vt:lpstr>
      <vt:lpstr>Co stanowi poważne szkody dla celów środowiskowych?</vt:lpstr>
      <vt:lpstr>Co stanowi poważne szkody dla celów środowiskowych? (CD.)</vt:lpstr>
      <vt:lpstr>Wykazanie zgodności projektu z zasadą DNSH</vt:lpstr>
      <vt:lpstr>zgodność z zasadą DNSH</vt:lpstr>
      <vt:lpstr>zgodność z zasadą DNSH – przykładowe środki</vt:lpstr>
      <vt:lpstr>zgodność z zasadą DNSH (CD.)</vt:lpstr>
      <vt:lpstr>zgodność z zasadą DNSH (CD.)</vt:lpstr>
      <vt:lpstr>zgodność z zasadą DNSH (CD.)</vt:lpstr>
      <vt:lpstr>Uwaga!</vt:lpstr>
      <vt:lpstr>Dziękujemy!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Kryczkowski Paweł</cp:lastModifiedBy>
  <cp:revision>23</cp:revision>
  <dcterms:created xsi:type="dcterms:W3CDTF">2024-06-26T20:20:27Z</dcterms:created>
  <dcterms:modified xsi:type="dcterms:W3CDTF">2026-01-29T14:25:51Z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