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43"/>
  </p:notesMasterIdLst>
  <p:sldIdLst>
    <p:sldId id="401" r:id="rId5"/>
    <p:sldId id="536" r:id="rId6"/>
    <p:sldId id="537" r:id="rId7"/>
    <p:sldId id="518" r:id="rId8"/>
    <p:sldId id="519" r:id="rId9"/>
    <p:sldId id="525" r:id="rId10"/>
    <p:sldId id="404" r:id="rId11"/>
    <p:sldId id="520" r:id="rId12"/>
    <p:sldId id="521" r:id="rId13"/>
    <p:sldId id="405" r:id="rId14"/>
    <p:sldId id="522" r:id="rId15"/>
    <p:sldId id="523" r:id="rId16"/>
    <p:sldId id="524" r:id="rId17"/>
    <p:sldId id="526" r:id="rId18"/>
    <p:sldId id="527" r:id="rId19"/>
    <p:sldId id="528" r:id="rId20"/>
    <p:sldId id="529" r:id="rId21"/>
    <p:sldId id="269" r:id="rId22"/>
    <p:sldId id="538" r:id="rId23"/>
    <p:sldId id="270" r:id="rId24"/>
    <p:sldId id="263" r:id="rId25"/>
    <p:sldId id="265" r:id="rId26"/>
    <p:sldId id="541" r:id="rId27"/>
    <p:sldId id="272" r:id="rId28"/>
    <p:sldId id="274" r:id="rId29"/>
    <p:sldId id="273" r:id="rId30"/>
    <p:sldId id="540" r:id="rId31"/>
    <p:sldId id="275" r:id="rId32"/>
    <p:sldId id="276" r:id="rId33"/>
    <p:sldId id="268" r:id="rId34"/>
    <p:sldId id="277" r:id="rId35"/>
    <p:sldId id="266" r:id="rId36"/>
    <p:sldId id="530" r:id="rId37"/>
    <p:sldId id="531" r:id="rId38"/>
    <p:sldId id="532" r:id="rId39"/>
    <p:sldId id="533" r:id="rId40"/>
    <p:sldId id="534" r:id="rId41"/>
    <p:sldId id="539" r:id="rId4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FFCC1A4-6E7B-7BE6-19E0-48D1F4A80CB0}" name="Olga Zuchora" initials="OZ" userId="5e11690ab6efa2a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E24D19-31DD-40FE-9DBA-84F5430507B5}" v="1" dt="2026-06-29T09:25:06.7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37"/>
  </p:normalViewPr>
  <p:slideViewPr>
    <p:cSldViewPr snapToGrid="0">
      <p:cViewPr varScale="1">
        <p:scale>
          <a:sx n="88" d="100"/>
          <a:sy n="88" d="100"/>
        </p:scale>
        <p:origin x="176" y="51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notesMaster" Target="notesMasters/notesMaster1.xml"/><Relationship Id="rId48" Type="http://schemas.microsoft.com/office/2015/10/relationships/revisionInfo" Target="revisionInfo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dominikabulska\Desktop\KZN_wykres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dominikabulska\Desktop\KZN_wykresy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dominikabulska\Desktop\KZN_wykres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dominikabulska\Desktop\KZN_wykres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dominikabulska\Desktop\KZN_wykresy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dominikabulska\Desktop\KZN_wykresy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dominikabulska\Desktop\KZN_wykresy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dominikabulska\Desktop\KZN_wykresy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dominikabulska\Desktop\KZN_wykresy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dominikabulska\Desktop\KZN_wykresy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932995177243898E-2"/>
          <c:y val="1.6281356638209846E-2"/>
          <c:w val="0.95992305453197113"/>
          <c:h val="0.7764875335082995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1AF-0043-AA99-FB44BA1C7F73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1AF-0043-AA99-FB44BA1C7F73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1AF-0043-AA99-FB44BA1C7F73}"/>
              </c:ext>
            </c:extLst>
          </c:dPt>
          <c:errBars>
            <c:errBarType val="both"/>
            <c:errValType val="cust"/>
            <c:noEndCap val="0"/>
            <c:plus>
              <c:numRef>
                <c:f>Sheet1!$D$2:$D$12</c:f>
                <c:numCache>
                  <c:formatCode>General</c:formatCode>
                  <c:ptCount val="11"/>
                  <c:pt idx="0">
                    <c:v>0.15092</c:v>
                  </c:pt>
                  <c:pt idx="1">
                    <c:v>0.14504</c:v>
                  </c:pt>
                  <c:pt idx="2">
                    <c:v>0.15287999999999999</c:v>
                  </c:pt>
                  <c:pt idx="3">
                    <c:v>0.16268000000000002</c:v>
                  </c:pt>
                  <c:pt idx="4">
                    <c:v>0.16072</c:v>
                  </c:pt>
                  <c:pt idx="5">
                    <c:v>0.15484000000000001</c:v>
                  </c:pt>
                  <c:pt idx="6">
                    <c:v>0.17247999999999999</c:v>
                  </c:pt>
                  <c:pt idx="7">
                    <c:v>0.16268000000000002</c:v>
                  </c:pt>
                  <c:pt idx="8">
                    <c:v>0.17835999999999999</c:v>
                  </c:pt>
                  <c:pt idx="9">
                    <c:v>0.16268000000000002</c:v>
                  </c:pt>
                  <c:pt idx="10">
                    <c:v>0.18228</c:v>
                  </c:pt>
                </c:numCache>
              </c:numRef>
            </c:plus>
            <c:minus>
              <c:numRef>
                <c:f>Sheet1!$D$2:$D$12</c:f>
                <c:numCache>
                  <c:formatCode>General</c:formatCode>
                  <c:ptCount val="11"/>
                  <c:pt idx="0">
                    <c:v>0.15092</c:v>
                  </c:pt>
                  <c:pt idx="1">
                    <c:v>0.14504</c:v>
                  </c:pt>
                  <c:pt idx="2">
                    <c:v>0.15287999999999999</c:v>
                  </c:pt>
                  <c:pt idx="3">
                    <c:v>0.16268000000000002</c:v>
                  </c:pt>
                  <c:pt idx="4">
                    <c:v>0.16072</c:v>
                  </c:pt>
                  <c:pt idx="5">
                    <c:v>0.15484000000000001</c:v>
                  </c:pt>
                  <c:pt idx="6">
                    <c:v>0.17247999999999999</c:v>
                  </c:pt>
                  <c:pt idx="7">
                    <c:v>0.16268000000000002</c:v>
                  </c:pt>
                  <c:pt idx="8">
                    <c:v>0.17835999999999999</c:v>
                  </c:pt>
                  <c:pt idx="9">
                    <c:v>0.16268000000000002</c:v>
                  </c:pt>
                  <c:pt idx="10">
                    <c:v>0.18228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Sheet1!$A$2:$A$12</c:f>
              <c:strCache>
                <c:ptCount val="11"/>
                <c:pt idx="0">
                  <c:v>Najem mieszkania na rynku prywatnym od osoby fizycznej</c:v>
                </c:pt>
                <c:pt idx="1">
                  <c:v>Najem mieszkania na rynku prywatnym od firmy lub instytucji</c:v>
                </c:pt>
                <c:pt idx="2">
                  <c:v>Najem mieszkania od instytucji publicznej (np. od Towarzystwa Budownictwa Społecznego)</c:v>
                </c:pt>
                <c:pt idx="3">
                  <c:v>Zamieszkanie w mieszkaniu komunalnym (tj. należącym do gminy)</c:v>
                </c:pt>
                <c:pt idx="4">
                  <c:v> Zamieszkanie w mieszkaniu spółdzielczym</c:v>
                </c:pt>
                <c:pt idx="5">
                  <c:v>Zakup mieszkania z użyciem kredytu hipotecznego</c:v>
                </c:pt>
                <c:pt idx="6">
                  <c:v>Zakup mieszkanie bez użycia kredytu hipotecznego</c:v>
                </c:pt>
                <c:pt idx="7">
                  <c:v>Zakup domu z użyciem kredytu hipotecznego</c:v>
                </c:pt>
                <c:pt idx="8">
                  <c:v>Zakup domu bez użycia kredytu hipotecznego</c:v>
                </c:pt>
                <c:pt idx="9">
                  <c:v>Budowa domu z użyciem kredytu hipotecznego</c:v>
                </c:pt>
                <c:pt idx="10">
                  <c:v>Budowa domu bez użycia kredytu hipotecznego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3.67</c:v>
                </c:pt>
                <c:pt idx="1">
                  <c:v>3.55</c:v>
                </c:pt>
                <c:pt idx="2">
                  <c:v>3.86</c:v>
                </c:pt>
                <c:pt idx="3">
                  <c:v>4.53</c:v>
                </c:pt>
                <c:pt idx="4">
                  <c:v>5.37</c:v>
                </c:pt>
                <c:pt idx="5">
                  <c:v>4.6500000000000004</c:v>
                </c:pt>
                <c:pt idx="6">
                  <c:v>7.15</c:v>
                </c:pt>
                <c:pt idx="7">
                  <c:v>4.62</c:v>
                </c:pt>
                <c:pt idx="8">
                  <c:v>7.09</c:v>
                </c:pt>
                <c:pt idx="9">
                  <c:v>4.55</c:v>
                </c:pt>
                <c:pt idx="10">
                  <c:v>6.84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1AF-0043-AA99-FB44BA1C7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4"/>
        <c:overlap val="-51"/>
        <c:axId val="1409116432"/>
        <c:axId val="1590557776"/>
      </c:barChart>
      <c:catAx>
        <c:axId val="1409116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pPr>
            <a:endParaRPr lang="en-PL"/>
          </a:p>
        </c:txPr>
        <c:crossAx val="1590557776"/>
        <c:crosses val="autoZero"/>
        <c:auto val="1"/>
        <c:lblAlgn val="ctr"/>
        <c:lblOffset val="100"/>
        <c:noMultiLvlLbl val="0"/>
      </c:catAx>
      <c:valAx>
        <c:axId val="1590557776"/>
        <c:scaling>
          <c:orientation val="minMax"/>
          <c:max val="10"/>
          <c:min val="1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PL"/>
          </a:p>
        </c:txPr>
        <c:crossAx val="1409116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PL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63650145088594E-2"/>
          <c:y val="3.9486298656148888E-2"/>
          <c:w val="0.95311526604087049"/>
          <c:h val="0.8410109147212763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11C-E944-875A-480542082557}"/>
              </c:ext>
            </c:extLst>
          </c:dPt>
          <c:errBars>
            <c:errBarType val="both"/>
            <c:errValType val="cust"/>
            <c:noEndCap val="0"/>
            <c:plus>
              <c:numRef>
                <c:f>Sheet1!$D$77:$D$83</c:f>
                <c:numCache>
                  <c:formatCode>General</c:formatCode>
                  <c:ptCount val="7"/>
                  <c:pt idx="0">
                    <c:v>7.6439999999999994E-2</c:v>
                  </c:pt>
                  <c:pt idx="1">
                    <c:v>7.8399999999999997E-2</c:v>
                  </c:pt>
                  <c:pt idx="2">
                    <c:v>7.4479999999999991E-2</c:v>
                  </c:pt>
                  <c:pt idx="3">
                    <c:v>8.4279999999999994E-2</c:v>
                  </c:pt>
                  <c:pt idx="4">
                    <c:v>7.6439999999999994E-2</c:v>
                  </c:pt>
                  <c:pt idx="5">
                    <c:v>7.6439999999999994E-2</c:v>
                  </c:pt>
                  <c:pt idx="6">
                    <c:v>7.6439999999999994E-2</c:v>
                  </c:pt>
                </c:numCache>
              </c:numRef>
            </c:plus>
            <c:minus>
              <c:numRef>
                <c:f>Sheet1!$D$77:$D$83</c:f>
                <c:numCache>
                  <c:formatCode>General</c:formatCode>
                  <c:ptCount val="7"/>
                  <c:pt idx="0">
                    <c:v>7.6439999999999994E-2</c:v>
                  </c:pt>
                  <c:pt idx="1">
                    <c:v>7.8399999999999997E-2</c:v>
                  </c:pt>
                  <c:pt idx="2">
                    <c:v>7.4479999999999991E-2</c:v>
                  </c:pt>
                  <c:pt idx="3">
                    <c:v>8.4279999999999994E-2</c:v>
                  </c:pt>
                  <c:pt idx="4">
                    <c:v>7.6439999999999994E-2</c:v>
                  </c:pt>
                  <c:pt idx="5">
                    <c:v>7.6439999999999994E-2</c:v>
                  </c:pt>
                  <c:pt idx="6">
                    <c:v>7.6439999999999994E-2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Sheet1!$A$98:$A$101</c:f>
              <c:strCache>
                <c:ptCount val="4"/>
                <c:pt idx="0">
                  <c:v>Powody finansowe</c:v>
                </c:pt>
                <c:pt idx="1">
                  <c:v>Przywiązanie do domu i miejsca</c:v>
                </c:pt>
                <c:pt idx="2">
                  <c:v>Powody organizacyjne</c:v>
                </c:pt>
                <c:pt idx="3">
                  <c:v>Powody emocjonalne</c:v>
                </c:pt>
              </c:strCache>
            </c:strRef>
          </c:cat>
          <c:val>
            <c:numRef>
              <c:f>Sheet1!$B$98:$B$101</c:f>
              <c:numCache>
                <c:formatCode>General</c:formatCode>
                <c:ptCount val="4"/>
                <c:pt idx="0">
                  <c:v>3.8079999999999998</c:v>
                </c:pt>
                <c:pt idx="1">
                  <c:v>3.621</c:v>
                </c:pt>
                <c:pt idx="2">
                  <c:v>3.4169999999999998</c:v>
                </c:pt>
                <c:pt idx="3">
                  <c:v>2.343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1C-E944-875A-4805420825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4"/>
        <c:overlap val="-51"/>
        <c:axId val="1409116432"/>
        <c:axId val="1590557776"/>
      </c:barChart>
      <c:catAx>
        <c:axId val="1409116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Times New Roman" panose="02020603050405020304" pitchFamily="18" charset="0"/>
              </a:defRPr>
            </a:pPr>
            <a:endParaRPr lang="en-PL"/>
          </a:p>
        </c:txPr>
        <c:crossAx val="1590557776"/>
        <c:crosses val="autoZero"/>
        <c:auto val="1"/>
        <c:lblAlgn val="ctr"/>
        <c:lblOffset val="100"/>
        <c:noMultiLvlLbl val="0"/>
      </c:catAx>
      <c:valAx>
        <c:axId val="1590557776"/>
        <c:scaling>
          <c:orientation val="minMax"/>
          <c:max val="5"/>
          <c:min val="1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PL"/>
          </a:p>
        </c:txPr>
        <c:crossAx val="1409116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000" b="0" dirty="0">
                <a:solidFill>
                  <a:schemeClr val="tx1"/>
                </a:solidFill>
              </a:rPr>
              <a:t>Najem </a:t>
            </a:r>
            <a:r>
              <a:rPr lang="pl-PL" sz="2000" b="0" noProof="1">
                <a:solidFill>
                  <a:schemeClr val="tx1"/>
                </a:solidFill>
              </a:rPr>
              <a:t>instytucjonalny</a:t>
            </a:r>
            <a:endParaRPr lang="en-GB" sz="2000" b="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31686734128413074"/>
          <c:y val="7.75007470235565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810-E64A-BF96-6CDBCE4A610E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810-E64A-BF96-6CDBCE4A610E}"/>
              </c:ext>
            </c:extLst>
          </c:dPt>
          <c:errBars>
            <c:errBarType val="both"/>
            <c:errValType val="cust"/>
            <c:noEndCap val="0"/>
            <c:plus>
              <c:numRef>
                <c:f>Sheet1!$D$31:$D$35</c:f>
                <c:numCache>
                  <c:formatCode>General</c:formatCode>
                  <c:ptCount val="5"/>
                  <c:pt idx="0">
                    <c:v>0.34887999999999997</c:v>
                  </c:pt>
                  <c:pt idx="1">
                    <c:v>0.21756</c:v>
                  </c:pt>
                  <c:pt idx="2">
                    <c:v>0.26068000000000002</c:v>
                  </c:pt>
                  <c:pt idx="3">
                    <c:v>0.46059999999999995</c:v>
                  </c:pt>
                  <c:pt idx="4">
                    <c:v>0.47824</c:v>
                  </c:pt>
                </c:numCache>
              </c:numRef>
            </c:plus>
            <c:minus>
              <c:numRef>
                <c:f>Sheet1!$D$31:$D$35</c:f>
                <c:numCache>
                  <c:formatCode>General</c:formatCode>
                  <c:ptCount val="5"/>
                  <c:pt idx="0">
                    <c:v>0.34887999999999997</c:v>
                  </c:pt>
                  <c:pt idx="1">
                    <c:v>0.21756</c:v>
                  </c:pt>
                  <c:pt idx="2">
                    <c:v>0.26068000000000002</c:v>
                  </c:pt>
                  <c:pt idx="3">
                    <c:v>0.46059999999999995</c:v>
                  </c:pt>
                  <c:pt idx="4">
                    <c:v>0.47824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Sheet1!$A$31:$A$35</c:f>
              <c:strCache>
                <c:ptCount val="5"/>
                <c:pt idx="0">
                  <c:v>Osoba w luce czynszowej</c:v>
                </c:pt>
                <c:pt idx="1">
                  <c:v>Gniazdownik</c:v>
                </c:pt>
                <c:pt idx="2">
                  <c:v>Nadwyżkowcy</c:v>
                </c:pt>
                <c:pt idx="3">
                  <c:v>Senior w luce czynszowej</c:v>
                </c:pt>
                <c:pt idx="4">
                  <c:v>Senior więzień wysokich pięter</c:v>
                </c:pt>
              </c:strCache>
            </c:strRef>
          </c:cat>
          <c:val>
            <c:numRef>
              <c:f>Sheet1!$B$31:$B$35</c:f>
              <c:numCache>
                <c:formatCode>General</c:formatCode>
                <c:ptCount val="5"/>
                <c:pt idx="0">
                  <c:v>4.34</c:v>
                </c:pt>
                <c:pt idx="1">
                  <c:v>4.71</c:v>
                </c:pt>
                <c:pt idx="2">
                  <c:v>5.32</c:v>
                </c:pt>
                <c:pt idx="3">
                  <c:v>3.49</c:v>
                </c:pt>
                <c:pt idx="4">
                  <c:v>4.22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810-E64A-BF96-6CDBCE4A61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4"/>
        <c:overlap val="-51"/>
        <c:axId val="1409116432"/>
        <c:axId val="1590557776"/>
      </c:barChart>
      <c:catAx>
        <c:axId val="1409116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en-PL"/>
          </a:p>
        </c:txPr>
        <c:crossAx val="1590557776"/>
        <c:crosses val="autoZero"/>
        <c:auto val="1"/>
        <c:lblAlgn val="ctr"/>
        <c:lblOffset val="100"/>
        <c:noMultiLvlLbl val="0"/>
      </c:catAx>
      <c:valAx>
        <c:axId val="1590557776"/>
        <c:scaling>
          <c:orientation val="minMax"/>
          <c:max val="10"/>
          <c:min val="1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PL"/>
          </a:p>
        </c:txPr>
        <c:crossAx val="1409116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000" noProof="1">
                <a:solidFill>
                  <a:schemeClr val="tx1"/>
                </a:solidFill>
              </a:rPr>
              <a:t>Mieszkanie</a:t>
            </a:r>
            <a:r>
              <a:rPr lang="pl-PL" sz="2000" baseline="0" noProof="1">
                <a:solidFill>
                  <a:schemeClr val="tx1"/>
                </a:solidFill>
              </a:rPr>
              <a:t> spółdzielcze</a:t>
            </a:r>
            <a:endParaRPr lang="pl-PL" sz="2000" noProof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AA5-154D-8EDE-642D00440283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AA5-154D-8EDE-642D00440283}"/>
              </c:ext>
            </c:extLst>
          </c:dPt>
          <c:errBars>
            <c:errBarType val="both"/>
            <c:errValType val="cust"/>
            <c:noEndCap val="0"/>
            <c:plus>
              <c:numRef>
                <c:f>Sheet1!$D$45:$D$49</c:f>
                <c:numCache>
                  <c:formatCode>General</c:formatCode>
                  <c:ptCount val="5"/>
                  <c:pt idx="0">
                    <c:v>0.39004</c:v>
                  </c:pt>
                  <c:pt idx="1">
                    <c:v>0.21756</c:v>
                  </c:pt>
                  <c:pt idx="2">
                    <c:v>0.26263999999999998</c:v>
                  </c:pt>
                  <c:pt idx="3">
                    <c:v>0.49391999999999997</c:v>
                  </c:pt>
                  <c:pt idx="4">
                    <c:v>0.50568000000000002</c:v>
                  </c:pt>
                </c:numCache>
              </c:numRef>
            </c:plus>
            <c:minus>
              <c:numRef>
                <c:f>Sheet1!$D$45:$D$49</c:f>
                <c:numCache>
                  <c:formatCode>General</c:formatCode>
                  <c:ptCount val="5"/>
                  <c:pt idx="0">
                    <c:v>0.39004</c:v>
                  </c:pt>
                  <c:pt idx="1">
                    <c:v>0.21756</c:v>
                  </c:pt>
                  <c:pt idx="2">
                    <c:v>0.26263999999999998</c:v>
                  </c:pt>
                  <c:pt idx="3">
                    <c:v>0.49391999999999997</c:v>
                  </c:pt>
                  <c:pt idx="4">
                    <c:v>0.50568000000000002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Sheet1!$A$45:$A$49</c:f>
              <c:strCache>
                <c:ptCount val="5"/>
                <c:pt idx="0">
                  <c:v>Osoba w luce czynszowej</c:v>
                </c:pt>
                <c:pt idx="1">
                  <c:v>Gniazdownik</c:v>
                </c:pt>
                <c:pt idx="2">
                  <c:v>Nadwyżkowcy</c:v>
                </c:pt>
                <c:pt idx="3">
                  <c:v>Senior w luce czynszowej</c:v>
                </c:pt>
                <c:pt idx="4">
                  <c:v>Senior więzień wysokich pięter</c:v>
                </c:pt>
              </c:strCache>
            </c:strRef>
          </c:cat>
          <c:val>
            <c:numRef>
              <c:f>Sheet1!$B$45:$B$49</c:f>
              <c:numCache>
                <c:formatCode>General</c:formatCode>
                <c:ptCount val="5"/>
                <c:pt idx="0">
                  <c:v>5.72</c:v>
                </c:pt>
                <c:pt idx="1">
                  <c:v>6.08</c:v>
                </c:pt>
                <c:pt idx="2">
                  <c:v>6.38</c:v>
                </c:pt>
                <c:pt idx="3">
                  <c:v>5.71</c:v>
                </c:pt>
                <c:pt idx="4">
                  <c:v>5.82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AA5-154D-8EDE-642D00440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4"/>
        <c:overlap val="-51"/>
        <c:axId val="1409116432"/>
        <c:axId val="1590557776"/>
      </c:barChart>
      <c:catAx>
        <c:axId val="1409116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en-PL"/>
          </a:p>
        </c:txPr>
        <c:crossAx val="1590557776"/>
        <c:crosses val="autoZero"/>
        <c:auto val="1"/>
        <c:lblAlgn val="ctr"/>
        <c:lblOffset val="100"/>
        <c:noMultiLvlLbl val="0"/>
      </c:catAx>
      <c:valAx>
        <c:axId val="1590557776"/>
        <c:scaling>
          <c:orientation val="minMax"/>
          <c:max val="10"/>
          <c:min val="1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PL"/>
          </a:p>
        </c:txPr>
        <c:crossAx val="1409116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Sheet1!$B$52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Sheet1!$A$53:$A$54</c:f>
              <c:strCache>
                <c:ptCount val="2"/>
                <c:pt idx="0">
                  <c:v>Próba główna</c:v>
                </c:pt>
                <c:pt idx="1">
                  <c:v>Próby dodatkowe</c:v>
                </c:pt>
              </c:strCache>
            </c:strRef>
          </c:cat>
          <c:val>
            <c:numRef>
              <c:f>Sheet1!$B$53:$B$54</c:f>
              <c:numCache>
                <c:formatCode>0%</c:formatCode>
                <c:ptCount val="2"/>
                <c:pt idx="0" formatCode="0.00%">
                  <c:v>0.92700000000000005</c:v>
                </c:pt>
                <c:pt idx="1">
                  <c:v>0.88600000000000001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73-0B43-9BCB-982B1E1FF5B7}"/>
            </c:ext>
          </c:extLst>
        </c:ser>
        <c:ser>
          <c:idx val="1"/>
          <c:order val="1"/>
          <c:tx>
            <c:strRef>
              <c:f>Sheet1!$C$52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Sheet1!$A$53:$A$54</c:f>
              <c:strCache>
                <c:ptCount val="2"/>
                <c:pt idx="0">
                  <c:v>Próba główna</c:v>
                </c:pt>
                <c:pt idx="1">
                  <c:v>Próby dodatkowe</c:v>
                </c:pt>
              </c:strCache>
            </c:strRef>
          </c:cat>
          <c:val>
            <c:numRef>
              <c:f>Sheet1!$C$53:$C$54</c:f>
              <c:numCache>
                <c:formatCode>0%</c:formatCode>
                <c:ptCount val="2"/>
                <c:pt idx="0" formatCode="0.00%">
                  <c:v>7.2999999999999995E-2</c:v>
                </c:pt>
                <c:pt idx="1">
                  <c:v>0.114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73-0B43-9BCB-982B1E1FF5B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81384511"/>
        <c:axId val="663696640"/>
      </c:barChart>
      <c:catAx>
        <c:axId val="813845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PL"/>
          </a:p>
        </c:txPr>
        <c:crossAx val="663696640"/>
        <c:crosses val="autoZero"/>
        <c:auto val="1"/>
        <c:lblAlgn val="ctr"/>
        <c:lblOffset val="100"/>
        <c:noMultiLvlLbl val="0"/>
      </c:catAx>
      <c:valAx>
        <c:axId val="663696640"/>
        <c:scaling>
          <c:orientation val="minMax"/>
          <c:min val="0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PL"/>
          </a:p>
        </c:txPr>
        <c:crossAx val="813845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P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GB" sz="1600">
                <a:solidFill>
                  <a:schemeClr val="tx1"/>
                </a:solidFill>
              </a:rPr>
              <a:t>Czy chciał(a)by...</a:t>
            </a:r>
          </a:p>
        </c:rich>
      </c:tx>
      <c:layout>
        <c:manualLayout>
          <c:xMode val="edge"/>
          <c:yMode val="edge"/>
          <c:x val="1.0696583105425943E-2"/>
          <c:y val="9.68599022287037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PL"/>
        </a:p>
      </c:txPr>
    </c:title>
    <c:autoTitleDeleted val="0"/>
    <c:plotArea>
      <c:layout>
        <c:manualLayout>
          <c:layoutTarget val="inner"/>
          <c:xMode val="edge"/>
          <c:yMode val="edge"/>
          <c:x val="0.27691531913423756"/>
          <c:y val="9.6759916788877215E-2"/>
          <c:w val="0.69712290345603711"/>
          <c:h val="0.7297433115744574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Sheet1!$B$55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Sheet1!$A$56:$A$57</c:f>
              <c:strCache>
                <c:ptCount val="2"/>
                <c:pt idx="0">
                  <c:v>… wynająć mieszkanie od instytucji jak SAN?</c:v>
                </c:pt>
                <c:pt idx="1">
                  <c:v>… przekazać mieszkanie instytucji jak SAN?</c:v>
                </c:pt>
              </c:strCache>
            </c:strRef>
          </c:cat>
          <c:val>
            <c:numRef>
              <c:f>Sheet1!$B$56:$B$57</c:f>
              <c:numCache>
                <c:formatCode>0%</c:formatCode>
                <c:ptCount val="2"/>
                <c:pt idx="0">
                  <c:v>0.52200000000000002</c:v>
                </c:pt>
                <c:pt idx="1">
                  <c:v>0.70199999999999996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28-6047-B866-82EBECB0562D}"/>
            </c:ext>
          </c:extLst>
        </c:ser>
        <c:ser>
          <c:idx val="1"/>
          <c:order val="1"/>
          <c:tx>
            <c:strRef>
              <c:f>Sheet1!$C$55</c:f>
              <c:strCache>
                <c:ptCount val="1"/>
                <c:pt idx="0">
                  <c:v>Ani tak ani nie</c:v>
                </c:pt>
              </c:strCache>
            </c:strRef>
          </c:tx>
          <c:spPr>
            <a:solidFill>
              <a:schemeClr val="bg2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Sheet1!$A$56:$A$57</c:f>
              <c:strCache>
                <c:ptCount val="2"/>
                <c:pt idx="0">
                  <c:v>… wynająć mieszkanie od instytucji jak SAN?</c:v>
                </c:pt>
                <c:pt idx="1">
                  <c:v>… przekazać mieszkanie instytucji jak SAN?</c:v>
                </c:pt>
              </c:strCache>
            </c:strRef>
          </c:cat>
          <c:val>
            <c:numRef>
              <c:f>Sheet1!$C$56:$C$57</c:f>
              <c:numCache>
                <c:formatCode>0%</c:formatCode>
                <c:ptCount val="2"/>
                <c:pt idx="0">
                  <c:v>0.21199999999999999</c:v>
                </c:pt>
                <c:pt idx="1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28-6047-B866-82EBECB0562D}"/>
            </c:ext>
          </c:extLst>
        </c:ser>
        <c:ser>
          <c:idx val="2"/>
          <c:order val="2"/>
          <c:tx>
            <c:strRef>
              <c:f>Sheet1!$D$55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Sheet1!$A$56:$A$57</c:f>
              <c:strCache>
                <c:ptCount val="2"/>
                <c:pt idx="0">
                  <c:v>… wynająć mieszkanie od instytucji jak SAN?</c:v>
                </c:pt>
                <c:pt idx="1">
                  <c:v>… przekazać mieszkanie instytucji jak SAN?</c:v>
                </c:pt>
              </c:strCache>
            </c:strRef>
          </c:cat>
          <c:val>
            <c:numRef>
              <c:f>Sheet1!$D$56:$D$57</c:f>
              <c:numCache>
                <c:formatCode>0%</c:formatCode>
                <c:ptCount val="2"/>
                <c:pt idx="0">
                  <c:v>0.26800000000000002</c:v>
                </c:pt>
                <c:pt idx="1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F28-6047-B866-82EBECB0562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1132543"/>
        <c:axId val="143052703"/>
      </c:barChart>
      <c:catAx>
        <c:axId val="6113254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PL"/>
          </a:p>
        </c:txPr>
        <c:crossAx val="143052703"/>
        <c:crosses val="autoZero"/>
        <c:auto val="1"/>
        <c:lblAlgn val="ctr"/>
        <c:lblOffset val="100"/>
        <c:noMultiLvlLbl val="0"/>
      </c:catAx>
      <c:valAx>
        <c:axId val="143052703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PL"/>
          </a:p>
        </c:txPr>
        <c:crossAx val="611325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6595910209982272E-2"/>
          <c:y val="0.90967821276923111"/>
          <c:w val="0.28361973794935735"/>
          <c:h val="9.032178723076883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Poppins" pitchFamily="2" charset="0"/>
              <a:ea typeface="+mn-ea"/>
              <a:cs typeface="Poppins" pitchFamily="2" charset="0"/>
            </a:defRPr>
          </a:pPr>
          <a:endParaRPr lang="en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P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noProof="1">
                <a:solidFill>
                  <a:schemeClr val="tx1"/>
                </a:solidFill>
              </a:rPr>
              <a:t>Udostępnić mieszkanie SAN</a:t>
            </a:r>
          </a:p>
        </c:rich>
      </c:tx>
      <c:layout>
        <c:manualLayout>
          <c:xMode val="edge"/>
          <c:yMode val="edge"/>
          <c:x val="0.30970890885271074"/>
          <c:y val="5.79663295902674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253-F442-9707-081DA7FC32A9}"/>
              </c:ext>
            </c:extLst>
          </c:dPt>
          <c:errBars>
            <c:errBarType val="both"/>
            <c:errValType val="cust"/>
            <c:noEndCap val="0"/>
            <c:plus>
              <c:numRef>
                <c:f>Sheet1!$D$24:$D$28</c:f>
                <c:numCache>
                  <c:formatCode>General</c:formatCode>
                  <c:ptCount val="5"/>
                  <c:pt idx="0">
                    <c:v>0.17835999999999999</c:v>
                  </c:pt>
                  <c:pt idx="1">
                    <c:v>0.12347999999999999</c:v>
                  </c:pt>
                  <c:pt idx="2">
                    <c:v>0.1666</c:v>
                  </c:pt>
                  <c:pt idx="3">
                    <c:v>0.26656000000000002</c:v>
                  </c:pt>
                  <c:pt idx="4">
                    <c:v>0.25480000000000003</c:v>
                  </c:pt>
                </c:numCache>
              </c:numRef>
            </c:plus>
            <c:minus>
              <c:numRef>
                <c:f>Sheet1!$D$24:$D$28</c:f>
                <c:numCache>
                  <c:formatCode>General</c:formatCode>
                  <c:ptCount val="5"/>
                  <c:pt idx="0">
                    <c:v>0.17835999999999999</c:v>
                  </c:pt>
                  <c:pt idx="1">
                    <c:v>0.12347999999999999</c:v>
                  </c:pt>
                  <c:pt idx="2">
                    <c:v>0.1666</c:v>
                  </c:pt>
                  <c:pt idx="3">
                    <c:v>0.26656000000000002</c:v>
                  </c:pt>
                  <c:pt idx="4">
                    <c:v>0.25480000000000003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Sheet1!$A$24:$A$28</c:f>
              <c:strCache>
                <c:ptCount val="5"/>
                <c:pt idx="0">
                  <c:v>Osoba w luce czynszowej</c:v>
                </c:pt>
                <c:pt idx="1">
                  <c:v>Gniazdownik</c:v>
                </c:pt>
                <c:pt idx="2">
                  <c:v>Nadwyżkowcy</c:v>
                </c:pt>
                <c:pt idx="3">
                  <c:v>Senior w luce czynszowej</c:v>
                </c:pt>
                <c:pt idx="4">
                  <c:v>Senior więzień wysokich pięter</c:v>
                </c:pt>
              </c:strCache>
            </c:strRef>
          </c:cat>
          <c:val>
            <c:numRef>
              <c:f>Sheet1!$B$24:$B$28</c:f>
              <c:numCache>
                <c:formatCode>General</c:formatCode>
                <c:ptCount val="5"/>
                <c:pt idx="0">
                  <c:v>1.91</c:v>
                </c:pt>
                <c:pt idx="1">
                  <c:v>2.04</c:v>
                </c:pt>
                <c:pt idx="2">
                  <c:v>2.2599999999999998</c:v>
                </c:pt>
                <c:pt idx="3">
                  <c:v>1.75</c:v>
                </c:pt>
                <c:pt idx="4">
                  <c:v>1.79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253-F442-9707-081DA7FC32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4"/>
        <c:overlap val="-51"/>
        <c:axId val="1409116432"/>
        <c:axId val="1590557776"/>
      </c:barChart>
      <c:catAx>
        <c:axId val="1409116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en-PL"/>
          </a:p>
        </c:txPr>
        <c:crossAx val="1590557776"/>
        <c:crosses val="autoZero"/>
        <c:auto val="1"/>
        <c:lblAlgn val="ctr"/>
        <c:lblOffset val="100"/>
        <c:noMultiLvlLbl val="0"/>
      </c:catAx>
      <c:valAx>
        <c:axId val="1590557776"/>
        <c:scaling>
          <c:orientation val="minMax"/>
          <c:max val="5"/>
          <c:min val="1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PL"/>
          </a:p>
        </c:txPr>
        <c:crossAx val="1409116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P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noProof="1">
                <a:solidFill>
                  <a:schemeClr val="tx1"/>
                </a:solidFill>
              </a:rPr>
              <a:t>Zamieszkać</a:t>
            </a:r>
            <a:r>
              <a:rPr lang="pl-PL" sz="1800" baseline="0" noProof="1">
                <a:solidFill>
                  <a:schemeClr val="tx1"/>
                </a:solidFill>
              </a:rPr>
              <a:t> w mieszkaniu SAN</a:t>
            </a:r>
            <a:endParaRPr lang="pl-PL" sz="1800" noProof="1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8295529193293872"/>
          <c:y val="4.90849575586279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307-5243-8DC2-59D1379117EB}"/>
              </c:ext>
            </c:extLst>
          </c:dPt>
          <c:errBars>
            <c:errBarType val="both"/>
            <c:errValType val="cust"/>
            <c:noEndCap val="0"/>
            <c:plus>
              <c:numRef>
                <c:f>Sheet1!$D$2:$D$12</c:f>
                <c:numCache>
                  <c:formatCode>General</c:formatCode>
                  <c:ptCount val="11"/>
                  <c:pt idx="0">
                    <c:v>0.15092</c:v>
                  </c:pt>
                  <c:pt idx="1">
                    <c:v>0.14504</c:v>
                  </c:pt>
                  <c:pt idx="2">
                    <c:v>0.15287999999999999</c:v>
                  </c:pt>
                  <c:pt idx="3">
                    <c:v>0.16268000000000002</c:v>
                  </c:pt>
                  <c:pt idx="4">
                    <c:v>0.16072</c:v>
                  </c:pt>
                  <c:pt idx="5">
                    <c:v>0.15484000000000001</c:v>
                  </c:pt>
                  <c:pt idx="6">
                    <c:v>0.17247999999999999</c:v>
                  </c:pt>
                  <c:pt idx="7">
                    <c:v>0.16268000000000002</c:v>
                  </c:pt>
                  <c:pt idx="8">
                    <c:v>0.17835999999999999</c:v>
                  </c:pt>
                  <c:pt idx="9">
                    <c:v>0.16268000000000002</c:v>
                  </c:pt>
                  <c:pt idx="10">
                    <c:v>0.18228</c:v>
                  </c:pt>
                </c:numCache>
              </c:numRef>
            </c:plus>
            <c:minus>
              <c:numRef>
                <c:f>Sheet1!$D$2:$D$12</c:f>
                <c:numCache>
                  <c:formatCode>General</c:formatCode>
                  <c:ptCount val="11"/>
                  <c:pt idx="0">
                    <c:v>0.15092</c:v>
                  </c:pt>
                  <c:pt idx="1">
                    <c:v>0.14504</c:v>
                  </c:pt>
                  <c:pt idx="2">
                    <c:v>0.15287999999999999</c:v>
                  </c:pt>
                  <c:pt idx="3">
                    <c:v>0.16268000000000002</c:v>
                  </c:pt>
                  <c:pt idx="4">
                    <c:v>0.16072</c:v>
                  </c:pt>
                  <c:pt idx="5">
                    <c:v>0.15484000000000001</c:v>
                  </c:pt>
                  <c:pt idx="6">
                    <c:v>0.17247999999999999</c:v>
                  </c:pt>
                  <c:pt idx="7">
                    <c:v>0.16268000000000002</c:v>
                  </c:pt>
                  <c:pt idx="8">
                    <c:v>0.17835999999999999</c:v>
                  </c:pt>
                  <c:pt idx="9">
                    <c:v>0.16268000000000002</c:v>
                  </c:pt>
                  <c:pt idx="10">
                    <c:v>0.18228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Sheet1!$A$17:$A$21</c:f>
              <c:strCache>
                <c:ptCount val="5"/>
                <c:pt idx="0">
                  <c:v>Osoba w luce czynszowej</c:v>
                </c:pt>
                <c:pt idx="1">
                  <c:v>Gniazdownik</c:v>
                </c:pt>
                <c:pt idx="2">
                  <c:v>Nadwyżkowcy</c:v>
                </c:pt>
                <c:pt idx="3">
                  <c:v>Senior w luce czynszowej</c:v>
                </c:pt>
                <c:pt idx="4">
                  <c:v>Senior więzień wysokich pięter</c:v>
                </c:pt>
              </c:strCache>
            </c:strRef>
          </c:cat>
          <c:val>
            <c:numRef>
              <c:f>Sheet1!$B$17:$B$21</c:f>
              <c:numCache>
                <c:formatCode>General</c:formatCode>
                <c:ptCount val="5"/>
                <c:pt idx="0">
                  <c:v>2.54</c:v>
                </c:pt>
                <c:pt idx="1">
                  <c:v>2.8</c:v>
                </c:pt>
                <c:pt idx="2">
                  <c:v>2.46</c:v>
                </c:pt>
                <c:pt idx="3">
                  <c:v>2.35</c:v>
                </c:pt>
                <c:pt idx="4">
                  <c:v>2.2599999999999998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307-5243-8DC2-59D1379117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4"/>
        <c:overlap val="-51"/>
        <c:axId val="1409116432"/>
        <c:axId val="1590557776"/>
      </c:barChart>
      <c:catAx>
        <c:axId val="1409116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en-PL"/>
          </a:p>
        </c:txPr>
        <c:crossAx val="1590557776"/>
        <c:crosses val="autoZero"/>
        <c:auto val="1"/>
        <c:lblAlgn val="ctr"/>
        <c:lblOffset val="100"/>
        <c:noMultiLvlLbl val="0"/>
      </c:catAx>
      <c:valAx>
        <c:axId val="1590557776"/>
        <c:scaling>
          <c:orientation val="minMax"/>
          <c:max val="5"/>
          <c:min val="1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PL"/>
          </a:p>
        </c:txPr>
        <c:crossAx val="1409116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P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00E-A345-BD22-B7420C178AA3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00E-A345-BD22-B7420C178AA3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00E-A345-BD22-B7420C178AA3}"/>
              </c:ext>
            </c:extLst>
          </c:dPt>
          <c:errBars>
            <c:errBarType val="both"/>
            <c:errValType val="cust"/>
            <c:noEndCap val="0"/>
            <c:plus>
              <c:numRef>
                <c:f>Sheet1!$D$77:$D$83</c:f>
                <c:numCache>
                  <c:formatCode>General</c:formatCode>
                  <c:ptCount val="7"/>
                  <c:pt idx="0">
                    <c:v>7.6439999999999994E-2</c:v>
                  </c:pt>
                  <c:pt idx="1">
                    <c:v>7.8399999999999997E-2</c:v>
                  </c:pt>
                  <c:pt idx="2">
                    <c:v>7.4479999999999991E-2</c:v>
                  </c:pt>
                  <c:pt idx="3">
                    <c:v>8.4279999999999994E-2</c:v>
                  </c:pt>
                  <c:pt idx="4">
                    <c:v>7.6439999999999994E-2</c:v>
                  </c:pt>
                  <c:pt idx="5">
                    <c:v>7.6439999999999994E-2</c:v>
                  </c:pt>
                  <c:pt idx="6">
                    <c:v>7.6439999999999994E-2</c:v>
                  </c:pt>
                </c:numCache>
              </c:numRef>
            </c:plus>
            <c:minus>
              <c:numRef>
                <c:f>Sheet1!$D$77:$D$83</c:f>
                <c:numCache>
                  <c:formatCode>General</c:formatCode>
                  <c:ptCount val="7"/>
                  <c:pt idx="0">
                    <c:v>7.6439999999999994E-2</c:v>
                  </c:pt>
                  <c:pt idx="1">
                    <c:v>7.8399999999999997E-2</c:v>
                  </c:pt>
                  <c:pt idx="2">
                    <c:v>7.4479999999999991E-2</c:v>
                  </c:pt>
                  <c:pt idx="3">
                    <c:v>8.4279999999999994E-2</c:v>
                  </c:pt>
                  <c:pt idx="4">
                    <c:v>7.6439999999999994E-2</c:v>
                  </c:pt>
                  <c:pt idx="5">
                    <c:v>7.6439999999999994E-2</c:v>
                  </c:pt>
                  <c:pt idx="6">
                    <c:v>7.6439999999999994E-2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Sheet1!$A$77:$A$83</c:f>
              <c:strCache>
                <c:ptCount val="7"/>
                <c:pt idx="0">
                  <c:v>1. Cena najmu</c:v>
                </c:pt>
                <c:pt idx="1">
                  <c:v>2. Długość umowy</c:v>
                </c:pt>
                <c:pt idx="2">
                  <c:v>3. Wiarygodność wynajmującego</c:v>
                </c:pt>
                <c:pt idx="3">
                  <c:v>4. Możliwość własnej aranżacji mieszkania</c:v>
                </c:pt>
                <c:pt idx="4">
                  <c:v>5. Stały czynsz na okres trwania umowy</c:v>
                </c:pt>
                <c:pt idx="5">
                  <c:v>6. Warunki umowy</c:v>
                </c:pt>
                <c:pt idx="6">
                  <c:v>7. Warunki użytkowania </c:v>
                </c:pt>
              </c:strCache>
            </c:strRef>
          </c:cat>
          <c:val>
            <c:numRef>
              <c:f>Sheet1!$B$77:$B$83</c:f>
              <c:numCache>
                <c:formatCode>General</c:formatCode>
                <c:ptCount val="7"/>
                <c:pt idx="0">
                  <c:v>6.09</c:v>
                </c:pt>
                <c:pt idx="1">
                  <c:v>5.68</c:v>
                </c:pt>
                <c:pt idx="2">
                  <c:v>5.99</c:v>
                </c:pt>
                <c:pt idx="3">
                  <c:v>5.27</c:v>
                </c:pt>
                <c:pt idx="4">
                  <c:v>5.84</c:v>
                </c:pt>
                <c:pt idx="5">
                  <c:v>5.91</c:v>
                </c:pt>
                <c:pt idx="6">
                  <c:v>5.78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00E-A345-BD22-B7420C178A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4"/>
        <c:overlap val="-51"/>
        <c:axId val="1409116432"/>
        <c:axId val="1590557776"/>
      </c:barChart>
      <c:catAx>
        <c:axId val="1409116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PL"/>
          </a:p>
        </c:txPr>
        <c:crossAx val="1590557776"/>
        <c:crosses val="autoZero"/>
        <c:auto val="1"/>
        <c:lblAlgn val="ctr"/>
        <c:lblOffset val="100"/>
        <c:noMultiLvlLbl val="0"/>
      </c:catAx>
      <c:valAx>
        <c:axId val="1590557776"/>
        <c:scaling>
          <c:orientation val="minMax"/>
          <c:max val="7"/>
          <c:min val="1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PL"/>
          </a:p>
        </c:txPr>
        <c:crossAx val="1409116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/>
      </a:pPr>
      <a:endParaRPr lang="en-P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11A-7E44-831F-EC76363024ED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11A-7E44-831F-EC76363024ED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11A-7E44-831F-EC76363024ED}"/>
              </c:ext>
            </c:extLst>
          </c:dPt>
          <c:errBars>
            <c:errBarType val="both"/>
            <c:errValType val="cust"/>
            <c:noEndCap val="0"/>
            <c:plus>
              <c:numRef>
                <c:f>Sheet1!$D$77:$D$83</c:f>
                <c:numCache>
                  <c:formatCode>General</c:formatCode>
                  <c:ptCount val="7"/>
                  <c:pt idx="0">
                    <c:v>7.6439999999999994E-2</c:v>
                  </c:pt>
                  <c:pt idx="1">
                    <c:v>7.8399999999999997E-2</c:v>
                  </c:pt>
                  <c:pt idx="2">
                    <c:v>7.4479999999999991E-2</c:v>
                  </c:pt>
                  <c:pt idx="3">
                    <c:v>8.4279999999999994E-2</c:v>
                  </c:pt>
                  <c:pt idx="4">
                    <c:v>7.6439999999999994E-2</c:v>
                  </c:pt>
                  <c:pt idx="5">
                    <c:v>7.6439999999999994E-2</c:v>
                  </c:pt>
                  <c:pt idx="6">
                    <c:v>7.6439999999999994E-2</c:v>
                  </c:pt>
                </c:numCache>
              </c:numRef>
            </c:plus>
            <c:minus>
              <c:numRef>
                <c:f>Sheet1!$D$77:$D$83</c:f>
                <c:numCache>
                  <c:formatCode>General</c:formatCode>
                  <c:ptCount val="7"/>
                  <c:pt idx="0">
                    <c:v>7.6439999999999994E-2</c:v>
                  </c:pt>
                  <c:pt idx="1">
                    <c:v>7.8399999999999997E-2</c:v>
                  </c:pt>
                  <c:pt idx="2">
                    <c:v>7.4479999999999991E-2</c:v>
                  </c:pt>
                  <c:pt idx="3">
                    <c:v>8.4279999999999994E-2</c:v>
                  </c:pt>
                  <c:pt idx="4">
                    <c:v>7.6439999999999994E-2</c:v>
                  </c:pt>
                  <c:pt idx="5">
                    <c:v>7.6439999999999994E-2</c:v>
                  </c:pt>
                  <c:pt idx="6">
                    <c:v>7.6439999999999994E-2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Sheet1!$A$87:$A$94</c:f>
              <c:strCache>
                <c:ptCount val="8"/>
                <c:pt idx="0">
                  <c:v> 1. Cena najmu</c:v>
                </c:pt>
                <c:pt idx="1">
                  <c:v> 2. Długość umowy</c:v>
                </c:pt>
                <c:pt idx="2">
                  <c:v> 3. Przewidywalne dochody</c:v>
                </c:pt>
                <c:pt idx="3">
                  <c:v> 4. Wiarygodność najemcy</c:v>
                </c:pt>
                <c:pt idx="4">
                  <c:v>5. Dbałość najemcy o mieszkanie/dom</c:v>
                </c:pt>
                <c:pt idx="5">
                  <c:v> 6. Warunki umowy </c:v>
                </c:pt>
                <c:pt idx="6">
                  <c:v> 7. Własne plany życiowe</c:v>
                </c:pt>
                <c:pt idx="7">
                  <c:v> 8. Status prawny nieruchomości</c:v>
                </c:pt>
              </c:strCache>
            </c:strRef>
          </c:cat>
          <c:val>
            <c:numRef>
              <c:f>Sheet1!$B$87:$B$94</c:f>
              <c:numCache>
                <c:formatCode>General</c:formatCode>
                <c:ptCount val="8"/>
                <c:pt idx="0">
                  <c:v>6.0330000000000004</c:v>
                </c:pt>
                <c:pt idx="1">
                  <c:v>5.7919999999999998</c:v>
                </c:pt>
                <c:pt idx="2">
                  <c:v>5.9029999999999996</c:v>
                </c:pt>
                <c:pt idx="3">
                  <c:v>6.032</c:v>
                </c:pt>
                <c:pt idx="4">
                  <c:v>5.992</c:v>
                </c:pt>
                <c:pt idx="5">
                  <c:v>5.9130000000000003</c:v>
                </c:pt>
                <c:pt idx="6">
                  <c:v>5.7480000000000002</c:v>
                </c:pt>
                <c:pt idx="7">
                  <c:v>5.883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11A-7E44-831F-EC76363024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4"/>
        <c:overlap val="-51"/>
        <c:axId val="1409116432"/>
        <c:axId val="1590557776"/>
      </c:barChart>
      <c:catAx>
        <c:axId val="1409116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en-PL"/>
          </a:p>
        </c:txPr>
        <c:crossAx val="1590557776"/>
        <c:crosses val="autoZero"/>
        <c:auto val="1"/>
        <c:lblAlgn val="ctr"/>
        <c:lblOffset val="100"/>
        <c:noMultiLvlLbl val="0"/>
      </c:catAx>
      <c:valAx>
        <c:axId val="1590557776"/>
        <c:scaling>
          <c:orientation val="minMax"/>
          <c:max val="7"/>
          <c:min val="1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PL"/>
          </a:p>
        </c:txPr>
        <c:crossAx val="1409116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2937EB-9C6C-4C8A-8C58-464566BB32D7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A805AA6-19F4-4884-B067-A7E1B3250F42}">
      <dgm:prSet phldrT="[Tekst]" phldr="0" custT="1"/>
      <dgm:spPr/>
      <dgm:t>
        <a:bodyPr/>
        <a:lstStyle/>
        <a:p>
          <a:r>
            <a:rPr lang="pl-PL" sz="1600"/>
            <a:t>Potrzeby mieszkaniowe w gminie</a:t>
          </a:r>
        </a:p>
      </dgm:t>
    </dgm:pt>
    <dgm:pt modelId="{21B5C4A7-7AB7-4A7C-8F5A-2393584413DE}" type="parTrans" cxnId="{83C30193-69F8-4559-B785-3432056F16CE}">
      <dgm:prSet/>
      <dgm:spPr/>
      <dgm:t>
        <a:bodyPr/>
        <a:lstStyle/>
        <a:p>
          <a:endParaRPr lang="pl-PL"/>
        </a:p>
      </dgm:t>
    </dgm:pt>
    <dgm:pt modelId="{C56DAE6E-0DED-4C54-A7A1-0D88CD332BCE}" type="sibTrans" cxnId="{83C30193-69F8-4559-B785-3432056F16CE}">
      <dgm:prSet/>
      <dgm:spPr/>
      <dgm:t>
        <a:bodyPr/>
        <a:lstStyle/>
        <a:p>
          <a:endParaRPr lang="pl-PL"/>
        </a:p>
      </dgm:t>
    </dgm:pt>
    <dgm:pt modelId="{495F3EBC-D42C-4BD5-A09A-41D2364C3FA0}">
      <dgm:prSet phldrT="[Tekst]" phldr="0" custT="1"/>
      <dgm:spPr/>
      <dgm:t>
        <a:bodyPr/>
        <a:lstStyle/>
        <a:p>
          <a:r>
            <a:rPr lang="pl-PL" sz="1600"/>
            <a:t>Zasoby mieszkaniowe w gminie	 </a:t>
          </a:r>
        </a:p>
      </dgm:t>
    </dgm:pt>
    <dgm:pt modelId="{2D637B83-964D-401F-95B5-9CD0C6E35BB9}" type="parTrans" cxnId="{7C517748-3DA8-4A49-91BA-CDDFD4C6422F}">
      <dgm:prSet/>
      <dgm:spPr/>
      <dgm:t>
        <a:bodyPr/>
        <a:lstStyle/>
        <a:p>
          <a:endParaRPr lang="pl-PL"/>
        </a:p>
      </dgm:t>
    </dgm:pt>
    <dgm:pt modelId="{808DF59B-1CF7-47FD-8752-A5E7B4E3C37B}" type="sibTrans" cxnId="{7C517748-3DA8-4A49-91BA-CDDFD4C6422F}">
      <dgm:prSet/>
      <dgm:spPr/>
      <dgm:t>
        <a:bodyPr/>
        <a:lstStyle/>
        <a:p>
          <a:endParaRPr lang="pl-PL"/>
        </a:p>
      </dgm:t>
    </dgm:pt>
    <dgm:pt modelId="{F290EB77-1092-4DF8-BF4B-2609EB67C82C}">
      <dgm:prSet phldrT="[Tekst]" phldr="0" custT="1"/>
      <dgm:spPr/>
      <dgm:t>
        <a:bodyPr/>
        <a:lstStyle/>
        <a:p>
          <a:r>
            <a:rPr lang="pl-PL" sz="1600"/>
            <a:t>Zasób Operatora</a:t>
          </a:r>
        </a:p>
      </dgm:t>
    </dgm:pt>
    <dgm:pt modelId="{CF67EAF3-2CB1-4738-95AE-817F8FD869C2}" type="parTrans" cxnId="{C0DDE769-69A4-49EB-B0FD-32C3DE2E1555}">
      <dgm:prSet/>
      <dgm:spPr/>
      <dgm:t>
        <a:bodyPr/>
        <a:lstStyle/>
        <a:p>
          <a:endParaRPr lang="pl-PL"/>
        </a:p>
      </dgm:t>
    </dgm:pt>
    <dgm:pt modelId="{91FACC86-3805-406E-988D-A32723C300EA}" type="sibTrans" cxnId="{C0DDE769-69A4-49EB-B0FD-32C3DE2E1555}">
      <dgm:prSet/>
      <dgm:spPr/>
      <dgm:t>
        <a:bodyPr/>
        <a:lstStyle/>
        <a:p>
          <a:endParaRPr lang="pl-PL"/>
        </a:p>
      </dgm:t>
    </dgm:pt>
    <dgm:pt modelId="{237B5590-E6B6-4917-9838-8CCF8FE9FCA3}">
      <dgm:prSet phldrT="[Tekst]" phldr="0" custT="1"/>
      <dgm:spPr/>
      <dgm:t>
        <a:bodyPr/>
        <a:lstStyle/>
        <a:p>
          <a:r>
            <a:rPr lang="pl-PL" sz="1800" b="1">
              <a:latin typeface="Poppins" pitchFamily="2" charset="0"/>
              <a:cs typeface="Poppins" pitchFamily="2" charset="0"/>
            </a:rPr>
            <a:t>Jakie miejsce SAN w polityce mieszkaniowej gminy?</a:t>
          </a:r>
        </a:p>
      </dgm:t>
    </dgm:pt>
    <dgm:pt modelId="{06C19F21-8C6B-47E4-89CA-5D2D5E4C1B74}" type="parTrans" cxnId="{F0665D96-D86E-471A-B392-565721AD6002}">
      <dgm:prSet/>
      <dgm:spPr/>
      <dgm:t>
        <a:bodyPr/>
        <a:lstStyle/>
        <a:p>
          <a:endParaRPr lang="pl-PL"/>
        </a:p>
      </dgm:t>
    </dgm:pt>
    <dgm:pt modelId="{F4E7D25C-7F25-45FA-8A20-605AB802369F}" type="sibTrans" cxnId="{F0665D96-D86E-471A-B392-565721AD6002}">
      <dgm:prSet/>
      <dgm:spPr/>
      <dgm:t>
        <a:bodyPr/>
        <a:lstStyle/>
        <a:p>
          <a:endParaRPr lang="pl-PL"/>
        </a:p>
      </dgm:t>
    </dgm:pt>
    <dgm:pt modelId="{B9765F8D-B9FA-4128-BBF5-CB925F8D9233}" type="pres">
      <dgm:prSet presAssocID="{4D2937EB-9C6C-4C8A-8C58-464566BB32D7}" presName="Name0" presStyleCnt="0">
        <dgm:presLayoutVars>
          <dgm:chMax val="4"/>
          <dgm:resizeHandles val="exact"/>
        </dgm:presLayoutVars>
      </dgm:prSet>
      <dgm:spPr/>
    </dgm:pt>
    <dgm:pt modelId="{0AB580F9-3B6D-4BEC-BF09-BF6E569BCC98}" type="pres">
      <dgm:prSet presAssocID="{4D2937EB-9C6C-4C8A-8C58-464566BB32D7}" presName="ellipse" presStyleLbl="trBgShp" presStyleIdx="0" presStyleCnt="1"/>
      <dgm:spPr/>
    </dgm:pt>
    <dgm:pt modelId="{B3E427DC-AC53-463B-A239-B5DF6DEDCE71}" type="pres">
      <dgm:prSet presAssocID="{4D2937EB-9C6C-4C8A-8C58-464566BB32D7}" presName="arrow1" presStyleLbl="fgShp" presStyleIdx="0" presStyleCnt="1" custLinFactNeighborX="2742" custLinFactNeighborY="-37431"/>
      <dgm:spPr/>
    </dgm:pt>
    <dgm:pt modelId="{0BDB44A3-34D1-4B58-B1A3-19D68F3C4B6D}" type="pres">
      <dgm:prSet presAssocID="{4D2937EB-9C6C-4C8A-8C58-464566BB32D7}" presName="rectangle" presStyleLbl="revTx" presStyleIdx="0" presStyleCnt="1">
        <dgm:presLayoutVars>
          <dgm:bulletEnabled val="1"/>
        </dgm:presLayoutVars>
      </dgm:prSet>
      <dgm:spPr/>
    </dgm:pt>
    <dgm:pt modelId="{903D329E-4718-4FF7-A1E2-A7B1433DF502}" type="pres">
      <dgm:prSet presAssocID="{495F3EBC-D42C-4BD5-A09A-41D2364C3FA0}" presName="item1" presStyleLbl="node1" presStyleIdx="0" presStyleCnt="3">
        <dgm:presLayoutVars>
          <dgm:bulletEnabled val="1"/>
        </dgm:presLayoutVars>
      </dgm:prSet>
      <dgm:spPr/>
    </dgm:pt>
    <dgm:pt modelId="{A575E533-C70E-4B25-8D87-92F8290BAE71}" type="pres">
      <dgm:prSet presAssocID="{F290EB77-1092-4DF8-BF4B-2609EB67C82C}" presName="item2" presStyleLbl="node1" presStyleIdx="1" presStyleCnt="3">
        <dgm:presLayoutVars>
          <dgm:bulletEnabled val="1"/>
        </dgm:presLayoutVars>
      </dgm:prSet>
      <dgm:spPr/>
    </dgm:pt>
    <dgm:pt modelId="{57698CAA-05E5-4435-A147-48E7893A8B27}" type="pres">
      <dgm:prSet presAssocID="{237B5590-E6B6-4917-9838-8CCF8FE9FCA3}" presName="item3" presStyleLbl="node1" presStyleIdx="2" presStyleCnt="3">
        <dgm:presLayoutVars>
          <dgm:bulletEnabled val="1"/>
        </dgm:presLayoutVars>
      </dgm:prSet>
      <dgm:spPr/>
    </dgm:pt>
    <dgm:pt modelId="{04B28536-615D-48E5-A686-F3B11F3C3C59}" type="pres">
      <dgm:prSet presAssocID="{4D2937EB-9C6C-4C8A-8C58-464566BB32D7}" presName="funnel" presStyleLbl="trAlignAcc1" presStyleIdx="0" presStyleCnt="1" custLinFactNeighborX="246" custLinFactNeighborY="-1962"/>
      <dgm:spPr/>
    </dgm:pt>
  </dgm:ptLst>
  <dgm:cxnLst>
    <dgm:cxn modelId="{7E876228-2F53-49B3-951C-C001927795CB}" type="presOf" srcId="{4D2937EB-9C6C-4C8A-8C58-464566BB32D7}" destId="{B9765F8D-B9FA-4128-BBF5-CB925F8D9233}" srcOrd="0" destOrd="0" presId="urn:microsoft.com/office/officeart/2005/8/layout/funnel1"/>
    <dgm:cxn modelId="{7C517748-3DA8-4A49-91BA-CDDFD4C6422F}" srcId="{4D2937EB-9C6C-4C8A-8C58-464566BB32D7}" destId="{495F3EBC-D42C-4BD5-A09A-41D2364C3FA0}" srcOrd="1" destOrd="0" parTransId="{2D637B83-964D-401F-95B5-9CD0C6E35BB9}" sibTransId="{808DF59B-1CF7-47FD-8752-A5E7B4E3C37B}"/>
    <dgm:cxn modelId="{4A291C66-CC3D-49EA-9A45-AFC36B7470C2}" type="presOf" srcId="{495F3EBC-D42C-4BD5-A09A-41D2364C3FA0}" destId="{A575E533-C70E-4B25-8D87-92F8290BAE71}" srcOrd="0" destOrd="0" presId="urn:microsoft.com/office/officeart/2005/8/layout/funnel1"/>
    <dgm:cxn modelId="{C0DDE769-69A4-49EB-B0FD-32C3DE2E1555}" srcId="{4D2937EB-9C6C-4C8A-8C58-464566BB32D7}" destId="{F290EB77-1092-4DF8-BF4B-2609EB67C82C}" srcOrd="2" destOrd="0" parTransId="{CF67EAF3-2CB1-4738-95AE-817F8FD869C2}" sibTransId="{91FACC86-3805-406E-988D-A32723C300EA}"/>
    <dgm:cxn modelId="{83C30193-69F8-4559-B785-3432056F16CE}" srcId="{4D2937EB-9C6C-4C8A-8C58-464566BB32D7}" destId="{8A805AA6-19F4-4884-B067-A7E1B3250F42}" srcOrd="0" destOrd="0" parTransId="{21B5C4A7-7AB7-4A7C-8F5A-2393584413DE}" sibTransId="{C56DAE6E-0DED-4C54-A7A1-0D88CD332BCE}"/>
    <dgm:cxn modelId="{F0665D96-D86E-471A-B392-565721AD6002}" srcId="{4D2937EB-9C6C-4C8A-8C58-464566BB32D7}" destId="{237B5590-E6B6-4917-9838-8CCF8FE9FCA3}" srcOrd="3" destOrd="0" parTransId="{06C19F21-8C6B-47E4-89CA-5D2D5E4C1B74}" sibTransId="{F4E7D25C-7F25-45FA-8A20-605AB802369F}"/>
    <dgm:cxn modelId="{C4C588C6-7476-4C20-B5AE-835141CDE986}" type="presOf" srcId="{F290EB77-1092-4DF8-BF4B-2609EB67C82C}" destId="{903D329E-4718-4FF7-A1E2-A7B1433DF502}" srcOrd="0" destOrd="0" presId="urn:microsoft.com/office/officeart/2005/8/layout/funnel1"/>
    <dgm:cxn modelId="{A98E1AF9-652F-400C-A6AD-E4F0343CD337}" type="presOf" srcId="{8A805AA6-19F4-4884-B067-A7E1B3250F42}" destId="{57698CAA-05E5-4435-A147-48E7893A8B27}" srcOrd="0" destOrd="0" presId="urn:microsoft.com/office/officeart/2005/8/layout/funnel1"/>
    <dgm:cxn modelId="{46AF77FB-5DC0-4125-894A-BFDD62F1A0C2}" type="presOf" srcId="{237B5590-E6B6-4917-9838-8CCF8FE9FCA3}" destId="{0BDB44A3-34D1-4B58-B1A3-19D68F3C4B6D}" srcOrd="0" destOrd="0" presId="urn:microsoft.com/office/officeart/2005/8/layout/funnel1"/>
    <dgm:cxn modelId="{ADB32984-6AA3-4FC5-9713-50ED628BC330}" type="presParOf" srcId="{B9765F8D-B9FA-4128-BBF5-CB925F8D9233}" destId="{0AB580F9-3B6D-4BEC-BF09-BF6E569BCC98}" srcOrd="0" destOrd="0" presId="urn:microsoft.com/office/officeart/2005/8/layout/funnel1"/>
    <dgm:cxn modelId="{664D02BC-623B-4B88-AC5A-0F99512EB5E2}" type="presParOf" srcId="{B9765F8D-B9FA-4128-BBF5-CB925F8D9233}" destId="{B3E427DC-AC53-463B-A239-B5DF6DEDCE71}" srcOrd="1" destOrd="0" presId="urn:microsoft.com/office/officeart/2005/8/layout/funnel1"/>
    <dgm:cxn modelId="{F4A0EA82-2A9F-4E30-986F-6D61F0E71FA9}" type="presParOf" srcId="{B9765F8D-B9FA-4128-BBF5-CB925F8D9233}" destId="{0BDB44A3-34D1-4B58-B1A3-19D68F3C4B6D}" srcOrd="2" destOrd="0" presId="urn:microsoft.com/office/officeart/2005/8/layout/funnel1"/>
    <dgm:cxn modelId="{042EBEBE-825F-4506-8188-C5AE5BCDA2B0}" type="presParOf" srcId="{B9765F8D-B9FA-4128-BBF5-CB925F8D9233}" destId="{903D329E-4718-4FF7-A1E2-A7B1433DF502}" srcOrd="3" destOrd="0" presId="urn:microsoft.com/office/officeart/2005/8/layout/funnel1"/>
    <dgm:cxn modelId="{DD4121D3-A223-4E1E-9D39-B45900E7FC69}" type="presParOf" srcId="{B9765F8D-B9FA-4128-BBF5-CB925F8D9233}" destId="{A575E533-C70E-4B25-8D87-92F8290BAE71}" srcOrd="4" destOrd="0" presId="urn:microsoft.com/office/officeart/2005/8/layout/funnel1"/>
    <dgm:cxn modelId="{CC1ABDD7-F506-4AC6-A21E-E81754348B3F}" type="presParOf" srcId="{B9765F8D-B9FA-4128-BBF5-CB925F8D9233}" destId="{57698CAA-05E5-4435-A147-48E7893A8B27}" srcOrd="5" destOrd="0" presId="urn:microsoft.com/office/officeart/2005/8/layout/funnel1"/>
    <dgm:cxn modelId="{249A2158-EF38-4872-BEB0-2032F4E9437E}" type="presParOf" srcId="{B9765F8D-B9FA-4128-BBF5-CB925F8D9233}" destId="{04B28536-615D-48E5-A686-F3B11F3C3C59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2937EB-9C6C-4C8A-8C58-464566BB32D7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A805AA6-19F4-4884-B067-A7E1B3250F42}">
      <dgm:prSet phldrT="[Tekst]" phldr="0" custT="1"/>
      <dgm:spPr/>
      <dgm:t>
        <a:bodyPr/>
        <a:lstStyle/>
        <a:p>
          <a:r>
            <a:rPr lang="pl-PL" sz="1600"/>
            <a:t>Podaż</a:t>
          </a:r>
        </a:p>
      </dgm:t>
    </dgm:pt>
    <dgm:pt modelId="{21B5C4A7-7AB7-4A7C-8F5A-2393584413DE}" type="parTrans" cxnId="{83C30193-69F8-4559-B785-3432056F16CE}">
      <dgm:prSet/>
      <dgm:spPr/>
      <dgm:t>
        <a:bodyPr/>
        <a:lstStyle/>
        <a:p>
          <a:endParaRPr lang="pl-PL"/>
        </a:p>
      </dgm:t>
    </dgm:pt>
    <dgm:pt modelId="{C56DAE6E-0DED-4C54-A7A1-0D88CD332BCE}" type="sibTrans" cxnId="{83C30193-69F8-4559-B785-3432056F16CE}">
      <dgm:prSet/>
      <dgm:spPr/>
      <dgm:t>
        <a:bodyPr/>
        <a:lstStyle/>
        <a:p>
          <a:endParaRPr lang="pl-PL"/>
        </a:p>
      </dgm:t>
    </dgm:pt>
    <dgm:pt modelId="{495F3EBC-D42C-4BD5-A09A-41D2364C3FA0}">
      <dgm:prSet phldrT="[Tekst]" phldr="0" custT="1"/>
      <dgm:spPr/>
      <dgm:t>
        <a:bodyPr/>
        <a:lstStyle/>
        <a:p>
          <a:r>
            <a:rPr lang="pl-PL" sz="1600"/>
            <a:t>Popyt</a:t>
          </a:r>
        </a:p>
      </dgm:t>
    </dgm:pt>
    <dgm:pt modelId="{2D637B83-964D-401F-95B5-9CD0C6E35BB9}" type="parTrans" cxnId="{7C517748-3DA8-4A49-91BA-CDDFD4C6422F}">
      <dgm:prSet/>
      <dgm:spPr/>
      <dgm:t>
        <a:bodyPr/>
        <a:lstStyle/>
        <a:p>
          <a:endParaRPr lang="pl-PL"/>
        </a:p>
      </dgm:t>
    </dgm:pt>
    <dgm:pt modelId="{808DF59B-1CF7-47FD-8752-A5E7B4E3C37B}" type="sibTrans" cxnId="{7C517748-3DA8-4A49-91BA-CDDFD4C6422F}">
      <dgm:prSet/>
      <dgm:spPr/>
      <dgm:t>
        <a:bodyPr/>
        <a:lstStyle/>
        <a:p>
          <a:endParaRPr lang="pl-PL"/>
        </a:p>
      </dgm:t>
    </dgm:pt>
    <dgm:pt modelId="{F290EB77-1092-4DF8-BF4B-2609EB67C82C}">
      <dgm:prSet phldrT="[Tekst]" phldr="0" custT="1"/>
      <dgm:spPr/>
      <dgm:t>
        <a:bodyPr/>
        <a:lstStyle/>
        <a:p>
          <a:r>
            <a:rPr lang="pl-PL" sz="1600"/>
            <a:t>Możliwości operatora</a:t>
          </a:r>
        </a:p>
      </dgm:t>
    </dgm:pt>
    <dgm:pt modelId="{CF67EAF3-2CB1-4738-95AE-817F8FD869C2}" type="parTrans" cxnId="{C0DDE769-69A4-49EB-B0FD-32C3DE2E1555}">
      <dgm:prSet/>
      <dgm:spPr/>
      <dgm:t>
        <a:bodyPr/>
        <a:lstStyle/>
        <a:p>
          <a:endParaRPr lang="pl-PL"/>
        </a:p>
      </dgm:t>
    </dgm:pt>
    <dgm:pt modelId="{91FACC86-3805-406E-988D-A32723C300EA}" type="sibTrans" cxnId="{C0DDE769-69A4-49EB-B0FD-32C3DE2E1555}">
      <dgm:prSet/>
      <dgm:spPr/>
      <dgm:t>
        <a:bodyPr/>
        <a:lstStyle/>
        <a:p>
          <a:endParaRPr lang="pl-PL"/>
        </a:p>
      </dgm:t>
    </dgm:pt>
    <dgm:pt modelId="{237B5590-E6B6-4917-9838-8CCF8FE9FCA3}">
      <dgm:prSet phldrT="[Tekst]" phldr="0" custT="1"/>
      <dgm:spPr/>
      <dgm:t>
        <a:bodyPr/>
        <a:lstStyle/>
        <a:p>
          <a:r>
            <a:rPr lang="pl-PL" sz="1800" b="1">
              <a:latin typeface="Poppins" pitchFamily="2" charset="0"/>
              <a:cs typeface="Poppins" pitchFamily="2" charset="0"/>
            </a:rPr>
            <a:t>Jaki czynsz w SAN?</a:t>
          </a:r>
        </a:p>
      </dgm:t>
    </dgm:pt>
    <dgm:pt modelId="{06C19F21-8C6B-47E4-89CA-5D2D5E4C1B74}" type="parTrans" cxnId="{F0665D96-D86E-471A-B392-565721AD6002}">
      <dgm:prSet/>
      <dgm:spPr/>
      <dgm:t>
        <a:bodyPr/>
        <a:lstStyle/>
        <a:p>
          <a:endParaRPr lang="pl-PL"/>
        </a:p>
      </dgm:t>
    </dgm:pt>
    <dgm:pt modelId="{F4E7D25C-7F25-45FA-8A20-605AB802369F}" type="sibTrans" cxnId="{F0665D96-D86E-471A-B392-565721AD6002}">
      <dgm:prSet/>
      <dgm:spPr/>
      <dgm:t>
        <a:bodyPr/>
        <a:lstStyle/>
        <a:p>
          <a:endParaRPr lang="pl-PL"/>
        </a:p>
      </dgm:t>
    </dgm:pt>
    <dgm:pt modelId="{B9765F8D-B9FA-4128-BBF5-CB925F8D9233}" type="pres">
      <dgm:prSet presAssocID="{4D2937EB-9C6C-4C8A-8C58-464566BB32D7}" presName="Name0" presStyleCnt="0">
        <dgm:presLayoutVars>
          <dgm:chMax val="4"/>
          <dgm:resizeHandles val="exact"/>
        </dgm:presLayoutVars>
      </dgm:prSet>
      <dgm:spPr/>
    </dgm:pt>
    <dgm:pt modelId="{0AB580F9-3B6D-4BEC-BF09-BF6E569BCC98}" type="pres">
      <dgm:prSet presAssocID="{4D2937EB-9C6C-4C8A-8C58-464566BB32D7}" presName="ellipse" presStyleLbl="trBgShp" presStyleIdx="0" presStyleCnt="1"/>
      <dgm:spPr/>
    </dgm:pt>
    <dgm:pt modelId="{B3E427DC-AC53-463B-A239-B5DF6DEDCE71}" type="pres">
      <dgm:prSet presAssocID="{4D2937EB-9C6C-4C8A-8C58-464566BB32D7}" presName="arrow1" presStyleLbl="fgShp" presStyleIdx="0" presStyleCnt="1" custLinFactNeighborX="2742" custLinFactNeighborY="-37431"/>
      <dgm:spPr/>
    </dgm:pt>
    <dgm:pt modelId="{0BDB44A3-34D1-4B58-B1A3-19D68F3C4B6D}" type="pres">
      <dgm:prSet presAssocID="{4D2937EB-9C6C-4C8A-8C58-464566BB32D7}" presName="rectangle" presStyleLbl="revTx" presStyleIdx="0" presStyleCnt="1">
        <dgm:presLayoutVars>
          <dgm:bulletEnabled val="1"/>
        </dgm:presLayoutVars>
      </dgm:prSet>
      <dgm:spPr/>
    </dgm:pt>
    <dgm:pt modelId="{903D329E-4718-4FF7-A1E2-A7B1433DF502}" type="pres">
      <dgm:prSet presAssocID="{495F3EBC-D42C-4BD5-A09A-41D2364C3FA0}" presName="item1" presStyleLbl="node1" presStyleIdx="0" presStyleCnt="3">
        <dgm:presLayoutVars>
          <dgm:bulletEnabled val="1"/>
        </dgm:presLayoutVars>
      </dgm:prSet>
      <dgm:spPr/>
    </dgm:pt>
    <dgm:pt modelId="{A575E533-C70E-4B25-8D87-92F8290BAE71}" type="pres">
      <dgm:prSet presAssocID="{F290EB77-1092-4DF8-BF4B-2609EB67C82C}" presName="item2" presStyleLbl="node1" presStyleIdx="1" presStyleCnt="3">
        <dgm:presLayoutVars>
          <dgm:bulletEnabled val="1"/>
        </dgm:presLayoutVars>
      </dgm:prSet>
      <dgm:spPr/>
    </dgm:pt>
    <dgm:pt modelId="{57698CAA-05E5-4435-A147-48E7893A8B27}" type="pres">
      <dgm:prSet presAssocID="{237B5590-E6B6-4917-9838-8CCF8FE9FCA3}" presName="item3" presStyleLbl="node1" presStyleIdx="2" presStyleCnt="3">
        <dgm:presLayoutVars>
          <dgm:bulletEnabled val="1"/>
        </dgm:presLayoutVars>
      </dgm:prSet>
      <dgm:spPr/>
    </dgm:pt>
    <dgm:pt modelId="{04B28536-615D-48E5-A686-F3B11F3C3C59}" type="pres">
      <dgm:prSet presAssocID="{4D2937EB-9C6C-4C8A-8C58-464566BB32D7}" presName="funnel" presStyleLbl="trAlignAcc1" presStyleIdx="0" presStyleCnt="1" custLinFactNeighborX="-1284" custLinFactNeighborY="-193"/>
      <dgm:spPr/>
    </dgm:pt>
  </dgm:ptLst>
  <dgm:cxnLst>
    <dgm:cxn modelId="{7E876228-2F53-49B3-951C-C001927795CB}" type="presOf" srcId="{4D2937EB-9C6C-4C8A-8C58-464566BB32D7}" destId="{B9765F8D-B9FA-4128-BBF5-CB925F8D9233}" srcOrd="0" destOrd="0" presId="urn:microsoft.com/office/officeart/2005/8/layout/funnel1"/>
    <dgm:cxn modelId="{7C517748-3DA8-4A49-91BA-CDDFD4C6422F}" srcId="{4D2937EB-9C6C-4C8A-8C58-464566BB32D7}" destId="{495F3EBC-D42C-4BD5-A09A-41D2364C3FA0}" srcOrd="1" destOrd="0" parTransId="{2D637B83-964D-401F-95B5-9CD0C6E35BB9}" sibTransId="{808DF59B-1CF7-47FD-8752-A5E7B4E3C37B}"/>
    <dgm:cxn modelId="{4A291C66-CC3D-49EA-9A45-AFC36B7470C2}" type="presOf" srcId="{495F3EBC-D42C-4BD5-A09A-41D2364C3FA0}" destId="{A575E533-C70E-4B25-8D87-92F8290BAE71}" srcOrd="0" destOrd="0" presId="urn:microsoft.com/office/officeart/2005/8/layout/funnel1"/>
    <dgm:cxn modelId="{C0DDE769-69A4-49EB-B0FD-32C3DE2E1555}" srcId="{4D2937EB-9C6C-4C8A-8C58-464566BB32D7}" destId="{F290EB77-1092-4DF8-BF4B-2609EB67C82C}" srcOrd="2" destOrd="0" parTransId="{CF67EAF3-2CB1-4738-95AE-817F8FD869C2}" sibTransId="{91FACC86-3805-406E-988D-A32723C300EA}"/>
    <dgm:cxn modelId="{83C30193-69F8-4559-B785-3432056F16CE}" srcId="{4D2937EB-9C6C-4C8A-8C58-464566BB32D7}" destId="{8A805AA6-19F4-4884-B067-A7E1B3250F42}" srcOrd="0" destOrd="0" parTransId="{21B5C4A7-7AB7-4A7C-8F5A-2393584413DE}" sibTransId="{C56DAE6E-0DED-4C54-A7A1-0D88CD332BCE}"/>
    <dgm:cxn modelId="{F0665D96-D86E-471A-B392-565721AD6002}" srcId="{4D2937EB-9C6C-4C8A-8C58-464566BB32D7}" destId="{237B5590-E6B6-4917-9838-8CCF8FE9FCA3}" srcOrd="3" destOrd="0" parTransId="{06C19F21-8C6B-47E4-89CA-5D2D5E4C1B74}" sibTransId="{F4E7D25C-7F25-45FA-8A20-605AB802369F}"/>
    <dgm:cxn modelId="{C4C588C6-7476-4C20-B5AE-835141CDE986}" type="presOf" srcId="{F290EB77-1092-4DF8-BF4B-2609EB67C82C}" destId="{903D329E-4718-4FF7-A1E2-A7B1433DF502}" srcOrd="0" destOrd="0" presId="urn:microsoft.com/office/officeart/2005/8/layout/funnel1"/>
    <dgm:cxn modelId="{A98E1AF9-652F-400C-A6AD-E4F0343CD337}" type="presOf" srcId="{8A805AA6-19F4-4884-B067-A7E1B3250F42}" destId="{57698CAA-05E5-4435-A147-48E7893A8B27}" srcOrd="0" destOrd="0" presId="urn:microsoft.com/office/officeart/2005/8/layout/funnel1"/>
    <dgm:cxn modelId="{46AF77FB-5DC0-4125-894A-BFDD62F1A0C2}" type="presOf" srcId="{237B5590-E6B6-4917-9838-8CCF8FE9FCA3}" destId="{0BDB44A3-34D1-4B58-B1A3-19D68F3C4B6D}" srcOrd="0" destOrd="0" presId="urn:microsoft.com/office/officeart/2005/8/layout/funnel1"/>
    <dgm:cxn modelId="{ADB32984-6AA3-4FC5-9713-50ED628BC330}" type="presParOf" srcId="{B9765F8D-B9FA-4128-BBF5-CB925F8D9233}" destId="{0AB580F9-3B6D-4BEC-BF09-BF6E569BCC98}" srcOrd="0" destOrd="0" presId="urn:microsoft.com/office/officeart/2005/8/layout/funnel1"/>
    <dgm:cxn modelId="{664D02BC-623B-4B88-AC5A-0F99512EB5E2}" type="presParOf" srcId="{B9765F8D-B9FA-4128-BBF5-CB925F8D9233}" destId="{B3E427DC-AC53-463B-A239-B5DF6DEDCE71}" srcOrd="1" destOrd="0" presId="urn:microsoft.com/office/officeart/2005/8/layout/funnel1"/>
    <dgm:cxn modelId="{F4A0EA82-2A9F-4E30-986F-6D61F0E71FA9}" type="presParOf" srcId="{B9765F8D-B9FA-4128-BBF5-CB925F8D9233}" destId="{0BDB44A3-34D1-4B58-B1A3-19D68F3C4B6D}" srcOrd="2" destOrd="0" presId="urn:microsoft.com/office/officeart/2005/8/layout/funnel1"/>
    <dgm:cxn modelId="{042EBEBE-825F-4506-8188-C5AE5BCDA2B0}" type="presParOf" srcId="{B9765F8D-B9FA-4128-BBF5-CB925F8D9233}" destId="{903D329E-4718-4FF7-A1E2-A7B1433DF502}" srcOrd="3" destOrd="0" presId="urn:microsoft.com/office/officeart/2005/8/layout/funnel1"/>
    <dgm:cxn modelId="{DD4121D3-A223-4E1E-9D39-B45900E7FC69}" type="presParOf" srcId="{B9765F8D-B9FA-4128-BBF5-CB925F8D9233}" destId="{A575E533-C70E-4B25-8D87-92F8290BAE71}" srcOrd="4" destOrd="0" presId="urn:microsoft.com/office/officeart/2005/8/layout/funnel1"/>
    <dgm:cxn modelId="{CC1ABDD7-F506-4AC6-A21E-E81754348B3F}" type="presParOf" srcId="{B9765F8D-B9FA-4128-BBF5-CB925F8D9233}" destId="{57698CAA-05E5-4435-A147-48E7893A8B27}" srcOrd="5" destOrd="0" presId="urn:microsoft.com/office/officeart/2005/8/layout/funnel1"/>
    <dgm:cxn modelId="{249A2158-EF38-4872-BEB0-2032F4E9437E}" type="presParOf" srcId="{B9765F8D-B9FA-4128-BBF5-CB925F8D9233}" destId="{04B28536-615D-48E5-A686-F3B11F3C3C59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2937EB-9C6C-4C8A-8C58-464566BB32D7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A805AA6-19F4-4884-B067-A7E1B3250F42}">
      <dgm:prSet phldrT="[Tekst]" phldr="0" custT="1"/>
      <dgm:spPr/>
      <dgm:t>
        <a:bodyPr/>
        <a:lstStyle/>
        <a:p>
          <a:r>
            <a:rPr lang="pl-PL" sz="1600"/>
            <a:t>„Luka czynszowa”</a:t>
          </a:r>
        </a:p>
      </dgm:t>
    </dgm:pt>
    <dgm:pt modelId="{21B5C4A7-7AB7-4A7C-8F5A-2393584413DE}" type="parTrans" cxnId="{83C30193-69F8-4559-B785-3432056F16CE}">
      <dgm:prSet/>
      <dgm:spPr/>
      <dgm:t>
        <a:bodyPr/>
        <a:lstStyle/>
        <a:p>
          <a:endParaRPr lang="pl-PL"/>
        </a:p>
      </dgm:t>
    </dgm:pt>
    <dgm:pt modelId="{C56DAE6E-0DED-4C54-A7A1-0D88CD332BCE}" type="sibTrans" cxnId="{83C30193-69F8-4559-B785-3432056F16CE}">
      <dgm:prSet/>
      <dgm:spPr/>
      <dgm:t>
        <a:bodyPr/>
        <a:lstStyle/>
        <a:p>
          <a:endParaRPr lang="pl-PL"/>
        </a:p>
      </dgm:t>
    </dgm:pt>
    <dgm:pt modelId="{495F3EBC-D42C-4BD5-A09A-41D2364C3FA0}">
      <dgm:prSet phldrT="[Tekst]" phldr="0" custT="1"/>
      <dgm:spPr/>
      <dgm:t>
        <a:bodyPr/>
        <a:lstStyle/>
        <a:p>
          <a:r>
            <a:rPr lang="pl-PL" sz="1600"/>
            <a:t>Potrzebujący mieszkań</a:t>
          </a:r>
        </a:p>
      </dgm:t>
    </dgm:pt>
    <dgm:pt modelId="{2D637B83-964D-401F-95B5-9CD0C6E35BB9}" type="parTrans" cxnId="{7C517748-3DA8-4A49-91BA-CDDFD4C6422F}">
      <dgm:prSet/>
      <dgm:spPr/>
      <dgm:t>
        <a:bodyPr/>
        <a:lstStyle/>
        <a:p>
          <a:endParaRPr lang="pl-PL"/>
        </a:p>
      </dgm:t>
    </dgm:pt>
    <dgm:pt modelId="{808DF59B-1CF7-47FD-8752-A5E7B4E3C37B}" type="sibTrans" cxnId="{7C517748-3DA8-4A49-91BA-CDDFD4C6422F}">
      <dgm:prSet/>
      <dgm:spPr/>
      <dgm:t>
        <a:bodyPr/>
        <a:lstStyle/>
        <a:p>
          <a:endParaRPr lang="pl-PL"/>
        </a:p>
      </dgm:t>
    </dgm:pt>
    <dgm:pt modelId="{F290EB77-1092-4DF8-BF4B-2609EB67C82C}">
      <dgm:prSet phldrT="[Tekst]" phldr="0" custT="1"/>
      <dgm:spPr/>
      <dgm:t>
        <a:bodyPr/>
        <a:lstStyle/>
        <a:p>
          <a:r>
            <a:rPr lang="pl-PL" sz="1600"/>
            <a:t>Grupy wspierane w FERS</a:t>
          </a:r>
        </a:p>
      </dgm:t>
    </dgm:pt>
    <dgm:pt modelId="{CF67EAF3-2CB1-4738-95AE-817F8FD869C2}" type="parTrans" cxnId="{C0DDE769-69A4-49EB-B0FD-32C3DE2E1555}">
      <dgm:prSet/>
      <dgm:spPr/>
      <dgm:t>
        <a:bodyPr/>
        <a:lstStyle/>
        <a:p>
          <a:endParaRPr lang="pl-PL"/>
        </a:p>
      </dgm:t>
    </dgm:pt>
    <dgm:pt modelId="{91FACC86-3805-406E-988D-A32723C300EA}" type="sibTrans" cxnId="{C0DDE769-69A4-49EB-B0FD-32C3DE2E1555}">
      <dgm:prSet/>
      <dgm:spPr/>
      <dgm:t>
        <a:bodyPr/>
        <a:lstStyle/>
        <a:p>
          <a:endParaRPr lang="pl-PL"/>
        </a:p>
      </dgm:t>
    </dgm:pt>
    <dgm:pt modelId="{237B5590-E6B6-4917-9838-8CCF8FE9FCA3}">
      <dgm:prSet phldrT="[Tekst]" phldr="0" custT="1"/>
      <dgm:spPr/>
      <dgm:t>
        <a:bodyPr/>
        <a:lstStyle/>
        <a:p>
          <a:r>
            <a:rPr lang="pl-PL" sz="1800" b="1">
              <a:latin typeface="Poppins" pitchFamily="2" charset="0"/>
              <a:cs typeface="Poppins" pitchFamily="2" charset="0"/>
            </a:rPr>
            <a:t>Jakie grupy docelowe w SAN?</a:t>
          </a:r>
        </a:p>
      </dgm:t>
    </dgm:pt>
    <dgm:pt modelId="{06C19F21-8C6B-47E4-89CA-5D2D5E4C1B74}" type="parTrans" cxnId="{F0665D96-D86E-471A-B392-565721AD6002}">
      <dgm:prSet/>
      <dgm:spPr/>
      <dgm:t>
        <a:bodyPr/>
        <a:lstStyle/>
        <a:p>
          <a:endParaRPr lang="pl-PL"/>
        </a:p>
      </dgm:t>
    </dgm:pt>
    <dgm:pt modelId="{F4E7D25C-7F25-45FA-8A20-605AB802369F}" type="sibTrans" cxnId="{F0665D96-D86E-471A-B392-565721AD6002}">
      <dgm:prSet/>
      <dgm:spPr/>
      <dgm:t>
        <a:bodyPr/>
        <a:lstStyle/>
        <a:p>
          <a:endParaRPr lang="pl-PL"/>
        </a:p>
      </dgm:t>
    </dgm:pt>
    <dgm:pt modelId="{B9765F8D-B9FA-4128-BBF5-CB925F8D9233}" type="pres">
      <dgm:prSet presAssocID="{4D2937EB-9C6C-4C8A-8C58-464566BB32D7}" presName="Name0" presStyleCnt="0">
        <dgm:presLayoutVars>
          <dgm:chMax val="4"/>
          <dgm:resizeHandles val="exact"/>
        </dgm:presLayoutVars>
      </dgm:prSet>
      <dgm:spPr/>
    </dgm:pt>
    <dgm:pt modelId="{0AB580F9-3B6D-4BEC-BF09-BF6E569BCC98}" type="pres">
      <dgm:prSet presAssocID="{4D2937EB-9C6C-4C8A-8C58-464566BB32D7}" presName="ellipse" presStyleLbl="trBgShp" presStyleIdx="0" presStyleCnt="1"/>
      <dgm:spPr/>
    </dgm:pt>
    <dgm:pt modelId="{B3E427DC-AC53-463B-A239-B5DF6DEDCE71}" type="pres">
      <dgm:prSet presAssocID="{4D2937EB-9C6C-4C8A-8C58-464566BB32D7}" presName="arrow1" presStyleLbl="fgShp" presStyleIdx="0" presStyleCnt="1" custLinFactNeighborX="2742" custLinFactNeighborY="-37431"/>
      <dgm:spPr/>
    </dgm:pt>
    <dgm:pt modelId="{0BDB44A3-34D1-4B58-B1A3-19D68F3C4B6D}" type="pres">
      <dgm:prSet presAssocID="{4D2937EB-9C6C-4C8A-8C58-464566BB32D7}" presName="rectangle" presStyleLbl="revTx" presStyleIdx="0" presStyleCnt="1">
        <dgm:presLayoutVars>
          <dgm:bulletEnabled val="1"/>
        </dgm:presLayoutVars>
      </dgm:prSet>
      <dgm:spPr/>
    </dgm:pt>
    <dgm:pt modelId="{903D329E-4718-4FF7-A1E2-A7B1433DF502}" type="pres">
      <dgm:prSet presAssocID="{495F3EBC-D42C-4BD5-A09A-41D2364C3FA0}" presName="item1" presStyleLbl="node1" presStyleIdx="0" presStyleCnt="3">
        <dgm:presLayoutVars>
          <dgm:bulletEnabled val="1"/>
        </dgm:presLayoutVars>
      </dgm:prSet>
      <dgm:spPr/>
    </dgm:pt>
    <dgm:pt modelId="{A575E533-C70E-4B25-8D87-92F8290BAE71}" type="pres">
      <dgm:prSet presAssocID="{F290EB77-1092-4DF8-BF4B-2609EB67C82C}" presName="item2" presStyleLbl="node1" presStyleIdx="1" presStyleCnt="3">
        <dgm:presLayoutVars>
          <dgm:bulletEnabled val="1"/>
        </dgm:presLayoutVars>
      </dgm:prSet>
      <dgm:spPr/>
    </dgm:pt>
    <dgm:pt modelId="{57698CAA-05E5-4435-A147-48E7893A8B27}" type="pres">
      <dgm:prSet presAssocID="{237B5590-E6B6-4917-9838-8CCF8FE9FCA3}" presName="item3" presStyleLbl="node1" presStyleIdx="2" presStyleCnt="3">
        <dgm:presLayoutVars>
          <dgm:bulletEnabled val="1"/>
        </dgm:presLayoutVars>
      </dgm:prSet>
      <dgm:spPr/>
    </dgm:pt>
    <dgm:pt modelId="{04B28536-615D-48E5-A686-F3B11F3C3C59}" type="pres">
      <dgm:prSet presAssocID="{4D2937EB-9C6C-4C8A-8C58-464566BB32D7}" presName="funnel" presStyleLbl="trAlignAcc1" presStyleIdx="0" presStyleCnt="1" custLinFactNeighborX="-181" custLinFactNeighborY="-1676"/>
      <dgm:spPr/>
    </dgm:pt>
  </dgm:ptLst>
  <dgm:cxnLst>
    <dgm:cxn modelId="{7E876228-2F53-49B3-951C-C001927795CB}" type="presOf" srcId="{4D2937EB-9C6C-4C8A-8C58-464566BB32D7}" destId="{B9765F8D-B9FA-4128-BBF5-CB925F8D9233}" srcOrd="0" destOrd="0" presId="urn:microsoft.com/office/officeart/2005/8/layout/funnel1"/>
    <dgm:cxn modelId="{7C517748-3DA8-4A49-91BA-CDDFD4C6422F}" srcId="{4D2937EB-9C6C-4C8A-8C58-464566BB32D7}" destId="{495F3EBC-D42C-4BD5-A09A-41D2364C3FA0}" srcOrd="1" destOrd="0" parTransId="{2D637B83-964D-401F-95B5-9CD0C6E35BB9}" sibTransId="{808DF59B-1CF7-47FD-8752-A5E7B4E3C37B}"/>
    <dgm:cxn modelId="{4A291C66-CC3D-49EA-9A45-AFC36B7470C2}" type="presOf" srcId="{495F3EBC-D42C-4BD5-A09A-41D2364C3FA0}" destId="{A575E533-C70E-4B25-8D87-92F8290BAE71}" srcOrd="0" destOrd="0" presId="urn:microsoft.com/office/officeart/2005/8/layout/funnel1"/>
    <dgm:cxn modelId="{C0DDE769-69A4-49EB-B0FD-32C3DE2E1555}" srcId="{4D2937EB-9C6C-4C8A-8C58-464566BB32D7}" destId="{F290EB77-1092-4DF8-BF4B-2609EB67C82C}" srcOrd="2" destOrd="0" parTransId="{CF67EAF3-2CB1-4738-95AE-817F8FD869C2}" sibTransId="{91FACC86-3805-406E-988D-A32723C300EA}"/>
    <dgm:cxn modelId="{83C30193-69F8-4559-B785-3432056F16CE}" srcId="{4D2937EB-9C6C-4C8A-8C58-464566BB32D7}" destId="{8A805AA6-19F4-4884-B067-A7E1B3250F42}" srcOrd="0" destOrd="0" parTransId="{21B5C4A7-7AB7-4A7C-8F5A-2393584413DE}" sibTransId="{C56DAE6E-0DED-4C54-A7A1-0D88CD332BCE}"/>
    <dgm:cxn modelId="{F0665D96-D86E-471A-B392-565721AD6002}" srcId="{4D2937EB-9C6C-4C8A-8C58-464566BB32D7}" destId="{237B5590-E6B6-4917-9838-8CCF8FE9FCA3}" srcOrd="3" destOrd="0" parTransId="{06C19F21-8C6B-47E4-89CA-5D2D5E4C1B74}" sibTransId="{F4E7D25C-7F25-45FA-8A20-605AB802369F}"/>
    <dgm:cxn modelId="{C4C588C6-7476-4C20-B5AE-835141CDE986}" type="presOf" srcId="{F290EB77-1092-4DF8-BF4B-2609EB67C82C}" destId="{903D329E-4718-4FF7-A1E2-A7B1433DF502}" srcOrd="0" destOrd="0" presId="urn:microsoft.com/office/officeart/2005/8/layout/funnel1"/>
    <dgm:cxn modelId="{A98E1AF9-652F-400C-A6AD-E4F0343CD337}" type="presOf" srcId="{8A805AA6-19F4-4884-B067-A7E1B3250F42}" destId="{57698CAA-05E5-4435-A147-48E7893A8B27}" srcOrd="0" destOrd="0" presId="urn:microsoft.com/office/officeart/2005/8/layout/funnel1"/>
    <dgm:cxn modelId="{46AF77FB-5DC0-4125-894A-BFDD62F1A0C2}" type="presOf" srcId="{237B5590-E6B6-4917-9838-8CCF8FE9FCA3}" destId="{0BDB44A3-34D1-4B58-B1A3-19D68F3C4B6D}" srcOrd="0" destOrd="0" presId="urn:microsoft.com/office/officeart/2005/8/layout/funnel1"/>
    <dgm:cxn modelId="{ADB32984-6AA3-4FC5-9713-50ED628BC330}" type="presParOf" srcId="{B9765F8D-B9FA-4128-BBF5-CB925F8D9233}" destId="{0AB580F9-3B6D-4BEC-BF09-BF6E569BCC98}" srcOrd="0" destOrd="0" presId="urn:microsoft.com/office/officeart/2005/8/layout/funnel1"/>
    <dgm:cxn modelId="{664D02BC-623B-4B88-AC5A-0F99512EB5E2}" type="presParOf" srcId="{B9765F8D-B9FA-4128-BBF5-CB925F8D9233}" destId="{B3E427DC-AC53-463B-A239-B5DF6DEDCE71}" srcOrd="1" destOrd="0" presId="urn:microsoft.com/office/officeart/2005/8/layout/funnel1"/>
    <dgm:cxn modelId="{F4A0EA82-2A9F-4E30-986F-6D61F0E71FA9}" type="presParOf" srcId="{B9765F8D-B9FA-4128-BBF5-CB925F8D9233}" destId="{0BDB44A3-34D1-4B58-B1A3-19D68F3C4B6D}" srcOrd="2" destOrd="0" presId="urn:microsoft.com/office/officeart/2005/8/layout/funnel1"/>
    <dgm:cxn modelId="{042EBEBE-825F-4506-8188-C5AE5BCDA2B0}" type="presParOf" srcId="{B9765F8D-B9FA-4128-BBF5-CB925F8D9233}" destId="{903D329E-4718-4FF7-A1E2-A7B1433DF502}" srcOrd="3" destOrd="0" presId="urn:microsoft.com/office/officeart/2005/8/layout/funnel1"/>
    <dgm:cxn modelId="{DD4121D3-A223-4E1E-9D39-B45900E7FC69}" type="presParOf" srcId="{B9765F8D-B9FA-4128-BBF5-CB925F8D9233}" destId="{A575E533-C70E-4B25-8D87-92F8290BAE71}" srcOrd="4" destOrd="0" presId="urn:microsoft.com/office/officeart/2005/8/layout/funnel1"/>
    <dgm:cxn modelId="{CC1ABDD7-F506-4AC6-A21E-E81754348B3F}" type="presParOf" srcId="{B9765F8D-B9FA-4128-BBF5-CB925F8D9233}" destId="{57698CAA-05E5-4435-A147-48E7893A8B27}" srcOrd="5" destOrd="0" presId="urn:microsoft.com/office/officeart/2005/8/layout/funnel1"/>
    <dgm:cxn modelId="{249A2158-EF38-4872-BEB0-2032F4E9437E}" type="presParOf" srcId="{B9765F8D-B9FA-4128-BBF5-CB925F8D9233}" destId="{04B28536-615D-48E5-A686-F3B11F3C3C59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B580F9-3B6D-4BEC-BF09-BF6E569BCC98}">
      <dsp:nvSpPr>
        <dsp:cNvPr id="0" name=""/>
        <dsp:cNvSpPr/>
      </dsp:nvSpPr>
      <dsp:spPr>
        <a:xfrm>
          <a:off x="1197603" y="168207"/>
          <a:ext cx="3338278" cy="1159340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E427DC-AC53-463B-A239-B5DF6DEDCE71}">
      <dsp:nvSpPr>
        <dsp:cNvPr id="0" name=""/>
        <dsp:cNvSpPr/>
      </dsp:nvSpPr>
      <dsp:spPr>
        <a:xfrm>
          <a:off x="2566181" y="2852055"/>
          <a:ext cx="646953" cy="414050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DB44A3-34D1-4B58-B1A3-19D68F3C4B6D}">
      <dsp:nvSpPr>
        <dsp:cNvPr id="0" name=""/>
        <dsp:cNvSpPr/>
      </dsp:nvSpPr>
      <dsp:spPr>
        <a:xfrm>
          <a:off x="1319230" y="3338278"/>
          <a:ext cx="3105375" cy="776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>
              <a:latin typeface="Poppins" pitchFamily="2" charset="0"/>
              <a:cs typeface="Poppins" pitchFamily="2" charset="0"/>
            </a:rPr>
            <a:t>Jakie miejsce SAN w polityce mieszkaniowej gminy?</a:t>
          </a:r>
        </a:p>
      </dsp:txBody>
      <dsp:txXfrm>
        <a:off x="1319230" y="3338278"/>
        <a:ext cx="3105375" cy="776343"/>
      </dsp:txXfrm>
    </dsp:sp>
    <dsp:sp modelId="{903D329E-4718-4FF7-A1E2-A7B1433DF502}">
      <dsp:nvSpPr>
        <dsp:cNvPr id="0" name=""/>
        <dsp:cNvSpPr/>
      </dsp:nvSpPr>
      <dsp:spPr>
        <a:xfrm>
          <a:off x="2411287" y="1417086"/>
          <a:ext cx="1164515" cy="11645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Zasób Operatora</a:t>
          </a:r>
        </a:p>
      </dsp:txBody>
      <dsp:txXfrm>
        <a:off x="2581826" y="1587625"/>
        <a:ext cx="823437" cy="823437"/>
      </dsp:txXfrm>
    </dsp:sp>
    <dsp:sp modelId="{A575E533-C70E-4B25-8D87-92F8290BAE71}">
      <dsp:nvSpPr>
        <dsp:cNvPr id="0" name=""/>
        <dsp:cNvSpPr/>
      </dsp:nvSpPr>
      <dsp:spPr>
        <a:xfrm>
          <a:off x="1578011" y="543440"/>
          <a:ext cx="1164515" cy="11645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Zasoby mieszkaniowe w gminie	 </a:t>
          </a:r>
        </a:p>
      </dsp:txBody>
      <dsp:txXfrm>
        <a:off x="1748550" y="713979"/>
        <a:ext cx="823437" cy="823437"/>
      </dsp:txXfrm>
    </dsp:sp>
    <dsp:sp modelId="{57698CAA-05E5-4435-A147-48E7893A8B27}">
      <dsp:nvSpPr>
        <dsp:cNvPr id="0" name=""/>
        <dsp:cNvSpPr/>
      </dsp:nvSpPr>
      <dsp:spPr>
        <a:xfrm>
          <a:off x="2768405" y="261886"/>
          <a:ext cx="1164515" cy="11645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Potrzeby mieszkaniowe w gminie</a:t>
          </a:r>
        </a:p>
      </dsp:txBody>
      <dsp:txXfrm>
        <a:off x="2938944" y="432425"/>
        <a:ext cx="823437" cy="823437"/>
      </dsp:txXfrm>
    </dsp:sp>
    <dsp:sp modelId="{04B28536-615D-48E5-A686-F3B11F3C3C59}">
      <dsp:nvSpPr>
        <dsp:cNvPr id="0" name=""/>
        <dsp:cNvSpPr/>
      </dsp:nvSpPr>
      <dsp:spPr>
        <a:xfrm>
          <a:off x="1069361" y="0"/>
          <a:ext cx="3622938" cy="289835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B580F9-3B6D-4BEC-BF09-BF6E569BCC98}">
      <dsp:nvSpPr>
        <dsp:cNvPr id="0" name=""/>
        <dsp:cNvSpPr/>
      </dsp:nvSpPr>
      <dsp:spPr>
        <a:xfrm>
          <a:off x="1197603" y="168207"/>
          <a:ext cx="3338278" cy="1159340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E427DC-AC53-463B-A239-B5DF6DEDCE71}">
      <dsp:nvSpPr>
        <dsp:cNvPr id="0" name=""/>
        <dsp:cNvSpPr/>
      </dsp:nvSpPr>
      <dsp:spPr>
        <a:xfrm>
          <a:off x="2566181" y="2852055"/>
          <a:ext cx="646953" cy="414050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DB44A3-34D1-4B58-B1A3-19D68F3C4B6D}">
      <dsp:nvSpPr>
        <dsp:cNvPr id="0" name=""/>
        <dsp:cNvSpPr/>
      </dsp:nvSpPr>
      <dsp:spPr>
        <a:xfrm>
          <a:off x="1319230" y="3338278"/>
          <a:ext cx="3105375" cy="776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>
              <a:latin typeface="Poppins" pitchFamily="2" charset="0"/>
              <a:cs typeface="Poppins" pitchFamily="2" charset="0"/>
            </a:rPr>
            <a:t>Jaki czynsz w SAN?</a:t>
          </a:r>
        </a:p>
      </dsp:txBody>
      <dsp:txXfrm>
        <a:off x="1319230" y="3338278"/>
        <a:ext cx="3105375" cy="776343"/>
      </dsp:txXfrm>
    </dsp:sp>
    <dsp:sp modelId="{903D329E-4718-4FF7-A1E2-A7B1433DF502}">
      <dsp:nvSpPr>
        <dsp:cNvPr id="0" name=""/>
        <dsp:cNvSpPr/>
      </dsp:nvSpPr>
      <dsp:spPr>
        <a:xfrm>
          <a:off x="2411287" y="1417086"/>
          <a:ext cx="1164515" cy="11645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Możliwości operatora</a:t>
          </a:r>
        </a:p>
      </dsp:txBody>
      <dsp:txXfrm>
        <a:off x="2581826" y="1587625"/>
        <a:ext cx="823437" cy="823437"/>
      </dsp:txXfrm>
    </dsp:sp>
    <dsp:sp modelId="{A575E533-C70E-4B25-8D87-92F8290BAE71}">
      <dsp:nvSpPr>
        <dsp:cNvPr id="0" name=""/>
        <dsp:cNvSpPr/>
      </dsp:nvSpPr>
      <dsp:spPr>
        <a:xfrm>
          <a:off x="1578011" y="543440"/>
          <a:ext cx="1164515" cy="11645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Popyt</a:t>
          </a:r>
        </a:p>
      </dsp:txBody>
      <dsp:txXfrm>
        <a:off x="1748550" y="713979"/>
        <a:ext cx="823437" cy="823437"/>
      </dsp:txXfrm>
    </dsp:sp>
    <dsp:sp modelId="{57698CAA-05E5-4435-A147-48E7893A8B27}">
      <dsp:nvSpPr>
        <dsp:cNvPr id="0" name=""/>
        <dsp:cNvSpPr/>
      </dsp:nvSpPr>
      <dsp:spPr>
        <a:xfrm>
          <a:off x="2768405" y="261886"/>
          <a:ext cx="1164515" cy="11645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Podaż</a:t>
          </a:r>
        </a:p>
      </dsp:txBody>
      <dsp:txXfrm>
        <a:off x="2938944" y="432425"/>
        <a:ext cx="823437" cy="823437"/>
      </dsp:txXfrm>
    </dsp:sp>
    <dsp:sp modelId="{04B28536-615D-48E5-A686-F3B11F3C3C59}">
      <dsp:nvSpPr>
        <dsp:cNvPr id="0" name=""/>
        <dsp:cNvSpPr/>
      </dsp:nvSpPr>
      <dsp:spPr>
        <a:xfrm>
          <a:off x="1013930" y="20284"/>
          <a:ext cx="3622938" cy="289835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B580F9-3B6D-4BEC-BF09-BF6E569BCC98}">
      <dsp:nvSpPr>
        <dsp:cNvPr id="0" name=""/>
        <dsp:cNvSpPr/>
      </dsp:nvSpPr>
      <dsp:spPr>
        <a:xfrm>
          <a:off x="1197603" y="168207"/>
          <a:ext cx="3338278" cy="1159340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E427DC-AC53-463B-A239-B5DF6DEDCE71}">
      <dsp:nvSpPr>
        <dsp:cNvPr id="0" name=""/>
        <dsp:cNvSpPr/>
      </dsp:nvSpPr>
      <dsp:spPr>
        <a:xfrm>
          <a:off x="2566181" y="2852055"/>
          <a:ext cx="646953" cy="414050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DB44A3-34D1-4B58-B1A3-19D68F3C4B6D}">
      <dsp:nvSpPr>
        <dsp:cNvPr id="0" name=""/>
        <dsp:cNvSpPr/>
      </dsp:nvSpPr>
      <dsp:spPr>
        <a:xfrm>
          <a:off x="1319230" y="3338278"/>
          <a:ext cx="3105375" cy="776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>
              <a:latin typeface="Poppins" pitchFamily="2" charset="0"/>
              <a:cs typeface="Poppins" pitchFamily="2" charset="0"/>
            </a:rPr>
            <a:t>Jakie grupy docelowe w SAN?</a:t>
          </a:r>
        </a:p>
      </dsp:txBody>
      <dsp:txXfrm>
        <a:off x="1319230" y="3338278"/>
        <a:ext cx="3105375" cy="776343"/>
      </dsp:txXfrm>
    </dsp:sp>
    <dsp:sp modelId="{903D329E-4718-4FF7-A1E2-A7B1433DF502}">
      <dsp:nvSpPr>
        <dsp:cNvPr id="0" name=""/>
        <dsp:cNvSpPr/>
      </dsp:nvSpPr>
      <dsp:spPr>
        <a:xfrm>
          <a:off x="2411287" y="1417086"/>
          <a:ext cx="1164515" cy="11645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Grupy wspierane w FERS</a:t>
          </a:r>
        </a:p>
      </dsp:txBody>
      <dsp:txXfrm>
        <a:off x="2581826" y="1587625"/>
        <a:ext cx="823437" cy="823437"/>
      </dsp:txXfrm>
    </dsp:sp>
    <dsp:sp modelId="{A575E533-C70E-4B25-8D87-92F8290BAE71}">
      <dsp:nvSpPr>
        <dsp:cNvPr id="0" name=""/>
        <dsp:cNvSpPr/>
      </dsp:nvSpPr>
      <dsp:spPr>
        <a:xfrm>
          <a:off x="1578011" y="543440"/>
          <a:ext cx="1164515" cy="11645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Potrzebujący mieszkań</a:t>
          </a:r>
        </a:p>
      </dsp:txBody>
      <dsp:txXfrm>
        <a:off x="1748550" y="713979"/>
        <a:ext cx="823437" cy="823437"/>
      </dsp:txXfrm>
    </dsp:sp>
    <dsp:sp modelId="{57698CAA-05E5-4435-A147-48E7893A8B27}">
      <dsp:nvSpPr>
        <dsp:cNvPr id="0" name=""/>
        <dsp:cNvSpPr/>
      </dsp:nvSpPr>
      <dsp:spPr>
        <a:xfrm>
          <a:off x="2768405" y="261886"/>
          <a:ext cx="1164515" cy="11645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„Luka czynszowa”</a:t>
          </a:r>
        </a:p>
      </dsp:txBody>
      <dsp:txXfrm>
        <a:off x="2938944" y="432425"/>
        <a:ext cx="823437" cy="823437"/>
      </dsp:txXfrm>
    </dsp:sp>
    <dsp:sp modelId="{04B28536-615D-48E5-A686-F3B11F3C3C59}">
      <dsp:nvSpPr>
        <dsp:cNvPr id="0" name=""/>
        <dsp:cNvSpPr/>
      </dsp:nvSpPr>
      <dsp:spPr>
        <a:xfrm>
          <a:off x="1053891" y="0"/>
          <a:ext cx="3622938" cy="289835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43D6B-DE32-C948-8AB8-90B875C577FB}" type="datetimeFigureOut">
              <a:rPr lang="pl-PL" smtClean="0"/>
              <a:t>7.07.2026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A9037B-C5AC-854F-8F16-0E7B6B39F1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8147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L" dirty="0"/>
              <a:t>Na tym slajdzie też warto powiedzieć, że typ gminy tego w ogóle nie różnicuje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44C7BD-7785-0B47-AD81-FA667651F178}" type="slidenum">
              <a:rPr lang="en-PL" smtClean="0"/>
              <a:t>21</a:t>
            </a:fld>
            <a:endParaRPr lang="en-PL"/>
          </a:p>
        </p:txBody>
      </p:sp>
    </p:spTree>
    <p:extLst>
      <p:ext uri="{BB962C8B-B14F-4D97-AF65-F5344CB8AC3E}">
        <p14:creationId xmlns:p14="http://schemas.microsoft.com/office/powerpoint/2010/main" val="4159644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PL" dirty="0"/>
              <a:t>Tu powiedzieć że w próbie dodatkowe zdecydowanie najwięcej słyszało nadwyżkowców</a:t>
            </a:r>
          </a:p>
          <a:p>
            <a:endParaRPr lang="en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44C7BD-7785-0B47-AD81-FA667651F178}" type="slidenum">
              <a:rPr lang="en-PL" smtClean="0"/>
              <a:t>24</a:t>
            </a:fld>
            <a:endParaRPr lang="en-PL"/>
          </a:p>
        </p:txBody>
      </p:sp>
    </p:spTree>
    <p:extLst>
      <p:ext uri="{BB962C8B-B14F-4D97-AF65-F5344CB8AC3E}">
        <p14:creationId xmlns:p14="http://schemas.microsoft.com/office/powerpoint/2010/main" val="133432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44C7BD-7785-0B47-AD81-FA667651F178}" type="slidenum">
              <a:rPr lang="en-PL" smtClean="0"/>
              <a:t>25</a:t>
            </a:fld>
            <a:endParaRPr lang="en-PL"/>
          </a:p>
        </p:txBody>
      </p:sp>
    </p:spTree>
    <p:extLst>
      <p:ext uri="{BB962C8B-B14F-4D97-AF65-F5344CB8AC3E}">
        <p14:creationId xmlns:p14="http://schemas.microsoft.com/office/powerpoint/2010/main" val="2917043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ster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daty 3">
            <a:extLst>
              <a:ext uri="{FF2B5EF4-FFF2-40B4-BE49-F238E27FC236}">
                <a16:creationId xmlns:a16="http://schemas.microsoft.com/office/drawing/2014/main" id="{5450B3CB-8B0C-726D-19A5-D324073113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5999" y="6150229"/>
            <a:ext cx="2561096" cy="451544"/>
          </a:xfrm>
          <a:prstGeom prst="rect">
            <a:avLst/>
          </a:prstGeo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r>
              <a:rPr lang="pl-PL">
                <a:latin typeface="Poppins" pitchFamily="2" charset="0"/>
                <a:cs typeface="Poppins" pitchFamily="2" charset="0"/>
              </a:rPr>
              <a:t>Warszawa, </a:t>
            </a:r>
            <a:fld id="{180BA117-8427-174A-A478-D62EBE1BDB15}" type="datetime1">
              <a:rPr lang="pl-PL" smtClean="0">
                <a:latin typeface="Poppins" pitchFamily="2" charset="0"/>
                <a:cs typeface="Poppins" pitchFamily="2" charset="0"/>
              </a:rPr>
              <a:pPr/>
              <a:t>7.07.2026</a:t>
            </a:fld>
            <a:endParaRPr lang="pl-PL" sz="1800">
              <a:latin typeface="Poppins" pitchFamily="2" charset="0"/>
              <a:cs typeface="Poppins" pitchFamily="2" charset="0"/>
            </a:endParaRPr>
          </a:p>
        </p:txBody>
      </p:sp>
      <p:sp>
        <p:nvSpPr>
          <p:cNvPr id="2" name="Podtytuł 2">
            <a:extLst>
              <a:ext uri="{FF2B5EF4-FFF2-40B4-BE49-F238E27FC236}">
                <a16:creationId xmlns:a16="http://schemas.microsoft.com/office/drawing/2014/main" id="{6EF4B2B2-2795-5B8D-5A5D-BD233ABD24E7}"/>
              </a:ext>
            </a:extLst>
          </p:cNvPr>
          <p:cNvSpPr txBox="1">
            <a:spLocks/>
          </p:cNvSpPr>
          <p:nvPr userDrawn="1"/>
        </p:nvSpPr>
        <p:spPr>
          <a:xfrm>
            <a:off x="576000" y="810292"/>
            <a:ext cx="10919426" cy="447008"/>
          </a:xfrm>
          <a:prstGeom prst="rect">
            <a:avLst/>
          </a:prstGeom>
        </p:spPr>
        <p:txBody>
          <a:bodyPr wrap="none" lIns="72000" rIns="9000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b="0" i="0">
              <a:latin typeface="Poppins" pitchFamily="2" charset="0"/>
              <a:cs typeface="Poppins" pitchFamily="2" charset="0"/>
            </a:endParaRPr>
          </a:p>
        </p:txBody>
      </p:sp>
      <p:sp>
        <p:nvSpPr>
          <p:cNvPr id="39" name="Tytuł 38">
            <a:extLst>
              <a:ext uri="{FF2B5EF4-FFF2-40B4-BE49-F238E27FC236}">
                <a16:creationId xmlns:a16="http://schemas.microsoft.com/office/drawing/2014/main" id="{46A5DFEF-D849-ADA2-DDC3-8DE5266EA8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4449" y="2779503"/>
            <a:ext cx="6654526" cy="653053"/>
          </a:xfrm>
        </p:spPr>
        <p:txBody>
          <a:bodyPr>
            <a:noAutofit/>
          </a:bodyPr>
          <a:lstStyle>
            <a:lvl1pPr>
              <a:defRPr sz="3200" b="1" i="0">
                <a:latin typeface="Poppins" pitchFamily="2" charset="0"/>
                <a:cs typeface="Poppins" pitchFamily="2" charset="0"/>
              </a:defRPr>
            </a:lvl1pPr>
          </a:lstStyle>
          <a:p>
            <a:r>
              <a:rPr lang="pl-PL"/>
              <a:t>Tytuł prezentacji</a:t>
            </a:r>
          </a:p>
        </p:txBody>
      </p:sp>
      <p:pic>
        <p:nvPicPr>
          <p:cNvPr id="5" name="Logo IRMiR" descr="Logotyp Instytutu Rozwoju Miast i Regionów (IRMiR)">
            <a:extLst>
              <a:ext uri="{FF2B5EF4-FFF2-40B4-BE49-F238E27FC236}">
                <a16:creationId xmlns:a16="http://schemas.microsoft.com/office/drawing/2014/main" id="{A183F8D7-5409-D80F-AC21-E15909322D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16251" y="430634"/>
            <a:ext cx="2220907" cy="932405"/>
          </a:xfrm>
          <a:prstGeom prst="rect">
            <a:avLst/>
          </a:prstGeom>
        </p:spPr>
      </p:pic>
      <p:pic>
        <p:nvPicPr>
          <p:cNvPr id="12" name="Logo ORNS" descr="Logotyp Ośrodka Rozwoju Najmu Społecznego">
            <a:extLst>
              <a:ext uri="{FF2B5EF4-FFF2-40B4-BE49-F238E27FC236}">
                <a16:creationId xmlns:a16="http://schemas.microsoft.com/office/drawing/2014/main" id="{09043238-57AC-CFC0-B27C-CC535E3543B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5999" y="1201820"/>
            <a:ext cx="3182561" cy="3637861"/>
          </a:xfrm>
          <a:prstGeom prst="rect">
            <a:avLst/>
          </a:prstGeom>
        </p:spPr>
      </p:pic>
      <p:cxnSp>
        <p:nvCxnSpPr>
          <p:cNvPr id="14" name="Łącznik prosty 13">
            <a:extLst>
              <a:ext uri="{FF2B5EF4-FFF2-40B4-BE49-F238E27FC236}">
                <a16:creationId xmlns:a16="http://schemas.microsoft.com/office/drawing/2014/main" id="{382DB5FD-DE0E-32DB-4E13-D503FCDD9553}"/>
              </a:ext>
            </a:extLst>
          </p:cNvPr>
          <p:cNvCxnSpPr>
            <a:cxnSpLocks/>
          </p:cNvCxnSpPr>
          <p:nvPr userDrawn="1"/>
        </p:nvCxnSpPr>
        <p:spPr>
          <a:xfrm>
            <a:off x="575999" y="5494960"/>
            <a:ext cx="110902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Logo KZN" descr="Logotyp Krajowego Zasobu Nieruchomości (KZN)">
            <a:extLst>
              <a:ext uri="{FF2B5EF4-FFF2-40B4-BE49-F238E27FC236}">
                <a16:creationId xmlns:a16="http://schemas.microsoft.com/office/drawing/2014/main" id="{A312C143-66BC-F0AC-A4DF-5B3FF454DFB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96000" y="447574"/>
            <a:ext cx="2624294" cy="751864"/>
          </a:xfrm>
          <a:prstGeom prst="rect">
            <a:avLst/>
          </a:prstGeom>
        </p:spPr>
      </p:pic>
      <p:pic>
        <p:nvPicPr>
          <p:cNvPr id="3" name="Logotypy stopki FERS" descr="Logotypy: Fundusze Europejskie dla Rozwoju Społecznego, Rzeczpospolita Polska, Dofinansowane przez Unię Europejską">
            <a:extLst>
              <a:ext uri="{FF2B5EF4-FFF2-40B4-BE49-F238E27FC236}">
                <a16:creationId xmlns:a16="http://schemas.microsoft.com/office/drawing/2014/main" id="{1AFD93BC-A42A-BC2F-8A00-6D70E9DCB76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5442" y="5561031"/>
            <a:ext cx="8180496" cy="11276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854716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47" userDrawn="1">
          <p15:clr>
            <a:srgbClr val="FBAE40"/>
          </p15:clr>
        </p15:guide>
        <p15:guide id="3" orient="horz" pos="709" userDrawn="1">
          <p15:clr>
            <a:srgbClr val="FBAE40"/>
          </p15:clr>
        </p15:guide>
        <p15:guide id="5" orient="horz" pos="799" userDrawn="1">
          <p15:clr>
            <a:srgbClr val="FBAE40"/>
          </p15:clr>
        </p15:guide>
        <p15:guide id="6" userDrawn="1">
          <p15:clr>
            <a:srgbClr val="FBAE40"/>
          </p15:clr>
        </p15:guide>
        <p15:guide id="7" pos="7680" userDrawn="1">
          <p15:clr>
            <a:srgbClr val="FBAE40"/>
          </p15:clr>
        </p15:guide>
        <p15:guide id="8" pos="7333" userDrawn="1">
          <p15:clr>
            <a:srgbClr val="FBAE40"/>
          </p15:clr>
        </p15:guide>
        <p15:guide id="9" orient="horz" pos="3974" userDrawn="1">
          <p15:clr>
            <a:srgbClr val="FBAE40"/>
          </p15:clr>
        </p15:guide>
        <p15:guide id="10" pos="2638" userDrawn="1">
          <p15:clr>
            <a:srgbClr val="FBAE40"/>
          </p15:clr>
        </p15:guide>
        <p15:guide id="11" pos="7242" userDrawn="1">
          <p15:clr>
            <a:srgbClr val="FBAE40"/>
          </p15:clr>
        </p15:guide>
        <p15:guide id="12" pos="6924" userDrawn="1">
          <p15:clr>
            <a:srgbClr val="FBAE40"/>
          </p15:clr>
        </p15:guide>
        <p15:guide id="13" pos="6834" userDrawn="1">
          <p15:clr>
            <a:srgbClr val="FBAE40"/>
          </p15:clr>
        </p15:guide>
        <p15:guide id="14" pos="3840" userDrawn="1">
          <p15:clr>
            <a:srgbClr val="FBAE40"/>
          </p15:clr>
        </p15:guide>
        <p15:guide id="15" orient="horz" pos="4088" userDrawn="1">
          <p15:clr>
            <a:srgbClr val="FBAE40"/>
          </p15:clr>
        </p15:guide>
        <p15:guide id="16" orient="horz" pos="1049" userDrawn="1">
          <p15:clr>
            <a:srgbClr val="FBAE40"/>
          </p15:clr>
        </p15:guide>
        <p15:guide id="17" orient="horz" pos="370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aster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01DB1E0-9E8E-CE30-F88C-FF77A93F6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2909" y="6313835"/>
            <a:ext cx="825355" cy="180975"/>
          </a:xfrm>
        </p:spPr>
        <p:txBody>
          <a:bodyPr/>
          <a:lstStyle>
            <a:lvl1pPr algn="r">
              <a:defRPr sz="1800">
                <a:solidFill>
                  <a:schemeClr val="tx1"/>
                </a:solidFill>
                <a:latin typeface="Poppins" pitchFamily="2" charset="0"/>
                <a:cs typeface="Poppins" pitchFamily="2" charset="0"/>
              </a:defRPr>
            </a:lvl1pPr>
          </a:lstStyle>
          <a:p>
            <a:fld id="{FC111C01-1566-834B-AB77-5829191123F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Podtytuł 2">
            <a:extLst>
              <a:ext uri="{FF2B5EF4-FFF2-40B4-BE49-F238E27FC236}">
                <a16:creationId xmlns:a16="http://schemas.microsoft.com/office/drawing/2014/main" id="{6EF4B2B2-2795-5B8D-5A5D-BD233ABD24E7}"/>
              </a:ext>
            </a:extLst>
          </p:cNvPr>
          <p:cNvSpPr txBox="1">
            <a:spLocks/>
          </p:cNvSpPr>
          <p:nvPr userDrawn="1"/>
        </p:nvSpPr>
        <p:spPr>
          <a:xfrm>
            <a:off x="576000" y="810292"/>
            <a:ext cx="10919426" cy="447008"/>
          </a:xfrm>
          <a:prstGeom prst="rect">
            <a:avLst/>
          </a:prstGeom>
        </p:spPr>
        <p:txBody>
          <a:bodyPr wrap="none" lIns="72000" rIns="9000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b="0" i="0">
              <a:latin typeface="Poppins" pitchFamily="2" charset="0"/>
              <a:cs typeface="Poppins" pitchFamily="2" charset="0"/>
            </a:endParaRP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34B365DF-E20A-1382-D09D-D594312A3600}"/>
              </a:ext>
            </a:extLst>
          </p:cNvPr>
          <p:cNvCxnSpPr>
            <a:cxnSpLocks/>
          </p:cNvCxnSpPr>
          <p:nvPr userDrawn="1"/>
        </p:nvCxnSpPr>
        <p:spPr>
          <a:xfrm>
            <a:off x="550863" y="1270974"/>
            <a:ext cx="110902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ytuł 38">
            <a:extLst>
              <a:ext uri="{FF2B5EF4-FFF2-40B4-BE49-F238E27FC236}">
                <a16:creationId xmlns:a16="http://schemas.microsoft.com/office/drawing/2014/main" id="{46A5DFEF-D849-ADA2-DDC3-8DE5266EA8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5177" y="798411"/>
            <a:ext cx="10293798" cy="329179"/>
          </a:xfrm>
        </p:spPr>
        <p:txBody>
          <a:bodyPr>
            <a:noAutofit/>
          </a:bodyPr>
          <a:lstStyle>
            <a:lvl1pPr>
              <a:defRPr sz="2800" b="1" i="0">
                <a:latin typeface="Poppins" pitchFamily="2" charset="0"/>
                <a:cs typeface="Poppins" pitchFamily="2" charset="0"/>
              </a:defRPr>
            </a:lvl1pPr>
          </a:lstStyle>
          <a:p>
            <a:r>
              <a:rPr lang="pl-PL"/>
              <a:t>Tytuł</a:t>
            </a:r>
          </a:p>
        </p:txBody>
      </p:sp>
      <p:pic>
        <p:nvPicPr>
          <p:cNvPr id="7" name="Logo FERS" descr="Logotypy programu Fundusze Europejskie dla Rozwoju Społecznego, flaga Rzeczpospolitej Polskiej oraz logotyp Unii Europejskiej">
            <a:extLst>
              <a:ext uri="{FF2B5EF4-FFF2-40B4-BE49-F238E27FC236}">
                <a16:creationId xmlns:a16="http://schemas.microsoft.com/office/drawing/2014/main" id="{8B43C938-AE00-1DA7-5AED-0BD922C2E5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91850" y="583140"/>
            <a:ext cx="649288" cy="625240"/>
          </a:xfrm>
          <a:prstGeom prst="rect">
            <a:avLst/>
          </a:prstGeom>
        </p:spPr>
      </p:pic>
      <p:pic>
        <p:nvPicPr>
          <p:cNvPr id="8" name="Logotypy stopki FERS" descr="Logotypy: Fundusze Europejskie dla Rozwoju Społecznego, Rzeczpospolita Polska, Dofinansowane przez Unię Europejską">
            <a:extLst>
              <a:ext uri="{FF2B5EF4-FFF2-40B4-BE49-F238E27FC236}">
                <a16:creationId xmlns:a16="http://schemas.microsoft.com/office/drawing/2014/main" id="{3F767D04-BBE5-19ED-2CF3-B22F9BC814D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3215" y="5780506"/>
            <a:ext cx="6707538" cy="9246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44677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47" userDrawn="1">
          <p15:clr>
            <a:srgbClr val="FBAE40"/>
          </p15:clr>
        </p15:guide>
        <p15:guide id="3" orient="horz" pos="709" userDrawn="1">
          <p15:clr>
            <a:srgbClr val="FBAE40"/>
          </p15:clr>
        </p15:guide>
        <p15:guide id="5" orient="horz" pos="799" userDrawn="1">
          <p15:clr>
            <a:srgbClr val="FBAE40"/>
          </p15:clr>
        </p15:guide>
        <p15:guide id="6" userDrawn="1">
          <p15:clr>
            <a:srgbClr val="FBAE40"/>
          </p15:clr>
        </p15:guide>
        <p15:guide id="7" pos="7680" userDrawn="1">
          <p15:clr>
            <a:srgbClr val="FBAE40"/>
          </p15:clr>
        </p15:guide>
        <p15:guide id="8" pos="7333" userDrawn="1">
          <p15:clr>
            <a:srgbClr val="FBAE40"/>
          </p15:clr>
        </p15:guide>
        <p15:guide id="9" orient="horz" pos="3974" userDrawn="1">
          <p15:clr>
            <a:srgbClr val="FBAE40"/>
          </p15:clr>
        </p15:guide>
        <p15:guide id="10" pos="2638" userDrawn="1">
          <p15:clr>
            <a:srgbClr val="FBAE40"/>
          </p15:clr>
        </p15:guide>
        <p15:guide id="11" pos="7242" userDrawn="1">
          <p15:clr>
            <a:srgbClr val="FBAE40"/>
          </p15:clr>
        </p15:guide>
        <p15:guide id="12" pos="6924" userDrawn="1">
          <p15:clr>
            <a:srgbClr val="FBAE40"/>
          </p15:clr>
        </p15:guide>
        <p15:guide id="13" pos="6834" userDrawn="1">
          <p15:clr>
            <a:srgbClr val="FBAE40"/>
          </p15:clr>
        </p15:guide>
        <p15:guide id="14" pos="3840" userDrawn="1">
          <p15:clr>
            <a:srgbClr val="FBAE40"/>
          </p15:clr>
        </p15:guide>
        <p15:guide id="15" orient="horz" pos="4088" userDrawn="1">
          <p15:clr>
            <a:srgbClr val="FBAE40"/>
          </p15:clr>
        </p15:guide>
        <p15:guide id="16" orient="horz" pos="1071" userDrawn="1">
          <p15:clr>
            <a:srgbClr val="FBAE40"/>
          </p15:clr>
        </p15:guide>
        <p15:guide id="17" orient="horz" pos="370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lajd z teks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01DB1E0-9E8E-CE30-F88C-FF77A93F6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2909" y="6313835"/>
            <a:ext cx="825355" cy="180975"/>
          </a:xfrm>
        </p:spPr>
        <p:txBody>
          <a:bodyPr/>
          <a:lstStyle>
            <a:lvl1pPr algn="r">
              <a:defRPr sz="1800">
                <a:solidFill>
                  <a:schemeClr val="tx1"/>
                </a:solidFill>
                <a:latin typeface="Poppins" pitchFamily="2" charset="0"/>
                <a:cs typeface="Poppins" pitchFamily="2" charset="0"/>
              </a:defRPr>
            </a:lvl1pPr>
          </a:lstStyle>
          <a:p>
            <a:fld id="{FC111C01-1566-834B-AB77-5829191123F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Podtytuł 2">
            <a:extLst>
              <a:ext uri="{FF2B5EF4-FFF2-40B4-BE49-F238E27FC236}">
                <a16:creationId xmlns:a16="http://schemas.microsoft.com/office/drawing/2014/main" id="{6EF4B2B2-2795-5B8D-5A5D-BD233ABD24E7}"/>
              </a:ext>
            </a:extLst>
          </p:cNvPr>
          <p:cNvSpPr txBox="1">
            <a:spLocks/>
          </p:cNvSpPr>
          <p:nvPr userDrawn="1"/>
        </p:nvSpPr>
        <p:spPr>
          <a:xfrm>
            <a:off x="576000" y="810292"/>
            <a:ext cx="10919426" cy="447008"/>
          </a:xfrm>
          <a:prstGeom prst="rect">
            <a:avLst/>
          </a:prstGeom>
        </p:spPr>
        <p:txBody>
          <a:bodyPr wrap="none" lIns="72000" rIns="9000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b="0" i="0">
              <a:latin typeface="Poppins" pitchFamily="2" charset="0"/>
              <a:cs typeface="Poppins" pitchFamily="2" charset="0"/>
            </a:endParaRP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34B365DF-E20A-1382-D09D-D594312A3600}"/>
              </a:ext>
            </a:extLst>
          </p:cNvPr>
          <p:cNvCxnSpPr>
            <a:cxnSpLocks/>
          </p:cNvCxnSpPr>
          <p:nvPr userDrawn="1"/>
        </p:nvCxnSpPr>
        <p:spPr>
          <a:xfrm>
            <a:off x="550863" y="1270974"/>
            <a:ext cx="110902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Symbol zastępczy tekstu 36">
            <a:extLst>
              <a:ext uri="{FF2B5EF4-FFF2-40B4-BE49-F238E27FC236}">
                <a16:creationId xmlns:a16="http://schemas.microsoft.com/office/drawing/2014/main" id="{33890F7A-34E1-AE1E-4106-0043802D0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6" y="1701496"/>
            <a:ext cx="11086954" cy="3935623"/>
          </a:xfrm>
        </p:spPr>
        <p:txBody>
          <a:bodyPr tIns="90000" bIns="90000">
            <a:no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0" i="0" baseline="0">
                <a:latin typeface="+mn-lt"/>
                <a:cs typeface="Poppins" pitchFamily="2" charset="0"/>
              </a:defRPr>
            </a:lvl1pPr>
          </a:lstStyle>
          <a:p>
            <a:pPr lvl="0"/>
            <a:endParaRPr lang="pl-PL"/>
          </a:p>
        </p:txBody>
      </p:sp>
      <p:sp>
        <p:nvSpPr>
          <p:cNvPr id="39" name="Tytuł 38">
            <a:extLst>
              <a:ext uri="{FF2B5EF4-FFF2-40B4-BE49-F238E27FC236}">
                <a16:creationId xmlns:a16="http://schemas.microsoft.com/office/drawing/2014/main" id="{46A5DFEF-D849-ADA2-DDC3-8DE5266EA8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5177" y="798411"/>
            <a:ext cx="10293798" cy="329179"/>
          </a:xfrm>
        </p:spPr>
        <p:txBody>
          <a:bodyPr>
            <a:noAutofit/>
          </a:bodyPr>
          <a:lstStyle>
            <a:lvl1pPr>
              <a:defRPr sz="2800" b="1" i="0">
                <a:latin typeface="Poppins" pitchFamily="2" charset="0"/>
                <a:cs typeface="Poppins" pitchFamily="2" charset="0"/>
              </a:defRPr>
            </a:lvl1pPr>
          </a:lstStyle>
          <a:p>
            <a:r>
              <a:rPr lang="pl-PL"/>
              <a:t>Tytuł</a:t>
            </a:r>
          </a:p>
        </p:txBody>
      </p:sp>
      <p:pic>
        <p:nvPicPr>
          <p:cNvPr id="5" name="Logo FERS" descr="Logotypy programu Fundusze Europejskie dla Rozwoju Społecznego, flaga Rzeczpospolitej Polskiej oraz logotyp Unii Europejskiej">
            <a:extLst>
              <a:ext uri="{FF2B5EF4-FFF2-40B4-BE49-F238E27FC236}">
                <a16:creationId xmlns:a16="http://schemas.microsoft.com/office/drawing/2014/main" id="{BABA9852-ECA8-EDDC-F3A6-3030B9C968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91850" y="583140"/>
            <a:ext cx="649288" cy="625240"/>
          </a:xfrm>
          <a:prstGeom prst="rect">
            <a:avLst/>
          </a:prstGeom>
        </p:spPr>
      </p:pic>
      <p:pic>
        <p:nvPicPr>
          <p:cNvPr id="8" name="Logotypy stopki FERS" descr="Logotypy: Fundusze Europejskie dla Rozwoju Społecznego, Rzeczpospolita Polska, Dofinansowane przez Unię Europejską">
            <a:extLst>
              <a:ext uri="{FF2B5EF4-FFF2-40B4-BE49-F238E27FC236}">
                <a16:creationId xmlns:a16="http://schemas.microsoft.com/office/drawing/2014/main" id="{26290FEB-6560-52D0-BC72-1E0427D52FE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3215" y="5780506"/>
            <a:ext cx="6707538" cy="9246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76663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47" userDrawn="1">
          <p15:clr>
            <a:srgbClr val="FBAE40"/>
          </p15:clr>
        </p15:guide>
        <p15:guide id="3" orient="horz" pos="709" userDrawn="1">
          <p15:clr>
            <a:srgbClr val="FBAE40"/>
          </p15:clr>
        </p15:guide>
        <p15:guide id="5" orient="horz" pos="799" userDrawn="1">
          <p15:clr>
            <a:srgbClr val="FBAE40"/>
          </p15:clr>
        </p15:guide>
        <p15:guide id="6" userDrawn="1">
          <p15:clr>
            <a:srgbClr val="FBAE40"/>
          </p15:clr>
        </p15:guide>
        <p15:guide id="7" pos="7680" userDrawn="1">
          <p15:clr>
            <a:srgbClr val="FBAE40"/>
          </p15:clr>
        </p15:guide>
        <p15:guide id="8" pos="7333" userDrawn="1">
          <p15:clr>
            <a:srgbClr val="FBAE40"/>
          </p15:clr>
        </p15:guide>
        <p15:guide id="9" orient="horz" pos="3974" userDrawn="1">
          <p15:clr>
            <a:srgbClr val="FBAE40"/>
          </p15:clr>
        </p15:guide>
        <p15:guide id="10" pos="2638" userDrawn="1">
          <p15:clr>
            <a:srgbClr val="FBAE40"/>
          </p15:clr>
        </p15:guide>
        <p15:guide id="11" pos="7242" userDrawn="1">
          <p15:clr>
            <a:srgbClr val="FBAE40"/>
          </p15:clr>
        </p15:guide>
        <p15:guide id="12" pos="6924" userDrawn="1">
          <p15:clr>
            <a:srgbClr val="FBAE40"/>
          </p15:clr>
        </p15:guide>
        <p15:guide id="13" pos="6834" userDrawn="1">
          <p15:clr>
            <a:srgbClr val="FBAE40"/>
          </p15:clr>
        </p15:guide>
        <p15:guide id="14" pos="3840" userDrawn="1">
          <p15:clr>
            <a:srgbClr val="FBAE40"/>
          </p15:clr>
        </p15:guide>
        <p15:guide id="15" orient="horz" pos="4088" userDrawn="1">
          <p15:clr>
            <a:srgbClr val="FBAE40"/>
          </p15:clr>
        </p15:guide>
        <p15:guide id="16" orient="horz" pos="1071" userDrawn="1">
          <p15:clr>
            <a:srgbClr val="FBAE40"/>
          </p15:clr>
        </p15:guide>
        <p15:guide id="17" orient="horz" pos="370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lajd z tekstemi obraz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01DB1E0-9E8E-CE30-F88C-FF77A93F6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2909" y="6313835"/>
            <a:ext cx="825355" cy="180975"/>
          </a:xfrm>
        </p:spPr>
        <p:txBody>
          <a:bodyPr/>
          <a:lstStyle>
            <a:lvl1pPr algn="r">
              <a:defRPr sz="1800">
                <a:solidFill>
                  <a:schemeClr val="tx1"/>
                </a:solidFill>
                <a:latin typeface="Poppins" pitchFamily="2" charset="0"/>
                <a:cs typeface="Poppins" pitchFamily="2" charset="0"/>
              </a:defRPr>
            </a:lvl1pPr>
          </a:lstStyle>
          <a:p>
            <a:fld id="{FC111C01-1566-834B-AB77-5829191123F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Podtytuł 2">
            <a:extLst>
              <a:ext uri="{FF2B5EF4-FFF2-40B4-BE49-F238E27FC236}">
                <a16:creationId xmlns:a16="http://schemas.microsoft.com/office/drawing/2014/main" id="{6EF4B2B2-2795-5B8D-5A5D-BD233ABD24E7}"/>
              </a:ext>
            </a:extLst>
          </p:cNvPr>
          <p:cNvSpPr txBox="1">
            <a:spLocks/>
          </p:cNvSpPr>
          <p:nvPr userDrawn="1"/>
        </p:nvSpPr>
        <p:spPr>
          <a:xfrm>
            <a:off x="576000" y="810292"/>
            <a:ext cx="10919426" cy="447008"/>
          </a:xfrm>
          <a:prstGeom prst="rect">
            <a:avLst/>
          </a:prstGeom>
        </p:spPr>
        <p:txBody>
          <a:bodyPr wrap="none" lIns="72000" rIns="9000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b="0" i="0">
              <a:latin typeface="Poppins" pitchFamily="2" charset="0"/>
              <a:cs typeface="Poppins" pitchFamily="2" charset="0"/>
            </a:endParaRP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34B365DF-E20A-1382-D09D-D594312A3600}"/>
              </a:ext>
            </a:extLst>
          </p:cNvPr>
          <p:cNvCxnSpPr>
            <a:cxnSpLocks/>
          </p:cNvCxnSpPr>
          <p:nvPr userDrawn="1"/>
        </p:nvCxnSpPr>
        <p:spPr>
          <a:xfrm>
            <a:off x="550863" y="1270974"/>
            <a:ext cx="110902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Symbol zastępczy tekstu 36">
            <a:extLst>
              <a:ext uri="{FF2B5EF4-FFF2-40B4-BE49-F238E27FC236}">
                <a16:creationId xmlns:a16="http://schemas.microsoft.com/office/drawing/2014/main" id="{33890F7A-34E1-AE1E-4106-0043802D0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6" y="1701496"/>
            <a:ext cx="5540824" cy="3885530"/>
          </a:xfrm>
        </p:spPr>
        <p:txBody>
          <a:bodyPr tIns="90000" bIns="90000">
            <a:no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0" i="0" baseline="0">
                <a:latin typeface="+mn-lt"/>
                <a:cs typeface="Poppins" pitchFamily="2" charset="0"/>
              </a:defRPr>
            </a:lvl1pPr>
          </a:lstStyle>
          <a:p>
            <a:pPr lvl="0"/>
            <a:endParaRPr lang="pl-PL"/>
          </a:p>
        </p:txBody>
      </p:sp>
      <p:sp>
        <p:nvSpPr>
          <p:cNvPr id="39" name="Tytuł 38">
            <a:extLst>
              <a:ext uri="{FF2B5EF4-FFF2-40B4-BE49-F238E27FC236}">
                <a16:creationId xmlns:a16="http://schemas.microsoft.com/office/drawing/2014/main" id="{46A5DFEF-D849-ADA2-DDC3-8DE5266EA8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5177" y="798411"/>
            <a:ext cx="10293798" cy="329179"/>
          </a:xfrm>
        </p:spPr>
        <p:txBody>
          <a:bodyPr>
            <a:noAutofit/>
          </a:bodyPr>
          <a:lstStyle>
            <a:lvl1pPr>
              <a:defRPr sz="2800" b="1" i="0">
                <a:latin typeface="Poppins" pitchFamily="2" charset="0"/>
                <a:cs typeface="Poppins" pitchFamily="2" charset="0"/>
              </a:defRPr>
            </a:lvl1pPr>
          </a:lstStyle>
          <a:p>
            <a:r>
              <a:rPr lang="pl-PL"/>
              <a:t>Tytuł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1D7B40BF-09B1-138A-1848-C0898F423C0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0" y="1700213"/>
            <a:ext cx="5545138" cy="388552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pl-PL"/>
          </a:p>
        </p:txBody>
      </p:sp>
      <p:pic>
        <p:nvPicPr>
          <p:cNvPr id="5" name="Logo FERS" descr="Logotypy programu Fundusze Europejskie dla Rozwoju Społecznego, flaga Rzeczpospolitej Polskiej oraz logotyp Unii Europejskiej">
            <a:extLst>
              <a:ext uri="{FF2B5EF4-FFF2-40B4-BE49-F238E27FC236}">
                <a16:creationId xmlns:a16="http://schemas.microsoft.com/office/drawing/2014/main" id="{E49A1F1E-7E0B-754F-43F8-B611A90A98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91850" y="583140"/>
            <a:ext cx="649288" cy="625240"/>
          </a:xfrm>
          <a:prstGeom prst="rect">
            <a:avLst/>
          </a:prstGeom>
        </p:spPr>
      </p:pic>
      <p:pic>
        <p:nvPicPr>
          <p:cNvPr id="9" name="Logotypy stopki FERS" descr="Logotypy: Fundusze Europejskie dla Rozwoju Społecznego, Rzeczpospolita Polska, Dofinansowane przez Unię Europejską">
            <a:extLst>
              <a:ext uri="{FF2B5EF4-FFF2-40B4-BE49-F238E27FC236}">
                <a16:creationId xmlns:a16="http://schemas.microsoft.com/office/drawing/2014/main" id="{22BE351E-351A-2702-9A41-42B19799330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3215" y="5780506"/>
            <a:ext cx="6707538" cy="9246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20870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47" userDrawn="1">
          <p15:clr>
            <a:srgbClr val="FBAE40"/>
          </p15:clr>
        </p15:guide>
        <p15:guide id="3" orient="horz" pos="709" userDrawn="1">
          <p15:clr>
            <a:srgbClr val="FBAE40"/>
          </p15:clr>
        </p15:guide>
        <p15:guide id="5" orient="horz" pos="799" userDrawn="1">
          <p15:clr>
            <a:srgbClr val="FBAE40"/>
          </p15:clr>
        </p15:guide>
        <p15:guide id="6" userDrawn="1">
          <p15:clr>
            <a:srgbClr val="FBAE40"/>
          </p15:clr>
        </p15:guide>
        <p15:guide id="7" pos="7680" userDrawn="1">
          <p15:clr>
            <a:srgbClr val="FBAE40"/>
          </p15:clr>
        </p15:guide>
        <p15:guide id="8" pos="7333" userDrawn="1">
          <p15:clr>
            <a:srgbClr val="FBAE40"/>
          </p15:clr>
        </p15:guide>
        <p15:guide id="9" orient="horz" pos="3974" userDrawn="1">
          <p15:clr>
            <a:srgbClr val="FBAE40"/>
          </p15:clr>
        </p15:guide>
        <p15:guide id="10" pos="2638" userDrawn="1">
          <p15:clr>
            <a:srgbClr val="FBAE40"/>
          </p15:clr>
        </p15:guide>
        <p15:guide id="11" pos="7242" userDrawn="1">
          <p15:clr>
            <a:srgbClr val="FBAE40"/>
          </p15:clr>
        </p15:guide>
        <p15:guide id="12" pos="6924" userDrawn="1">
          <p15:clr>
            <a:srgbClr val="FBAE40"/>
          </p15:clr>
        </p15:guide>
        <p15:guide id="13" pos="6834" userDrawn="1">
          <p15:clr>
            <a:srgbClr val="FBAE40"/>
          </p15:clr>
        </p15:guide>
        <p15:guide id="14" pos="3840" userDrawn="1">
          <p15:clr>
            <a:srgbClr val="FBAE40"/>
          </p15:clr>
        </p15:guide>
        <p15:guide id="15" orient="horz" pos="4088" userDrawn="1">
          <p15:clr>
            <a:srgbClr val="FBAE40"/>
          </p15:clr>
        </p15:guide>
        <p15:guide id="16" orient="horz" pos="1071" userDrawn="1">
          <p15:clr>
            <a:srgbClr val="FBAE40"/>
          </p15:clr>
        </p15:guide>
        <p15:guide id="17" orient="horz" pos="370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924ED-B540-A7E3-1F77-272F57838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5EFEE-055F-46CA-8031-11996CE53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188699-1D79-54A3-04E8-C70C92D6B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D286B-A510-F246-84A1-84C4CC1BE7D9}" type="datetimeFigureOut">
              <a:rPr lang="en-PL" smtClean="0"/>
              <a:t>7/7/26</a:t>
            </a:fld>
            <a:endParaRPr lang="en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ED251-D95C-E8D7-D12C-35D35E9BC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DFF8C9-C1C3-B121-682F-7D5CBFD7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9C41-030A-0F47-A79B-0AFEA381B940}" type="slidenum">
              <a:rPr lang="en-PL" smtClean="0"/>
              <a:t>‹#›</a:t>
            </a:fld>
            <a:endParaRPr lang="en-PL"/>
          </a:p>
        </p:txBody>
      </p:sp>
    </p:spTree>
    <p:extLst>
      <p:ext uri="{BB962C8B-B14F-4D97-AF65-F5344CB8AC3E}">
        <p14:creationId xmlns:p14="http://schemas.microsoft.com/office/powerpoint/2010/main" val="2482441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25CFEAF3-70AB-9C3D-4D5C-27FFADB56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Tytuł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84B1A95-6424-A2F9-2068-D4FD0EB87B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Nagłówki</a:t>
            </a:r>
          </a:p>
          <a:p>
            <a:pPr lvl="1"/>
            <a:r>
              <a:rPr lang="pl-PL"/>
              <a:t>Czcionka podstawowa</a:t>
            </a:r>
          </a:p>
          <a:p>
            <a:pPr lvl="2"/>
            <a:r>
              <a:rPr lang="pl-PL"/>
              <a:t>Czcionka uzupełniająca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659F108-CFDC-C40C-78A5-D29B0352DE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111C01-1566-834B-AB77-5829191123F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92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4" r:id="rId2"/>
    <p:sldLayoutId id="2147483652" r:id="rId3"/>
    <p:sldLayoutId id="2147483653" r:id="rId4"/>
    <p:sldLayoutId id="2147483655" r:id="rId5"/>
  </p:sldLayoutIdLst>
  <p:hf hdr="0"/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3600" b="1" kern="1200">
          <a:solidFill>
            <a:schemeClr val="tx1"/>
          </a:solidFill>
          <a:latin typeface="Poppins" pitchFamily="2" charset="0"/>
          <a:ea typeface="+mj-ea"/>
          <a:cs typeface="Poppins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9pPr>
    </p:bodyStyle>
    <p:otherStyle>
      <a:defPPr>
        <a:defRPr lang="pl-PL"/>
      </a:defPPr>
      <a:lvl1pPr marL="0" algn="l" defTabSz="914400" rtl="0" eaLnBrk="1" latinLnBrk="0" hangingPunct="1"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1pPr>
      <a:lvl2pPr marL="457200" algn="l" defTabSz="914400" rtl="0" eaLnBrk="1" latinLnBrk="0" hangingPunct="1"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2pPr>
      <a:lvl3pPr marL="914400" algn="l" defTabSz="914400" rtl="0" eaLnBrk="1" latinLnBrk="0" hangingPunct="1"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3pPr>
      <a:lvl4pPr marL="1371600" algn="l" defTabSz="914400" rtl="0" eaLnBrk="1" latinLnBrk="0" hangingPunct="1"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4pPr>
      <a:lvl5pPr marL="1828800" algn="l" defTabSz="914400" rtl="0" eaLnBrk="1" latinLnBrk="0" hangingPunct="1"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5pPr>
      <a:lvl6pPr marL="2286000" algn="l" defTabSz="914400" rtl="0" eaLnBrk="1" latinLnBrk="0" hangingPunct="1"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6pPr>
      <a:lvl7pPr marL="2743200" algn="l" defTabSz="914400" rtl="0" eaLnBrk="1" latinLnBrk="0" hangingPunct="1"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7pPr>
      <a:lvl8pPr marL="3200400" algn="l" defTabSz="914400" rtl="0" eaLnBrk="1" latinLnBrk="0" hangingPunct="1"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8pPr>
      <a:lvl9pPr marL="3657600" algn="l" defTabSz="914400" rtl="0" eaLnBrk="1" latinLnBrk="0" hangingPunct="1">
        <a:defRPr sz="1400" kern="1200">
          <a:solidFill>
            <a:schemeClr val="tx1"/>
          </a:solidFill>
          <a:latin typeface="Poppins" pitchFamily="2" charset="0"/>
          <a:ea typeface="+mn-ea"/>
          <a:cs typeface="Poppins" pitchFamily="2" charset="0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E8CC53AC-231F-7285-165C-2EC24B2B1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2607" y="2643662"/>
            <a:ext cx="6654526" cy="653053"/>
          </a:xfrm>
        </p:spPr>
        <p:txBody>
          <a:bodyPr/>
          <a:lstStyle/>
          <a:p>
            <a:r>
              <a:rPr lang="pl-PL"/>
              <a:t>Prezentacja KZN o doradztwie dla gmin </a:t>
            </a:r>
            <a:br>
              <a:rPr lang="pl-PL"/>
            </a:br>
            <a:endParaRPr lang="pl-PL"/>
          </a:p>
        </p:txBody>
      </p:sp>
      <p:sp>
        <p:nvSpPr>
          <p:cNvPr id="4" name="Tytuł 2">
            <a:extLst>
              <a:ext uri="{FF2B5EF4-FFF2-40B4-BE49-F238E27FC236}">
                <a16:creationId xmlns:a16="http://schemas.microsoft.com/office/drawing/2014/main" id="{2F027E04-B881-CA2A-F60F-CBBE59A0AF23}"/>
              </a:ext>
            </a:extLst>
          </p:cNvPr>
          <p:cNvSpPr txBox="1">
            <a:spLocks/>
          </p:cNvSpPr>
          <p:nvPr/>
        </p:nvSpPr>
        <p:spPr>
          <a:xfrm>
            <a:off x="4462607" y="2643662"/>
            <a:ext cx="5088182" cy="226424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Poppins" pitchFamily="2" charset="0"/>
                <a:ea typeface="+mj-ea"/>
                <a:cs typeface="Poppins" pitchFamily="2" charset="0"/>
              </a:defRPr>
            </a:lvl1pPr>
          </a:lstStyle>
          <a:p>
            <a:pPr>
              <a:lnSpc>
                <a:spcPct val="150000"/>
              </a:lnSpc>
            </a:pPr>
            <a:br>
              <a:rPr lang="pl-PL" sz="2000">
                <a:solidFill>
                  <a:srgbClr val="C00000"/>
                </a:solidFill>
                <a:latin typeface="Poppins"/>
                <a:cs typeface="Poppins"/>
              </a:rPr>
            </a:br>
            <a:r>
              <a:rPr lang="pl-PL" sz="2000">
                <a:solidFill>
                  <a:srgbClr val="C00000"/>
                </a:solidFill>
                <a:latin typeface="Poppins"/>
                <a:cs typeface="Poppins"/>
              </a:rPr>
              <a:t>29.06.2026</a:t>
            </a:r>
            <a:endParaRPr lang="pl-PL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>
                <a:latin typeface="Poppins" pitchFamily="2" charset="0"/>
                <a:cs typeface="Poppins" pitchFamily="2" charset="0"/>
              </a:rPr>
              <a:t>Struktura diagnozy w </a:t>
            </a:r>
            <a:r>
              <a:rPr lang="pl-PL" sz="2800" b="1" err="1">
                <a:latin typeface="Poppins" pitchFamily="2" charset="0"/>
                <a:cs typeface="Poppins" pitchFamily="2" charset="0"/>
              </a:rPr>
              <a:t>IoP</a:t>
            </a:r>
            <a:r>
              <a:rPr lang="pl-PL" sz="2800" b="1">
                <a:latin typeface="Poppins" pitchFamily="2" charset="0"/>
                <a:cs typeface="Poppins" pitchFamily="2" charset="0"/>
              </a:rPr>
              <a:t> – cz.1</a:t>
            </a:r>
          </a:p>
        </p:txBody>
      </p:sp>
      <p:sp>
        <p:nvSpPr>
          <p:cNvPr id="4" name="Treść slajdu"/>
          <p:cNvSpPr>
            <a:spLocks noGrp="1"/>
          </p:cNvSpPr>
          <p:nvPr>
            <p:ph type="body" sz="quarter" idx="13"/>
          </p:nvPr>
        </p:nvSpPr>
        <p:spPr>
          <a:xfrm>
            <a:off x="555176" y="1701496"/>
            <a:ext cx="11086954" cy="3998504"/>
          </a:xfrm>
        </p:spPr>
        <p:txBody>
          <a:bodyPr>
            <a:normAutofit fontScale="70000" lnSpcReduction="20000"/>
          </a:bodyPr>
          <a:lstStyle/>
          <a:p>
            <a:pPr marL="742950" lvl="0" indent="-7429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5753100" algn="r"/>
              </a:tabLst>
            </a:pPr>
            <a:r>
              <a:rPr lang="pl-PL" altLang="pl-PL" sz="2600" dirty="0">
                <a:latin typeface="Poppins" pitchFamily="2" charset="0"/>
                <a:ea typeface="Aptos" panose="020B0004020202020204" pitchFamily="34" charset="0"/>
              </a:rPr>
              <a:t>Obraz gminy</a:t>
            </a:r>
          </a:p>
          <a:p>
            <a:pPr marL="742950" lvl="0" indent="-7429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5753100" algn="r"/>
              </a:tabLst>
            </a:pPr>
            <a:endParaRPr lang="pl-PL" altLang="pl-PL" sz="2600" dirty="0">
              <a:latin typeface="Poppins" pitchFamily="2" charset="0"/>
              <a:ea typeface="Aptos" panose="020B0004020202020204" pitchFamily="34" charset="0"/>
            </a:endParaRPr>
          </a:p>
          <a:p>
            <a:pPr marL="1428750" lvl="1" indent="-7429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5753100" algn="r"/>
              </a:tabLst>
            </a:pPr>
            <a:r>
              <a:rPr lang="pl-PL" altLang="pl-PL" sz="2400" dirty="0">
                <a:latin typeface="Poppins" pitchFamily="2" charset="0"/>
                <a:ea typeface="Aptos" panose="020B0004020202020204" pitchFamily="34" charset="0"/>
              </a:rPr>
              <a:t>Uwarunkowania rozwoju, urbanizacji, migracji i demografii i gospodarki</a:t>
            </a:r>
          </a:p>
          <a:p>
            <a:pPr marL="742950" lvl="0" indent="-7429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5753100" algn="r"/>
              </a:tabLst>
            </a:pPr>
            <a:endParaRPr lang="pl-PL" altLang="pl-PL" sz="2600" dirty="0">
              <a:latin typeface="Poppins" pitchFamily="2" charset="0"/>
              <a:ea typeface="Aptos" panose="020B0004020202020204" pitchFamily="34" charset="0"/>
            </a:endParaRPr>
          </a:p>
          <a:p>
            <a:pPr marL="742950" lvl="0" indent="-7429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5753100" algn="r"/>
              </a:tabLst>
            </a:pPr>
            <a:r>
              <a:rPr lang="pl-PL" altLang="pl-PL" sz="2600" dirty="0">
                <a:latin typeface="Poppins" pitchFamily="2" charset="0"/>
                <a:ea typeface="Aptos" panose="020B0004020202020204" pitchFamily="34" charset="0"/>
              </a:rPr>
              <a:t>Zasób mieszkaniowy	</a:t>
            </a:r>
          </a:p>
          <a:p>
            <a:pPr marL="742950" lvl="0" indent="-7429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5753100" algn="r"/>
              </a:tabLst>
            </a:pPr>
            <a:endParaRPr lang="pl-PL" altLang="pl-PL" sz="2600" dirty="0">
              <a:latin typeface="Poppins" pitchFamily="2" charset="0"/>
              <a:ea typeface="Aptos" panose="020B0004020202020204" pitchFamily="34" charset="0"/>
            </a:endParaRPr>
          </a:p>
          <a:p>
            <a:pPr marL="1428750" lvl="1" indent="-7429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5753100" algn="r"/>
              </a:tabLst>
            </a:pPr>
            <a:r>
              <a:rPr lang="pl-PL" altLang="pl-PL" sz="2400" dirty="0">
                <a:latin typeface="Poppins" pitchFamily="2" charset="0"/>
                <a:ea typeface="Aptos" panose="020B0004020202020204" pitchFamily="34" charset="0"/>
              </a:rPr>
              <a:t>Aktualny i potencjalny (np. pustostany, biurowce; gmina, rynek)</a:t>
            </a:r>
          </a:p>
          <a:p>
            <a:pPr marL="1428750" lvl="1" indent="-7429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5753100" algn="r"/>
              </a:tabLst>
            </a:pPr>
            <a:endParaRPr lang="pl-PL" altLang="pl-PL" sz="2400" dirty="0">
              <a:latin typeface="Poppins" pitchFamily="2" charset="0"/>
              <a:ea typeface="Aptos" panose="020B0004020202020204" pitchFamily="34" charset="0"/>
            </a:endParaRPr>
          </a:p>
          <a:p>
            <a:pPr marL="1428750" lvl="1" indent="-7429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5753100" algn="r"/>
              </a:tabLst>
            </a:pPr>
            <a:r>
              <a:rPr lang="pl-PL" altLang="pl-PL" sz="2400" dirty="0">
                <a:latin typeface="Poppins" pitchFamily="2" charset="0"/>
                <a:ea typeface="Aptos" panose="020B0004020202020204" pitchFamily="34" charset="0"/>
              </a:rPr>
              <a:t>Charakterystyka („jakość”, ilość, zamieszkanie)</a:t>
            </a:r>
          </a:p>
          <a:p>
            <a:pPr marL="1428750" lvl="1" indent="-7429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5753100" algn="r"/>
              </a:tabLst>
            </a:pPr>
            <a:endParaRPr lang="pl-PL" altLang="pl-PL" sz="2400" dirty="0">
              <a:latin typeface="Poppins" pitchFamily="2" charset="0"/>
              <a:ea typeface="Aptos" panose="020B0004020202020204" pitchFamily="34" charset="0"/>
            </a:endParaRPr>
          </a:p>
          <a:p>
            <a:pPr marL="1428750" lvl="1" indent="-7429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5753100" algn="r"/>
              </a:tabLst>
            </a:pPr>
            <a:r>
              <a:rPr lang="pl-PL" altLang="pl-PL" sz="2400" dirty="0">
                <a:latin typeface="Poppins" pitchFamily="2" charset="0"/>
                <a:ea typeface="Aptos" panose="020B0004020202020204" pitchFamily="34" charset="0"/>
              </a:rPr>
              <a:t>Dostępność dla gminy i dla SAN</a:t>
            </a:r>
          </a:p>
          <a:p>
            <a:pPr marL="742950" lvl="0" indent="-7429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5753100" algn="r"/>
              </a:tabLst>
            </a:pPr>
            <a:endParaRPr lang="pl-PL" altLang="pl-PL" sz="2600" dirty="0">
              <a:latin typeface="Poppins" pitchFamily="2" charset="0"/>
              <a:ea typeface="Aptos" panose="020B0004020202020204" pitchFamily="34" charset="0"/>
            </a:endParaRPr>
          </a:p>
          <a:p>
            <a:pPr marL="742950" lvl="0" indent="-7429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5753100" algn="r"/>
              </a:tabLst>
            </a:pPr>
            <a:r>
              <a:rPr lang="pl-PL" altLang="pl-PL" sz="2600" dirty="0">
                <a:latin typeface="Poppins" pitchFamily="2" charset="0"/>
                <a:ea typeface="Aptos" panose="020B0004020202020204" pitchFamily="34" charset="0"/>
              </a:rPr>
              <a:t>Zaspokojenie potrzeb mieszkaniowych</a:t>
            </a:r>
          </a:p>
          <a:p>
            <a:pPr marL="742950" lvl="0" indent="-7429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5753100" algn="r"/>
              </a:tabLst>
            </a:pPr>
            <a:endParaRPr lang="pl-PL" altLang="pl-PL" sz="2600" dirty="0">
              <a:latin typeface="Poppins" pitchFamily="2" charset="0"/>
              <a:ea typeface="Aptos" panose="020B0004020202020204" pitchFamily="34" charset="0"/>
            </a:endParaRPr>
          </a:p>
          <a:p>
            <a:pPr marL="1428750" lvl="1" indent="-7429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5753100" algn="r"/>
              </a:tabLst>
            </a:pPr>
            <a:r>
              <a:rPr lang="pl-PL" altLang="pl-PL" sz="2400" dirty="0">
                <a:latin typeface="Poppins" pitchFamily="2" charset="0"/>
                <a:ea typeface="Aptos" panose="020B0004020202020204" pitchFamily="34" charset="0"/>
              </a:rPr>
              <a:t>Dochód vs. Potrzeby gospodarstw domowych (GD)</a:t>
            </a:r>
          </a:p>
          <a:p>
            <a:pPr marL="1428750" lvl="1" indent="-7429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5753100" algn="r"/>
              </a:tabLst>
            </a:pPr>
            <a:endParaRPr lang="pl-PL" altLang="pl-PL" sz="2400" dirty="0">
              <a:latin typeface="Poppins" pitchFamily="2" charset="0"/>
              <a:ea typeface="Aptos" panose="020B0004020202020204" pitchFamily="34" charset="0"/>
            </a:endParaRPr>
          </a:p>
          <a:p>
            <a:pPr marL="1428750" lvl="1" indent="-7429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5753100" algn="r"/>
              </a:tabLst>
            </a:pPr>
            <a:r>
              <a:rPr lang="pl-PL" altLang="pl-PL" sz="2400" dirty="0">
                <a:latin typeface="Poppins" pitchFamily="2" charset="0"/>
                <a:ea typeface="Aptos" panose="020B0004020202020204" pitchFamily="34" charset="0"/>
              </a:rPr>
              <a:t>Przeludnienie, dojazdy, grupy o specjalnych potrzebach</a:t>
            </a:r>
          </a:p>
          <a:p>
            <a:pPr marL="742950" lvl="0" indent="-7429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5753100" algn="r"/>
              </a:tabLst>
            </a:pPr>
            <a:endParaRPr lang="pl-PL" altLang="pl-PL" sz="2400" dirty="0"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Numer slajd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10</a:t>
            </a:fld>
            <a:endParaRPr lang="pl-PL"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5C2B0-0B96-E62F-7469-308B22EC8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341248D0-31FD-2C34-D441-B4E17A49F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>
                <a:latin typeface="Poppins" pitchFamily="2" charset="0"/>
                <a:cs typeface="Poppins" pitchFamily="2" charset="0"/>
              </a:rPr>
              <a:t>Struktura diagnozy w </a:t>
            </a:r>
            <a:r>
              <a:rPr lang="pl-PL" sz="2800" b="1" err="1">
                <a:latin typeface="Poppins" pitchFamily="2" charset="0"/>
                <a:cs typeface="Poppins" pitchFamily="2" charset="0"/>
              </a:rPr>
              <a:t>IoP</a:t>
            </a:r>
            <a:r>
              <a:rPr lang="pl-PL" sz="2800" b="1">
                <a:latin typeface="Poppins" pitchFamily="2" charset="0"/>
                <a:cs typeface="Poppins" pitchFamily="2" charset="0"/>
              </a:rPr>
              <a:t> – cz.2</a:t>
            </a: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8361AB00-EEF5-FF65-08F7-4CA3881B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11</a:t>
            </a:fld>
            <a:endParaRPr lang="pl-PL" sz="180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CAF266BF-29F8-0F80-49CE-05F7544B2D47}"/>
              </a:ext>
            </a:extLst>
          </p:cNvPr>
          <p:cNvSpPr txBox="1"/>
          <p:nvPr/>
        </p:nvSpPr>
        <p:spPr>
          <a:xfrm>
            <a:off x="555177" y="1582340"/>
            <a:ext cx="1238590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pl-PL" dirty="0">
                <a:latin typeface="Poppins" pitchFamily="2" charset="0"/>
                <a:cs typeface="Poppins" pitchFamily="2" charset="0"/>
              </a:rPr>
              <a:t>Rynek mieszkaniowy</a:t>
            </a:r>
          </a:p>
          <a:p>
            <a:pPr marL="342900" indent="-342900">
              <a:buFont typeface="+mj-lt"/>
              <a:buAutoNum type="arabicPeriod" startAt="4"/>
            </a:pPr>
            <a:endParaRPr lang="pl-PL" dirty="0">
              <a:latin typeface="Poppins" pitchFamily="2" charset="0"/>
              <a:cs typeface="Poppins" pitchFamily="2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dirty="0">
                <a:latin typeface="Poppins" pitchFamily="2" charset="0"/>
                <a:cs typeface="Poppins" pitchFamily="2" charset="0"/>
              </a:rPr>
              <a:t>Własność i najem - dynamika	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pl-PL" dirty="0">
              <a:latin typeface="Poppins" pitchFamily="2" charset="0"/>
              <a:cs typeface="Poppins" pitchFamily="2" charset="0"/>
            </a:endParaRPr>
          </a:p>
          <a:p>
            <a:pPr marL="342900" indent="-342900">
              <a:buFont typeface="+mj-lt"/>
              <a:buAutoNum type="arabicPeriod" startAt="4"/>
            </a:pPr>
            <a:r>
              <a:rPr lang="pl-PL" dirty="0">
                <a:latin typeface="Poppins" pitchFamily="2" charset="0"/>
                <a:cs typeface="Poppins" pitchFamily="2" charset="0"/>
              </a:rPr>
              <a:t>Ewidencja grup potrzebujących</a:t>
            </a:r>
          </a:p>
          <a:p>
            <a:pPr marL="342900" indent="-342900">
              <a:buFont typeface="+mj-lt"/>
              <a:buAutoNum type="arabicPeriod" startAt="4"/>
            </a:pPr>
            <a:endParaRPr lang="pl-PL" dirty="0">
              <a:latin typeface="Poppins" pitchFamily="2" charset="0"/>
              <a:cs typeface="Poppins" pitchFamily="2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dirty="0">
                <a:latin typeface="Poppins" pitchFamily="2" charset="0"/>
                <a:cs typeface="Poppins" pitchFamily="2" charset="0"/>
              </a:rPr>
              <a:t>Istniejąca i planowana pomoc społeczna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pl-PL" dirty="0">
              <a:latin typeface="Poppins" pitchFamily="2" charset="0"/>
              <a:cs typeface="Poppins" pitchFamily="2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dirty="0">
                <a:latin typeface="Poppins" pitchFamily="2" charset="0"/>
                <a:cs typeface="Poppins" pitchFamily="2" charset="0"/>
              </a:rPr>
              <a:t>Powiązania z mieszkaniówką oraz ocena potencjału tego powiązania</a:t>
            </a:r>
          </a:p>
          <a:p>
            <a:pPr marL="342900" indent="-342900">
              <a:buFont typeface="+mj-lt"/>
              <a:buAutoNum type="arabicPeriod" startAt="4"/>
            </a:pPr>
            <a:endParaRPr lang="pl-PL" dirty="0">
              <a:latin typeface="Poppins" pitchFamily="2" charset="0"/>
              <a:cs typeface="Poppins" pitchFamily="2" charset="0"/>
            </a:endParaRPr>
          </a:p>
          <a:p>
            <a:pPr marL="342900" indent="-342900">
              <a:buFont typeface="+mj-lt"/>
              <a:buAutoNum type="arabicPeriod" startAt="4"/>
            </a:pPr>
            <a:endParaRPr lang="pl-PL" dirty="0">
              <a:latin typeface="Poppins" pitchFamily="2" charset="0"/>
              <a:cs typeface="Poppi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170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112AC-A73B-40C5-E3F1-6D5CC833D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sekcji">
            <a:extLst>
              <a:ext uri="{FF2B5EF4-FFF2-40B4-BE49-F238E27FC236}">
                <a16:creationId xmlns:a16="http://schemas.microsoft.com/office/drawing/2014/main" id="{B915D1A8-4AEF-6B6D-708F-206DACEE4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111" y="2503643"/>
            <a:ext cx="10293798" cy="1116887"/>
          </a:xfrm>
        </p:spPr>
        <p:txBody>
          <a:bodyPr/>
          <a:lstStyle/>
          <a:p>
            <a:r>
              <a:rPr lang="pl-PL" sz="6000">
                <a:solidFill>
                  <a:srgbClr val="C00000"/>
                </a:solidFill>
              </a:rPr>
              <a:t>Źródła danych</a:t>
            </a: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0D0807D5-7084-4E15-DC04-E8212459A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z="1800" smtClean="0"/>
              <a:pPr/>
              <a:t>12</a:t>
            </a:fld>
            <a:endParaRPr lang="pl-PL" sz="1800"/>
          </a:p>
        </p:txBody>
      </p:sp>
    </p:spTree>
    <p:extLst>
      <p:ext uri="{BB962C8B-B14F-4D97-AF65-F5344CB8AC3E}">
        <p14:creationId xmlns:p14="http://schemas.microsoft.com/office/powerpoint/2010/main" val="1326664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3699B-80B0-7796-F772-4BDEF1203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D6386EE6-9BE7-05AA-F257-EF20A0328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>
                <a:latin typeface="Poppins" pitchFamily="2" charset="0"/>
                <a:cs typeface="Poppins" pitchFamily="2" charset="0"/>
              </a:rPr>
              <a:t>Dane z rejestr</a:t>
            </a:r>
            <a:r>
              <a:rPr lang="pl-PL"/>
              <a:t>ów centralnych</a:t>
            </a:r>
            <a:endParaRPr lang="pl-PL" sz="2800" b="1">
              <a:latin typeface="Poppins" pitchFamily="2" charset="0"/>
              <a:cs typeface="Poppins" pitchFamily="2" charset="0"/>
            </a:endParaRP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41272161-9CF0-4954-9366-D385061DC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13</a:t>
            </a:fld>
            <a:endParaRPr lang="pl-PL" sz="180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A3A2A1FE-D6D2-4FB4-BC89-42EC25623BBD}"/>
              </a:ext>
            </a:extLst>
          </p:cNvPr>
          <p:cNvSpPr txBox="1"/>
          <p:nvPr/>
        </p:nvSpPr>
        <p:spPr>
          <a:xfrm>
            <a:off x="555177" y="1582340"/>
            <a:ext cx="1238590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itchFamily="2" charset="0"/>
                <a:cs typeface="Poppins" pitchFamily="2" charset="0"/>
              </a:rPr>
              <a:t>GUS (osobne zestawy danych umożliwiających analizę popytu / zasobu / rynku mieszkań)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itchFamily="2" charset="0"/>
                <a:cs typeface="Poppins" pitchFamily="2" charset="0"/>
              </a:rPr>
              <a:t>POLTAX – dochody ludności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itchFamily="2" charset="0"/>
                <a:cs typeface="Poppins" pitchFamily="2" charset="0"/>
              </a:rPr>
              <a:t>ZUS – dochody i faktyczna liczba ludności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itchFamily="2" charset="0"/>
                <a:cs typeface="Poppins" pitchFamily="2" charset="0"/>
              </a:rPr>
              <a:t>Ewidencja gruntów i budynków</a:t>
            </a:r>
          </a:p>
          <a:p>
            <a:pPr marL="342900" indent="-342900">
              <a:buFont typeface="+mj-lt"/>
              <a:buAutoNum type="arabicPeriod" startAt="4"/>
            </a:pPr>
            <a:endParaRPr lang="pl-PL" dirty="0">
              <a:latin typeface="Poppins" pitchFamily="2" charset="0"/>
              <a:cs typeface="Poppi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211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E2D370-C4B1-AFCC-DCC1-2F6C12806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AB216857-87F0-CD29-D2C9-7689C801F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>
                <a:latin typeface="Poppins" pitchFamily="2" charset="0"/>
                <a:cs typeface="Poppins" pitchFamily="2" charset="0"/>
              </a:rPr>
              <a:t>Dane od gmin</a:t>
            </a: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E0E032B6-FBF0-B081-9B9C-B2067506E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14</a:t>
            </a:fld>
            <a:endParaRPr lang="pl-PL" sz="180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9463188E-612F-C4F0-2491-3618A0107AA6}"/>
              </a:ext>
            </a:extLst>
          </p:cNvPr>
          <p:cNvSpPr txBox="1"/>
          <p:nvPr/>
        </p:nvSpPr>
        <p:spPr>
          <a:xfrm>
            <a:off x="555177" y="1582340"/>
            <a:ext cx="10817673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>
                <a:latin typeface="Poppins" pitchFamily="2" charset="0"/>
                <a:cs typeface="Poppins" pitchFamily="2" charset="0"/>
              </a:rPr>
              <a:t>Deklaracje o wysokości opłat za gospodarowanie odpadami komunalnymi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>
                <a:latin typeface="Poppins" pitchFamily="2" charset="0"/>
                <a:cs typeface="Poppins" pitchFamily="2" charset="0"/>
              </a:rPr>
              <a:t>Mieszkaniowy zasób gminy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>
                <a:latin typeface="Poppins" pitchFamily="2" charset="0"/>
                <a:cs typeface="Poppins" pitchFamily="2" charset="0"/>
              </a:rPr>
              <a:t>Inne lokale mieszkalne zarządzane przez gminę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>
                <a:latin typeface="Poppins" pitchFamily="2" charset="0"/>
                <a:cs typeface="Poppins" pitchFamily="2" charset="0"/>
              </a:rPr>
              <a:t>Lokatorzy w najmie komunalnym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>
                <a:latin typeface="Poppins" pitchFamily="2" charset="0"/>
                <a:cs typeface="Poppins" pitchFamily="2" charset="0"/>
              </a:rPr>
              <a:t>Gminne zasoby nie mieszkaniowe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>
                <a:latin typeface="Poppins" pitchFamily="2" charset="0"/>
                <a:cs typeface="Poppins" pitchFamily="2" charset="0"/>
              </a:rPr>
              <a:t>Podatek od nieruchomości mieszkaniowych</a:t>
            </a:r>
          </a:p>
        </p:txBody>
      </p:sp>
    </p:spTree>
    <p:extLst>
      <p:ext uri="{BB962C8B-B14F-4D97-AF65-F5344CB8AC3E}">
        <p14:creationId xmlns:p14="http://schemas.microsoft.com/office/powerpoint/2010/main" val="4000662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0A9335-F93B-919E-D10F-8DDA57B3F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AF594E39-10BE-07D2-BDFA-7488C4779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Źródła danych – z czego diagnoza? Cz.1</a:t>
            </a:r>
            <a:endParaRPr lang="pl-PL" sz="2800" b="1">
              <a:latin typeface="Poppins" pitchFamily="2" charset="0"/>
              <a:cs typeface="Poppins" pitchFamily="2" charset="0"/>
            </a:endParaRP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8F5A24F0-FCD3-CD49-04D5-A64EAB747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15</a:t>
            </a:fld>
            <a:endParaRPr lang="pl-PL" sz="180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7C51E538-2490-A90C-5FE4-42DA7EBDE2FC}"/>
              </a:ext>
            </a:extLst>
          </p:cNvPr>
          <p:cNvSpPr txBox="1"/>
          <p:nvPr/>
        </p:nvSpPr>
        <p:spPr>
          <a:xfrm>
            <a:off x="555177" y="1582340"/>
            <a:ext cx="10817673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b="1">
                <a:latin typeface="Poppins" pitchFamily="2" charset="0"/>
                <a:cs typeface="Poppins" pitchFamily="2" charset="0"/>
              </a:rPr>
              <a:t>Faktyczna liczba mieszkańców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>
                <a:latin typeface="Poppins" pitchFamily="2" charset="0"/>
                <a:cs typeface="Poppins" pitchFamily="2" charset="0"/>
              </a:rPr>
              <a:t>ZUS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>
                <a:latin typeface="Poppins" pitchFamily="2" charset="0"/>
                <a:cs typeface="Poppins" pitchFamily="2" charset="0"/>
              </a:rPr>
              <a:t>gmina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b="1">
                <a:latin typeface="Poppins" pitchFamily="2" charset="0"/>
                <a:cs typeface="Poppins" pitchFamily="2" charset="0"/>
              </a:rPr>
              <a:t>Dochody ludności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>
                <a:latin typeface="Poppins" pitchFamily="2" charset="0"/>
                <a:cs typeface="Poppins" pitchFamily="2" charset="0"/>
              </a:rPr>
              <a:t>POLTAX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>
                <a:latin typeface="Poppins" pitchFamily="2" charset="0"/>
                <a:cs typeface="Poppins" pitchFamily="2" charset="0"/>
              </a:rPr>
              <a:t>ZUS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sz="2400">
              <a:latin typeface="Poppins" pitchFamily="2" charset="0"/>
              <a:cs typeface="Poppi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6937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088CE6-7F1E-B36F-1F9D-CE6D42A57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046C22ED-60D0-BFAE-EE78-542CDE38E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Źródła danych – z czego diagnoza? Cz.2</a:t>
            </a:r>
            <a:endParaRPr lang="pl-PL" sz="2800" b="1">
              <a:latin typeface="Poppins" pitchFamily="2" charset="0"/>
              <a:cs typeface="Poppins" pitchFamily="2" charset="0"/>
            </a:endParaRP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F350C2D3-46DF-E80C-E92C-F27D29125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16</a:t>
            </a:fld>
            <a:endParaRPr lang="pl-PL" sz="180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95165356-91CC-B958-2945-D0B8948ED6CC}"/>
              </a:ext>
            </a:extLst>
          </p:cNvPr>
          <p:cNvSpPr txBox="1"/>
          <p:nvPr/>
        </p:nvSpPr>
        <p:spPr>
          <a:xfrm>
            <a:off x="555177" y="1582340"/>
            <a:ext cx="10817673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b="1">
                <a:latin typeface="Poppins" pitchFamily="2" charset="0"/>
                <a:cs typeface="Poppins" pitchFamily="2" charset="0"/>
              </a:rPr>
              <a:t>Zasób mieszkaniowy (gminny i nie tylko)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>
                <a:latin typeface="Poppins" pitchFamily="2" charset="0"/>
                <a:cs typeface="Poppins" pitchFamily="2" charset="0"/>
              </a:rPr>
              <a:t>GUS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>
                <a:latin typeface="Poppins" pitchFamily="2" charset="0"/>
                <a:cs typeface="Poppins" pitchFamily="2" charset="0"/>
              </a:rPr>
              <a:t>Ewidencja gruntów i budynków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>
                <a:latin typeface="Poppins" pitchFamily="2" charset="0"/>
                <a:cs typeface="Poppins" pitchFamily="2" charset="0"/>
              </a:rPr>
              <a:t>gmina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b="1">
                <a:latin typeface="Poppins" pitchFamily="2" charset="0"/>
                <a:cs typeface="Poppins" pitchFamily="2" charset="0"/>
              </a:rPr>
              <a:t>Rynek mieszkaniowy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>
                <a:latin typeface="Poppins" pitchFamily="2" charset="0"/>
                <a:cs typeface="Poppins" pitchFamily="2" charset="0"/>
              </a:rPr>
              <a:t>GUS</a:t>
            </a:r>
          </a:p>
        </p:txBody>
      </p:sp>
    </p:spTree>
    <p:extLst>
      <p:ext uri="{BB962C8B-B14F-4D97-AF65-F5344CB8AC3E}">
        <p14:creationId xmlns:p14="http://schemas.microsoft.com/office/powerpoint/2010/main" val="14795864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AFE2E3-83E0-6401-D751-E874C98D1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sekcji">
            <a:extLst>
              <a:ext uri="{FF2B5EF4-FFF2-40B4-BE49-F238E27FC236}">
                <a16:creationId xmlns:a16="http://schemas.microsoft.com/office/drawing/2014/main" id="{98501426-0392-BDE5-7E31-A5E53C867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111" y="2503643"/>
            <a:ext cx="10293798" cy="1116887"/>
          </a:xfrm>
        </p:spPr>
        <p:txBody>
          <a:bodyPr/>
          <a:lstStyle/>
          <a:p>
            <a:r>
              <a:rPr lang="pl-PL" sz="6000">
                <a:solidFill>
                  <a:srgbClr val="C00000"/>
                </a:solidFill>
              </a:rPr>
              <a:t>Sondaż ogólnopolski – co na razie wiemy?</a:t>
            </a: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8CF15653-B09A-C216-26E0-ECCD81736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z="1800" smtClean="0"/>
              <a:pPr/>
              <a:t>17</a:t>
            </a:fld>
            <a:endParaRPr lang="pl-PL" sz="1800"/>
          </a:p>
        </p:txBody>
      </p:sp>
    </p:spTree>
    <p:extLst>
      <p:ext uri="{BB962C8B-B14F-4D97-AF65-F5344CB8AC3E}">
        <p14:creationId xmlns:p14="http://schemas.microsoft.com/office/powerpoint/2010/main" val="18576120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52316-C1FD-49C7-B9D7-AA7641CBA1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en-PL"/>
              <a:t>1200 </a:t>
            </a:r>
            <a:r>
              <a:rPr lang="en-PL" dirty="0"/>
              <a:t>osób, próba eprezentatywna dla Polski (53% kobiet, 47% mężczyzn; w wieku od 19 do 90, </a:t>
            </a:r>
            <a:r>
              <a:rPr lang="pl-PL" i="1" noProof="1"/>
              <a:t>M </a:t>
            </a:r>
            <a:r>
              <a:rPr lang="pl-PL" noProof="1"/>
              <a:t>= 49,62; </a:t>
            </a:r>
            <a:r>
              <a:rPr lang="pl-PL" i="1" noProof="1"/>
              <a:t>SD</a:t>
            </a:r>
            <a:r>
              <a:rPr lang="pl-PL" noProof="1"/>
              <a:t> = 16,26)</a:t>
            </a:r>
          </a:p>
          <a:p>
            <a:pPr lvl="1">
              <a:lnSpc>
                <a:spcPct val="150000"/>
              </a:lnSpc>
            </a:pPr>
            <a:r>
              <a:rPr lang="pl-PL" dirty="0"/>
              <a:t>Podział na typy gmin: </a:t>
            </a:r>
          </a:p>
          <a:p>
            <a:pPr lvl="2">
              <a:lnSpc>
                <a:spcPct val="150000"/>
              </a:lnSpc>
            </a:pPr>
            <a:r>
              <a:rPr lang="pl-PL" sz="1600" noProof="1"/>
              <a:t>Duże miasta i miasta wojewódzkie (np. Warszawa, Gdańsk)</a:t>
            </a:r>
          </a:p>
          <a:p>
            <a:pPr lvl="2">
              <a:lnSpc>
                <a:spcPct val="150000"/>
              </a:lnSpc>
            </a:pPr>
            <a:r>
              <a:rPr lang="pl-PL" sz="1600" noProof="1"/>
              <a:t>Aglomeracyjne dużej gęstości (np. Psary)</a:t>
            </a:r>
          </a:p>
          <a:p>
            <a:pPr lvl="2">
              <a:lnSpc>
                <a:spcPct val="150000"/>
              </a:lnSpc>
            </a:pPr>
            <a:r>
              <a:rPr lang="pl-PL" sz="1600" noProof="1"/>
              <a:t>Aglomeracyjne małej gęstości (np. Wojciechów)</a:t>
            </a:r>
          </a:p>
          <a:p>
            <a:pPr lvl="2">
              <a:lnSpc>
                <a:spcPct val="150000"/>
              </a:lnSpc>
            </a:pPr>
            <a:r>
              <a:rPr lang="pl-PL" sz="1600" noProof="1"/>
              <a:t>Pozaaglomeracyjne małej gęstości (np. Ostróda)</a:t>
            </a:r>
          </a:p>
          <a:p>
            <a:pPr lvl="2">
              <a:lnSpc>
                <a:spcPct val="150000"/>
              </a:lnSpc>
            </a:pPr>
            <a:r>
              <a:rPr lang="pl-PL" sz="1600" noProof="1"/>
              <a:t>Pozaaglomeracyjne dużej gęstości (np. Kościerzyna)</a:t>
            </a:r>
          </a:p>
          <a:p>
            <a:pPr lvl="2">
              <a:lnSpc>
                <a:spcPct val="150000"/>
              </a:lnSpc>
            </a:pPr>
            <a:r>
              <a:rPr lang="pl-PL" sz="1600" noProof="1"/>
              <a:t>Pozostałe miasta (np. Olsztyn, Piotrków Trybunalski)</a:t>
            </a:r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180DB27E-A9E5-6A1C-EB2D-D65E716B7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7" y="333633"/>
            <a:ext cx="10293798" cy="793958"/>
          </a:xfrm>
        </p:spPr>
        <p:txBody>
          <a:bodyPr/>
          <a:lstStyle/>
          <a:p>
            <a:r>
              <a:rPr lang="pl-PL" dirty="0"/>
              <a:t>Sondaż ogólnopolski wśród kluczowych grup dla SAN – próba główna</a:t>
            </a:r>
          </a:p>
        </p:txBody>
      </p:sp>
    </p:spTree>
    <p:extLst>
      <p:ext uri="{BB962C8B-B14F-4D97-AF65-F5344CB8AC3E}">
        <p14:creationId xmlns:p14="http://schemas.microsoft.com/office/powerpoint/2010/main" val="4181212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BF8763-7AC3-7A63-116A-34E25C3B1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55764A8E-68EF-BB76-D711-ACF9DBD81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7" y="296563"/>
            <a:ext cx="10293798" cy="831028"/>
          </a:xfrm>
        </p:spPr>
        <p:txBody>
          <a:bodyPr/>
          <a:lstStyle/>
          <a:p>
            <a:r>
              <a:rPr lang="pl-PL" dirty="0"/>
              <a:t>Sondaż ogólnopolski wśród kluczowych grup dla SAN – próby dodatkowe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29F582D7-78A2-99B4-F922-38FA08D1241C}"/>
              </a:ext>
            </a:extLst>
          </p:cNvPr>
          <p:cNvSpPr txBox="1"/>
          <p:nvPr/>
        </p:nvSpPr>
        <p:spPr>
          <a:xfrm>
            <a:off x="555177" y="1785258"/>
            <a:ext cx="10609943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PL" sz="2000">
                <a:latin typeface="Poppins" pitchFamily="2" charset="0"/>
                <a:cs typeface="Poppins" pitchFamily="2" charset="0"/>
              </a:rPr>
              <a:t>Gniazdownicy: 500 osób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PL" sz="2000">
                <a:latin typeface="Poppins" pitchFamily="2" charset="0"/>
                <a:cs typeface="Poppins" pitchFamily="2" charset="0"/>
              </a:rPr>
              <a:t>Nadwyżkowcy (osoby z dodatkowymi nieruchomościami): 400 osób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PL" sz="2000">
                <a:latin typeface="Poppins" pitchFamily="2" charset="0"/>
                <a:cs typeface="Poppins" pitchFamily="2" charset="0"/>
              </a:rPr>
              <a:t>Osoby w luce czynszowej (niskie dochody, wysokie koszty zamieszkiwania): 200 osób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PL" sz="2000">
                <a:latin typeface="Poppins" pitchFamily="2" charset="0"/>
                <a:cs typeface="Poppins" pitchFamily="2" charset="0"/>
              </a:rPr>
              <a:t>Seniorzy, więźniowie wysokich pięter: 100 osób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PL" sz="2000">
                <a:latin typeface="Poppins" pitchFamily="2" charset="0"/>
                <a:cs typeface="Poppins" pitchFamily="2" charset="0"/>
              </a:rPr>
              <a:t>Seniorzy w luce czynszowej: 100 osób</a:t>
            </a:r>
          </a:p>
          <a:p>
            <a:pPr>
              <a:lnSpc>
                <a:spcPct val="150000"/>
              </a:lnSpc>
            </a:pPr>
            <a:endParaRPr lang="pl-PL" sz="2400" dirty="0">
              <a:latin typeface="Poppins" pitchFamily="2" charset="0"/>
              <a:cs typeface="Poppi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963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B535A93D-47CA-B660-8981-1058C84F2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 - harmonogram</a:t>
            </a:r>
          </a:p>
        </p:txBody>
      </p:sp>
      <p:sp>
        <p:nvSpPr>
          <p:cNvPr id="4" name="Symbol zastępczy tekstu 7">
            <a:extLst>
              <a:ext uri="{FF2B5EF4-FFF2-40B4-BE49-F238E27FC236}">
                <a16:creationId xmlns:a16="http://schemas.microsoft.com/office/drawing/2014/main" id="{07E6EBC3-61B5-38B6-1495-F7A10BBE0354}"/>
              </a:ext>
            </a:extLst>
          </p:cNvPr>
          <p:cNvSpPr txBox="1">
            <a:spLocks/>
          </p:cNvSpPr>
          <p:nvPr/>
        </p:nvSpPr>
        <p:spPr>
          <a:xfrm>
            <a:off x="555176" y="1701496"/>
            <a:ext cx="11636824" cy="42257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ETAP 1: 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poszerzanie wiedzy o SAN, komunikacja z gminami, spotkania konsultacyjno-informacyjne, platforma wiedzy gov.pl/</a:t>
            </a:r>
            <a:r>
              <a:rPr kumimoji="0" lang="pl-PL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najemspoleczny</a:t>
            </a: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Poppins" pitchFamily="2" charset="0"/>
              <a:ea typeface="+mn-lt"/>
              <a:cs typeface="+mn-lt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ETAP 2: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 wsparcie 30 gmin (wyłonionych naborze), w tym analiza potencjału wdrożeniowego, optymalnego modelu działania z </a:t>
            </a:r>
            <a:r>
              <a:rPr kumimoji="0" lang="pl-PL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uwzgl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. lokalnych uwarunkowań instytucjonalnych i rynkowych  </a:t>
            </a:r>
            <a:b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</a:b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Równolegle III. kw. 2026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:  III. ed. konkursu FERS na innowacje społ. (</a:t>
            </a:r>
            <a:r>
              <a:rPr kumimoji="0" lang="pl-PL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MFiPR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)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ETAP 3: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wsparcie powstających SAN,  dla istniejących SAN, dla NGO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0AF8F415-387B-E02F-27E1-4570F18B2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111C01-1566-834B-AB77-5829191123F6}" type="slidenum">
              <a:rPr kumimoji="0" lang="pl-P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itchFamily="2" charset="0"/>
                <a:ea typeface="+mn-ea"/>
                <a:cs typeface="Poppins" pitchFamily="2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oppins" pitchFamily="2" charset="0"/>
              <a:ea typeface="+mn-ea"/>
              <a:cs typeface="Poppi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7184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4EDDB-AFE3-BAD8-D781-918C85FB51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noProof="1">
                <a:latin typeface="Poppins" pitchFamily="2" charset="0"/>
              </a:rPr>
              <a:t>Jakie są preferencje mieszkaniowe Polaków i Polek?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noProof="1">
                <a:latin typeface="Poppins" pitchFamily="2" charset="0"/>
              </a:rPr>
              <a:t>Jakie jest postrzeganie społeczne najmu? Jakie jest postrzeganie społeczne własności?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noProof="1">
                <a:latin typeface="Poppins" pitchFamily="2" charset="0"/>
              </a:rPr>
              <a:t>Na ile Polacy i Polki chcieliby współpracować z Społecznymi Agencjami Najmu (SAN)? Dlaczego tak? Dlaczego nie?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noProof="1">
                <a:latin typeface="Poppins" pitchFamily="2" charset="0"/>
              </a:rPr>
              <a:t>Kim są osoby mieszkające w mieszkaniach wynajmowanych?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noProof="1">
                <a:latin typeface="Poppins" pitchFamily="2" charset="0"/>
              </a:rPr>
              <a:t>Kim są gniazdownicy i jakie są ich powody do mieszkania z rodzicami?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noProof="1">
                <a:latin typeface="Poppins" pitchFamily="2" charset="0"/>
              </a:rPr>
              <a:t>Kim są nadwyżkowcy i co mogłoby ich skłonić do przekazania mieszkania na rzecz SAN?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1ADCD2-9A0D-CD9F-CBC5-A33BDCC45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L" dirty="0"/>
              <a:t>Badane zagadnienia</a:t>
            </a:r>
          </a:p>
        </p:txBody>
      </p:sp>
    </p:spTree>
    <p:extLst>
      <p:ext uri="{BB962C8B-B14F-4D97-AF65-F5344CB8AC3E}">
        <p14:creationId xmlns:p14="http://schemas.microsoft.com/office/powerpoint/2010/main" val="2861772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6B2E0-3CDC-DE1F-F48C-CF299EF64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L"/>
              <a:t>Atrakcyjność zamieszkiwania</a:t>
            </a:r>
            <a:r>
              <a:rPr lang="pl-PL" dirty="0"/>
              <a:t> - </a:t>
            </a:r>
            <a:r>
              <a:rPr lang="pl-PL" sz="3000" dirty="0"/>
              <a:t>p</a:t>
            </a:r>
            <a:r>
              <a:rPr lang="en-PL" sz="3000"/>
              <a:t>róba </a:t>
            </a:r>
            <a:r>
              <a:rPr lang="en-PL" sz="3000" dirty="0"/>
              <a:t>główna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02BB2-7D44-17DE-E131-35CEE380F8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6331" y="1324126"/>
            <a:ext cx="11086954" cy="6643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PL" sz="2600" dirty="0"/>
              <a:t>Wniosek: mieszkania spółdzielcze bardziej atrakcyjne niż kredyt!</a:t>
            </a:r>
          </a:p>
        </p:txBody>
      </p:sp>
      <p:graphicFrame>
        <p:nvGraphicFramePr>
          <p:cNvPr id="4" name="Chart 3" descr="Wykres słupkowy przedstawiający oceny na skali od 1 do 10 dla różnych form zamieszkania. Trzy słupki wyróżnione na czerwono (najem mieszkania od instytucji publicznej – ok. 3,8; zamieszkanie w mieszkaniu komunalnym – ok. 4,4; zamieszkanie w mieszkaniu spółdzielczym – ok. 5,3) dotyczą mieszkań o charakterze publicznym/społecznym. Pozostałe słupki (szare) to: najem na rynku prywatnym od osoby fizycznej (ok. 3,6) i od firmy/instytucji (ok. 3,5), zakup mieszkania z kredytem hipotecznym (ok. 4,5) i bez kredytu (ok. 7,1), zakup domu z kredytem (ok. 4,4) i bez kredytu (ok. 7,0), oraz budowa domu z kredytem (ok. 4,3) i bez kredytu (ok. 6,7). Najwyższe oceny dotyczą zakupu lub budowy nieruchomości bez użycia kredytu hipotecznego, najniższe – najmu na rynku prywatnym. ">
            <a:extLst>
              <a:ext uri="{FF2B5EF4-FFF2-40B4-BE49-F238E27FC236}">
                <a16:creationId xmlns:a16="http://schemas.microsoft.com/office/drawing/2014/main" id="{28712B8C-86F6-F6A7-8D19-1AAF09813C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6190556"/>
              </p:ext>
            </p:extLst>
          </p:nvPr>
        </p:nvGraphicFramePr>
        <p:xfrm>
          <a:off x="168165" y="1988458"/>
          <a:ext cx="11855669" cy="4758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860117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44B46-BC8C-9439-55C9-49EA6DB6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7" y="789953"/>
            <a:ext cx="10293798" cy="329179"/>
          </a:xfrm>
        </p:spPr>
        <p:txBody>
          <a:bodyPr/>
          <a:lstStyle/>
          <a:p>
            <a:r>
              <a:rPr lang="en-PL"/>
              <a:t>Atrakcyjnośc zamieszkiwania</a:t>
            </a:r>
            <a:r>
              <a:rPr lang="pl-PL" dirty="0"/>
              <a:t> - </a:t>
            </a:r>
            <a:r>
              <a:rPr lang="pl-PL" sz="3000" dirty="0"/>
              <a:t>t</a:t>
            </a:r>
            <a:r>
              <a:rPr lang="en-PL" sz="3000"/>
              <a:t>yp osoby</a:t>
            </a:r>
            <a:r>
              <a:rPr lang="pl-PL" sz="3000" dirty="0"/>
              <a:t> – cz.1</a:t>
            </a:r>
            <a:endParaRPr lang="en-PL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3A7369D-7A44-720B-E6D9-CE857ED948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7" y="1251233"/>
            <a:ext cx="11086954" cy="56667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PL" sz="2200" dirty="0">
                <a:latin typeface="Poppins" pitchFamily="2" charset="0"/>
              </a:rPr>
              <a:t>Wniosek: najem instytucjonalny nie dla seniorów; mieszkania spółdzielcze dla wszystkich</a:t>
            </a:r>
          </a:p>
        </p:txBody>
      </p:sp>
      <p:graphicFrame>
        <p:nvGraphicFramePr>
          <p:cNvPr id="4" name="Chart 3" descr="Wykres słupkowy na skali od 1 do 10 przedstawiający oceny dla pięciu grup: Osoba w luce czynszowej (ok. 4,3), Gniazdownik (ok. 4,7) i Nadwyżkowcy (ok. 5,3) – słupki szare; Senior w luce czynszowej (ok. 3,4) i Senior więzień wysokich pięter (ok. 4,2) – słupki czerwone. Najwyższą ocenę mają Nadwyżkowcy, najniższą Senior w luce czynszowej.">
            <a:extLst>
              <a:ext uri="{FF2B5EF4-FFF2-40B4-BE49-F238E27FC236}">
                <a16:creationId xmlns:a16="http://schemas.microsoft.com/office/drawing/2014/main" id="{5852EF2F-ABAB-9F42-A0C8-2F4162F4B1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8412347"/>
              </p:ext>
            </p:extLst>
          </p:nvPr>
        </p:nvGraphicFramePr>
        <p:xfrm>
          <a:off x="555177" y="1821536"/>
          <a:ext cx="8644295" cy="37888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541898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65AEA-66D7-F715-E171-4342846F1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E2B59-B913-8261-79B9-34D2D051B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7" y="789953"/>
            <a:ext cx="10293798" cy="329179"/>
          </a:xfrm>
        </p:spPr>
        <p:txBody>
          <a:bodyPr/>
          <a:lstStyle/>
          <a:p>
            <a:r>
              <a:rPr lang="en-PL"/>
              <a:t>Atrakcyjnośc zamieszkiwania</a:t>
            </a:r>
            <a:r>
              <a:rPr lang="pl-PL" dirty="0"/>
              <a:t> - </a:t>
            </a:r>
            <a:r>
              <a:rPr lang="pl-PL" sz="3000" dirty="0"/>
              <a:t>t</a:t>
            </a:r>
            <a:r>
              <a:rPr lang="en-PL" sz="3000"/>
              <a:t>yp osoby</a:t>
            </a:r>
            <a:r>
              <a:rPr lang="pl-PL" sz="3000" dirty="0"/>
              <a:t> – cz.2</a:t>
            </a:r>
            <a:endParaRPr lang="en-PL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3BC247A-E71C-ECF9-8445-204D7EA249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7" y="1251233"/>
            <a:ext cx="11086954" cy="56667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PL" sz="2200" dirty="0">
                <a:latin typeface="Poppins" pitchFamily="2" charset="0"/>
              </a:rPr>
              <a:t>Wniosek: najem instytucjonalny nie dla seniorów; mieszkania spółdzielcze dla wszystkich</a:t>
            </a:r>
          </a:p>
        </p:txBody>
      </p:sp>
      <p:graphicFrame>
        <p:nvGraphicFramePr>
          <p:cNvPr id="6" name="Chart 5" descr="Wykres słupkowy na skali od 1 do 10 dla tych samych pięciu grup (Osoba w luce czynszowej, Gniazdownik, Nadwyżkowcy, Senior w luce czynszowej, Senior więzień wysokich pięter), wszystkie słupki szare, z ocenami w wąskim przedziale ok. 5,7–6,3. Najwyższą ocenę mają Nadwyżkowcy (ok. 6,3), pozostałe grupy oceniają podobnie, ok. 5,7–6,0.&#10;">
            <a:extLst>
              <a:ext uri="{FF2B5EF4-FFF2-40B4-BE49-F238E27FC236}">
                <a16:creationId xmlns:a16="http://schemas.microsoft.com/office/drawing/2014/main" id="{0DD5595D-5594-A25F-5F5B-383CF85461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0911119"/>
              </p:ext>
            </p:extLst>
          </p:nvPr>
        </p:nvGraphicFramePr>
        <p:xfrm>
          <a:off x="549868" y="1817911"/>
          <a:ext cx="8100645" cy="3915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686152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1F3C-5AC3-7C1B-FCED-2088874EA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L" dirty="0"/>
              <a:t>Znajomość SAN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1E37272-1300-8506-B36B-F858DDCB9F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7" y="1335315"/>
            <a:ext cx="11086954" cy="6096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PL" sz="2200" dirty="0">
                <a:latin typeface="Poppins" pitchFamily="2" charset="0"/>
              </a:rPr>
              <a:t>Wniosek: SANy nie są znane (jeszcze)</a:t>
            </a:r>
          </a:p>
        </p:txBody>
      </p:sp>
      <p:graphicFrame>
        <p:nvGraphicFramePr>
          <p:cNvPr id="5" name="Chart 4" descr="Poziomy wykres słupkowy 100% przedstawiający udział odpowiedzi. W próbach dodatkowych: 89% odpowiedzi „Nie” (szary) i 11% „Tak” (czerwony). W próbie głównej: 92,70% „Nie” i 7,30% „Tak”.&#10;">
            <a:extLst>
              <a:ext uri="{FF2B5EF4-FFF2-40B4-BE49-F238E27FC236}">
                <a16:creationId xmlns:a16="http://schemas.microsoft.com/office/drawing/2014/main" id="{B62E70FD-9EA0-4618-4CBB-1F419D58C5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8243728"/>
              </p:ext>
            </p:extLst>
          </p:nvPr>
        </p:nvGraphicFramePr>
        <p:xfrm>
          <a:off x="549869" y="1944915"/>
          <a:ext cx="11272344" cy="37446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2587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43406-DD8F-52F9-FF64-C25498F64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78" y="809500"/>
            <a:ext cx="10293798" cy="329179"/>
          </a:xfrm>
        </p:spPr>
        <p:txBody>
          <a:bodyPr/>
          <a:lstStyle/>
          <a:p>
            <a:r>
              <a:rPr lang="en-PL" dirty="0"/>
              <a:t>Współpraca </a:t>
            </a:r>
            <a:r>
              <a:rPr lang="en-PL"/>
              <a:t>z SAN</a:t>
            </a:r>
            <a:r>
              <a:rPr lang="pl-PL" dirty="0"/>
              <a:t> - </a:t>
            </a:r>
            <a:r>
              <a:rPr lang="pl-PL" sz="3000" dirty="0"/>
              <a:t>p</a:t>
            </a:r>
            <a:r>
              <a:rPr lang="en-PL" sz="3000"/>
              <a:t>róba </a:t>
            </a:r>
            <a:r>
              <a:rPr lang="en-PL" sz="3000" dirty="0"/>
              <a:t>główna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48420ED-8B52-4754-F6BF-9CC1322E14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7" y="1220880"/>
            <a:ext cx="11086954" cy="11594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PL" sz="2200" dirty="0">
                <a:latin typeface="Poppins" pitchFamily="2" charset="0"/>
              </a:rPr>
              <a:t>Wniosek: Polacy są bardziej skłonni wynajmować od niż przekazywać mieszkania do SAN, ale… </a:t>
            </a:r>
          </a:p>
        </p:txBody>
      </p:sp>
      <p:graphicFrame>
        <p:nvGraphicFramePr>
          <p:cNvPr id="4" name="Chart 3" descr="Poziomy wykres słupkowy 100% z dwoma pytaniami. „...przekazać mieszkanie instytucji jak SAN?”: 70% Nie, 17% Ani tak ani nie, 13% Tak. „...wynająć mieszkanie od instytucji jak SAN?”: 52% Nie, 21% Ani tak ani nie, 27% Tak. Chęć wynajęcia mieszkania od instytucji jest wyraźnie wyższa niż chęć przekazania jej własnego mieszkania.&#10;">
            <a:extLst>
              <a:ext uri="{FF2B5EF4-FFF2-40B4-BE49-F238E27FC236}">
                <a16:creationId xmlns:a16="http://schemas.microsoft.com/office/drawing/2014/main" id="{709A94D9-3F97-D168-5930-6FC378DA99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3722167"/>
              </p:ext>
            </p:extLst>
          </p:nvPr>
        </p:nvGraphicFramePr>
        <p:xfrm>
          <a:off x="444275" y="2075543"/>
          <a:ext cx="10515601" cy="3561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177086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3960B-0DD6-B26B-77A1-FB600BAE9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697" y="786818"/>
            <a:ext cx="10293798" cy="329179"/>
          </a:xfrm>
        </p:spPr>
        <p:txBody>
          <a:bodyPr/>
          <a:lstStyle/>
          <a:p>
            <a:r>
              <a:rPr lang="en-PL" dirty="0"/>
              <a:t>Współpraca </a:t>
            </a:r>
            <a:r>
              <a:rPr lang="en-PL"/>
              <a:t>z SAN</a:t>
            </a:r>
            <a:r>
              <a:rPr lang="pl-PL" dirty="0"/>
              <a:t> - </a:t>
            </a:r>
            <a:r>
              <a:rPr lang="pl-PL" sz="3000" dirty="0"/>
              <a:t>t</a:t>
            </a:r>
            <a:r>
              <a:rPr lang="en-PL" sz="3000"/>
              <a:t>yp osoby</a:t>
            </a:r>
            <a:r>
              <a:rPr lang="pl-PL" sz="3000" dirty="0"/>
              <a:t> – cz.1</a:t>
            </a:r>
            <a:endParaRPr lang="en-PL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35411C-F918-2CF2-7ABF-22A74A709B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3697" y="1222018"/>
            <a:ext cx="11086954" cy="39356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noProof="1"/>
              <a:t>Wniosek: SAN-y mają odpowiadać na potrzeby </a:t>
            </a:r>
            <a:r>
              <a:rPr lang="pl-PL" b="1" noProof="1"/>
              <a:t>konkretnych grup</a:t>
            </a:r>
            <a:r>
              <a:rPr lang="pl-PL" noProof="1"/>
              <a:t> i to do nich powinna być skierowana komunikacja</a:t>
            </a:r>
          </a:p>
        </p:txBody>
      </p:sp>
      <p:graphicFrame>
        <p:nvGraphicFramePr>
          <p:cNvPr id="5" name="Chart 4" descr="Wykres słupkowy na skali od 1 do 5 dla pięciu grup: Osoba w luce czynszowej (ok. 1,9), Gniazdownik (ok. 2,0), Nadwyżkowcy (ok. 2,2, słupek czerwony), Senior w luce czynszowej (ok. 1,75) i Senior więzień wysokich pięter (ok. 1,75). Wszystkie oceny są niskie, poniżej środka skali; najwyższą gotowość deklarują Nadwyżkowcy.&#10;">
            <a:extLst>
              <a:ext uri="{FF2B5EF4-FFF2-40B4-BE49-F238E27FC236}">
                <a16:creationId xmlns:a16="http://schemas.microsoft.com/office/drawing/2014/main" id="{C8972085-673B-2940-BC99-F39D179D6A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9202391"/>
              </p:ext>
            </p:extLst>
          </p:nvPr>
        </p:nvGraphicFramePr>
        <p:xfrm>
          <a:off x="1553029" y="2380343"/>
          <a:ext cx="9013370" cy="3367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02298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90C937-D452-F29B-7A81-7D49057C3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191B7-D4B2-E640-7D86-D38CD00D2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697" y="786818"/>
            <a:ext cx="10293798" cy="329179"/>
          </a:xfrm>
        </p:spPr>
        <p:txBody>
          <a:bodyPr/>
          <a:lstStyle/>
          <a:p>
            <a:r>
              <a:rPr lang="en-PL" dirty="0"/>
              <a:t>Współpraca </a:t>
            </a:r>
            <a:r>
              <a:rPr lang="en-PL"/>
              <a:t>z SAN</a:t>
            </a:r>
            <a:r>
              <a:rPr lang="pl-PL" dirty="0"/>
              <a:t> - </a:t>
            </a:r>
            <a:r>
              <a:rPr lang="pl-PL" sz="3000" dirty="0"/>
              <a:t>t</a:t>
            </a:r>
            <a:r>
              <a:rPr lang="en-PL" sz="3000"/>
              <a:t>yp osoby</a:t>
            </a:r>
            <a:r>
              <a:rPr lang="pl-PL" sz="3000" dirty="0"/>
              <a:t> – cz.2</a:t>
            </a:r>
            <a:endParaRPr lang="en-PL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2D888-6759-55BA-DC26-49BF78A1D1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3697" y="1222018"/>
            <a:ext cx="11086954" cy="8825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600" noProof="1">
                <a:latin typeface="Poppins" pitchFamily="2" charset="0"/>
              </a:rPr>
              <a:t>Wniosek: SAN-y mają odpowiadać na potrzeby </a:t>
            </a:r>
            <a:r>
              <a:rPr lang="pl-PL" sz="1600" b="1" noProof="1">
                <a:latin typeface="Poppins" pitchFamily="2" charset="0"/>
              </a:rPr>
              <a:t>konkretnych grup</a:t>
            </a:r>
            <a:r>
              <a:rPr lang="pl-PL" sz="1600" noProof="1">
                <a:latin typeface="Poppins" pitchFamily="2" charset="0"/>
              </a:rPr>
              <a:t> i to do nich powinna być skierowana komunikacja</a:t>
            </a:r>
          </a:p>
        </p:txBody>
      </p:sp>
      <p:graphicFrame>
        <p:nvGraphicFramePr>
          <p:cNvPr id="4" name="Chart 3" descr="Wykres słupkowy na skali od 1 do 5 dla pięciu grup: Osoba w luce czynszowej (ok. 2,5), Gniazdownik (ok. 2,75, słupek czerwony), Nadwyżkowcy (ok. 2,45), Senior w luce czynszowej (ok. 2,35) i Senior więzień wysokich pięter (ok. 2,25). Oceny są niskie i zbliżone we wszystkich grupach, najwyższa u Gniazdownika.&#10;">
            <a:extLst>
              <a:ext uri="{FF2B5EF4-FFF2-40B4-BE49-F238E27FC236}">
                <a16:creationId xmlns:a16="http://schemas.microsoft.com/office/drawing/2014/main" id="{79928AC6-F389-7996-CF81-5C34B6B070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7124346"/>
              </p:ext>
            </p:extLst>
          </p:nvPr>
        </p:nvGraphicFramePr>
        <p:xfrm>
          <a:off x="1436914" y="2104570"/>
          <a:ext cx="8582585" cy="3531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084109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7BF9BCF-1B4A-6A27-E6A8-188D59B39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L" dirty="0"/>
              <a:t>Decyzja o mieszkaniu w wynajmowanym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C093524-5118-F2F0-E4C7-D4596F52C2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2522" y="1323307"/>
            <a:ext cx="11086954" cy="5270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noProof="1">
                <a:latin typeface="Poppins" pitchFamily="2" charset="0"/>
              </a:rPr>
              <a:t>Wniosek: Dla najemców najważniejsza jest cena, wiarygodność i warunki umowy</a:t>
            </a:r>
          </a:p>
        </p:txBody>
      </p:sp>
      <p:graphicFrame>
        <p:nvGraphicFramePr>
          <p:cNvPr id="8" name="Chart 7" descr="Wykres słupkowy na skali od 1 do 7 dla siedmiu czynników: 1. Cena najmu (ok. 6,1, czerwony), 2. Długość umowy (ok. 5,65, szary), 3. Wiarygodność wynajmującego (ok. 5,95, czerwony), 4. Możliwość własnej aranżacji mieszkania (ok. 5,2, szary – najniższa ocena), 5. Stały czynsz na okres trwania umowy (ok. 5,85, szary), 6. Warunki umowy (ok. 5,9, czerwony), 7. Warunki użytkowania (ok. 5,8, szary). Wszystkie czynniki oceniane są wysoko, w przedziale ok. 5,2–6,1.&#10;">
            <a:extLst>
              <a:ext uri="{FF2B5EF4-FFF2-40B4-BE49-F238E27FC236}">
                <a16:creationId xmlns:a16="http://schemas.microsoft.com/office/drawing/2014/main" id="{A6DCB6A4-7002-F540-9F68-C2B71FD06E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803082"/>
              </p:ext>
            </p:extLst>
          </p:nvPr>
        </p:nvGraphicFramePr>
        <p:xfrm>
          <a:off x="905739" y="2046063"/>
          <a:ext cx="10380521" cy="3803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159214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A793F-85FD-4E9B-1B02-4898764F4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PL" dirty="0"/>
              <a:t>Decyzja o przekazaniu mieszkania na wynajem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32B6EFE-C561-F713-6813-9C97AE4A8A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2523" y="1427050"/>
            <a:ext cx="11086954" cy="6286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noProof="1">
                <a:latin typeface="Poppins" pitchFamily="2" charset="0"/>
              </a:rPr>
              <a:t>Wniosek: Dla wynajmujących najważniejsza jest cena, wiarygodność i dbałość o nieruchomość</a:t>
            </a:r>
          </a:p>
        </p:txBody>
      </p:sp>
      <p:graphicFrame>
        <p:nvGraphicFramePr>
          <p:cNvPr id="4" name="Chart 3" descr="Wykres słupkowy na skali od 1 do 7 dla ośmiu czynników: 1. Cena najmu (ok. 6,0, czerwony), 2. Długość umowy (ok. 5,75, szary), 3. Przewidywalne dochody (ok. 5,85, szary), 4. Wiarygodność najemcy (ok. 6,0, czerwony), 5. Dbałość najemcy o mieszkanie/dom (ok. 5,95, czerwony), 6. Warunki umowy (ok. 5,9, szary), 7. Własne plany życiowe (ok. 5,75, szary), 8. Status prawny nieruchomości (ok. 5,85, szary). Wszystkie kryteria oceniane są wysoko i podobnie, w przedziale ok. 5,75–6,0.&#10;">
            <a:extLst>
              <a:ext uri="{FF2B5EF4-FFF2-40B4-BE49-F238E27FC236}">
                <a16:creationId xmlns:a16="http://schemas.microsoft.com/office/drawing/2014/main" id="{D35B24C4-5D2B-5641-9B45-14DDF4F624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5102850"/>
              </p:ext>
            </p:extLst>
          </p:nvPr>
        </p:nvGraphicFramePr>
        <p:xfrm>
          <a:off x="303716" y="2177142"/>
          <a:ext cx="11584568" cy="3656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54362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169383-68EA-87BF-AFB8-4477B753A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10F0246C-38E0-AE68-D1B4-BB796A2AF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 – harmonogram wsparcia</a:t>
            </a:r>
          </a:p>
        </p:txBody>
      </p:sp>
      <p:sp>
        <p:nvSpPr>
          <p:cNvPr id="4" name="Symbol zastępczy tekstu 7">
            <a:extLst>
              <a:ext uri="{FF2B5EF4-FFF2-40B4-BE49-F238E27FC236}">
                <a16:creationId xmlns:a16="http://schemas.microsoft.com/office/drawing/2014/main" id="{0FF8C3CD-6B80-0754-EF48-FAAEB295AF34}"/>
              </a:ext>
            </a:extLst>
          </p:cNvPr>
          <p:cNvSpPr txBox="1">
            <a:spLocks/>
          </p:cNvSpPr>
          <p:nvPr/>
        </p:nvSpPr>
        <p:spPr>
          <a:xfrm>
            <a:off x="555176" y="1701496"/>
            <a:ext cx="11086954" cy="40421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E2841">
                    <a:lumMod val="75000"/>
                    <a:lumOff val="25000"/>
                  </a:srgbClr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I. INDYWIDUALNY PLAN WDROŻENIA (KZN) VI.- X.2026</a:t>
            </a:r>
          </a:p>
          <a:p>
            <a:pPr marL="811213" marR="0" lvl="0" indent="-4572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E2841">
                    <a:lumMod val="75000"/>
                    <a:lumOff val="25000"/>
                  </a:srgbClr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Doradztwo w zakresie diagnozy potencjału</a:t>
            </a:r>
          </a:p>
          <a:p>
            <a:pPr marL="811213" marR="0" lvl="0" indent="-4572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E2841">
                    <a:lumMod val="75000"/>
                    <a:lumOff val="25000"/>
                  </a:srgbClr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Przygotowanie dokumentów – wzorów umów, </a:t>
            </a:r>
            <a:r>
              <a:rPr kumimoji="0" lang="pl-PL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E2841">
                    <a:lumMod val="75000"/>
                    <a:lumOff val="25000"/>
                  </a:srgbClr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regulanimów</a:t>
            </a: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rgbClr val="0E2841">
                  <a:lumMod val="75000"/>
                  <a:lumOff val="25000"/>
                </a:srgbClr>
              </a:solidFill>
              <a:effectLst/>
              <a:uLnTx/>
              <a:uFillTx/>
              <a:latin typeface="Poppins" pitchFamily="2" charset="0"/>
              <a:ea typeface="+mn-lt"/>
              <a:cs typeface="+mn-lt"/>
            </a:endParaRPr>
          </a:p>
          <a:p>
            <a:pPr marL="811213" marR="0" lvl="0" indent="-4572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E2841">
                    <a:lumMod val="75000"/>
                    <a:lumOff val="25000"/>
                  </a:srgbClr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Przygotowanie strategii komunikacji</a:t>
            </a:r>
          </a:p>
          <a:p>
            <a:pPr marL="811213" marR="0" lvl="0" indent="-4572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E2841">
                    <a:lumMod val="75000"/>
                    <a:lumOff val="25000"/>
                  </a:srgbClr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Doradztwo prawne i podatkowe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E2841">
                    <a:lumMod val="75000"/>
                    <a:lumOff val="25000"/>
                  </a:srgbClr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II. WSPARCIE SZKOLENIOWE (</a:t>
            </a:r>
            <a:r>
              <a:rPr kumimoji="0" lang="pl-PL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E2841">
                    <a:lumMod val="75000"/>
                    <a:lumOff val="25000"/>
                  </a:srgbClr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IRMiR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E2841">
                    <a:lumMod val="75000"/>
                    <a:lumOff val="25000"/>
                  </a:srgbClr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) VI. – X.2026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Poppins" pitchFamily="2" charset="0"/>
                <a:ea typeface="+mn-lt"/>
                <a:cs typeface="+mn-lt"/>
              </a:rPr>
              <a:t>Magdalena Ruszkowska-Cieślak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6445D8BC-B26B-E3BA-86D5-14F4D17D1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111C01-1566-834B-AB77-5829191123F6}" type="slidenum">
              <a:rPr kumimoji="0" lang="pl-P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itchFamily="2" charset="0"/>
                <a:ea typeface="+mn-ea"/>
                <a:cs typeface="Poppins" pitchFamily="2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oppins" pitchFamily="2" charset="0"/>
              <a:ea typeface="+mn-ea"/>
              <a:cs typeface="Poppi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1786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696F9-B8EE-702E-62EA-F2BBC167E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L" dirty="0"/>
              <a:t>Gniazdownicy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9BB29-E9F0-A096-0E98-3743C09C1A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5176" y="1349830"/>
            <a:ext cx="11086954" cy="4063999"/>
          </a:xfrm>
        </p:spPr>
        <p:txBody>
          <a:bodyPr>
            <a:noAutofit/>
          </a:bodyPr>
          <a:lstStyle/>
          <a:p>
            <a:r>
              <a:rPr lang="pl-PL" sz="1600" b="1" noProof="1">
                <a:latin typeface="Poppins" pitchFamily="2" charset="0"/>
              </a:rPr>
              <a:t>Kim są?</a:t>
            </a:r>
          </a:p>
          <a:p>
            <a:pPr lvl="1"/>
            <a:r>
              <a:rPr lang="pl-PL" noProof="1"/>
              <a:t>Średnia wieku 29 lat</a:t>
            </a:r>
          </a:p>
          <a:p>
            <a:pPr lvl="1"/>
            <a:r>
              <a:rPr lang="pl-PL" noProof="1"/>
              <a:t>49 % wykształcenie wyższe</a:t>
            </a:r>
          </a:p>
          <a:p>
            <a:pPr lvl="1"/>
            <a:r>
              <a:rPr lang="pl-PL" noProof="1"/>
              <a:t>70% zarabia pomiędzy 4 a 7 tys. PLN miesięcznie</a:t>
            </a:r>
          </a:p>
          <a:p>
            <a:pPr lvl="1"/>
            <a:r>
              <a:rPr lang="pl-PL" noProof="1"/>
              <a:t>36% technicy i średni personel, 19% pracownicy usług, 18% specjaliści</a:t>
            </a:r>
          </a:p>
          <a:p>
            <a:r>
              <a:rPr lang="pl-PL" sz="1600" b="1" noProof="1">
                <a:latin typeface="Poppins" pitchFamily="2" charset="0"/>
              </a:rPr>
              <a:t>Powody gniazdownictwa:</a:t>
            </a:r>
          </a:p>
          <a:p>
            <a:pPr lvl="1"/>
            <a:r>
              <a:rPr lang="pl-PL" noProof="1"/>
              <a:t>Przywiązanie (przywiązanie do miejsca zamieszkania, do rodziców, do domu rodzinnego)</a:t>
            </a:r>
          </a:p>
          <a:p>
            <a:pPr lvl="1"/>
            <a:r>
              <a:rPr lang="pl-PL" noProof="1"/>
              <a:t>Emocjonalne (obawa przed mieszkaniem samemu, sprzeciw rodziców, niechęć do wynajmu)</a:t>
            </a:r>
          </a:p>
          <a:p>
            <a:pPr lvl="1"/>
            <a:r>
              <a:rPr lang="pl-PL" noProof="1"/>
              <a:t>Finansowe (brak możliwości finansowych)</a:t>
            </a:r>
          </a:p>
          <a:p>
            <a:pPr lvl="1"/>
            <a:r>
              <a:rPr lang="pl-PL" noProof="1"/>
              <a:t>Organizacyjne (brak oferty najmu w okolicy, moment przejściowy w życiu)</a:t>
            </a:r>
          </a:p>
        </p:txBody>
      </p:sp>
    </p:spTree>
    <p:extLst>
      <p:ext uri="{BB962C8B-B14F-4D97-AF65-F5344CB8AC3E}">
        <p14:creationId xmlns:p14="http://schemas.microsoft.com/office/powerpoint/2010/main" val="8837725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3DD80-C126-2E16-B693-DE6C4C94D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L"/>
              <a:t>Gniazdownicy</a:t>
            </a:r>
            <a:r>
              <a:rPr lang="pl-PL" dirty="0"/>
              <a:t> - wniosek</a:t>
            </a:r>
            <a:endParaRPr lang="en-PL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688E20E-F3B3-B759-BA60-7E449EF851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2523" y="1345304"/>
            <a:ext cx="11086954" cy="55606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sz="2200" noProof="1"/>
              <a:t>Wniosek: Przywiązanie do domu i miejsca ważnym powodem gniazdownictwa!</a:t>
            </a:r>
          </a:p>
        </p:txBody>
      </p:sp>
      <p:graphicFrame>
        <p:nvGraphicFramePr>
          <p:cNvPr id="6" name="Chart 5" descr="Wykres słupkowy na skali od 1 do 5 dla czterech kategorii powodów: Powody finansowe (ok. 3,8, szary – najwyższa ocena), Przywiązanie do domu i miejsca (ok. 3,6, czerwony), Powody organizacyjne (ok. 3,4, szary) i Powody emocjonalne (ok. 2,3, szary – najniższa ocena). Powody finansowe są oceniane jako najważniejsze, emocjonalne jako najmniej istotne.">
            <a:extLst>
              <a:ext uri="{FF2B5EF4-FFF2-40B4-BE49-F238E27FC236}">
                <a16:creationId xmlns:a16="http://schemas.microsoft.com/office/drawing/2014/main" id="{603CC53B-BF28-FE46-B9B9-787BFB35ED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489468"/>
              </p:ext>
            </p:extLst>
          </p:nvPr>
        </p:nvGraphicFramePr>
        <p:xfrm>
          <a:off x="333314" y="1794786"/>
          <a:ext cx="11525372" cy="3935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096283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09515-0A05-E1FD-ACDC-03ED32381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L" dirty="0"/>
              <a:t>Nadwyżkowcy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6162250-2BE1-263A-637B-0FCC339EC747}"/>
              </a:ext>
            </a:extLst>
          </p:cNvPr>
          <p:cNvSpPr txBox="1">
            <a:spLocks/>
          </p:cNvSpPr>
          <p:nvPr/>
        </p:nvSpPr>
        <p:spPr>
          <a:xfrm>
            <a:off x="454571" y="1625600"/>
            <a:ext cx="11085787" cy="400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f-ZA" sz="2400" b="1" noProof="1">
                <a:latin typeface="Poppins" pitchFamily="2" charset="0"/>
                <a:cs typeface="Poppins" pitchFamily="2" charset="0"/>
              </a:rPr>
              <a:t>Kim są?</a:t>
            </a:r>
          </a:p>
          <a:p>
            <a:pPr lvl="1"/>
            <a:r>
              <a:rPr lang="af-ZA" noProof="1">
                <a:latin typeface="Poppins" pitchFamily="2" charset="0"/>
                <a:cs typeface="Poppins" pitchFamily="2" charset="0"/>
              </a:rPr>
              <a:t>Średnia wieku 48 lat</a:t>
            </a:r>
          </a:p>
          <a:p>
            <a:pPr lvl="1"/>
            <a:r>
              <a:rPr lang="af-ZA" noProof="1">
                <a:latin typeface="Poppins" pitchFamily="2" charset="0"/>
                <a:cs typeface="Poppins" pitchFamily="2" charset="0"/>
              </a:rPr>
              <a:t>53 % wykształcenie wyższe</a:t>
            </a:r>
          </a:p>
          <a:p>
            <a:pPr lvl="1"/>
            <a:r>
              <a:rPr lang="af-ZA" noProof="1">
                <a:latin typeface="Poppins" pitchFamily="2" charset="0"/>
                <a:cs typeface="Poppins" pitchFamily="2" charset="0"/>
              </a:rPr>
              <a:t>70% zarabia pomiędzy 4 a 7 tys. PLN miesięcznie</a:t>
            </a:r>
          </a:p>
          <a:p>
            <a:pPr lvl="1"/>
            <a:r>
              <a:rPr lang="af-ZA" noProof="1">
                <a:latin typeface="Poppins" pitchFamily="2" charset="0"/>
                <a:cs typeface="Poppins" pitchFamily="2" charset="0"/>
              </a:rPr>
              <a:t>32,3% technicy i średni personel, 9% pracownicy usług, 22% specjaliści</a:t>
            </a:r>
          </a:p>
          <a:p>
            <a:r>
              <a:rPr lang="af-ZA" sz="2400" b="1" noProof="1">
                <a:latin typeface="Poppins" pitchFamily="2" charset="0"/>
                <a:cs typeface="Poppins" pitchFamily="2" charset="0"/>
              </a:rPr>
              <a:t>Dodatkowe nieruchomości</a:t>
            </a:r>
          </a:p>
          <a:p>
            <a:pPr lvl="1"/>
            <a:r>
              <a:rPr lang="af-ZA" noProof="1">
                <a:latin typeface="Poppins" pitchFamily="2" charset="0"/>
                <a:cs typeface="Poppins" pitchFamily="2" charset="0"/>
              </a:rPr>
              <a:t>93% posiada jedno dodatkowe mieszkanie, z czego 80% wynajmuje je rynkowo </a:t>
            </a:r>
          </a:p>
          <a:p>
            <a:pPr lvl="1"/>
            <a:r>
              <a:rPr lang="af-ZA" noProof="1">
                <a:latin typeface="Poppins" pitchFamily="2" charset="0"/>
                <a:cs typeface="Poppins" pitchFamily="2" charset="0"/>
              </a:rPr>
              <a:t>5% posiada budynek, z czego 80% wynajmuje je rynkowo </a:t>
            </a:r>
          </a:p>
        </p:txBody>
      </p:sp>
    </p:spTree>
    <p:extLst>
      <p:ext uri="{BB962C8B-B14F-4D97-AF65-F5344CB8AC3E}">
        <p14:creationId xmlns:p14="http://schemas.microsoft.com/office/powerpoint/2010/main" val="3567194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1E831-0BC8-4333-867E-D182033C71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sekcji">
            <a:extLst>
              <a:ext uri="{FF2B5EF4-FFF2-40B4-BE49-F238E27FC236}">
                <a16:creationId xmlns:a16="http://schemas.microsoft.com/office/drawing/2014/main" id="{038A9C7E-E2A4-5B38-DFDB-EFB81480B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111" y="2503643"/>
            <a:ext cx="10293798" cy="1116887"/>
          </a:xfrm>
        </p:spPr>
        <p:txBody>
          <a:bodyPr/>
          <a:lstStyle/>
          <a:p>
            <a:r>
              <a:rPr lang="pl-PL" sz="6000">
                <a:solidFill>
                  <a:srgbClr val="C00000"/>
                </a:solidFill>
              </a:rPr>
              <a:t>Mini studia przypadków – po co i co potrzebne?</a:t>
            </a: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C6BD2DC5-3392-2B8C-4AFC-B3E7FC52D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z="1800" smtClean="0"/>
              <a:pPr/>
              <a:t>33</a:t>
            </a:fld>
            <a:endParaRPr lang="pl-PL" sz="1800"/>
          </a:p>
        </p:txBody>
      </p:sp>
    </p:spTree>
    <p:extLst>
      <p:ext uri="{BB962C8B-B14F-4D97-AF65-F5344CB8AC3E}">
        <p14:creationId xmlns:p14="http://schemas.microsoft.com/office/powerpoint/2010/main" val="19631273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D7BFC-E3FD-EA99-F218-B428D0972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50A2D731-C51D-B80A-DE6F-07BFE689E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Cele mini studium przypadku</a:t>
            </a:r>
            <a:endParaRPr lang="pl-PL" sz="2800" b="1">
              <a:latin typeface="Poppins" pitchFamily="2" charset="0"/>
              <a:cs typeface="Poppins" pitchFamily="2" charset="0"/>
            </a:endParaRP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719656A9-479A-0132-8622-9D75390F2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34</a:t>
            </a:fld>
            <a:endParaRPr lang="pl-PL" sz="180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F66D37EF-4D20-40B0-AC44-0DAC1CDDA349}"/>
              </a:ext>
            </a:extLst>
          </p:cNvPr>
          <p:cNvSpPr txBox="1"/>
          <p:nvPr/>
        </p:nvSpPr>
        <p:spPr>
          <a:xfrm>
            <a:off x="555177" y="1582340"/>
            <a:ext cx="10817673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>
                <a:latin typeface="Poppins" pitchFamily="2" charset="0"/>
                <a:cs typeface="Poppins" pitchFamily="2" charset="0"/>
              </a:rPr>
              <a:t>W obrazie gmin i samorządów, które będą się decydowały na </a:t>
            </a:r>
            <a:r>
              <a:rPr lang="pl-PL" sz="2400" err="1">
                <a:latin typeface="Poppins" pitchFamily="2" charset="0"/>
                <a:cs typeface="Poppins" pitchFamily="2" charset="0"/>
              </a:rPr>
              <a:t>SANy</a:t>
            </a:r>
            <a:r>
              <a:rPr lang="pl-PL" sz="2400">
                <a:latin typeface="Poppins" pitchFamily="2" charset="0"/>
                <a:cs typeface="Poppins" pitchFamily="2" charset="0"/>
              </a:rPr>
              <a:t> brakuje kontekstu instytucjonalnego: co samorządy planują, jak definiują sytuację oraz jak podejmują decyzje.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>
                <a:latin typeface="Poppins" pitchFamily="2" charset="0"/>
                <a:cs typeface="Poppins" pitchFamily="2" charset="0"/>
              </a:rPr>
              <a:t>Identyfikacja kluczowych interesariuszy dla SAN.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>
                <a:latin typeface="Poppins" pitchFamily="2" charset="0"/>
                <a:cs typeface="Poppins" pitchFamily="2" charset="0"/>
              </a:rPr>
              <a:t>Obraz kontekstu podejmowania decyzji przez samorząd - wgląd w proces podejmowania decyzji dotyczących mieszkaniówki i jej znaczenie w gminie/samorządzie.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sz="2400" b="1">
              <a:latin typeface="Poppins" pitchFamily="2" charset="0"/>
              <a:cs typeface="Poppi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3983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7E0B1-E27A-A733-D489-DB5FDEF44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77527F7C-C284-558D-FC75-E75139CB3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Działania</a:t>
            </a:r>
            <a:endParaRPr lang="pl-PL" sz="2800" b="1">
              <a:latin typeface="Poppins" pitchFamily="2" charset="0"/>
              <a:cs typeface="Poppins" pitchFamily="2" charset="0"/>
            </a:endParaRP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37E68667-B29E-93E3-FA2D-ACEA3E955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35</a:t>
            </a:fld>
            <a:endParaRPr lang="pl-PL" sz="180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2D44BB9E-EF15-4CC7-C3B4-997EB6523769}"/>
              </a:ext>
            </a:extLst>
          </p:cNvPr>
          <p:cNvSpPr txBox="1"/>
          <p:nvPr/>
        </p:nvSpPr>
        <p:spPr>
          <a:xfrm>
            <a:off x="555177" y="1582340"/>
            <a:ext cx="10817673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err="1">
                <a:latin typeface="Poppins" pitchFamily="2" charset="0"/>
                <a:cs typeface="Poppins" pitchFamily="2" charset="0"/>
              </a:rPr>
              <a:t>Desk</a:t>
            </a:r>
            <a:r>
              <a:rPr lang="pl-PL" sz="2400">
                <a:latin typeface="Poppins" pitchFamily="2" charset="0"/>
                <a:cs typeface="Poppins" pitchFamily="2" charset="0"/>
              </a:rPr>
              <a:t> </a:t>
            </a:r>
            <a:r>
              <a:rPr lang="pl-PL" sz="2400" err="1">
                <a:latin typeface="Poppins" pitchFamily="2" charset="0"/>
                <a:cs typeface="Poppins" pitchFamily="2" charset="0"/>
              </a:rPr>
              <a:t>Research</a:t>
            </a:r>
            <a:r>
              <a:rPr lang="pl-PL" sz="2400">
                <a:latin typeface="Poppins" pitchFamily="2" charset="0"/>
                <a:cs typeface="Poppins" pitchFamily="2" charset="0"/>
              </a:rPr>
              <a:t> o gminie i jej zasobach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>
                <a:latin typeface="Poppins" pitchFamily="2" charset="0"/>
                <a:cs typeface="Poppins" pitchFamily="2" charset="0"/>
              </a:rPr>
              <a:t>Wywiady z decydentami i zaangażowanymi w powstawanie SAN (ORNS) – max 2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>
                <a:latin typeface="Poppins" pitchFamily="2" charset="0"/>
                <a:cs typeface="Poppins" pitchFamily="2" charset="0"/>
              </a:rPr>
              <a:t>Zestawienie i analiza materiału badawczego</a:t>
            </a:r>
          </a:p>
        </p:txBody>
      </p:sp>
    </p:spTree>
    <p:extLst>
      <p:ext uri="{BB962C8B-B14F-4D97-AF65-F5344CB8AC3E}">
        <p14:creationId xmlns:p14="http://schemas.microsoft.com/office/powerpoint/2010/main" val="11468532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A0D38-87DC-F3F9-35A9-D34986D16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30F19986-4728-DC53-7EA4-4E45D5EA8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Czego potrzebuje KZN?</a:t>
            </a:r>
            <a:endParaRPr lang="pl-PL" sz="2800" b="1">
              <a:latin typeface="Poppins" pitchFamily="2" charset="0"/>
              <a:cs typeface="Poppins" pitchFamily="2" charset="0"/>
            </a:endParaRP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4E54F47F-C9C0-5226-8649-7DE02D409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36</a:t>
            </a:fld>
            <a:endParaRPr lang="pl-PL" sz="180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61135A70-6AAF-2E66-D688-EB688EB03EB8}"/>
              </a:ext>
            </a:extLst>
          </p:cNvPr>
          <p:cNvSpPr txBox="1"/>
          <p:nvPr/>
        </p:nvSpPr>
        <p:spPr>
          <a:xfrm>
            <a:off x="555177" y="1582340"/>
            <a:ext cx="10817673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itchFamily="2" charset="0"/>
                <a:cs typeface="Poppins" pitchFamily="2" charset="0"/>
              </a:rPr>
              <a:t>Udrożnienia kontaktu i umówienia się na wywiad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Poppins" pitchFamily="2" charset="0"/>
                <a:cs typeface="Poppins" pitchFamily="2" charset="0"/>
              </a:rPr>
              <a:t>Dostarczenia ewentualnych, brakujących danych</a:t>
            </a:r>
          </a:p>
        </p:txBody>
      </p:sp>
    </p:spTree>
    <p:extLst>
      <p:ext uri="{BB962C8B-B14F-4D97-AF65-F5344CB8AC3E}">
        <p14:creationId xmlns:p14="http://schemas.microsoft.com/office/powerpoint/2010/main" val="10968902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83DB5-8DD9-5091-9F13-30B8EE242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EDF4253B-0F33-60F1-2160-6A80471BB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Specyfika badania</a:t>
            </a:r>
            <a:endParaRPr lang="pl-PL" sz="2800" b="1">
              <a:latin typeface="Poppins" pitchFamily="2" charset="0"/>
              <a:cs typeface="Poppins" pitchFamily="2" charset="0"/>
            </a:endParaRP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7B49C746-575C-6049-BE80-B784864BE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37</a:t>
            </a:fld>
            <a:endParaRPr lang="pl-PL" sz="180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4652F7B6-09D6-41AA-9F80-6E48144A112D}"/>
              </a:ext>
            </a:extLst>
          </p:cNvPr>
          <p:cNvSpPr txBox="1"/>
          <p:nvPr/>
        </p:nvSpPr>
        <p:spPr>
          <a:xfrm>
            <a:off x="555177" y="1582340"/>
            <a:ext cx="10817673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>
                <a:latin typeface="Poppins" pitchFamily="2" charset="0"/>
                <a:cs typeface="Poppins" pitchFamily="2" charset="0"/>
              </a:rPr>
              <a:t>To nie jest ewaluacja ani wieloaspektowe badania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>
                <a:latin typeface="Poppins" pitchFamily="2" charset="0"/>
                <a:cs typeface="Poppins" pitchFamily="2" charset="0"/>
              </a:rPr>
              <a:t>To jest forma pogłębienia i zrozumienia uwarunkowań gminy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400">
                <a:latin typeface="Poppins" pitchFamily="2" charset="0"/>
                <a:cs typeface="Poppins" pitchFamily="2" charset="0"/>
              </a:rPr>
              <a:t>Badający </a:t>
            </a:r>
            <a:r>
              <a:rPr lang="pl-PL" sz="2400" err="1">
                <a:latin typeface="Poppins" pitchFamily="2" charset="0"/>
                <a:cs typeface="Poppins" pitchFamily="2" charset="0"/>
              </a:rPr>
              <a:t>zapewniąją</a:t>
            </a:r>
            <a:r>
              <a:rPr lang="pl-PL" sz="2400">
                <a:latin typeface="Poppins" pitchFamily="2" charset="0"/>
                <a:cs typeface="Poppins" pitchFamily="2" charset="0"/>
              </a:rPr>
              <a:t> </a:t>
            </a:r>
            <a:r>
              <a:rPr lang="pl-PL" sz="2400" err="1">
                <a:latin typeface="Poppins" pitchFamily="2" charset="0"/>
                <a:cs typeface="Poppins" pitchFamily="2" charset="0"/>
              </a:rPr>
              <a:t>anonimizację</a:t>
            </a:r>
            <a:r>
              <a:rPr lang="pl-PL" sz="2400">
                <a:latin typeface="Poppins" pitchFamily="2" charset="0"/>
                <a:cs typeface="Poppins" pitchFamily="2" charset="0"/>
              </a:rPr>
              <a:t> – nie wskazują, co kto mówił oraz dbają o niemożliwość identyfikacji źródła informacji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sz="2400">
              <a:latin typeface="Poppins" pitchFamily="2" charset="0"/>
              <a:cs typeface="Poppi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13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8CFAD0-9925-AEA6-A5EA-31CAD0EB8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sekcji">
            <a:extLst>
              <a:ext uri="{FF2B5EF4-FFF2-40B4-BE49-F238E27FC236}">
                <a16:creationId xmlns:a16="http://schemas.microsoft.com/office/drawing/2014/main" id="{B5E81A97-38EB-21A5-7430-92B3BF852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111" y="2503643"/>
            <a:ext cx="10293798" cy="1116887"/>
          </a:xfrm>
        </p:spPr>
        <p:txBody>
          <a:bodyPr/>
          <a:lstStyle/>
          <a:p>
            <a:r>
              <a:rPr lang="pl-PL" sz="6000" dirty="0">
                <a:solidFill>
                  <a:srgbClr val="C00000"/>
                </a:solidFill>
              </a:rPr>
              <a:t>Harmonogram diagnozy </a:t>
            </a:r>
            <a:br>
              <a:rPr lang="pl-PL" sz="6000" dirty="0">
                <a:solidFill>
                  <a:srgbClr val="C00000"/>
                </a:solidFill>
              </a:rPr>
            </a:br>
            <a:r>
              <a:rPr lang="pl-PL" sz="6000" dirty="0">
                <a:solidFill>
                  <a:srgbClr val="C00000"/>
                </a:solidFill>
              </a:rPr>
              <a:t>i doradztwa</a:t>
            </a: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294A3E55-7566-A04E-FA5F-23D4BE056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z="1800" smtClean="0"/>
              <a:pPr/>
              <a:t>38</a:t>
            </a:fld>
            <a:endParaRPr lang="pl-PL" sz="1800"/>
          </a:p>
        </p:txBody>
      </p:sp>
    </p:spTree>
    <p:extLst>
      <p:ext uri="{BB962C8B-B14F-4D97-AF65-F5344CB8AC3E}">
        <p14:creationId xmlns:p14="http://schemas.microsoft.com/office/powerpoint/2010/main" val="3917212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B535A93D-47CA-B660-8981-1058C84F2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Wstęp</a:t>
            </a:r>
          </a:p>
        </p:txBody>
      </p:sp>
      <p:sp>
        <p:nvSpPr>
          <p:cNvPr id="4" name="Symbol zastępczy tekstu 7">
            <a:extLst>
              <a:ext uri="{FF2B5EF4-FFF2-40B4-BE49-F238E27FC236}">
                <a16:creationId xmlns:a16="http://schemas.microsoft.com/office/drawing/2014/main" id="{07E6EBC3-61B5-38B6-1495-F7A10BBE0354}"/>
              </a:ext>
            </a:extLst>
          </p:cNvPr>
          <p:cNvSpPr txBox="1">
            <a:spLocks/>
          </p:cNvSpPr>
          <p:nvPr/>
        </p:nvSpPr>
        <p:spPr>
          <a:xfrm>
            <a:off x="555176" y="1701496"/>
            <a:ext cx="11086954" cy="26745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9pPr>
          </a:lstStyle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pl-PL" sz="2400" b="1">
                <a:solidFill>
                  <a:schemeClr val="tx2">
                    <a:lumMod val="75000"/>
                    <a:lumOff val="25000"/>
                  </a:schemeClr>
                </a:solidFill>
                <a:ea typeface="+mn-lt"/>
                <a:cs typeface="+mn-lt"/>
              </a:rPr>
              <a:t>Jakie dane, do czego i co dla gminy?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pl-PL" sz="2400" b="1">
                <a:solidFill>
                  <a:schemeClr val="tx2">
                    <a:lumMod val="75000"/>
                    <a:lumOff val="25000"/>
                  </a:schemeClr>
                </a:solidFill>
                <a:ea typeface="+mn-lt"/>
                <a:cs typeface="+mn-lt"/>
              </a:rPr>
              <a:t>Informacje o części diagnostycznej efektów doradztwa KZN dla gmin, uczestniczących w programie ORNS</a:t>
            </a:r>
          </a:p>
          <a:p>
            <a:pPr marL="0" indent="0">
              <a:buNone/>
            </a:pPr>
            <a:endParaRPr lang="pl-PL" sz="2400" b="1">
              <a:solidFill>
                <a:schemeClr val="tx2">
                  <a:lumMod val="75000"/>
                  <a:lumOff val="25000"/>
                </a:schemeClr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pl-PL" sz="2400">
                <a:solidFill>
                  <a:schemeClr val="tx2"/>
                </a:solidFill>
                <a:ea typeface="+mn-lt"/>
                <a:cs typeface="+mn-lt"/>
              </a:rPr>
              <a:t>Mikołaj Lewicki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0AF8F415-387B-E02F-27E1-4570F18B2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1965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57CDA-AEFF-AA49-960A-8E482C8D6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742BA537-A3F4-18EF-9085-D85D3EBFC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Plan prezentacji</a:t>
            </a:r>
          </a:p>
        </p:txBody>
      </p:sp>
      <p:sp>
        <p:nvSpPr>
          <p:cNvPr id="4" name="Symbol zastępczy tekstu 7">
            <a:extLst>
              <a:ext uri="{FF2B5EF4-FFF2-40B4-BE49-F238E27FC236}">
                <a16:creationId xmlns:a16="http://schemas.microsoft.com/office/drawing/2014/main" id="{EA556ABD-42A3-5AEC-7228-66EFA03C3955}"/>
              </a:ext>
            </a:extLst>
          </p:cNvPr>
          <p:cNvSpPr txBox="1">
            <a:spLocks/>
          </p:cNvSpPr>
          <p:nvPr/>
        </p:nvSpPr>
        <p:spPr>
          <a:xfrm>
            <a:off x="555176" y="1701496"/>
            <a:ext cx="11086954" cy="45012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Poppins" pitchFamily="2" charset="0"/>
                <a:ea typeface="+mn-ea"/>
                <a:cs typeface="Poppins" pitchFamily="2" charset="0"/>
              </a:defRPr>
            </a:lvl9pPr>
          </a:lstStyle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pl-PL" sz="2400">
                <a:solidFill>
                  <a:schemeClr val="tx2"/>
                </a:solidFill>
                <a:ea typeface="+mn-lt"/>
                <a:cs typeface="+mn-lt"/>
              </a:rPr>
              <a:t>Diagnoza w Indywidualnej Ocenie Potencjału (IOP) SAN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lphaLcParenR"/>
            </a:pPr>
            <a:r>
              <a:rPr lang="pl-PL" sz="2400">
                <a:solidFill>
                  <a:schemeClr val="tx2"/>
                </a:solidFill>
                <a:ea typeface="+mn-lt"/>
                <a:cs typeface="+mn-lt"/>
              </a:rPr>
              <a:t>Struktura diagnozy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lphaLcParenR"/>
            </a:pPr>
            <a:r>
              <a:rPr lang="pl-PL" sz="2400">
                <a:solidFill>
                  <a:schemeClr val="tx2"/>
                </a:solidFill>
                <a:ea typeface="+mn-lt"/>
                <a:cs typeface="+mn-lt"/>
              </a:rPr>
              <a:t>Źródła danych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lphaLcParenR"/>
            </a:pPr>
            <a:r>
              <a:rPr lang="pl-PL" sz="2400">
                <a:solidFill>
                  <a:schemeClr val="tx2"/>
                </a:solidFill>
                <a:ea typeface="+mn-lt"/>
                <a:cs typeface="+mn-lt"/>
              </a:rPr>
              <a:t>Do czego sondaż ogólnopolski i jak go wykorzystamy? </a:t>
            </a:r>
            <a:endParaRPr lang="pl-PL" sz="2800">
              <a:solidFill>
                <a:schemeClr val="tx2"/>
              </a:solidFill>
              <a:ea typeface="+mn-lt"/>
              <a:cs typeface="+mn-lt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pl-PL" sz="2400">
                <a:solidFill>
                  <a:schemeClr val="tx2"/>
                </a:solidFill>
                <a:ea typeface="+mn-lt"/>
                <a:cs typeface="+mn-lt"/>
              </a:rPr>
              <a:t>Mini studia przypadków – ich znaczenie i przebieg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endParaRPr lang="pl-PL" sz="2400" b="1">
              <a:solidFill>
                <a:schemeClr val="tx2"/>
              </a:solidFill>
              <a:ea typeface="+mn-lt"/>
              <a:cs typeface="+mn-lt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endParaRPr lang="pl-PL" sz="2400" b="1">
              <a:solidFill>
                <a:schemeClr val="tx2">
                  <a:lumMod val="75000"/>
                  <a:lumOff val="25000"/>
                </a:schemeClr>
              </a:solidFill>
              <a:ea typeface="+mn-lt"/>
              <a:cs typeface="+mn-lt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DE5FE007-7B38-55F5-4231-036DB029C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8349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E1E31-E1EE-B603-9812-DC3DC7732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sekcji">
            <a:extLst>
              <a:ext uri="{FF2B5EF4-FFF2-40B4-BE49-F238E27FC236}">
                <a16:creationId xmlns:a16="http://schemas.microsoft.com/office/drawing/2014/main" id="{1B8F34E0-12A5-9603-CE0B-3C75A1E98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111" y="2503643"/>
            <a:ext cx="10293798" cy="1116887"/>
          </a:xfrm>
        </p:spPr>
        <p:txBody>
          <a:bodyPr/>
          <a:lstStyle/>
          <a:p>
            <a:r>
              <a:rPr lang="pl-PL" sz="6000">
                <a:solidFill>
                  <a:srgbClr val="C00000"/>
                </a:solidFill>
              </a:rPr>
              <a:t>Diagnoza – z czego się składa i po co?</a:t>
            </a:r>
          </a:p>
        </p:txBody>
      </p:sp>
      <p:sp>
        <p:nvSpPr>
          <p:cNvPr id="2" name="Numer slajdu">
            <a:extLst>
              <a:ext uri="{FF2B5EF4-FFF2-40B4-BE49-F238E27FC236}">
                <a16:creationId xmlns:a16="http://schemas.microsoft.com/office/drawing/2014/main" id="{63DC0FFD-5E71-87FB-F00E-DDBDFFC4C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3F6}" type="slidenum">
              <a:rPr lang="pl-PL" sz="1800" smtClean="0"/>
              <a:pPr/>
              <a:t>6</a:t>
            </a:fld>
            <a:endParaRPr lang="pl-PL" sz="1800"/>
          </a:p>
        </p:txBody>
      </p:sp>
    </p:spTree>
    <p:extLst>
      <p:ext uri="{BB962C8B-B14F-4D97-AF65-F5344CB8AC3E}">
        <p14:creationId xmlns:p14="http://schemas.microsoft.com/office/powerpoint/2010/main" val="2817733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>
                <a:latin typeface="Poppins" pitchFamily="2" charset="0"/>
                <a:cs typeface="Poppins" pitchFamily="2" charset="0"/>
              </a:rPr>
              <a:t>Kluczowe cele diagnozy – cz.1</a:t>
            </a:r>
          </a:p>
        </p:txBody>
      </p:sp>
      <p:sp>
        <p:nvSpPr>
          <p:cNvPr id="8" name="Strzałka: w dół 2">
            <a:extLst>
              <a:ext uri="{FF2B5EF4-FFF2-40B4-BE49-F238E27FC236}">
                <a16:creationId xmlns:a16="http://schemas.microsoft.com/office/drawing/2014/main" id="{9F24786C-FC94-3E1F-9FB4-49F05E0B644B}"/>
              </a:ext>
            </a:extLst>
          </p:cNvPr>
          <p:cNvSpPr/>
          <p:nvPr/>
        </p:nvSpPr>
        <p:spPr>
          <a:xfrm>
            <a:off x="1921790" y="1520444"/>
            <a:ext cx="2299520" cy="302552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/>
              <a:t>Diagnoza</a:t>
            </a:r>
          </a:p>
        </p:txBody>
      </p:sp>
      <p:sp>
        <p:nvSpPr>
          <p:cNvPr id="9" name="Strzałka: w dół 5">
            <a:extLst>
              <a:ext uri="{FF2B5EF4-FFF2-40B4-BE49-F238E27FC236}">
                <a16:creationId xmlns:a16="http://schemas.microsoft.com/office/drawing/2014/main" id="{E83ED415-64AA-A2C3-6528-47D47F2E9EBF}"/>
              </a:ext>
            </a:extLst>
          </p:cNvPr>
          <p:cNvSpPr/>
          <p:nvPr/>
        </p:nvSpPr>
        <p:spPr>
          <a:xfrm>
            <a:off x="1921789" y="4683837"/>
            <a:ext cx="2299519" cy="1208267"/>
          </a:xfrm>
          <a:prstGeom prst="downArrow">
            <a:avLst>
              <a:gd name="adj1" fmla="val 50000"/>
              <a:gd name="adj2" fmla="val 4743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/>
              <a:t>Rekomendacje</a:t>
            </a:r>
          </a:p>
        </p:txBody>
      </p:sp>
      <p:graphicFrame>
        <p:nvGraphicFramePr>
          <p:cNvPr id="7" name="Diagram 6" descr="Diagram w kształcie lejka ilustrujący miejsce SAN w polityce mieszkaniowej gminy. W górnej, szerokiej części lejka znajdują się trzy nakładające się koła reprezentujące: „Zasoby mieszkaniowe w gminie&quot;, „Potrzeby mieszkaniowe w gminie&quot; oraz „Zasób Operatora&quot;. Strzałka skierowana w dół wskazuje na pytanie będące wnioskiem z diagramu: „Jakie miejsce SAN w polityce mieszkaniowej gminy?&quot;">
            <a:extLst>
              <a:ext uri="{FF2B5EF4-FFF2-40B4-BE49-F238E27FC236}">
                <a16:creationId xmlns:a16="http://schemas.microsoft.com/office/drawing/2014/main" id="{AF021F98-7866-337B-524D-D940782E48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85235293"/>
              </p:ext>
            </p:extLst>
          </p:nvPr>
        </p:nvGraphicFramePr>
        <p:xfrm>
          <a:off x="3529819" y="1358749"/>
          <a:ext cx="5743837" cy="4140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Numer slajd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7</a:t>
            </a:fld>
            <a:endParaRPr lang="pl-PL"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27C4E-4B21-3196-52CA-1C7F20EF1A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C0C79E86-48AD-C47E-48D6-981390E57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>
                <a:latin typeface="Poppins" pitchFamily="2" charset="0"/>
                <a:cs typeface="Poppins" pitchFamily="2" charset="0"/>
              </a:rPr>
              <a:t>Kluczowe cele diagnozy – cz.2</a:t>
            </a:r>
          </a:p>
        </p:txBody>
      </p:sp>
      <p:sp>
        <p:nvSpPr>
          <p:cNvPr id="8" name="Strzałka: w dół 2">
            <a:extLst>
              <a:ext uri="{FF2B5EF4-FFF2-40B4-BE49-F238E27FC236}">
                <a16:creationId xmlns:a16="http://schemas.microsoft.com/office/drawing/2014/main" id="{21DE6974-0F14-4184-6E93-AE8668ECA27C}"/>
              </a:ext>
            </a:extLst>
          </p:cNvPr>
          <p:cNvSpPr/>
          <p:nvPr/>
        </p:nvSpPr>
        <p:spPr>
          <a:xfrm>
            <a:off x="1921790" y="1520444"/>
            <a:ext cx="2299520" cy="302552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/>
              <a:t>Diagnoza</a:t>
            </a:r>
          </a:p>
        </p:txBody>
      </p:sp>
      <p:sp>
        <p:nvSpPr>
          <p:cNvPr id="9" name="Strzałka: w dół 5">
            <a:extLst>
              <a:ext uri="{FF2B5EF4-FFF2-40B4-BE49-F238E27FC236}">
                <a16:creationId xmlns:a16="http://schemas.microsoft.com/office/drawing/2014/main" id="{F2017F44-2011-58C5-3EC7-840C8FA344DC}"/>
              </a:ext>
            </a:extLst>
          </p:cNvPr>
          <p:cNvSpPr/>
          <p:nvPr/>
        </p:nvSpPr>
        <p:spPr>
          <a:xfrm>
            <a:off x="1921789" y="4683837"/>
            <a:ext cx="2299519" cy="1208267"/>
          </a:xfrm>
          <a:prstGeom prst="downArrow">
            <a:avLst>
              <a:gd name="adj1" fmla="val 50000"/>
              <a:gd name="adj2" fmla="val 4743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/>
              <a:t>Rekomendacje</a:t>
            </a:r>
          </a:p>
        </p:txBody>
      </p:sp>
      <p:graphicFrame>
        <p:nvGraphicFramePr>
          <p:cNvPr id="7" name="Diagram 6" descr="Diagram w kształcie lejka ilustrujący czynniki wpływające na wysokość czynszu w SAN. W górnej, szerokiej części lejka znajdują się trzy nakładające się koła reprezentujące: „Popyt&quot;, „Podaż&quot; oraz „Możliwości operatora&quot;. Strzałka skierowana w dół wskazuje na pytanie będące wnioskiem z diagramu: „Jaki czynsz w SAN?&quot;">
            <a:extLst>
              <a:ext uri="{FF2B5EF4-FFF2-40B4-BE49-F238E27FC236}">
                <a16:creationId xmlns:a16="http://schemas.microsoft.com/office/drawing/2014/main" id="{58A46DA2-B4F2-DB2F-888B-1930C38A0F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8312968"/>
              </p:ext>
            </p:extLst>
          </p:nvPr>
        </p:nvGraphicFramePr>
        <p:xfrm>
          <a:off x="3529819" y="1358749"/>
          <a:ext cx="5743837" cy="4140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Numer slajdu">
            <a:extLst>
              <a:ext uri="{FF2B5EF4-FFF2-40B4-BE49-F238E27FC236}">
                <a16:creationId xmlns:a16="http://schemas.microsoft.com/office/drawing/2014/main" id="{235CB52E-2D6F-9E21-4C04-D09A91A56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8</a:t>
            </a:fld>
            <a:endParaRPr lang="pl-PL" sz="1800"/>
          </a:p>
        </p:txBody>
      </p:sp>
    </p:spTree>
    <p:extLst>
      <p:ext uri="{BB962C8B-B14F-4D97-AF65-F5344CB8AC3E}">
        <p14:creationId xmlns:p14="http://schemas.microsoft.com/office/powerpoint/2010/main" val="1285195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918A4-CB43-E5DD-07B5-F2235FA155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slajdu">
            <a:extLst>
              <a:ext uri="{FF2B5EF4-FFF2-40B4-BE49-F238E27FC236}">
                <a16:creationId xmlns:a16="http://schemas.microsoft.com/office/drawing/2014/main" id="{D351B02C-915D-70C1-A7F0-BB3B75544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>
                <a:latin typeface="Poppins" pitchFamily="2" charset="0"/>
                <a:cs typeface="Poppins" pitchFamily="2" charset="0"/>
              </a:rPr>
              <a:t>Kluczowe cele diagnozy – cz.3</a:t>
            </a:r>
          </a:p>
        </p:txBody>
      </p:sp>
      <p:sp>
        <p:nvSpPr>
          <p:cNvPr id="8" name="Strzałka: w dół 2">
            <a:extLst>
              <a:ext uri="{FF2B5EF4-FFF2-40B4-BE49-F238E27FC236}">
                <a16:creationId xmlns:a16="http://schemas.microsoft.com/office/drawing/2014/main" id="{37480B54-3A9B-E8BE-B3BD-3F7489F1A4E9}"/>
              </a:ext>
            </a:extLst>
          </p:cNvPr>
          <p:cNvSpPr/>
          <p:nvPr/>
        </p:nvSpPr>
        <p:spPr>
          <a:xfrm>
            <a:off x="1921790" y="1520444"/>
            <a:ext cx="2299520" cy="302552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/>
              <a:t>Diagnoza</a:t>
            </a:r>
          </a:p>
        </p:txBody>
      </p:sp>
      <p:sp>
        <p:nvSpPr>
          <p:cNvPr id="9" name="Strzałka: w dół 5">
            <a:extLst>
              <a:ext uri="{FF2B5EF4-FFF2-40B4-BE49-F238E27FC236}">
                <a16:creationId xmlns:a16="http://schemas.microsoft.com/office/drawing/2014/main" id="{06F10EE6-C596-2847-F8B6-856484F75B67}"/>
              </a:ext>
            </a:extLst>
          </p:cNvPr>
          <p:cNvSpPr/>
          <p:nvPr/>
        </p:nvSpPr>
        <p:spPr>
          <a:xfrm>
            <a:off x="1921789" y="4683837"/>
            <a:ext cx="2299519" cy="1208267"/>
          </a:xfrm>
          <a:prstGeom prst="downArrow">
            <a:avLst>
              <a:gd name="adj1" fmla="val 50000"/>
              <a:gd name="adj2" fmla="val 4743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/>
              <a:t>Rekomendacje</a:t>
            </a:r>
          </a:p>
        </p:txBody>
      </p:sp>
      <p:graphicFrame>
        <p:nvGraphicFramePr>
          <p:cNvPr id="7" name="Diagram 6" descr="Diagram w kształcie lejka ilustrujący czynniki określające grupy docelowe w SAN. W górnej, szerokiej części lejka znajdują się trzy nakładające się koła reprezentujące: „Potrzebujący mieszkań&quot;, „Luka czynszowa&quot; oraz „Grupy wspierane w FERS&quot;. Strzałka skierowana w dół wskazuje na pytanie będące wnioskiem z diagramu: „Jakie grupy docelowe w SAN?&quot;">
            <a:extLst>
              <a:ext uri="{FF2B5EF4-FFF2-40B4-BE49-F238E27FC236}">
                <a16:creationId xmlns:a16="http://schemas.microsoft.com/office/drawing/2014/main" id="{836EA421-CBFF-7AF5-B3EE-8CA5E5F5D3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8459313"/>
              </p:ext>
            </p:extLst>
          </p:nvPr>
        </p:nvGraphicFramePr>
        <p:xfrm>
          <a:off x="3529819" y="1358749"/>
          <a:ext cx="5743837" cy="4140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Numer slajdu">
            <a:extLst>
              <a:ext uri="{FF2B5EF4-FFF2-40B4-BE49-F238E27FC236}">
                <a16:creationId xmlns:a16="http://schemas.microsoft.com/office/drawing/2014/main" id="{480F6A84-D7A1-98B2-B712-7698A85FC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1C01-1566-834B-AB77-5829191120F6}" type="slidenum">
              <a:rPr lang="pl-PL" sz="1800" smtClean="0"/>
              <a:pPr/>
              <a:t>9</a:t>
            </a:fld>
            <a:endParaRPr lang="pl-PL" sz="1800"/>
          </a:p>
        </p:txBody>
      </p:sp>
    </p:spTree>
    <p:extLst>
      <p:ext uri="{BB962C8B-B14F-4D97-AF65-F5344CB8AC3E}">
        <p14:creationId xmlns:p14="http://schemas.microsoft.com/office/powerpoint/2010/main" val="246175155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9d9bb4c-3593-4d40-8698-e0c8dd3e5011" xsi:nil="true"/>
    <lcf76f155ced4ddcb4097134ff3c332f xmlns="c0c2ff6e-170b-4517-9f04-f198f24bafb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46FFE683D16F2458D7C34C66B705BCC" ma:contentTypeVersion="11" ma:contentTypeDescription="Utwórz nowy dokument." ma:contentTypeScope="" ma:versionID="84c9ac9d607df4765f8a68128bacaccc">
  <xsd:schema xmlns:xsd="http://www.w3.org/2001/XMLSchema" xmlns:xs="http://www.w3.org/2001/XMLSchema" xmlns:p="http://schemas.microsoft.com/office/2006/metadata/properties" xmlns:ns2="c0c2ff6e-170b-4517-9f04-f198f24bafb6" xmlns:ns3="19d9bb4c-3593-4d40-8698-e0c8dd3e5011" targetNamespace="http://schemas.microsoft.com/office/2006/metadata/properties" ma:root="true" ma:fieldsID="3dbdf0884668e6902007c1738718f7c0" ns2:_="" ns3:_="">
    <xsd:import namespace="c0c2ff6e-170b-4517-9f04-f198f24bafb6"/>
    <xsd:import namespace="19d9bb4c-3593-4d40-8698-e0c8dd3e501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c2ff6e-170b-4517-9f04-f198f24baf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i obrazów" ma:readOnly="false" ma:fieldId="{5cf76f15-5ced-4ddc-b409-7134ff3c332f}" ma:taxonomyMulti="true" ma:sspId="fbdbc905-bca5-4b03-a683-681be1599e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d9bb4c-3593-4d40-8698-e0c8dd3e501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a5a3d4d-5de3-4aad-9d39-698d07585aa0}" ma:internalName="TaxCatchAll" ma:showField="CatchAllData" ma:web="19d9bb4c-3593-4d40-8698-e0c8dd3e50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FE1C57-516B-4BC0-92D3-7F761B8E545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17F24DF-7ADA-4B26-9AB7-B841A79509CC}">
  <ds:schemaRefs>
    <ds:schemaRef ds:uri="19d9bb4c-3593-4d40-8698-e0c8dd3e5011"/>
    <ds:schemaRef ds:uri="c0c2ff6e-170b-4517-9f04-f198f24bafb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37B0738-C7AE-4BB6-826E-D51682EB45BB}">
  <ds:schemaRefs>
    <ds:schemaRef ds:uri="19d9bb4c-3593-4d40-8698-e0c8dd3e5011"/>
    <ds:schemaRef ds:uri="c0c2ff6e-170b-4517-9f04-f198f24bafb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1541</TotalTime>
  <Words>1314</Words>
  <Application>Microsoft Macintosh PowerPoint</Application>
  <PresentationFormat>Panoramiczny</PresentationFormat>
  <Paragraphs>214</Paragraphs>
  <Slides>38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38</vt:i4>
      </vt:variant>
    </vt:vector>
  </HeadingPairs>
  <TitlesOfParts>
    <vt:vector size="42" baseType="lpstr">
      <vt:lpstr>Aptos</vt:lpstr>
      <vt:lpstr>Arial</vt:lpstr>
      <vt:lpstr>Poppins</vt:lpstr>
      <vt:lpstr>Motyw pakietu Office</vt:lpstr>
      <vt:lpstr>Prezentacja KZN o doradztwie dla gmin  </vt:lpstr>
      <vt:lpstr>Wstęp - harmonogram</vt:lpstr>
      <vt:lpstr>Wstęp – harmonogram wsparcia</vt:lpstr>
      <vt:lpstr>Wstęp</vt:lpstr>
      <vt:lpstr>Plan prezentacji</vt:lpstr>
      <vt:lpstr>Diagnoza – z czego się składa i po co?</vt:lpstr>
      <vt:lpstr>Kluczowe cele diagnozy – cz.1</vt:lpstr>
      <vt:lpstr>Kluczowe cele diagnozy – cz.2</vt:lpstr>
      <vt:lpstr>Kluczowe cele diagnozy – cz.3</vt:lpstr>
      <vt:lpstr>Struktura diagnozy w IoP – cz.1</vt:lpstr>
      <vt:lpstr>Struktura diagnozy w IoP – cz.2</vt:lpstr>
      <vt:lpstr>Źródła danych</vt:lpstr>
      <vt:lpstr>Dane z rejestrów centralnych</vt:lpstr>
      <vt:lpstr>Dane od gmin</vt:lpstr>
      <vt:lpstr>Źródła danych – z czego diagnoza? Cz.1</vt:lpstr>
      <vt:lpstr>Źródła danych – z czego diagnoza? Cz.2</vt:lpstr>
      <vt:lpstr>Sondaż ogólnopolski – co na razie wiemy?</vt:lpstr>
      <vt:lpstr>Sondaż ogólnopolski wśród kluczowych grup dla SAN – próba główna</vt:lpstr>
      <vt:lpstr>Sondaż ogólnopolski wśród kluczowych grup dla SAN – próby dodatkowe</vt:lpstr>
      <vt:lpstr>Badane zagadnienia</vt:lpstr>
      <vt:lpstr>Atrakcyjność zamieszkiwania - próba główna</vt:lpstr>
      <vt:lpstr>Atrakcyjnośc zamieszkiwania - typ osoby – cz.1</vt:lpstr>
      <vt:lpstr>Atrakcyjnośc zamieszkiwania - typ osoby – cz.2</vt:lpstr>
      <vt:lpstr>Znajomość SAN</vt:lpstr>
      <vt:lpstr>Współpraca z SAN - próba główna</vt:lpstr>
      <vt:lpstr>Współpraca z SAN - typ osoby – cz.1</vt:lpstr>
      <vt:lpstr>Współpraca z SAN - typ osoby – cz.2</vt:lpstr>
      <vt:lpstr>Decyzja o mieszkaniu w wynajmowanym</vt:lpstr>
      <vt:lpstr>Decyzja o przekazaniu mieszkania na wynajem</vt:lpstr>
      <vt:lpstr>Gniazdownicy</vt:lpstr>
      <vt:lpstr>Gniazdownicy - wniosek</vt:lpstr>
      <vt:lpstr>Nadwyżkowcy</vt:lpstr>
      <vt:lpstr>Mini studia przypadków – po co i co potrzebne?</vt:lpstr>
      <vt:lpstr>Cele mini studium przypadku</vt:lpstr>
      <vt:lpstr>Działania</vt:lpstr>
      <vt:lpstr>Czego potrzebuje KZN?</vt:lpstr>
      <vt:lpstr>Specyfika badania</vt:lpstr>
      <vt:lpstr>Harmonogram diagnozy  i doradztwa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Mendel Joanna</dc:creator>
  <cp:lastModifiedBy>Olga Zuchora</cp:lastModifiedBy>
  <cp:revision>6</cp:revision>
  <dcterms:created xsi:type="dcterms:W3CDTF">2025-05-30T08:19:38Z</dcterms:created>
  <dcterms:modified xsi:type="dcterms:W3CDTF">2026-07-08T06:09:30Z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0x010100B46FFE683D16F2458D7C34C66B705BCC</vt:lpwstr>
  </property>
  <property fmtid="{D5CDD505-2E9C-101B-9397-08002B2CF9AE}" pid="3" name="MediaServiceImageTags">
    <vt:lpwstr/>
  </property>
</Properties>
</file>