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80" r:id="rId3"/>
    <p:sldId id="379" r:id="rId4"/>
    <p:sldId id="400" r:id="rId5"/>
    <p:sldId id="396" r:id="rId6"/>
    <p:sldId id="401" r:id="rId7"/>
    <p:sldId id="402" r:id="rId8"/>
    <p:sldId id="404" r:id="rId9"/>
    <p:sldId id="403" r:id="rId10"/>
    <p:sldId id="270" r:id="rId11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68222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4660"/>
  </p:normalViewPr>
  <p:slideViewPr>
    <p:cSldViewPr>
      <p:cViewPr>
        <p:scale>
          <a:sx n="76" d="100"/>
          <a:sy n="76" d="100"/>
        </p:scale>
        <p:origin x="-142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orient="horz" pos="3127"/>
        <p:guide pos="216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5E2DE-A1AA-49EE-AEDD-07DC8CB986B6}" type="datetimeFigureOut">
              <a:rPr lang="pl-PL" smtClean="0"/>
              <a:t>2019-09-26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473BE-6540-4BBD-AE33-24C847369D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663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16CDD-82ED-426B-A558-CF9D51A95750}" type="datetimeFigureOut">
              <a:rPr lang="pl-PL" smtClean="0"/>
              <a:t>2019-09-26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95B42-47D4-4A1C-8DDD-3EE2087E5E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04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492896"/>
            <a:ext cx="7772400" cy="1368152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pl-PL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TYTUŁ PREZENTACJI</a:t>
            </a:r>
            <a:endParaRPr lang="pl-PL" sz="32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941168"/>
            <a:ext cx="6400800" cy="1224136"/>
          </a:xfrm>
        </p:spPr>
        <p:txBody>
          <a:bodyPr>
            <a:normAutofit fontScale="92500"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IMIĘ I NAZWISKO AUTORA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Verdana" panose="020B0604030504040204" pitchFamily="34" charset="0"/>
                <a:cs typeface="Verdana" panose="020B0604030504040204" pitchFamily="34" charset="0"/>
              </a:rPr>
              <a:t>Miasto, data</a:t>
            </a: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286" y="1127389"/>
            <a:ext cx="2249429" cy="1365507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10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44408" cy="12298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5733256"/>
            <a:ext cx="8478478" cy="100811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14" y="1556792"/>
            <a:ext cx="3096000" cy="1879415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2483768" y="4437112"/>
            <a:ext cx="432048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1800" kern="1200" dirty="0" smtClean="0">
                <a:solidFill>
                  <a:schemeClr val="tx1"/>
                </a:solidFill>
                <a:effectLst/>
                <a:latin typeface="Tw Cen MT" panose="020B0602020104020603" pitchFamily="34" charset="-18"/>
                <a:ea typeface="+mn-ea"/>
                <a:cs typeface="+mn-cs"/>
              </a:rPr>
              <a:t>telefon kontaktowy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-18"/>
                <a:ea typeface="+mn-ea"/>
                <a:cs typeface="+mn-cs"/>
              </a:rPr>
              <a:t>www.kowr.gov.pl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0616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2587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78153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04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332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8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46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796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9796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9796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60225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 userDrawn="1"/>
        </p:nvSpPr>
        <p:spPr>
          <a:xfrm>
            <a:off x="457200" y="274638"/>
            <a:ext cx="8229600" cy="86015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3000" dirty="0">
              <a:latin typeface="Tw Cen MT" panose="020B0602020104020603" pitchFamily="34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ymbol zastępczy zawartości 2"/>
          <p:cNvSpPr txBox="1">
            <a:spLocks/>
          </p:cNvSpPr>
          <p:nvPr userDrawn="1"/>
        </p:nvSpPr>
        <p:spPr>
          <a:xfrm>
            <a:off x="457200" y="1916832"/>
            <a:ext cx="8229600" cy="38164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600" dirty="0">
              <a:latin typeface="Tw Cen MT" panose="020B0602020104020603" pitchFamily="34" charset="-18"/>
            </a:endParaRPr>
          </a:p>
        </p:txBody>
      </p:sp>
      <p:pic>
        <p:nvPicPr>
          <p:cNvPr id="11" name="Obraz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56" y="6237312"/>
            <a:ext cx="8478478" cy="50405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4616"/>
            <a:ext cx="1440000" cy="874144"/>
          </a:xfrm>
          <a:prstGeom prst="rect">
            <a:avLst/>
          </a:prstGeom>
        </p:spPr>
      </p:pic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466570" y="116632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TYTUŁ SLAJDU</a:t>
            </a:r>
            <a:endParaRPr lang="pl-PL" dirty="0"/>
          </a:p>
        </p:txBody>
      </p:sp>
      <p:sp>
        <p:nvSpPr>
          <p:cNvPr id="14" name="Symbol zastępczy tekstu 1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z="2000" dirty="0" smtClean="0"/>
              <a:t>Tekst prezentacji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53524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lnSpc>
          <a:spcPct val="150000"/>
        </a:lnSpc>
        <a:spcBef>
          <a:spcPct val="0"/>
        </a:spcBef>
        <a:buNone/>
        <a:defRPr sz="3000" kern="1200" baseline="0">
          <a:solidFill>
            <a:schemeClr val="tx1"/>
          </a:solidFill>
          <a:latin typeface="Tw Cen MT" panose="020B0602020104020603" pitchFamily="34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w Cen MT" panose="020B06020201040206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ved=2ahUKEwi81-mBju3kAhVNK5oKHXDJAIgQjRx6BAgBEAQ&amp;url=https://touch.facebook.com/Jagiello%C5%84skie-Centrum-Innowacji-280983085304768/?__tn__%3DC-R&amp;psig=AOvVaw2Vx1dPcRzT6Gu3hGH1m72d&amp;ust=1569539926798767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368152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Wsparcie innowacji </a:t>
            </a:r>
            <a:b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w sektorze rolno- spożywczym</a:t>
            </a:r>
            <a:br>
              <a:rPr lang="pl-PL" sz="3200" b="1" dirty="0" smtClean="0">
                <a:solidFill>
                  <a:srgbClr val="009900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Wojciech Kędzia, </a:t>
            </a:r>
            <a:br>
              <a:rPr lang="pl-PL" sz="2000" dirty="0" smtClean="0"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2000" dirty="0" smtClean="0">
                <a:ea typeface="Verdana" panose="020B0604030504040204" pitchFamily="34" charset="0"/>
                <a:cs typeface="Verdana" panose="020B0604030504040204" pitchFamily="34" charset="0"/>
              </a:rPr>
              <a:t>zastępca dyrektora generalnego</a:t>
            </a:r>
            <a:endParaRPr lang="pl-PL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l-PL" sz="1600" b="1" dirty="0" smtClean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400" dirty="0" smtClean="0">
                <a:ea typeface="Verdana" panose="020B0604030504040204" pitchFamily="34" charset="0"/>
                <a:cs typeface="Verdana" panose="020B0604030504040204" pitchFamily="34" charset="0"/>
              </a:rPr>
              <a:t>Warszawa, dnia </a:t>
            </a:r>
            <a:r>
              <a:rPr lang="pl-PL" sz="1400" dirty="0"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pl-PL" sz="1400" dirty="0" smtClean="0">
                <a:ea typeface="Verdana" panose="020B0604030504040204" pitchFamily="34" charset="0"/>
                <a:cs typeface="Verdana" panose="020B0604030504040204" pitchFamily="34" charset="0"/>
              </a:rPr>
              <a:t>.10.2019 </a:t>
            </a:r>
            <a:r>
              <a:rPr lang="pl-PL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r.</a:t>
            </a:r>
          </a:p>
          <a:p>
            <a:endParaRPr lang="pl-PL" sz="1800" b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7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9792" y="2924944"/>
            <a:ext cx="3584759" cy="64013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2400" b="1" dirty="0" smtClean="0"/>
              <a:t>                    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02412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KOWR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30000"/>
              </a:lnSpc>
              <a:buNone/>
            </a:pPr>
            <a:r>
              <a:rPr lang="pl-PL" sz="1600" spc="-20" dirty="0">
                <a:solidFill>
                  <a:prstClr val="black"/>
                </a:solidFill>
                <a:latin typeface="Verdana"/>
                <a:ea typeface="Calibri"/>
                <a:cs typeface="Calibri"/>
              </a:rPr>
              <a:t>Krajowy Ośrodek Wsparcia </a:t>
            </a:r>
            <a:r>
              <a:rPr lang="pl-PL" sz="1600" spc="-20" dirty="0" smtClean="0">
                <a:solidFill>
                  <a:prstClr val="black"/>
                </a:solidFill>
                <a:latin typeface="Verdana"/>
                <a:ea typeface="Calibri"/>
                <a:cs typeface="Calibri"/>
              </a:rPr>
              <a:t>Rolnictwa (KOWR) </a:t>
            </a:r>
            <a:r>
              <a:rPr lang="pl-PL" sz="1600" spc="-20" dirty="0">
                <a:solidFill>
                  <a:prstClr val="black"/>
                </a:solidFill>
                <a:latin typeface="Verdana"/>
                <a:ea typeface="Calibri"/>
                <a:cs typeface="Calibri"/>
              </a:rPr>
              <a:t>jest państwową osobą prawną działającą na podstawie ustawy z dnia 10 lutego 2017 r. o Krajowym Ośrodku Wsparcia Rolnictwa</a:t>
            </a:r>
            <a:r>
              <a:rPr lang="pl-PL" sz="1600" spc="-20" dirty="0" smtClean="0">
                <a:solidFill>
                  <a:prstClr val="black"/>
                </a:solidFill>
                <a:latin typeface="Verdana"/>
                <a:ea typeface="Calibri"/>
                <a:cs typeface="Calibri"/>
              </a:rPr>
              <a:t>. KOWR posiada status agencji wykonawczej.</a:t>
            </a:r>
          </a:p>
          <a:p>
            <a:pPr marL="0" indent="0" algn="just">
              <a:lnSpc>
                <a:spcPct val="130000"/>
              </a:lnSpc>
              <a:buNone/>
            </a:pPr>
            <a:endParaRPr lang="pl-PL" sz="1600" b="1" spc="-20" dirty="0" smtClean="0">
              <a:latin typeface="Verdana"/>
              <a:ea typeface="Calibri"/>
              <a:cs typeface="Calibri"/>
            </a:endParaRPr>
          </a:p>
          <a:p>
            <a:pPr marL="0" indent="0" algn="just">
              <a:lnSpc>
                <a:spcPct val="130000"/>
              </a:lnSpc>
              <a:buNone/>
            </a:pPr>
            <a:r>
              <a:rPr lang="pl-PL" sz="1600" b="1" spc="-20" dirty="0" smtClean="0">
                <a:latin typeface="Verdana"/>
                <a:ea typeface="Calibri"/>
                <a:cs typeface="Calibri"/>
              </a:rPr>
              <a:t>Misja KOWR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:</a:t>
            </a:r>
          </a:p>
          <a:p>
            <a:pPr algn="just">
              <a:lnSpc>
                <a:spcPct val="130000"/>
              </a:lnSpc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W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drażanie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i stosowanie instrumentów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wsparcia dla polskiego rolnictwa</a:t>
            </a:r>
          </a:p>
          <a:p>
            <a:pPr algn="just">
              <a:lnSpc>
                <a:spcPct val="130000"/>
              </a:lnSpc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A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ktywna polityka rolna</a:t>
            </a:r>
          </a:p>
          <a:p>
            <a:pPr algn="just">
              <a:lnSpc>
                <a:spcPct val="130000"/>
              </a:lnSpc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R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ozwój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obszarów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wiejskich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w interesie polskich rolników oraz innych podmiotów funkcjonujących w sektorze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rolno-żywnościowym</a:t>
            </a:r>
          </a:p>
          <a:p>
            <a:pPr marL="0" indent="0" algn="just">
              <a:lnSpc>
                <a:spcPct val="130000"/>
              </a:lnSpc>
              <a:buNone/>
            </a:pPr>
            <a:endParaRPr lang="pl-PL" sz="1600" spc="-20" dirty="0" smtClean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</a:pPr>
            <a:endParaRPr lang="pl-PL" sz="1600" spc="-20" dirty="0">
              <a:solidFill>
                <a:prstClr val="black"/>
              </a:solidFill>
              <a:latin typeface="Verdana"/>
              <a:ea typeface="Calibri"/>
              <a:cs typeface="Calibri"/>
            </a:endParaRPr>
          </a:p>
          <a:p>
            <a:pPr lvl="0" algn="just">
              <a:lnSpc>
                <a:spcPct val="130000"/>
              </a:lnSpc>
            </a:pPr>
            <a:endParaRPr lang="pl-PL" sz="1500" spc="-20" dirty="0">
              <a:solidFill>
                <a:prstClr val="black"/>
              </a:solidFill>
              <a:latin typeface="Verdana"/>
              <a:ea typeface="Calibri"/>
              <a:cs typeface="Calibri"/>
            </a:endParaRP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67937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Zadania KOWR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lnSpc>
                <a:spcPct val="130000"/>
              </a:lnSpc>
              <a:buSzPts val="1000"/>
              <a:buNone/>
            </a:pPr>
            <a:r>
              <a:rPr lang="pl-PL" sz="1600" b="1" spc="-2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Wybrane zadania KOWR</a:t>
            </a:r>
            <a:r>
              <a:rPr lang="pl-PL" sz="1600" spc="-2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algn="just">
              <a:lnSpc>
                <a:spcPct val="130000"/>
              </a:lnSpc>
              <a:buSzPct val="100000"/>
            </a:pPr>
            <a:r>
              <a:rPr lang="pl-PL" sz="1600" b="1" spc="-20" dirty="0">
                <a:latin typeface="Verdana"/>
                <a:ea typeface="Calibri"/>
                <a:cs typeface="Calibri"/>
              </a:rPr>
              <a:t>w</a:t>
            </a:r>
            <a:r>
              <a:rPr lang="pl-PL" sz="1600" b="1" spc="-20" dirty="0" smtClean="0">
                <a:latin typeface="Verdana"/>
                <a:ea typeface="Calibri"/>
                <a:cs typeface="Calibri"/>
              </a:rPr>
              <a:t>sparcie </a:t>
            </a:r>
            <a:r>
              <a:rPr lang="pl-PL" sz="1600" b="1" spc="-20" dirty="0">
                <a:latin typeface="Verdana"/>
                <a:ea typeface="Calibri"/>
                <a:cs typeface="Calibri"/>
              </a:rPr>
              <a:t>działań innowacyjnych i rozwojowych w sektorze </a:t>
            </a:r>
            <a:r>
              <a:rPr lang="pl-PL" sz="1600" b="1" spc="-20" dirty="0" smtClean="0">
                <a:latin typeface="Verdana"/>
                <a:ea typeface="Calibri"/>
                <a:cs typeface="Calibri"/>
              </a:rPr>
              <a:t>rolno-spożywczym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,</a:t>
            </a:r>
            <a:endParaRPr lang="pl-PL" sz="16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600" spc="-20" dirty="0" smtClean="0">
                <a:latin typeface="Verdana"/>
                <a:ea typeface="Calibri"/>
                <a:cs typeface="Calibri"/>
              </a:rPr>
              <a:t>promowanie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produktów rolnych i żywnościowych, metod ich produkcji,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/>
            </a:r>
            <a:br>
              <a:rPr lang="pl-PL" sz="1600" spc="-20" dirty="0" smtClean="0">
                <a:latin typeface="Verdana"/>
                <a:ea typeface="Calibri"/>
                <a:cs typeface="Calibri"/>
              </a:rPr>
            </a:br>
            <a:r>
              <a:rPr lang="pl-PL" sz="1600" spc="-20" dirty="0" smtClean="0">
                <a:latin typeface="Verdana"/>
                <a:ea typeface="Calibri"/>
                <a:cs typeface="Calibri"/>
              </a:rPr>
              <a:t>a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także systemów jakości produktów rolnych i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żywnościowych,</a:t>
            </a:r>
            <a:endParaRPr lang="pl-PL" sz="16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w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sparcie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działań na rzecz odnawialnych źródeł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energii,</a:t>
            </a:r>
            <a:endParaRPr lang="pl-PL" sz="16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w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spieranie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rozwoju współpracy handlowej sektora rolno-spożywczego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/>
            </a:r>
            <a:br>
              <a:rPr lang="pl-PL" sz="1600" spc="-20" dirty="0" smtClean="0">
                <a:latin typeface="Verdana"/>
                <a:ea typeface="Calibri"/>
                <a:cs typeface="Calibri"/>
              </a:rPr>
            </a:br>
            <a:r>
              <a:rPr lang="pl-PL" sz="1600" spc="-20" dirty="0" smtClean="0">
                <a:latin typeface="Verdana"/>
                <a:ea typeface="Calibri"/>
                <a:cs typeface="Calibri"/>
              </a:rPr>
              <a:t>z zagranicą,</a:t>
            </a:r>
          </a:p>
          <a:p>
            <a:pPr lvl="0" algn="just">
              <a:lnSpc>
                <a:spcPct val="130000"/>
              </a:lnSpc>
              <a:spcAft>
                <a:spcPts val="1000"/>
              </a:spcAft>
              <a:buSzPct val="100000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o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bsługę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funduszy promocji produktów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rolno-spożywczych.</a:t>
            </a:r>
            <a:endParaRPr lang="pl-PL" sz="16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marL="0" indent="0" algn="just">
              <a:lnSpc>
                <a:spcPct val="130000"/>
              </a:lnSpc>
              <a:buSzPct val="100000"/>
              <a:buNone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KOWR jest otwarty na innowacje i nowoczesne technologie i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bierze udział </a:t>
            </a:r>
            <a:br>
              <a:rPr lang="pl-PL" sz="1600" spc="-20" dirty="0" smtClean="0">
                <a:latin typeface="Verdana"/>
                <a:ea typeface="Calibri"/>
                <a:cs typeface="Calibri"/>
              </a:rPr>
            </a:br>
            <a:r>
              <a:rPr lang="pl-PL" sz="1600" spc="-20" dirty="0" smtClean="0">
                <a:latin typeface="Verdana"/>
                <a:ea typeface="Calibri"/>
                <a:cs typeface="Calibri"/>
              </a:rPr>
              <a:t>w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tworzeniu optymalnych warunków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do przygotowania i wdrażania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pomysłów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podmiotów w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działalności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własnej,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jak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i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szeroko pojętym obszarze rolnictwa.</a:t>
            </a:r>
          </a:p>
          <a:p>
            <a:pPr algn="just">
              <a:lnSpc>
                <a:spcPct val="130000"/>
              </a:lnSpc>
              <a:buSzPct val="100000"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826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Wsparcie KOWR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buSzPct val="100000"/>
              <a:buNone/>
            </a:pPr>
            <a:r>
              <a:rPr lang="pl-PL" sz="1800" b="1" spc="-20" dirty="0">
                <a:latin typeface="Verdana"/>
                <a:ea typeface="Calibri"/>
                <a:cs typeface="Calibri"/>
              </a:rPr>
              <a:t>Wsparcie działań B+R przez KOWR:</a:t>
            </a:r>
          </a:p>
          <a:p>
            <a:pPr algn="just">
              <a:lnSpc>
                <a:spcPct val="130000"/>
              </a:lnSpc>
              <a:buSzPct val="100000"/>
              <a:buFont typeface="+mj-lt"/>
              <a:buAutoNum type="arabicPeriod"/>
            </a:pPr>
            <a:r>
              <a:rPr lang="pl-PL" sz="1800" spc="-20" dirty="0">
                <a:latin typeface="Verdana"/>
                <a:ea typeface="Calibri"/>
                <a:cs typeface="Calibri"/>
              </a:rPr>
              <a:t>r</a:t>
            </a:r>
            <a:r>
              <a:rPr lang="pl-PL" sz="1800" spc="-20" dirty="0" smtClean="0">
                <a:latin typeface="Verdana"/>
                <a:ea typeface="Calibri"/>
                <a:cs typeface="Calibri"/>
              </a:rPr>
              <a:t>ealizacja projektów B+R,</a:t>
            </a:r>
          </a:p>
          <a:p>
            <a:pPr algn="just">
              <a:lnSpc>
                <a:spcPct val="130000"/>
              </a:lnSpc>
              <a:buSzPct val="100000"/>
              <a:buFont typeface="+mj-lt"/>
              <a:buAutoNum type="arabicPeriod"/>
            </a:pPr>
            <a:r>
              <a:rPr lang="pl-PL" sz="1800" spc="-20" dirty="0" smtClean="0">
                <a:latin typeface="Verdana"/>
                <a:ea typeface="Calibri"/>
                <a:cs typeface="Calibri"/>
              </a:rPr>
              <a:t>wsparcie wiedzą i doświadczeniem przez KOWR,</a:t>
            </a:r>
          </a:p>
          <a:p>
            <a:pPr algn="just">
              <a:lnSpc>
                <a:spcPct val="130000"/>
              </a:lnSpc>
              <a:buSzPct val="100000"/>
              <a:buFont typeface="+mj-lt"/>
              <a:buAutoNum type="arabicPeriod"/>
            </a:pPr>
            <a:r>
              <a:rPr lang="pl-PL" sz="1800" spc="-20" dirty="0" smtClean="0">
                <a:latin typeface="Verdana"/>
                <a:ea typeface="Calibri"/>
                <a:cs typeface="Calibri"/>
              </a:rPr>
              <a:t>wsparcie techniczne przez KOWR,</a:t>
            </a:r>
          </a:p>
          <a:p>
            <a:pPr algn="just">
              <a:lnSpc>
                <a:spcPct val="130000"/>
              </a:lnSpc>
              <a:buSzPct val="100000"/>
              <a:buFont typeface="+mj-lt"/>
              <a:buAutoNum type="arabicPeriod"/>
            </a:pPr>
            <a:r>
              <a:rPr lang="pl-PL" sz="1800" spc="-20" dirty="0" smtClean="0">
                <a:latin typeface="Verdana"/>
                <a:ea typeface="Calibri"/>
                <a:cs typeface="Calibri"/>
              </a:rPr>
              <a:t>wsparcie </a:t>
            </a:r>
            <a:r>
              <a:rPr lang="pl-PL" sz="1800" spc="-20" dirty="0">
                <a:latin typeface="Verdana"/>
                <a:ea typeface="Calibri"/>
                <a:cs typeface="Calibri"/>
              </a:rPr>
              <a:t>finansowe przez </a:t>
            </a:r>
            <a:r>
              <a:rPr lang="pl-PL" sz="1800" spc="-20" dirty="0" smtClean="0">
                <a:latin typeface="Verdana"/>
                <a:ea typeface="Calibri"/>
                <a:cs typeface="Calibri"/>
              </a:rPr>
              <a:t>KOWR:</a:t>
            </a:r>
          </a:p>
          <a:p>
            <a:pPr lvl="3" algn="just">
              <a:lnSpc>
                <a:spcPct val="13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sz="1600" spc="-20" dirty="0" smtClean="0">
                <a:latin typeface="Verdana"/>
                <a:ea typeface="Calibri"/>
                <a:cs typeface="Calibri"/>
              </a:rPr>
              <a:t>pożyczki (działające),</a:t>
            </a:r>
          </a:p>
          <a:p>
            <a:pPr lvl="3" algn="just">
              <a:lnSpc>
                <a:spcPct val="13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f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undusz inwestycyjny (planowane).</a:t>
            </a:r>
            <a:endParaRPr lang="pl-PL" sz="28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endParaRPr lang="pl-PL" sz="1600" spc="-20" dirty="0" smtClean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lvl="0" algn="just">
              <a:lnSpc>
                <a:spcPct val="150000"/>
              </a:lnSpc>
              <a:buSzPct val="100000"/>
            </a:pPr>
            <a:endParaRPr lang="pl-PL" sz="1400" spc="-20" dirty="0" smtClean="0">
              <a:latin typeface="Verdana"/>
              <a:ea typeface="Calibri"/>
              <a:cs typeface="Calibri"/>
            </a:endParaRPr>
          </a:p>
          <a:p>
            <a:pPr marL="0" lvl="0" indent="0" algn="just">
              <a:lnSpc>
                <a:spcPct val="150000"/>
              </a:lnSpc>
              <a:buSzPct val="100000"/>
              <a:buNone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40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Projekty innowacyjne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5145792" cy="4525963"/>
          </a:xfrm>
        </p:spPr>
        <p:txBody>
          <a:bodyPr>
            <a:noAutofit/>
          </a:bodyPr>
          <a:lstStyle/>
          <a:p>
            <a:pPr marL="0" lvl="1" indent="0">
              <a:lnSpc>
                <a:spcPct val="130000"/>
              </a:lnSpc>
              <a:buSzPts val="1000"/>
              <a:buNone/>
            </a:pPr>
            <a:r>
              <a:rPr lang="pl-PL" sz="1600" b="1" spc="-2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Wybrane projekty KOWR</a:t>
            </a:r>
            <a:r>
              <a:rPr lang="pl-PL" sz="1600" spc="-2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  <a:buSzPct val="100000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W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ykorzystanie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teledetekcji do zarządzania Zasobem Własności Rolnej Skarbu Państwa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  <a:buSzPct val="100000"/>
            </a:pPr>
            <a:r>
              <a:rPr lang="pl-PL" sz="1600" spc="-20" dirty="0">
                <a:latin typeface="Verdana"/>
                <a:ea typeface="Calibri"/>
                <a:cs typeface="Calibri"/>
              </a:rPr>
              <a:t>Platforma Żywnościowa</a:t>
            </a:r>
          </a:p>
          <a:p>
            <a:pPr lvl="0" algn="just">
              <a:lnSpc>
                <a:spcPct val="130000"/>
              </a:lnSpc>
              <a:spcAft>
                <a:spcPts val="600"/>
              </a:spcAft>
              <a:buSzPct val="100000"/>
            </a:pPr>
            <a:r>
              <a:rPr lang="pl-PL" sz="1600" spc="-20" dirty="0" smtClean="0">
                <a:latin typeface="Verdana"/>
                <a:ea typeface="Calibri"/>
                <a:cs typeface="Calibri"/>
              </a:rPr>
              <a:t>System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monitorowania marnowanej żywności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i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efektywnego programu racjonalizacji strat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/>
            </a:r>
            <a:br>
              <a:rPr lang="pl-PL" sz="1600" spc="-20" dirty="0" smtClean="0">
                <a:latin typeface="Verdana"/>
                <a:ea typeface="Calibri"/>
                <a:cs typeface="Calibri"/>
              </a:rPr>
            </a:br>
            <a:r>
              <a:rPr lang="pl-PL" sz="1600" spc="-20" dirty="0" smtClean="0">
                <a:latin typeface="Verdana"/>
                <a:ea typeface="Calibri"/>
                <a:cs typeface="Calibri"/>
              </a:rPr>
              <a:t>i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ograniczania marnotrawstwa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żywności</a:t>
            </a:r>
            <a:endParaRPr lang="pl-PL" sz="1600" spc="-20" dirty="0">
              <a:latin typeface="Verdana"/>
              <a:ea typeface="Calibri"/>
              <a:cs typeface="Calibri"/>
            </a:endParaRPr>
          </a:p>
          <a:p>
            <a:pPr lvl="0" algn="just">
              <a:lnSpc>
                <a:spcPct val="130000"/>
              </a:lnSpc>
              <a:spcAft>
                <a:spcPts val="600"/>
              </a:spcAft>
              <a:buSzPct val="100000"/>
            </a:pPr>
            <a:r>
              <a:rPr lang="pl-PL" sz="1600" spc="-20" dirty="0" err="1" smtClean="0">
                <a:latin typeface="Verdana"/>
                <a:ea typeface="Calibri"/>
                <a:cs typeface="Calibri"/>
              </a:rPr>
              <a:t>Blockchain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 </a:t>
            </a:r>
            <a:r>
              <a:rPr lang="pl-PL" sz="1600" spc="-20" dirty="0">
                <a:latin typeface="Verdana"/>
                <a:ea typeface="Calibri"/>
                <a:cs typeface="Calibri"/>
              </a:rPr>
              <a:t>– innowacyjna baza </a:t>
            </a:r>
            <a:r>
              <a:rPr lang="pl-PL" sz="1600" spc="-20" dirty="0" smtClean="0">
                <a:latin typeface="Verdana"/>
                <a:ea typeface="Calibri"/>
                <a:cs typeface="Calibri"/>
              </a:rPr>
              <a:t>danych wykorzystywana w monitorowaniu hodowli </a:t>
            </a:r>
            <a:br>
              <a:rPr lang="pl-PL" sz="1600" spc="-20" dirty="0" smtClean="0">
                <a:latin typeface="Verdana"/>
                <a:ea typeface="Calibri"/>
                <a:cs typeface="Calibri"/>
              </a:rPr>
            </a:br>
            <a:r>
              <a:rPr lang="pl-PL" sz="1600" spc="-20" dirty="0" smtClean="0">
                <a:latin typeface="Verdana"/>
                <a:ea typeface="Calibri"/>
                <a:cs typeface="Calibri"/>
              </a:rPr>
              <a:t>i uprawy (planowane)</a:t>
            </a:r>
            <a:endParaRPr lang="pl-PL" dirty="0"/>
          </a:p>
        </p:txBody>
      </p:sp>
      <p:pic>
        <p:nvPicPr>
          <p:cNvPr id="4" name="Picture 2" descr="C:\Users\michalja\AppData\Local\Microsoft\Windows\Temporary Internet Files\Content.Outlook\BFO9S34T\logo TELEDETEKCJA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7" b="35282"/>
          <a:stretch/>
        </p:blipFill>
        <p:spPr bwMode="auto">
          <a:xfrm>
            <a:off x="5602992" y="2106170"/>
            <a:ext cx="352839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317" y="3244524"/>
            <a:ext cx="2987742" cy="772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40" y="4293096"/>
            <a:ext cx="2664296" cy="143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2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Planowane wsparcie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lnSpc>
                <a:spcPct val="150000"/>
              </a:lnSpc>
              <a:buSzPct val="100000"/>
              <a:buNone/>
            </a:pPr>
            <a:endParaRPr lang="pl-PL" sz="1400" spc="-20" dirty="0" smtClean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50000"/>
              </a:lnSpc>
              <a:buSzPct val="100000"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marL="0" lvl="0" indent="0" algn="just">
              <a:lnSpc>
                <a:spcPct val="150000"/>
              </a:lnSpc>
              <a:buSzPct val="100000"/>
              <a:buNone/>
            </a:pPr>
            <a:endParaRPr lang="pl-PL" sz="1600" spc="-20" dirty="0">
              <a:latin typeface="Verdana"/>
              <a:ea typeface="Calibri"/>
              <a:cs typeface="Calibri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6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dirty="0"/>
          </a:p>
        </p:txBody>
      </p:sp>
      <p:pic>
        <p:nvPicPr>
          <p:cNvPr id="4" name="Picture 2" descr="Znalezione obrazy dla zapytania jagiellońskie centrum innowacji">
            <a:hlinkClick r:id="rId2"/>
            <a:extLst>
              <a:ext uri="{FF2B5EF4-FFF2-40B4-BE49-F238E27FC236}">
                <a16:creationId xmlns:a16="http://schemas.microsoft.com/office/drawing/2014/main" xmlns="" id="{F2CB607B-7032-4516-A1AF-570AC3059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89" y="1267664"/>
            <a:ext cx="2436925" cy="89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B0957010-F9A6-4666-A365-41D29A5422CB}"/>
              </a:ext>
            </a:extLst>
          </p:cNvPr>
          <p:cNvSpPr txBox="1"/>
          <p:nvPr/>
        </p:nvSpPr>
        <p:spPr>
          <a:xfrm>
            <a:off x="3403260" y="125547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400" dirty="0">
                <a:solidFill>
                  <a:srgbClr val="0070C0"/>
                </a:solidFill>
              </a:rPr>
              <a:t>+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4B3D020B-B8AF-4130-92CB-FB4395F97CBD}"/>
              </a:ext>
            </a:extLst>
          </p:cNvPr>
          <p:cNvSpPr txBox="1"/>
          <p:nvPr/>
        </p:nvSpPr>
        <p:spPr>
          <a:xfrm>
            <a:off x="7881445" y="125547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400" dirty="0">
                <a:solidFill>
                  <a:srgbClr val="0070C0"/>
                </a:solidFill>
              </a:rPr>
              <a:t>=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8CE9FA1A-505E-44E9-84C1-F82B27DC0E3E}"/>
              </a:ext>
            </a:extLst>
          </p:cNvPr>
          <p:cNvSpPr txBox="1"/>
          <p:nvPr/>
        </p:nvSpPr>
        <p:spPr>
          <a:xfrm>
            <a:off x="5318992" y="1255476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400" dirty="0">
                <a:solidFill>
                  <a:srgbClr val="0070C0"/>
                </a:solidFill>
              </a:rPr>
              <a:t>+</a:t>
            </a:r>
            <a:endParaRPr lang="en-US" sz="5400" dirty="0">
              <a:solidFill>
                <a:srgbClr val="0070C0"/>
              </a:solidFill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1DA70275-E221-4DEB-8B50-7F67815732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566" y="3371308"/>
            <a:ext cx="1902260" cy="114346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F45FDD0-17B3-47F7-B22D-3A3E9E0B73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1" y="1343359"/>
            <a:ext cx="1232948" cy="74756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C3730E9F-2433-4124-95CB-6AFCD5292109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3"/>
          <a:stretch/>
        </p:blipFill>
        <p:spPr bwMode="auto">
          <a:xfrm>
            <a:off x="1171741" y="3237367"/>
            <a:ext cx="1315111" cy="17164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1" name="Łącznik: łamany 14">
            <a:extLst>
              <a:ext uri="{FF2B5EF4-FFF2-40B4-BE49-F238E27FC236}">
                <a16:creationId xmlns:a16="http://schemas.microsoft.com/office/drawing/2014/main" xmlns="" id="{CC8A698A-6857-4B34-87E4-554362096720}"/>
              </a:ext>
            </a:extLst>
          </p:cNvPr>
          <p:cNvCxnSpPr>
            <a:stCxn id="6" idx="3"/>
            <a:endCxn id="10" idx="1"/>
          </p:cNvCxnSpPr>
          <p:nvPr/>
        </p:nvCxnSpPr>
        <p:spPr>
          <a:xfrm flipH="1">
            <a:off x="1171741" y="1717141"/>
            <a:ext cx="7239016" cy="2378458"/>
          </a:xfrm>
          <a:prstGeom prst="bentConnector5">
            <a:avLst>
              <a:gd name="adj1" fmla="val -3158"/>
              <a:gd name="adj2" fmla="val 41663"/>
              <a:gd name="adj3" fmla="val 1031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AB44C02F-F2FA-4946-AB49-2EBAAF592D8C}"/>
              </a:ext>
            </a:extLst>
          </p:cNvPr>
          <p:cNvSpPr txBox="1"/>
          <p:nvPr/>
        </p:nvSpPr>
        <p:spPr>
          <a:xfrm>
            <a:off x="2980391" y="3324932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400" dirty="0">
                <a:solidFill>
                  <a:srgbClr val="0070C0"/>
                </a:solidFill>
              </a:rPr>
              <a:t>+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132FF3AC-BD99-443F-A268-E3AB42B864EA}"/>
              </a:ext>
            </a:extLst>
          </p:cNvPr>
          <p:cNvSpPr txBox="1"/>
          <p:nvPr/>
        </p:nvSpPr>
        <p:spPr>
          <a:xfrm>
            <a:off x="6206838" y="3394317"/>
            <a:ext cx="529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400" dirty="0">
                <a:solidFill>
                  <a:srgbClr val="0070C0"/>
                </a:solidFill>
              </a:rPr>
              <a:t>=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01F04E46-2174-44D2-A1F6-67C4E98B2EB0}"/>
              </a:ext>
            </a:extLst>
          </p:cNvPr>
          <p:cNvSpPr txBox="1"/>
          <p:nvPr/>
        </p:nvSpPr>
        <p:spPr>
          <a:xfrm>
            <a:off x="4031301" y="4797152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>
                <a:solidFill>
                  <a:srgbClr val="0070C0"/>
                </a:solidFill>
              </a:rPr>
              <a:t>NOWOCZESNE ROLNICTWO</a:t>
            </a:r>
          </a:p>
          <a:p>
            <a:r>
              <a:rPr lang="pl-PL" sz="3200" dirty="0">
                <a:solidFill>
                  <a:srgbClr val="0070C0"/>
                </a:solidFill>
              </a:rPr>
              <a:t>I PRODUKCJA ŻYWNOŚCI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15" name="Picture 2" descr="C:\Users\Michał\AppData\Local\Microsoft\Windows Live Mail\WLMDSS.tmp\WLMCCF8.tmp\logo.jpg">
            <a:extLst>
              <a:ext uri="{FF2B5EF4-FFF2-40B4-BE49-F238E27FC236}">
                <a16:creationId xmlns:a16="http://schemas.microsoft.com/office/drawing/2014/main" xmlns="" id="{7E9C7D1F-883F-4D19-B921-09508318E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 l="10297" t="4868" r="12485" b="7158"/>
          <a:stretch>
            <a:fillRect/>
          </a:stretch>
        </p:blipFill>
        <p:spPr bwMode="auto">
          <a:xfrm>
            <a:off x="4239774" y="1267664"/>
            <a:ext cx="772016" cy="93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403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Planowane wsparcie KOWR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buSzPct val="100000"/>
              <a:buNone/>
            </a:pPr>
            <a:r>
              <a:rPr lang="pl-PL" sz="1400" b="1" spc="-20" dirty="0" smtClean="0">
                <a:latin typeface="Verdana"/>
                <a:ea typeface="Calibri"/>
                <a:cs typeface="Calibri"/>
              </a:rPr>
              <a:t>KOWR</a:t>
            </a:r>
            <a:r>
              <a:rPr lang="pl-PL" sz="1400" spc="-20" dirty="0">
                <a:latin typeface="Verdana"/>
                <a:ea typeface="Calibri"/>
                <a:cs typeface="Calibri"/>
              </a:rPr>
              <a:t>, zgodnie ze swoją misją i celami statutowymi </a:t>
            </a:r>
            <a:r>
              <a:rPr lang="pl-PL" sz="1400" b="1" spc="-20" dirty="0">
                <a:latin typeface="Verdana"/>
                <a:ea typeface="Calibri"/>
                <a:cs typeface="Calibri"/>
              </a:rPr>
              <a:t>prowadzi działania mające na celu zwiększanie konkurencyjności polskiego sektora </a:t>
            </a:r>
            <a:r>
              <a:rPr lang="pl-PL" sz="1400" b="1" spc="-20" dirty="0" smtClean="0">
                <a:latin typeface="Verdana"/>
                <a:ea typeface="Calibri"/>
                <a:cs typeface="Calibri"/>
              </a:rPr>
              <a:t>rolno-żywnościowego</a:t>
            </a:r>
            <a:r>
              <a:rPr lang="pl-PL" sz="1400" spc="-20" dirty="0">
                <a:latin typeface="Verdana"/>
                <a:ea typeface="Calibri"/>
                <a:cs typeface="Calibri"/>
              </a:rPr>
              <a:t> </a:t>
            </a:r>
            <a:r>
              <a:rPr lang="pl-PL" sz="1400" spc="-20" dirty="0" smtClean="0">
                <a:latin typeface="Verdana"/>
                <a:ea typeface="Calibri"/>
                <a:cs typeface="Calibri"/>
              </a:rPr>
              <a:t>poprzez </a:t>
            </a:r>
            <a:r>
              <a:rPr lang="pl-PL" sz="1400" b="1" spc="-20" dirty="0" smtClean="0">
                <a:latin typeface="Verdana"/>
                <a:ea typeface="Calibri"/>
                <a:cs typeface="Calibri"/>
              </a:rPr>
              <a:t>poszerzenie oferty </a:t>
            </a:r>
            <a:r>
              <a:rPr lang="pl-PL" sz="1400" b="1" spc="-20" dirty="0">
                <a:latin typeface="Verdana"/>
                <a:ea typeface="Calibri"/>
                <a:cs typeface="Calibri"/>
              </a:rPr>
              <a:t>wsparcia w produkcji żywności</a:t>
            </a:r>
            <a:r>
              <a:rPr lang="pl-PL" sz="1400" spc="-20" dirty="0">
                <a:latin typeface="Verdana"/>
                <a:ea typeface="Calibri"/>
                <a:cs typeface="Calibri"/>
              </a:rPr>
              <a:t>, która odpowiada na aktualne trendy, zwyczaje i potrzeby kraju i </a:t>
            </a:r>
            <a:r>
              <a:rPr lang="pl-PL" sz="1400" spc="-20" dirty="0" smtClean="0">
                <a:latin typeface="Verdana"/>
                <a:ea typeface="Calibri"/>
                <a:cs typeface="Calibri"/>
              </a:rPr>
              <a:t>świata, </a:t>
            </a:r>
            <a:r>
              <a:rPr lang="pl-PL" sz="1400" spc="-20" dirty="0">
                <a:latin typeface="Verdana"/>
                <a:ea typeface="Calibri"/>
                <a:cs typeface="Calibri"/>
              </a:rPr>
              <a:t>aby polska branża rolno-spożywcza była </a:t>
            </a:r>
            <a:r>
              <a:rPr lang="pl-PL" sz="1400" spc="-20" dirty="0" smtClean="0">
                <a:latin typeface="Verdana"/>
                <a:ea typeface="Calibri"/>
                <a:cs typeface="Calibri"/>
              </a:rPr>
              <a:t>innowacyjna.</a:t>
            </a:r>
          </a:p>
          <a:p>
            <a:pPr marL="0" indent="0" algn="just">
              <a:lnSpc>
                <a:spcPct val="130000"/>
              </a:lnSpc>
              <a:buSzPct val="100000"/>
              <a:buNone/>
            </a:pPr>
            <a:endParaRPr lang="pl-PL" sz="1400" spc="-20" dirty="0" smtClean="0">
              <a:latin typeface="Verdana"/>
              <a:ea typeface="Calibri"/>
              <a:cs typeface="Calibri"/>
            </a:endParaRPr>
          </a:p>
          <a:p>
            <a:pPr marL="0" indent="0" algn="just">
              <a:lnSpc>
                <a:spcPct val="130000"/>
              </a:lnSpc>
              <a:buSzPct val="100000"/>
              <a:buNone/>
            </a:pPr>
            <a:r>
              <a:rPr lang="pl-PL" sz="1400" b="1" spc="-20" dirty="0" smtClean="0">
                <a:latin typeface="Verdana"/>
                <a:ea typeface="Calibri"/>
                <a:cs typeface="Calibri"/>
              </a:rPr>
              <a:t>Połączenie </a:t>
            </a:r>
            <a:r>
              <a:rPr lang="pl-PL" sz="1400" b="1" spc="-20" dirty="0">
                <a:latin typeface="Verdana"/>
                <a:ea typeface="Calibri"/>
                <a:cs typeface="Calibri"/>
              </a:rPr>
              <a:t>łańcucha wartości w obszarze wspólnego zwiększania skali oddziaływania przedsięwzięć z obszarów:</a:t>
            </a:r>
          </a:p>
          <a:p>
            <a:pPr algn="just">
              <a:lnSpc>
                <a:spcPct val="130000"/>
              </a:lnSpc>
              <a:buSzPct val="100000"/>
            </a:pPr>
            <a:r>
              <a:rPr lang="pl-PL" sz="1200" spc="-20" dirty="0">
                <a:latin typeface="Verdana"/>
                <a:ea typeface="Calibri"/>
                <a:cs typeface="Calibri"/>
              </a:rPr>
              <a:t>i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nnowacyjnych 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metod uprawy roślin i hodowli 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zwierząt,</a:t>
            </a:r>
            <a:endParaRPr lang="pl-PL" sz="12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200" spc="-20" dirty="0" smtClean="0">
                <a:latin typeface="Verdana"/>
                <a:ea typeface="Calibri"/>
                <a:cs typeface="Calibri"/>
              </a:rPr>
              <a:t>innowacyjnych 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metod wytwarzania 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żywności,</a:t>
            </a:r>
            <a:endParaRPr lang="pl-PL" sz="12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200" spc="-20" dirty="0" smtClean="0">
                <a:latin typeface="Verdana"/>
                <a:ea typeface="Calibri"/>
                <a:cs typeface="Calibri"/>
              </a:rPr>
              <a:t>nowoczesnych 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metod monitoringu i zarządzania zasobami w uprawie roślin i hodowli 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zwierząt, </a:t>
            </a:r>
            <a:endParaRPr lang="pl-PL" sz="12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200" spc="-20" dirty="0" smtClean="0">
                <a:latin typeface="Verdana"/>
                <a:ea typeface="Calibri"/>
                <a:cs typeface="Calibri"/>
              </a:rPr>
              <a:t>technologii 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zdalnego </a:t>
            </a:r>
            <a:r>
              <a:rPr lang="pl-PL" sz="1200" spc="-20" dirty="0" err="1">
                <a:latin typeface="Verdana"/>
                <a:ea typeface="Calibri"/>
                <a:cs typeface="Calibri"/>
              </a:rPr>
              <a:t>przesyłu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 i przetwarzania danych dotyczących optymalizacji upraw i 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hodowli,</a:t>
            </a:r>
            <a:endParaRPr lang="pl-PL" sz="1200" spc="-20" dirty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30000"/>
              </a:lnSpc>
              <a:buSzPct val="100000"/>
            </a:pPr>
            <a:r>
              <a:rPr lang="pl-PL" sz="1200" spc="-20" dirty="0" smtClean="0">
                <a:latin typeface="Verdana"/>
                <a:ea typeface="Calibri"/>
                <a:cs typeface="Calibri"/>
              </a:rPr>
              <a:t>technologii </a:t>
            </a:r>
            <a:r>
              <a:rPr lang="pl-PL" sz="1200" spc="-20" dirty="0">
                <a:latin typeface="Verdana"/>
                <a:ea typeface="Calibri"/>
                <a:cs typeface="Calibri"/>
              </a:rPr>
              <a:t>umożliwiających zwiększenie wydajności produkcji żywności z jednoczesnym obniżeniem negatywnych skutków oddziaływania upraw i hodowli na środowisko </a:t>
            </a:r>
            <a:r>
              <a:rPr lang="pl-PL" sz="1200" spc="-20" dirty="0" smtClean="0">
                <a:latin typeface="Verdana"/>
                <a:ea typeface="Calibri"/>
                <a:cs typeface="Calibri"/>
              </a:rPr>
              <a:t>naturalne.</a:t>
            </a:r>
            <a:endParaRPr lang="pl-PL" sz="1200" spc="-20" dirty="0">
              <a:latin typeface="Verdana"/>
              <a:ea typeface="Calibri"/>
              <a:cs typeface="Calibri"/>
            </a:endParaRPr>
          </a:p>
          <a:p>
            <a:pPr marL="0" indent="0" algn="just">
              <a:lnSpc>
                <a:spcPct val="130000"/>
              </a:lnSpc>
              <a:buSzPct val="100000"/>
              <a:buNone/>
            </a:pPr>
            <a:endParaRPr lang="pl-PL" sz="1400" spc="-20" dirty="0" smtClean="0">
              <a:latin typeface="Verdana"/>
              <a:ea typeface="Calibri"/>
              <a:cs typeface="Calibri"/>
            </a:endParaRPr>
          </a:p>
          <a:p>
            <a:pPr algn="just">
              <a:lnSpc>
                <a:spcPct val="150000"/>
              </a:lnSpc>
              <a:buSzPct val="100000"/>
            </a:pPr>
            <a:endParaRPr lang="pl-PL" sz="1400" spc="-20" dirty="0">
              <a:latin typeface="Verdana"/>
              <a:ea typeface="Calibri"/>
              <a:cs typeface="Calibri"/>
            </a:endParaRPr>
          </a:p>
          <a:p>
            <a:pPr marL="0" lvl="0" indent="0" algn="just">
              <a:lnSpc>
                <a:spcPct val="150000"/>
              </a:lnSpc>
              <a:buSzPct val="100000"/>
              <a:buNone/>
            </a:pPr>
            <a:endParaRPr lang="pl-PL" sz="1400" spc="-20" dirty="0">
              <a:latin typeface="Verdana"/>
              <a:ea typeface="Calibri"/>
              <a:cs typeface="Calibri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4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130000"/>
              </a:lnSpc>
              <a:buSzPts val="1000"/>
            </a:pPr>
            <a:endParaRPr lang="pl-PL" sz="1400" spc="-2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19403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C75E6C60-8779-4961-8105-75C95D29E8E3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3"/>
          <a:stretch/>
        </p:blipFill>
        <p:spPr bwMode="auto">
          <a:xfrm>
            <a:off x="6510554" y="327572"/>
            <a:ext cx="547119" cy="8888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D7AFCEE3-8FAE-481B-8937-8D3F4C0CCBFA}"/>
              </a:ext>
            </a:extLst>
          </p:cNvPr>
          <p:cNvSpPr/>
          <p:nvPr/>
        </p:nvSpPr>
        <p:spPr>
          <a:xfrm>
            <a:off x="4540034" y="1370618"/>
            <a:ext cx="4488157" cy="4834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zakresie eliminacji głównych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ryzyk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technologicznych </a:t>
            </a: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 projektach badawczych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 budowie partnerstw strategicznych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 budowie zespołów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 procesach ochrony IP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merytoryczne i dostęp do światowej klasy zaplecza technologicznego i inżynierskiego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obszarze obsługi zgłoszeń i doradztwa dotyczącego projektów wpływających do KOWR zmierzającego do wyłaniania potencjalnie interesujących wspólnych przedsięwzięć inwestycyjnych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zakresie komercjalizacji wybranych projektów lub technologii rozwijanych lub współprowadzonych przez zespół KOWR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64929480-8817-4C88-A68A-FB79CABA6BE3}"/>
              </a:ext>
            </a:extLst>
          </p:cNvPr>
          <p:cNvSpPr/>
          <p:nvPr/>
        </p:nvSpPr>
        <p:spPr>
          <a:xfrm>
            <a:off x="299867" y="1370620"/>
            <a:ext cx="4240167" cy="430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sparcie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 zakresu analiz i informacji dotyczących rynków produktów rolnych 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żywnościowych, wiedzy o rynkach oraz wsparcia z zakresu uzyskiwania dostępu 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regulacji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inansowanie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dla wybranych </a:t>
            </a:r>
            <a:r>
              <a:rPr 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projektów </a:t>
            </a:r>
            <a:br>
              <a:rPr 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obszarów zbieżnych z działalnością KOWR w kolejnych rundach inwestycyjnych (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Seed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seria A), wpisujących się w obszary wspólnego zainteresowania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l-PL" sz="1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udżet 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inwestycyjny dla kolejnych rund finansowania wspólnie wybranych projektów, które pomyślnie zakończyły fazę Proof of </a:t>
            </a:r>
            <a:r>
              <a:rPr lang="pl-PL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167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 smtClean="0"/>
              <a:t>Mechanizm wsparcia</a:t>
            </a:r>
            <a:endParaRPr lang="pl-PL" sz="2400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235852" y="1268760"/>
            <a:ext cx="8420715" cy="4089126"/>
            <a:chOff x="197039" y="241527"/>
            <a:chExt cx="11860163" cy="5759333"/>
          </a:xfrm>
        </p:grpSpPr>
        <p:pic>
          <p:nvPicPr>
            <p:cNvPr id="35" name="Obraz 34">
              <a:extLst>
                <a:ext uri="{FF2B5EF4-FFF2-40B4-BE49-F238E27FC236}">
                  <a16:creationId xmlns:a16="http://schemas.microsoft.com/office/drawing/2014/main" xmlns="" id="{9DD097CC-BAD0-40C8-8E4F-0EAD3A2B4113}"/>
                </a:ext>
              </a:extLst>
            </p:cNvPr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203"/>
            <a:stretch/>
          </p:blipFill>
          <p:spPr bwMode="auto">
            <a:xfrm>
              <a:off x="2094808" y="241527"/>
              <a:ext cx="951271" cy="124158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36" name="Prostokąt: zaokrąglone rogi 4">
              <a:extLst>
                <a:ext uri="{FF2B5EF4-FFF2-40B4-BE49-F238E27FC236}">
                  <a16:creationId xmlns:a16="http://schemas.microsoft.com/office/drawing/2014/main" xmlns="" id="{7D2A1E46-9C7F-4836-8555-80AABD7591F3}"/>
                </a:ext>
              </a:extLst>
            </p:cNvPr>
            <p:cNvSpPr/>
            <p:nvPr/>
          </p:nvSpPr>
          <p:spPr>
            <a:xfrm>
              <a:off x="3126071" y="2704352"/>
              <a:ext cx="2516446" cy="862330"/>
            </a:xfrm>
            <a:prstGeom prst="roundRect">
              <a:avLst>
                <a:gd name="adj" fmla="val 29601"/>
              </a:avLst>
            </a:prstGeom>
            <a:solidFill>
              <a:srgbClr val="00B050">
                <a:alpha val="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Walidacja technologiczna</a:t>
              </a:r>
            </a:p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 * Proof of </a:t>
              </a:r>
              <a:r>
                <a:rPr lang="pl-PL" sz="1200" b="1" dirty="0" err="1">
                  <a:solidFill>
                    <a:schemeClr val="tx1"/>
                  </a:solidFill>
                  <a:cs typeface="Helvetica" panose="020B0604020202020204" pitchFamily="34" charset="0"/>
                </a:rPr>
                <a:t>Principle</a:t>
              </a:r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 *</a:t>
              </a:r>
            </a:p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* Proof of </a:t>
              </a:r>
              <a:r>
                <a:rPr lang="pl-PL" sz="1200" b="1" dirty="0" err="1">
                  <a:solidFill>
                    <a:schemeClr val="tx1"/>
                  </a:solidFill>
                  <a:cs typeface="Helvetica" panose="020B0604020202020204" pitchFamily="34" charset="0"/>
                </a:rPr>
                <a:t>Concept</a:t>
              </a:r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 *</a:t>
              </a:r>
            </a:p>
          </p:txBody>
        </p:sp>
        <p:sp>
          <p:nvSpPr>
            <p:cNvPr id="37" name="Prostokąt: zaokrąglone rogi 5">
              <a:extLst>
                <a:ext uri="{FF2B5EF4-FFF2-40B4-BE49-F238E27FC236}">
                  <a16:creationId xmlns:a16="http://schemas.microsoft.com/office/drawing/2014/main" xmlns="" id="{5F087265-D127-4072-90EB-B13C23396B5E}"/>
                </a:ext>
              </a:extLst>
            </p:cNvPr>
            <p:cNvSpPr/>
            <p:nvPr/>
          </p:nvSpPr>
          <p:spPr>
            <a:xfrm>
              <a:off x="197039" y="2704352"/>
              <a:ext cx="2103846" cy="862330"/>
            </a:xfrm>
            <a:prstGeom prst="roundRect">
              <a:avLst>
                <a:gd name="adj" fmla="val 29601"/>
              </a:avLst>
            </a:prstGeom>
            <a:solidFill>
              <a:srgbClr val="00B050">
                <a:alpha val="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Walidacja projektu</a:t>
              </a:r>
            </a:p>
          </p:txBody>
        </p:sp>
        <p:sp>
          <p:nvSpPr>
            <p:cNvPr id="38" name="Strzałka w dół 67">
              <a:extLst>
                <a:ext uri="{FF2B5EF4-FFF2-40B4-BE49-F238E27FC236}">
                  <a16:creationId xmlns:a16="http://schemas.microsoft.com/office/drawing/2014/main" xmlns="" id="{1DDDCAD9-2549-435F-BDB2-E971FF8418D9}"/>
                </a:ext>
              </a:extLst>
            </p:cNvPr>
            <p:cNvSpPr/>
            <p:nvPr/>
          </p:nvSpPr>
          <p:spPr>
            <a:xfrm rot="16200000">
              <a:off x="2599180" y="2961551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sp>
          <p:nvSpPr>
            <p:cNvPr id="39" name="Prostokąt: zaokrąglone rogi 7">
              <a:extLst>
                <a:ext uri="{FF2B5EF4-FFF2-40B4-BE49-F238E27FC236}">
                  <a16:creationId xmlns:a16="http://schemas.microsoft.com/office/drawing/2014/main" xmlns="" id="{195E7599-2B29-43C8-ADB0-62D8DE786777}"/>
                </a:ext>
              </a:extLst>
            </p:cNvPr>
            <p:cNvSpPr/>
            <p:nvPr/>
          </p:nvSpPr>
          <p:spPr>
            <a:xfrm>
              <a:off x="6568083" y="2704352"/>
              <a:ext cx="2103846" cy="862330"/>
            </a:xfrm>
            <a:prstGeom prst="roundRect">
              <a:avLst>
                <a:gd name="adj" fmla="val 29601"/>
              </a:avLst>
            </a:prstGeom>
            <a:solidFill>
              <a:srgbClr val="00B050">
                <a:alpha val="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Faza wdrożeń pilotażowych</a:t>
              </a:r>
            </a:p>
          </p:txBody>
        </p:sp>
        <p:sp>
          <p:nvSpPr>
            <p:cNvPr id="40" name="Prostokąt: zaokrąglone rogi 8">
              <a:extLst>
                <a:ext uri="{FF2B5EF4-FFF2-40B4-BE49-F238E27FC236}">
                  <a16:creationId xmlns:a16="http://schemas.microsoft.com/office/drawing/2014/main" xmlns="" id="{89253128-4168-404A-B5D8-4AF147B949DA}"/>
                </a:ext>
              </a:extLst>
            </p:cNvPr>
            <p:cNvSpPr/>
            <p:nvPr/>
          </p:nvSpPr>
          <p:spPr>
            <a:xfrm>
              <a:off x="9497115" y="2704352"/>
              <a:ext cx="2103846" cy="862330"/>
            </a:xfrm>
            <a:prstGeom prst="roundRect">
              <a:avLst>
                <a:gd name="adj" fmla="val 29601"/>
              </a:avLst>
            </a:prstGeom>
            <a:solidFill>
              <a:srgbClr val="00B050">
                <a:alpha val="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tx1"/>
                  </a:solidFill>
                  <a:cs typeface="Helvetica" panose="020B0604020202020204" pitchFamily="34" charset="0"/>
                </a:rPr>
                <a:t>Faza skalowania</a:t>
              </a:r>
            </a:p>
          </p:txBody>
        </p:sp>
        <p:sp>
          <p:nvSpPr>
            <p:cNvPr id="41" name="pole tekstowe 40">
              <a:extLst>
                <a:ext uri="{FF2B5EF4-FFF2-40B4-BE49-F238E27FC236}">
                  <a16:creationId xmlns:a16="http://schemas.microsoft.com/office/drawing/2014/main" xmlns="" id="{18A38795-A50C-456C-9C10-0F90E82190DF}"/>
                </a:ext>
              </a:extLst>
            </p:cNvPr>
            <p:cNvSpPr txBox="1"/>
            <p:nvPr/>
          </p:nvSpPr>
          <p:spPr>
            <a:xfrm>
              <a:off x="3407282" y="2172628"/>
              <a:ext cx="13949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200" b="1" dirty="0"/>
                <a:t>PRE-SEED (TRL 2-4)</a:t>
              </a:r>
            </a:p>
          </p:txBody>
        </p:sp>
        <p:sp>
          <p:nvSpPr>
            <p:cNvPr id="42" name="pole tekstowe 41">
              <a:extLst>
                <a:ext uri="{FF2B5EF4-FFF2-40B4-BE49-F238E27FC236}">
                  <a16:creationId xmlns:a16="http://schemas.microsoft.com/office/drawing/2014/main" xmlns="" id="{869D304D-6A17-4713-B709-0DB9E0370B70}"/>
                </a:ext>
              </a:extLst>
            </p:cNvPr>
            <p:cNvSpPr txBox="1"/>
            <p:nvPr/>
          </p:nvSpPr>
          <p:spPr>
            <a:xfrm>
              <a:off x="6948988" y="2172628"/>
              <a:ext cx="10567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200" b="1" dirty="0"/>
                <a:t>SEED (TRL 5+)</a:t>
              </a:r>
              <a:endParaRPr lang="en-US" sz="1200" b="1" dirty="0"/>
            </a:p>
          </p:txBody>
        </p:sp>
        <p:sp>
          <p:nvSpPr>
            <p:cNvPr id="43" name="pole tekstowe 42">
              <a:extLst>
                <a:ext uri="{FF2B5EF4-FFF2-40B4-BE49-F238E27FC236}">
                  <a16:creationId xmlns:a16="http://schemas.microsoft.com/office/drawing/2014/main" xmlns="" id="{EB772619-C27C-461E-9C1B-09279E2F3851}"/>
                </a:ext>
              </a:extLst>
            </p:cNvPr>
            <p:cNvSpPr txBox="1"/>
            <p:nvPr/>
          </p:nvSpPr>
          <p:spPr>
            <a:xfrm>
              <a:off x="10124883" y="2172628"/>
              <a:ext cx="6815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200" b="1" dirty="0"/>
                <a:t>SERIA A</a:t>
              </a:r>
              <a:endParaRPr lang="en-US" sz="1200" b="1" dirty="0"/>
            </a:p>
          </p:txBody>
        </p: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xmlns="" id="{3D0F9E38-ED78-47B0-8243-C1997EFAB712}"/>
                </a:ext>
              </a:extLst>
            </p:cNvPr>
            <p:cNvSpPr txBox="1"/>
            <p:nvPr/>
          </p:nvSpPr>
          <p:spPr>
            <a:xfrm>
              <a:off x="920987" y="2172628"/>
              <a:ext cx="6559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200" b="1" dirty="0"/>
                <a:t>NABÓR</a:t>
              </a:r>
              <a:endParaRPr lang="en-US" sz="1200" b="1" dirty="0"/>
            </a:p>
          </p:txBody>
        </p:sp>
        <p:cxnSp>
          <p:nvCxnSpPr>
            <p:cNvPr id="47" name="Łącznik: łamany 16">
              <a:extLst>
                <a:ext uri="{FF2B5EF4-FFF2-40B4-BE49-F238E27FC236}">
                  <a16:creationId xmlns:a16="http://schemas.microsoft.com/office/drawing/2014/main" xmlns="" id="{E4696836-2BA9-4997-B443-5BCA2FAFD6C0}"/>
                </a:ext>
              </a:extLst>
            </p:cNvPr>
            <p:cNvCxnSpPr>
              <a:stCxn id="35" idx="2"/>
              <a:endCxn id="46" idx="0"/>
            </p:cNvCxnSpPr>
            <p:nvPr/>
          </p:nvCxnSpPr>
          <p:spPr>
            <a:xfrm rot="5400000">
              <a:off x="1564945" y="1167129"/>
              <a:ext cx="689516" cy="1321482"/>
            </a:xfrm>
            <a:prstGeom prst="bentConnector3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Łącznik: łamany 18">
              <a:extLst>
                <a:ext uri="{FF2B5EF4-FFF2-40B4-BE49-F238E27FC236}">
                  <a16:creationId xmlns:a16="http://schemas.microsoft.com/office/drawing/2014/main" xmlns="" id="{25071545-651E-474E-9E5E-2448F114130C}"/>
                </a:ext>
              </a:extLst>
            </p:cNvPr>
            <p:cNvCxnSpPr>
              <a:stCxn id="35" idx="2"/>
              <a:endCxn id="41" idx="0"/>
            </p:cNvCxnSpPr>
            <p:nvPr/>
          </p:nvCxnSpPr>
          <p:spPr>
            <a:xfrm rot="16200000" flipH="1">
              <a:off x="2992838" y="1060717"/>
              <a:ext cx="689516" cy="1534305"/>
            </a:xfrm>
            <a:prstGeom prst="bentConnector3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: łamany 22">
              <a:extLst>
                <a:ext uri="{FF2B5EF4-FFF2-40B4-BE49-F238E27FC236}">
                  <a16:creationId xmlns:a16="http://schemas.microsoft.com/office/drawing/2014/main" xmlns="" id="{A05FC0C7-43FA-48F2-BE92-4A59055D9F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5999" y="3974427"/>
              <a:ext cx="1399774" cy="1086197"/>
            </a:xfrm>
            <a:prstGeom prst="bentConnector2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: łamany 27">
              <a:extLst>
                <a:ext uri="{FF2B5EF4-FFF2-40B4-BE49-F238E27FC236}">
                  <a16:creationId xmlns:a16="http://schemas.microsoft.com/office/drawing/2014/main" xmlns="" id="{124A8040-27A9-42E4-9FEA-EFA5112D93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96000" y="3974426"/>
              <a:ext cx="4358460" cy="1086199"/>
            </a:xfrm>
            <a:prstGeom prst="bentConnector2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: łamany 29">
              <a:extLst>
                <a:ext uri="{FF2B5EF4-FFF2-40B4-BE49-F238E27FC236}">
                  <a16:creationId xmlns:a16="http://schemas.microsoft.com/office/drawing/2014/main" xmlns="" id="{4295E465-7D9F-4333-9AED-7EC009C559AA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rot="10800000">
              <a:off x="1248963" y="3566682"/>
              <a:ext cx="3795115" cy="1881172"/>
            </a:xfrm>
            <a:prstGeom prst="bentConnector2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: łamany 31">
              <a:extLst>
                <a:ext uri="{FF2B5EF4-FFF2-40B4-BE49-F238E27FC236}">
                  <a16:creationId xmlns:a16="http://schemas.microsoft.com/office/drawing/2014/main" xmlns="" id="{71087761-6398-4302-A5A5-F2FF1C7ADDC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3870317" y="4274090"/>
              <a:ext cx="1473429" cy="874104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4" name="Obraz 53">
              <a:extLst>
                <a:ext uri="{FF2B5EF4-FFF2-40B4-BE49-F238E27FC236}">
                  <a16:creationId xmlns:a16="http://schemas.microsoft.com/office/drawing/2014/main" xmlns="" id="{AF02C4A9-F023-494A-98DA-4AFE59A7BAB3}"/>
                </a:ext>
              </a:extLst>
            </p:cNvPr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203"/>
            <a:stretch/>
          </p:blipFill>
          <p:spPr bwMode="auto">
            <a:xfrm>
              <a:off x="10292695" y="923953"/>
              <a:ext cx="468077" cy="610927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55" name="Strzałka w dół 67">
              <a:extLst>
                <a:ext uri="{FF2B5EF4-FFF2-40B4-BE49-F238E27FC236}">
                  <a16:creationId xmlns:a16="http://schemas.microsoft.com/office/drawing/2014/main" xmlns="" id="{42B01C14-73AB-4757-BF91-B7226A1B9DE7}"/>
                </a:ext>
              </a:extLst>
            </p:cNvPr>
            <p:cNvSpPr/>
            <p:nvPr/>
          </p:nvSpPr>
          <p:spPr>
            <a:xfrm rot="16200000">
              <a:off x="5968553" y="2961551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sp>
          <p:nvSpPr>
            <p:cNvPr id="56" name="Strzałka w dół 67">
              <a:extLst>
                <a:ext uri="{FF2B5EF4-FFF2-40B4-BE49-F238E27FC236}">
                  <a16:creationId xmlns:a16="http://schemas.microsoft.com/office/drawing/2014/main" xmlns="" id="{E324C77B-5E15-4A11-9EE5-1EBD7DBBCC0D}"/>
                </a:ext>
              </a:extLst>
            </p:cNvPr>
            <p:cNvSpPr/>
            <p:nvPr/>
          </p:nvSpPr>
          <p:spPr>
            <a:xfrm rot="16200000">
              <a:off x="8997964" y="2961551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sp>
          <p:nvSpPr>
            <p:cNvPr id="57" name="Strzałka w dół 67">
              <a:extLst>
                <a:ext uri="{FF2B5EF4-FFF2-40B4-BE49-F238E27FC236}">
                  <a16:creationId xmlns:a16="http://schemas.microsoft.com/office/drawing/2014/main" xmlns="" id="{FD660BD9-5A98-49A1-9B26-08B10B4F6E54}"/>
                </a:ext>
              </a:extLst>
            </p:cNvPr>
            <p:cNvSpPr/>
            <p:nvPr/>
          </p:nvSpPr>
          <p:spPr>
            <a:xfrm rot="10800000">
              <a:off x="10412287" y="1745077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sp>
          <p:nvSpPr>
            <p:cNvPr id="58" name="pole tekstowe 57">
              <a:extLst>
                <a:ext uri="{FF2B5EF4-FFF2-40B4-BE49-F238E27FC236}">
                  <a16:creationId xmlns:a16="http://schemas.microsoft.com/office/drawing/2014/main" xmlns="" id="{13FD93F5-97D5-4AA5-A02C-4E6EB2847047}"/>
                </a:ext>
              </a:extLst>
            </p:cNvPr>
            <p:cNvSpPr txBox="1"/>
            <p:nvPr/>
          </p:nvSpPr>
          <p:spPr>
            <a:xfrm>
              <a:off x="8811977" y="465174"/>
              <a:ext cx="24509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200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WYJŚCIE KAPITAŁOWE HUMAN ALFA</a:t>
              </a:r>
              <a:endParaRPr lang="en-US" sz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Strzałka w dół 67">
              <a:extLst>
                <a:ext uri="{FF2B5EF4-FFF2-40B4-BE49-F238E27FC236}">
                  <a16:creationId xmlns:a16="http://schemas.microsoft.com/office/drawing/2014/main" xmlns="" id="{D4651D6D-9C8E-4A38-A012-700C765B5248}"/>
                </a:ext>
              </a:extLst>
            </p:cNvPr>
            <p:cNvSpPr/>
            <p:nvPr/>
          </p:nvSpPr>
          <p:spPr>
            <a:xfrm rot="10800000">
              <a:off x="10392898" y="5014853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sp>
          <p:nvSpPr>
            <p:cNvPr id="60" name="pole tekstowe 59">
              <a:extLst>
                <a:ext uri="{FF2B5EF4-FFF2-40B4-BE49-F238E27FC236}">
                  <a16:creationId xmlns:a16="http://schemas.microsoft.com/office/drawing/2014/main" xmlns="" id="{63E6B166-AB7B-4778-B737-214598AC5408}"/>
                </a:ext>
              </a:extLst>
            </p:cNvPr>
            <p:cNvSpPr txBox="1"/>
            <p:nvPr/>
          </p:nvSpPr>
          <p:spPr>
            <a:xfrm>
              <a:off x="10229972" y="5539195"/>
              <a:ext cx="525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2400" b="1" dirty="0">
                  <a:solidFill>
                    <a:srgbClr val="0070C0"/>
                  </a:solidFill>
                </a:rPr>
                <a:t>VC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61" name="Strzałka w dół 67">
              <a:extLst>
                <a:ext uri="{FF2B5EF4-FFF2-40B4-BE49-F238E27FC236}">
                  <a16:creationId xmlns:a16="http://schemas.microsoft.com/office/drawing/2014/main" xmlns="" id="{1473CEB5-4249-4513-B303-834C7E0CB252}"/>
                </a:ext>
              </a:extLst>
            </p:cNvPr>
            <p:cNvSpPr/>
            <p:nvPr/>
          </p:nvSpPr>
          <p:spPr>
            <a:xfrm rot="16200000">
              <a:off x="11754971" y="2961551"/>
              <a:ext cx="273495" cy="330966"/>
            </a:xfrm>
            <a:prstGeom prst="downArrow">
              <a:avLst>
                <a:gd name="adj1" fmla="val 50000"/>
                <a:gd name="adj2" fmla="val 88165"/>
              </a:avLst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l-PL" sz="1050" dirty="0">
                <a:solidFill>
                  <a:schemeClr val="tx1"/>
                </a:solidFill>
                <a:cs typeface="Helvetica" panose="020B0604020202020204" pitchFamily="34" charset="0"/>
              </a:endParaRPr>
            </a:p>
          </p:txBody>
        </p:sp>
        <p:pic>
          <p:nvPicPr>
            <p:cNvPr id="62" name="Obraz 61">
              <a:extLst>
                <a:ext uri="{FF2B5EF4-FFF2-40B4-BE49-F238E27FC236}">
                  <a16:creationId xmlns:a16="http://schemas.microsoft.com/office/drawing/2014/main" xmlns="" id="{FABB3F0D-7AA4-4CC3-825F-D559006F07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3676" y="533497"/>
              <a:ext cx="1084645" cy="657644"/>
            </a:xfrm>
            <a:prstGeom prst="rect">
              <a:avLst/>
            </a:prstGeom>
          </p:spPr>
        </p:pic>
      </p:grpSp>
      <p:cxnSp>
        <p:nvCxnSpPr>
          <p:cNvPr id="63" name="Łącznik: łamany 44">
            <a:extLst>
              <a:ext uri="{FF2B5EF4-FFF2-40B4-BE49-F238E27FC236}">
                <a16:creationId xmlns:a16="http://schemas.microsoft.com/office/drawing/2014/main" xmlns="" id="{E47E5568-E2EB-4F61-8860-8053D83109B9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2258670" y="1709523"/>
            <a:ext cx="1780394" cy="3985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: łamany 48">
            <a:extLst>
              <a:ext uri="{FF2B5EF4-FFF2-40B4-BE49-F238E27FC236}">
                <a16:creationId xmlns:a16="http://schemas.microsoft.com/office/drawing/2014/main" xmlns="" id="{2432039D-83B2-4D57-8420-22FDDE3B583A}"/>
              </a:ext>
            </a:extLst>
          </p:cNvPr>
          <p:cNvCxnSpPr>
            <a:stCxn id="62" idx="3"/>
            <a:endCxn id="42" idx="0"/>
          </p:cNvCxnSpPr>
          <p:nvPr/>
        </p:nvCxnSpPr>
        <p:spPr>
          <a:xfrm>
            <a:off x="4809162" y="1709523"/>
            <a:ext cx="595702" cy="930319"/>
          </a:xfrm>
          <a:prstGeom prst="bentConnector2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Obraz 64">
            <a:extLst>
              <a:ext uri="{FF2B5EF4-FFF2-40B4-BE49-F238E27FC236}">
                <a16:creationId xmlns:a16="http://schemas.microsoft.com/office/drawing/2014/main" xmlns="" id="{2161F579-4C05-4F61-A92A-28110EC260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745" y="4297436"/>
            <a:ext cx="1664794" cy="100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67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4496</TotalTime>
  <Words>371</Words>
  <Application>Microsoft Office PowerPoint</Application>
  <PresentationFormat>Pokaz na ekranie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 Wsparcie innowacji  w sektorze rolno- spożywczym Wojciech Kędzia,  zastępca dyrektora generalnego</vt:lpstr>
      <vt:lpstr>KOWR</vt:lpstr>
      <vt:lpstr>Zadania KOWR</vt:lpstr>
      <vt:lpstr>Wsparcie KOWR</vt:lpstr>
      <vt:lpstr>Projekty innowacyjne</vt:lpstr>
      <vt:lpstr>Planowane wsparcie</vt:lpstr>
      <vt:lpstr>Planowane wsparcie KOWR</vt:lpstr>
      <vt:lpstr>Prezentacja programu PowerPoint</vt:lpstr>
      <vt:lpstr>Mechanizm wsparcia</vt:lpstr>
      <vt:lpstr>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Sykta</dc:creator>
  <cp:lastModifiedBy>Mateusz Balcerowicz</cp:lastModifiedBy>
  <cp:revision>437</cp:revision>
  <cp:lastPrinted>2019-02-05T09:42:42Z</cp:lastPrinted>
  <dcterms:created xsi:type="dcterms:W3CDTF">2017-06-22T17:24:09Z</dcterms:created>
  <dcterms:modified xsi:type="dcterms:W3CDTF">2019-09-26T07:19:55Z</dcterms:modified>
</cp:coreProperties>
</file>