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3" r:id="rId8"/>
    <p:sldId id="262" r:id="rId9"/>
    <p:sldId id="270" r:id="rId10"/>
    <p:sldId id="261" r:id="rId11"/>
    <p:sldId id="269" r:id="rId12"/>
    <p:sldId id="271" r:id="rId13"/>
    <p:sldId id="272" r:id="rId14"/>
    <p:sldId id="264" r:id="rId15"/>
    <p:sldId id="268" r:id="rId16"/>
    <p:sldId id="267" r:id="rId17"/>
    <p:sldId id="258" r:id="rId18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3399FF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5E0C2B-4B6E-4611-8BCC-C83A54F487F5}" v="96" dt="2020-05-05T13:54:42.432"/>
    <p1510:client id="{0B5EB86F-DE86-4DA9-95B2-3F3907BA089F}" v="170" dt="2020-05-05T13:50:24.036"/>
    <p1510:client id="{6FE65F89-7346-41C6-A948-A49576AAC4BA}" v="12" dt="2020-05-05T13:50:48.212"/>
    <p1510:client id="{D632AA55-48DC-475B-B4D0-304271DA107A}" v="4" dt="2020-05-05T13:50:36.3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dlewski Marcin (Britenet)" userId="S::m.godlewski@mc.gov.pl::930c73a9-afe2-4d6f-a9bf-ab7250a92d83" providerId="AD" clId="Web-{D632AA55-48DC-475B-B4D0-304271DA107A}"/>
    <pc:docChg chg="modSld">
      <pc:chgData name="Godlewski Marcin (Britenet)" userId="S::m.godlewski@mc.gov.pl::930c73a9-afe2-4d6f-a9bf-ab7250a92d83" providerId="AD" clId="Web-{D632AA55-48DC-475B-B4D0-304271DA107A}" dt="2020-05-05T13:50:36.321" v="3"/>
      <pc:docMkLst>
        <pc:docMk/>
      </pc:docMkLst>
      <pc:sldChg chg="delSp modSp">
        <pc:chgData name="Godlewski Marcin (Britenet)" userId="S::m.godlewski@mc.gov.pl::930c73a9-afe2-4d6f-a9bf-ab7250a92d83" providerId="AD" clId="Web-{D632AA55-48DC-475B-B4D0-304271DA107A}" dt="2020-05-05T13:50:36.321" v="3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D632AA55-48DC-475B-B4D0-304271DA107A}" dt="2020-05-05T13:50:33.992" v="1"/>
          <ac:spMkLst>
            <pc:docMk/>
            <pc:sldMk cId="3598284323" sldId="256"/>
            <ac:spMk id="41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D632AA55-48DC-475B-B4D0-304271DA107A}" dt="2020-05-05T13:50:33.274" v="0"/>
          <ac:spMkLst>
            <pc:docMk/>
            <pc:sldMk cId="3598284323" sldId="256"/>
            <ac:spMk id="59" creationId="{00000000-0000-0000-0000-000000000000}"/>
          </ac:spMkLst>
        </pc:sp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6.321" v="3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5.164" v="2"/>
          <ac:cxnSpMkLst>
            <pc:docMk/>
            <pc:sldMk cId="3598284323" sldId="256"/>
            <ac:cxnSpMk id="65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B5EB86F-DE86-4DA9-95B2-3F3907BA089F}"/>
    <pc:docChg chg="addSld modSld">
      <pc:chgData name="Godlewski Marcin (Britenet)" userId="S::m.godlewski@mc.gov.pl::930c73a9-afe2-4d6f-a9bf-ab7250a92d83" providerId="AD" clId="Web-{0B5EB86F-DE86-4DA9-95B2-3F3907BA089F}" dt="2020-05-05T13:50:24.036" v="168"/>
      <pc:docMkLst>
        <pc:docMk/>
      </pc:docMkLst>
      <pc:sldChg chg="addSp delSp modSp mod setBg">
        <pc:chgData name="Godlewski Marcin (Britenet)" userId="S::m.godlewski@mc.gov.pl::930c73a9-afe2-4d6f-a9bf-ab7250a92d83" providerId="AD" clId="Web-{0B5EB86F-DE86-4DA9-95B2-3F3907BA089F}" dt="2020-05-05T13:50:24.036" v="168"/>
        <pc:sldMkLst>
          <pc:docMk/>
          <pc:sldMk cId="3598284323" sldId="256"/>
        </pc:sldMkLst>
        <pc:spChg chg="del mod">
          <ac:chgData name="Godlewski Marcin (Britenet)" userId="S::m.godlewski@mc.gov.pl::930c73a9-afe2-4d6f-a9bf-ab7250a92d83" providerId="AD" clId="Web-{0B5EB86F-DE86-4DA9-95B2-3F3907BA089F}" dt="2020-05-05T13:50:09.583" v="153"/>
          <ac:spMkLst>
            <pc:docMk/>
            <pc:sldMk cId="3598284323" sldId="256"/>
            <ac:spMk id="4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5.692" v="149"/>
          <ac:spMkLst>
            <pc:docMk/>
            <pc:sldMk cId="3598284323" sldId="256"/>
            <ac:spMk id="1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21.083" v="166"/>
          <ac:spMkLst>
            <pc:docMk/>
            <pc:sldMk cId="3598284323" sldId="256"/>
            <ac:spMk id="1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6.973" v="150"/>
          <ac:spMkLst>
            <pc:docMk/>
            <pc:sldMk cId="3598284323" sldId="256"/>
            <ac:spMk id="1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374" v="63" actId="1076"/>
          <ac:spMkLst>
            <pc:docMk/>
            <pc:sldMk cId="3598284323" sldId="256"/>
            <ac:spMk id="22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6.411" v="161"/>
          <ac:spMkLst>
            <pc:docMk/>
            <pc:sldMk cId="3598284323" sldId="256"/>
            <ac:spMk id="32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49" v="61" actId="1076"/>
          <ac:spMkLst>
            <pc:docMk/>
            <pc:sldMk cId="3598284323" sldId="256"/>
            <ac:spMk id="41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35.894" v="146" actId="1076"/>
          <ac:spMkLst>
            <pc:docMk/>
            <pc:sldMk cId="3598284323" sldId="256"/>
            <ac:spMk id="4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02" v="60" actId="1076"/>
          <ac:spMkLst>
            <pc:docMk/>
            <pc:sldMk cId="3598284323" sldId="256"/>
            <ac:spMk id="4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5.123" v="42" actId="1076"/>
          <ac:spMkLst>
            <pc:docMk/>
            <pc:sldMk cId="3598284323" sldId="256"/>
            <ac:spMk id="4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6.920" v="43" actId="1076"/>
          <ac:spMkLst>
            <pc:docMk/>
            <pc:sldMk cId="3598284323" sldId="256"/>
            <ac:spMk id="5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4.583" v="159"/>
          <ac:spMkLst>
            <pc:docMk/>
            <pc:sldMk cId="3598284323" sldId="256"/>
            <ac:spMk id="51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37:31.091" v="10"/>
          <ac:spMkLst>
            <pc:docMk/>
            <pc:sldMk cId="3598284323" sldId="256"/>
            <ac:spMk id="5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1.296" v="62" actId="1076"/>
          <ac:spMkLst>
            <pc:docMk/>
            <pc:sldMk cId="3598284323" sldId="256"/>
            <ac:spMk id="5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43.253" v="147" actId="1076"/>
          <ac:spMkLst>
            <pc:docMk/>
            <pc:sldMk cId="3598284323" sldId="256"/>
            <ac:spMk id="5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3.630" v="158"/>
          <ac:spMkLst>
            <pc:docMk/>
            <pc:sldMk cId="3598284323" sldId="256"/>
            <ac:spMk id="6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1.427" v="155"/>
          <ac:spMkLst>
            <pc:docMk/>
            <pc:sldMk cId="3598284323" sldId="256"/>
            <ac:spMk id="6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452" v="64" actId="1076"/>
          <ac:spMkLst>
            <pc:docMk/>
            <pc:sldMk cId="3598284323" sldId="256"/>
            <ac:spMk id="74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15.940" v="137" actId="1076"/>
          <ac:spMkLst>
            <pc:docMk/>
            <pc:sldMk cId="3598284323" sldId="256"/>
            <ac:spMk id="7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5.614" v="160"/>
          <ac:spMkLst>
            <pc:docMk/>
            <pc:sldMk cId="3598284323" sldId="256"/>
            <ac:spMk id="80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3:33.063" v="98" actId="20577"/>
          <ac:spMkLst>
            <pc:docMk/>
            <pc:sldMk cId="3598284323" sldId="256"/>
            <ac:spMk id="108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0B5EB86F-DE86-4DA9-95B2-3F3907BA089F}" dt="2020-05-05T13:50:08.708" v="152"/>
          <ac:cxnSpMkLst>
            <pc:docMk/>
            <pc:sldMk cId="3598284323" sldId="256"/>
            <ac:cxnSpMk id="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8.911" v="164"/>
          <ac:cxnSpMkLst>
            <pc:docMk/>
            <pc:sldMk cId="3598284323" sldId="256"/>
            <ac:cxnSpMk id="1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07.864" v="151"/>
          <ac:cxnSpMkLst>
            <pc:docMk/>
            <pc:sldMk cId="3598284323" sldId="256"/>
            <ac:cxnSpMk id="2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452" v="64" actId="1076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2.817" v="167"/>
          <ac:cxnSpMkLst>
            <pc:docMk/>
            <pc:sldMk cId="3598284323" sldId="256"/>
            <ac:cxnSpMk id="4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7"/>
          <ac:cxnSpMkLst>
            <pc:docMk/>
            <pc:sldMk cId="3598284323" sldId="256"/>
            <ac:cxnSpMk id="4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739" v="163"/>
          <ac:cxnSpMkLst>
            <pc:docMk/>
            <pc:sldMk cId="3598284323" sldId="256"/>
            <ac:cxnSpMk id="4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9.802" v="165"/>
          <ac:cxnSpMkLst>
            <pc:docMk/>
            <pc:sldMk cId="3598284323" sldId="256"/>
            <ac:cxnSpMk id="4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2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374" v="63" actId="1076"/>
          <ac:cxnSpMkLst>
            <pc:docMk/>
            <pc:sldMk cId="3598284323" sldId="256"/>
            <ac:cxnSpMk id="5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4.583" v="159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5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0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4.036" v="168"/>
          <ac:cxnSpMkLst>
            <pc:docMk/>
            <pc:sldMk cId="3598284323" sldId="256"/>
            <ac:cxnSpMk id="6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43.253" v="147" actId="1076"/>
          <ac:cxnSpMkLst>
            <pc:docMk/>
            <pc:sldMk cId="3598284323" sldId="256"/>
            <ac:cxnSpMk id="6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1.427" v="155"/>
          <ac:cxnSpMkLst>
            <pc:docMk/>
            <pc:sldMk cId="3598284323" sldId="256"/>
            <ac:cxnSpMk id="67" creationId="{00000000-0000-0000-0000-000000000000}"/>
          </ac:cxnSpMkLst>
        </pc:cxnChg>
        <pc:cxnChg chg="add del mod">
          <ac:chgData name="Godlewski Marcin (Britenet)" userId="S::m.godlewski@mc.gov.pl::930c73a9-afe2-4d6f-a9bf-ab7250a92d83" providerId="AD" clId="Web-{0B5EB86F-DE86-4DA9-95B2-3F3907BA089F}" dt="2020-05-05T13:50:11.395" v="154"/>
          <ac:cxnSpMkLst>
            <pc:docMk/>
            <pc:sldMk cId="3598284323" sldId="256"/>
            <ac:cxnSpMk id="68" creationId="{2DCAB380-FB6A-458A-A8A8-745945B92A34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8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052" v="162"/>
          <ac:cxnSpMkLst>
            <pc:docMk/>
            <pc:sldMk cId="3598284323" sldId="256"/>
            <ac:cxnSpMk id="107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6"/>
          <ac:cxnSpMkLst>
            <pc:docMk/>
            <pc:sldMk cId="3598284323" sldId="256"/>
            <ac:cxnSpMk id="140" creationId="{00000000-0000-0000-0000-000000000000}"/>
          </ac:cxnSpMkLst>
        </pc:cxnChg>
      </pc:sldChg>
      <pc:sldChg chg="add replId">
        <pc:chgData name="Godlewski Marcin (Britenet)" userId="S::m.godlewski@mc.gov.pl::930c73a9-afe2-4d6f-a9bf-ab7250a92d83" providerId="AD" clId="Web-{0B5EB86F-DE86-4DA9-95B2-3F3907BA089F}" dt="2020-05-05T13:50:02.708" v="148"/>
        <pc:sldMkLst>
          <pc:docMk/>
          <pc:sldMk cId="4234984123" sldId="257"/>
        </pc:sldMkLst>
      </pc:sldChg>
    </pc:docChg>
  </pc:docChgLst>
  <pc:docChgLst>
    <pc:chgData clId="Web-{6FE65F89-7346-41C6-A948-A49576AAC4BA}"/>
    <pc:docChg chg="modSld">
      <pc:chgData name="" userId="" providerId="" clId="Web-{6FE65F89-7346-41C6-A948-A49576AAC4BA}" dt="2020-05-05T13:50:43.899" v="0"/>
      <pc:docMkLst>
        <pc:docMk/>
      </pc:docMkLst>
      <pc:sldChg chg="delSp modSp">
        <pc:chgData name="" userId="" providerId="" clId="Web-{6FE65F89-7346-41C6-A948-A49576AAC4BA}" dt="2020-05-05T13:50:43.899" v="0"/>
        <pc:sldMkLst>
          <pc:docMk/>
          <pc:sldMk cId="3598284323" sldId="256"/>
        </pc:sldMkLst>
        <pc:spChg chg="del">
          <ac:chgData name="" userId="" providerId="" clId="Web-{6FE65F89-7346-41C6-A948-A49576AAC4BA}" dt="2020-05-05T13:50:43.899" v="0"/>
          <ac:spMkLst>
            <pc:docMk/>
            <pc:sldMk cId="3598284323" sldId="256"/>
            <ac:spMk id="22" creationId="{00000000-0000-0000-0000-000000000000}"/>
          </ac:spMkLst>
        </pc:sp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38" creationId="{00000000-0000-0000-0000-000000000000}"/>
          </ac:cxnSpMkLst>
        </pc:cxn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54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6FE65F89-7346-41C6-A948-A49576AAC4BA}"/>
    <pc:docChg chg="modSld">
      <pc:chgData name="Godlewski Marcin (Britenet)" userId="S::m.godlewski@mc.gov.pl::930c73a9-afe2-4d6f-a9bf-ab7250a92d83" providerId="AD" clId="Web-{6FE65F89-7346-41C6-A948-A49576AAC4BA}" dt="2020-05-05T13:50:48.212" v="10"/>
      <pc:docMkLst>
        <pc:docMk/>
      </pc:docMkLst>
      <pc:sldChg chg="delSp modSp">
        <pc:chgData name="Godlewski Marcin (Britenet)" userId="S::m.godlewski@mc.gov.pl::930c73a9-afe2-4d6f-a9bf-ab7250a92d83" providerId="AD" clId="Web-{6FE65F89-7346-41C6-A948-A49576AAC4BA}" dt="2020-05-05T13:50:48.212" v="1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6FE65F89-7346-41C6-A948-A49576AAC4BA}" dt="2020-05-05T13:50:48.212" v="7"/>
          <ac:spMkLst>
            <pc:docMk/>
            <pc:sldMk cId="3598284323" sldId="256"/>
            <ac:spMk id="43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6FE65F89-7346-41C6-A948-A49576AAC4BA}" dt="2020-05-05T13:50:48.196" v="6"/>
          <ac:spMkLst>
            <pc:docMk/>
            <pc:sldMk cId="3598284323" sldId="256"/>
            <ac:spMk id="57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6FE65F89-7346-41C6-A948-A49576AAC4BA}" dt="2020-05-05T13:50:45.525" v="0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4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10"/>
          <ac:cxnSpMkLst>
            <pc:docMk/>
            <pc:sldMk cId="3598284323" sldId="256"/>
            <ac:cxnSpMk id="54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3"/>
          <ac:cxnSpMkLst>
            <pc:docMk/>
            <pc:sldMk cId="3598284323" sldId="256"/>
            <ac:cxnSpMk id="5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9"/>
          <ac:cxnSpMkLst>
            <pc:docMk/>
            <pc:sldMk cId="3598284323" sldId="256"/>
            <ac:cxnSpMk id="5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8"/>
          <ac:cxnSpMkLst>
            <pc:docMk/>
            <pc:sldMk cId="3598284323" sldId="256"/>
            <ac:cxnSpMk id="6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2"/>
          <ac:cxnSpMkLst>
            <pc:docMk/>
            <pc:sldMk cId="3598284323" sldId="256"/>
            <ac:cxnSpMk id="6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5"/>
          <ac:cxnSpMkLst>
            <pc:docMk/>
            <pc:sldMk cId="3598284323" sldId="256"/>
            <ac:cxnSpMk id="81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25E0C2B-4B6E-4611-8BCC-C83A54F487F5}"/>
    <pc:docChg chg="addSld modSld sldOrd">
      <pc:chgData name="Godlewski Marcin (Britenet)" userId="S::m.godlewski@mc.gov.pl::930c73a9-afe2-4d6f-a9bf-ab7250a92d83" providerId="AD" clId="Web-{025E0C2B-4B6E-4611-8BCC-C83A54F487F5}" dt="2020-05-05T13:54:42.432" v="92" actId="1076"/>
      <pc:docMkLst>
        <pc:docMk/>
      </pc:docMkLst>
      <pc:sldChg chg="delSp modSp mod setBg">
        <pc:chgData name="Godlewski Marcin (Britenet)" userId="S::m.godlewski@mc.gov.pl::930c73a9-afe2-4d6f-a9bf-ab7250a92d83" providerId="AD" clId="Web-{025E0C2B-4B6E-4611-8BCC-C83A54F487F5}" dt="2020-05-05T13:53:27.432" v="6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025E0C2B-4B6E-4611-8BCC-C83A54F487F5}" dt="2020-05-05T13:50:56.575" v="1"/>
          <ac:spMkLst>
            <pc:docMk/>
            <pc:sldMk cId="3598284323" sldId="256"/>
            <ac:spMk id="47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9.246" v="3"/>
          <ac:spMkLst>
            <pc:docMk/>
            <pc:sldMk cId="3598284323" sldId="256"/>
            <ac:spMk id="49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7.840" v="2"/>
          <ac:spMkLst>
            <pc:docMk/>
            <pc:sldMk cId="3598284323" sldId="256"/>
            <ac:spMk id="50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5.418" v="0"/>
          <ac:spMkLst>
            <pc:docMk/>
            <pc:sldMk cId="3598284323" sldId="256"/>
            <ac:spMk id="74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1:00.137" v="4"/>
          <ac:spMkLst>
            <pc:docMk/>
            <pc:sldMk cId="3598284323" sldId="256"/>
            <ac:spMk id="7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25E0C2B-4B6E-4611-8BCC-C83A54F487F5}" dt="2020-05-05T13:52:19.589" v="59" actId="1076"/>
          <ac:spMkLst>
            <pc:docMk/>
            <pc:sldMk cId="3598284323" sldId="256"/>
            <ac:spMk id="108" creationId="{00000000-0000-0000-0000-000000000000}"/>
          </ac:spMkLst>
        </pc:spChg>
      </pc:sldChg>
      <pc:sldChg chg="modSp add ord replId">
        <pc:chgData name="Godlewski Marcin (Britenet)" userId="S::m.godlewski@mc.gov.pl::930c73a9-afe2-4d6f-a9bf-ab7250a92d83" providerId="AD" clId="Web-{025E0C2B-4B6E-4611-8BCC-C83A54F487F5}" dt="2020-05-05T13:54:42.432" v="92" actId="1076"/>
        <pc:sldMkLst>
          <pc:docMk/>
          <pc:sldMk cId="297459643" sldId="258"/>
        </pc:sldMkLst>
        <pc:spChg chg="mod">
          <ac:chgData name="Godlewski Marcin (Britenet)" userId="S::m.godlewski@mc.gov.pl::930c73a9-afe2-4d6f-a9bf-ab7250a92d83" providerId="AD" clId="Web-{025E0C2B-4B6E-4611-8BCC-C83A54F487F5}" dt="2020-05-05T13:54:42.432" v="92" actId="1076"/>
          <ac:spMkLst>
            <pc:docMk/>
            <pc:sldMk cId="297459643" sldId="258"/>
            <ac:spMk id="10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Arkusz_programu_Microsoft_Excel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Arkusz1!$B$22</c:f>
              <c:strCache>
                <c:ptCount val="1"/>
                <c:pt idx="0">
                  <c:v>ogółem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0"/>
              <c:layout>
                <c:manualLayout>
                  <c:x val="5.5555555555555558E-3"/>
                  <c:y val="0.3387846310877806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2E7C-4EAA-B993-AA20F64D956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Arkusz1!$C$21:$D$21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Arkusz1!$C$22:$D$22</c:f>
              <c:numCache>
                <c:formatCode>#,##0.00\ "zł"</c:formatCode>
                <c:ptCount val="2"/>
                <c:pt idx="0">
                  <c:v>17542029.920000002</c:v>
                </c:pt>
                <c:pt idx="1">
                  <c:v>15887714.609999999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E7C-4EAA-B993-AA20F64D9569}"/>
            </c:ext>
          </c:extLst>
        </c:ser>
        <c:ser>
          <c:idx val="1"/>
          <c:order val="1"/>
          <c:tx>
            <c:strRef>
              <c:f>Arkusz1!$B$23</c:f>
              <c:strCache>
                <c:ptCount val="1"/>
                <c:pt idx="0">
                  <c:v>w tym środki UE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Arkusz1!$C$21:$D$21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Arkusz1!$C$23:$D$23</c:f>
              <c:numCache>
                <c:formatCode>#,##0.00\ "zł"</c:formatCode>
                <c:ptCount val="2"/>
                <c:pt idx="0">
                  <c:v>17422094.719999999</c:v>
                </c:pt>
                <c:pt idx="1">
                  <c:v>14110629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E7C-4EAA-B993-AA20F64D9569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04067496"/>
        <c:axId val="504061592"/>
      </c:barChart>
      <c:catAx>
        <c:axId val="504067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504061592"/>
        <c:crosses val="autoZero"/>
        <c:auto val="1"/>
        <c:lblAlgn val="ctr"/>
        <c:lblOffset val="100"/>
        <c:noMultiLvlLbl val="0"/>
      </c:catAx>
      <c:valAx>
        <c:axId val="504061592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#,##0.00\ &quot;zł&quot;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5040674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solidFill>
      <a:sysClr val="window" lastClr="FFFFFF"/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2021-04-12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2021-04-12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2021-04-12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2021-04-12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2021-04-12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2021-04-12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2021-04-12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2021-04-12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2021-04-12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2021-04-12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2021-04-12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2021-04-12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96886" y="1074511"/>
            <a:ext cx="11534675" cy="467820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pl-PL" sz="4000" b="1" dirty="0">
                <a:solidFill>
                  <a:schemeClr val="bg1"/>
                </a:solidFill>
              </a:rPr>
              <a:t>Projekt „Monitoring Pracy i Pobytu w Celach Zarobkowych Cudzoziemców na Terytorium Rzeczypospolitej Polskiej” (MPPC)</a:t>
            </a:r>
          </a:p>
          <a:p>
            <a:pPr algn="ctr"/>
            <a:r>
              <a:rPr lang="pl-PL" sz="4000" b="1" dirty="0">
                <a:solidFill>
                  <a:schemeClr val="bg1"/>
                </a:solidFill>
              </a:rPr>
              <a:t>POPC.02.01.00-00-0093/18</a:t>
            </a:r>
          </a:p>
          <a:p>
            <a:pPr algn="ctr"/>
            <a:endParaRPr lang="pl-PL" sz="5400" b="1" dirty="0">
              <a:solidFill>
                <a:schemeClr val="bg1"/>
              </a:solidFill>
            </a:endParaRPr>
          </a:p>
          <a:p>
            <a:pPr algn="ctr"/>
            <a:r>
              <a:rPr lang="pl-PL" sz="2800" b="1" dirty="0">
                <a:solidFill>
                  <a:schemeClr val="bg1"/>
                </a:solidFill>
              </a:rPr>
              <a:t>Program Operacyjny Polska Cyfrowa na lata 2014-2020</a:t>
            </a:r>
          </a:p>
          <a:p>
            <a:pPr algn="ctr"/>
            <a:r>
              <a:rPr lang="pl-PL" sz="2800" b="1" dirty="0">
                <a:solidFill>
                  <a:schemeClr val="bg1"/>
                </a:solidFill>
              </a:rPr>
              <a:t>II oś priorytetowa „E-administracja i otwarty rząd”</a:t>
            </a:r>
          </a:p>
          <a:p>
            <a:pPr algn="ctr"/>
            <a:r>
              <a:rPr lang="pl-PL" sz="2800" b="1" dirty="0">
                <a:solidFill>
                  <a:schemeClr val="bg1"/>
                </a:solidFill>
              </a:rPr>
              <a:t>Działanie 2.1 „Wysoka dostępność i jakość e-usług publicznych”</a:t>
            </a: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integracja*</a:t>
            </a: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5794137"/>
              </p:ext>
            </p:extLst>
          </p:nvPr>
        </p:nvGraphicFramePr>
        <p:xfrm>
          <a:off x="695401" y="2347558"/>
          <a:ext cx="10886998" cy="33054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150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13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13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80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86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Nazwa zintegrowanych systemów/ modułów/funkcjonalności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7261">
                <a:tc>
                  <a:txBody>
                    <a:bodyPr/>
                    <a:lstStyle/>
                    <a:p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Informacja o przekroczeniu</a:t>
                      </a:r>
                    </a:p>
                    <a:p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granicy - A2A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2020-06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2018-03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Broker SI PSZ, Syriusz, ZC – system SG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Weryfikacja danych w SG -</a:t>
                      </a:r>
                    </a:p>
                    <a:p>
                      <a:pPr marL="0" algn="l" defTabSz="914400" rtl="0" eaLnBrk="1" latinLnBrk="0" hangingPunct="1"/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A2A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2020-06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2019-07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Broker SI PSZ, Syriusz, ZC – system</a:t>
                      </a:r>
                      <a:r>
                        <a:rPr lang="pl-PL" sz="2000" b="0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SG</a:t>
                      </a:r>
                      <a:endParaRPr lang="pl-PL" sz="2000" b="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Weryfikacja danych w KAS -</a:t>
                      </a:r>
                    </a:p>
                    <a:p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A2A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2020-06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2020-12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Broker SI PSZ, Syriusz, ZC – system KAS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7076317"/>
              </p:ext>
            </p:extLst>
          </p:nvPr>
        </p:nvGraphicFramePr>
        <p:xfrm>
          <a:off x="695401" y="5653024"/>
          <a:ext cx="10886998" cy="10058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15039">
                  <a:extLst>
                    <a:ext uri="{9D8B030D-6E8A-4147-A177-3AD203B41FA5}">
                      <a16:colId xmlns:a16="http://schemas.microsoft.com/office/drawing/2014/main" val="1334724582"/>
                    </a:ext>
                  </a:extLst>
                </a:gridCol>
                <a:gridCol w="1581330">
                  <a:extLst>
                    <a:ext uri="{9D8B030D-6E8A-4147-A177-3AD203B41FA5}">
                      <a16:colId xmlns:a16="http://schemas.microsoft.com/office/drawing/2014/main" val="1484020166"/>
                    </a:ext>
                  </a:extLst>
                </a:gridCol>
                <a:gridCol w="1581330">
                  <a:extLst>
                    <a:ext uri="{9D8B030D-6E8A-4147-A177-3AD203B41FA5}">
                      <a16:colId xmlns:a16="http://schemas.microsoft.com/office/drawing/2014/main" val="3685415557"/>
                    </a:ext>
                  </a:extLst>
                </a:gridCol>
                <a:gridCol w="3080600">
                  <a:extLst>
                    <a:ext uri="{9D8B030D-6E8A-4147-A177-3AD203B41FA5}">
                      <a16:colId xmlns:a16="http://schemas.microsoft.com/office/drawing/2014/main" val="3152298584"/>
                    </a:ext>
                  </a:extLst>
                </a:gridCol>
                <a:gridCol w="1028699">
                  <a:extLst>
                    <a:ext uri="{9D8B030D-6E8A-4147-A177-3AD203B41FA5}">
                      <a16:colId xmlns:a16="http://schemas.microsoft.com/office/drawing/2014/main" val="2601607206"/>
                    </a:ext>
                  </a:extLst>
                </a:gridCol>
              </a:tblGrid>
              <a:tr h="616706">
                <a:tc>
                  <a:txBody>
                    <a:bodyPr/>
                    <a:lstStyle/>
                    <a:p>
                      <a:r>
                        <a:rPr lang="pl-PL" sz="2000" b="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Pozyskanie</a:t>
                      </a:r>
                      <a:r>
                        <a:rPr lang="pl-PL" sz="2000" b="0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2000" b="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danych dot.</a:t>
                      </a:r>
                      <a:r>
                        <a:rPr lang="pl-PL" sz="2000" b="0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historii pobytu cudzoziemca z</a:t>
                      </a:r>
                      <a:r>
                        <a:rPr lang="pl-PL" sz="2000" b="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2000" b="0" kern="120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UdSC</a:t>
                      </a:r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-</a:t>
                      </a:r>
                    </a:p>
                    <a:p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A2A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2020-06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2020-12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Broker SI PSZ, Syriusz, ZC – system </a:t>
                      </a:r>
                      <a:r>
                        <a:rPr lang="pl-PL" sz="2000" b="0" kern="120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UdSC</a:t>
                      </a:r>
                      <a:endParaRPr lang="pl-PL" sz="2000" b="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6405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6306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775522" y="1324525"/>
            <a:ext cx="8640961" cy="750596"/>
          </a:xfrm>
        </p:spPr>
        <p:txBody>
          <a:bodyPr>
            <a:noAutofit/>
          </a:bodyPr>
          <a:lstStyle/>
          <a:p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interoperacyjność</a:t>
            </a:r>
          </a:p>
          <a:p>
            <a:pPr>
              <a:spcBef>
                <a:spcPts val="0"/>
              </a:spcBef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(widok kooperacji aplikacji)</a:t>
            </a:r>
            <a:endParaRPr lang="pl-PL" dirty="0"/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3BE33EC8-BD3F-47BA-93DE-956FCD5268D0}"/>
              </a:ext>
            </a:extLst>
          </p:cNvPr>
          <p:cNvGrpSpPr/>
          <p:nvPr/>
        </p:nvGrpSpPr>
        <p:grpSpPr>
          <a:xfrm>
            <a:off x="1236329" y="2413544"/>
            <a:ext cx="9520256" cy="4054764"/>
            <a:chOff x="1236329" y="2244868"/>
            <a:chExt cx="9520256" cy="4054764"/>
          </a:xfrm>
        </p:grpSpPr>
        <p:cxnSp>
          <p:nvCxnSpPr>
            <p:cNvPr id="88" name="Łącznik prosty ze strzałką 87"/>
            <p:cNvCxnSpPr/>
            <p:nvPr/>
          </p:nvCxnSpPr>
          <p:spPr>
            <a:xfrm>
              <a:off x="2085435" y="3183964"/>
              <a:ext cx="3259834" cy="693319"/>
            </a:xfrm>
            <a:prstGeom prst="straightConnector1">
              <a:avLst/>
            </a:prstGeom>
            <a:ln w="25400">
              <a:solidFill>
                <a:srgbClr val="C00000"/>
              </a:solidFill>
              <a:headEnd type="none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Łącznik prosty ze strzałką 88"/>
            <p:cNvCxnSpPr/>
            <p:nvPr/>
          </p:nvCxnSpPr>
          <p:spPr>
            <a:xfrm>
              <a:off x="6061791" y="4667833"/>
              <a:ext cx="0" cy="739497"/>
            </a:xfrm>
            <a:prstGeom prst="straightConnector1">
              <a:avLst/>
            </a:prstGeom>
            <a:ln w="25400">
              <a:solidFill>
                <a:srgbClr val="C00000"/>
              </a:solidFill>
              <a:headEnd type="triangle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Łącznik prosty ze strzałką 89"/>
            <p:cNvCxnSpPr/>
            <p:nvPr/>
          </p:nvCxnSpPr>
          <p:spPr>
            <a:xfrm>
              <a:off x="4103394" y="3197669"/>
              <a:ext cx="1570572" cy="573861"/>
            </a:xfrm>
            <a:prstGeom prst="straightConnector1">
              <a:avLst/>
            </a:prstGeom>
            <a:ln w="25400">
              <a:solidFill>
                <a:srgbClr val="C00000"/>
              </a:solidFill>
              <a:headEnd type="none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Łącznik prosty ze strzałką 90"/>
            <p:cNvCxnSpPr/>
            <p:nvPr/>
          </p:nvCxnSpPr>
          <p:spPr>
            <a:xfrm flipH="1">
              <a:off x="6492865" y="3145082"/>
              <a:ext cx="1521853" cy="650644"/>
            </a:xfrm>
            <a:prstGeom prst="straightConnector1">
              <a:avLst/>
            </a:prstGeom>
            <a:ln w="25400">
              <a:solidFill>
                <a:srgbClr val="C00000"/>
              </a:solidFill>
              <a:headEnd type="none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Łącznik prosty ze strzałką 91"/>
            <p:cNvCxnSpPr/>
            <p:nvPr/>
          </p:nvCxnSpPr>
          <p:spPr>
            <a:xfrm>
              <a:off x="6931206" y="4685487"/>
              <a:ext cx="3022042" cy="686125"/>
            </a:xfrm>
            <a:prstGeom prst="straightConnector1">
              <a:avLst/>
            </a:prstGeom>
            <a:ln w="25400">
              <a:solidFill>
                <a:srgbClr val="C00000"/>
              </a:solidFill>
              <a:headEnd type="none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Łącznik prosty ze strzałką 92"/>
            <p:cNvCxnSpPr/>
            <p:nvPr/>
          </p:nvCxnSpPr>
          <p:spPr>
            <a:xfrm>
              <a:off x="6357958" y="4694574"/>
              <a:ext cx="1629142" cy="695739"/>
            </a:xfrm>
            <a:prstGeom prst="straightConnector1">
              <a:avLst/>
            </a:prstGeom>
            <a:ln w="25400">
              <a:solidFill>
                <a:srgbClr val="C00000"/>
              </a:solidFill>
              <a:headEnd type="none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Łącznik prosty ze strzałką 94"/>
            <p:cNvCxnSpPr>
              <a:endCxn id="111" idx="0"/>
            </p:cNvCxnSpPr>
            <p:nvPr/>
          </p:nvCxnSpPr>
          <p:spPr>
            <a:xfrm flipH="1">
              <a:off x="2019519" y="4447879"/>
              <a:ext cx="3337054" cy="932712"/>
            </a:xfrm>
            <a:prstGeom prst="straightConnector1">
              <a:avLst/>
            </a:prstGeom>
            <a:ln w="25400">
              <a:solidFill>
                <a:srgbClr val="C00000"/>
              </a:solidFill>
              <a:headEnd type="triangle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Łącznik prosty ze strzałką 95"/>
            <p:cNvCxnSpPr/>
            <p:nvPr/>
          </p:nvCxnSpPr>
          <p:spPr>
            <a:xfrm flipH="1">
              <a:off x="4104874" y="4694574"/>
              <a:ext cx="1487730" cy="686017"/>
            </a:xfrm>
            <a:prstGeom prst="straightConnector1">
              <a:avLst/>
            </a:prstGeom>
            <a:ln w="25400">
              <a:solidFill>
                <a:srgbClr val="C00000"/>
              </a:solidFill>
              <a:headEnd type="triangle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Łącznik prosty ze strzałką 96"/>
            <p:cNvCxnSpPr>
              <a:stCxn id="99" idx="2"/>
            </p:cNvCxnSpPr>
            <p:nvPr/>
          </p:nvCxnSpPr>
          <p:spPr>
            <a:xfrm flipH="1">
              <a:off x="6931206" y="3121942"/>
              <a:ext cx="3043715" cy="702928"/>
            </a:xfrm>
            <a:prstGeom prst="straightConnector1">
              <a:avLst/>
            </a:prstGeom>
            <a:ln w="25400">
              <a:solidFill>
                <a:srgbClr val="C00000"/>
              </a:solidFill>
              <a:headEnd type="none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Łącznik prosty ze strzałką 97"/>
            <p:cNvCxnSpPr>
              <a:endCxn id="121" idx="0"/>
            </p:cNvCxnSpPr>
            <p:nvPr/>
          </p:nvCxnSpPr>
          <p:spPr>
            <a:xfrm flipH="1">
              <a:off x="6138238" y="3190501"/>
              <a:ext cx="1" cy="592468"/>
            </a:xfrm>
            <a:prstGeom prst="straightConnector1">
              <a:avLst/>
            </a:prstGeom>
            <a:ln w="25400">
              <a:solidFill>
                <a:srgbClr val="C00000"/>
              </a:solidFill>
              <a:headEnd type="none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Prostokąt 98"/>
            <p:cNvSpPr/>
            <p:nvPr/>
          </p:nvSpPr>
          <p:spPr>
            <a:xfrm>
              <a:off x="9193256" y="2244868"/>
              <a:ext cx="1563329" cy="877074"/>
            </a:xfrm>
            <a:prstGeom prst="rect">
              <a:avLst/>
            </a:prstGeom>
            <a:solidFill>
              <a:srgbClr val="0066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200" b="1" dirty="0">
                  <a:solidFill>
                    <a:schemeClr val="bg1"/>
                  </a:solidFill>
                </a:rPr>
                <a:t>System </a:t>
              </a:r>
              <a:r>
                <a:rPr lang="pl-PL" sz="1200" b="1" dirty="0" err="1">
                  <a:solidFill>
                    <a:schemeClr val="bg1"/>
                  </a:solidFill>
                </a:rPr>
                <a:t>MRPiT</a:t>
              </a:r>
              <a:r>
                <a:rPr lang="pl-PL" sz="1200" b="1" dirty="0">
                  <a:solidFill>
                    <a:schemeClr val="bg1"/>
                  </a:solidFill>
                </a:rPr>
                <a:t> (</a:t>
              </a:r>
              <a:r>
                <a:rPr lang="pl-PL" sz="1200" b="1" dirty="0" err="1">
                  <a:solidFill>
                    <a:schemeClr val="bg1"/>
                  </a:solidFill>
                </a:rPr>
                <a:t>CEiDG</a:t>
              </a:r>
              <a:r>
                <a:rPr lang="pl-PL" sz="1200" b="1" dirty="0">
                  <a:solidFill>
                    <a:schemeClr val="bg1"/>
                  </a:solidFill>
                </a:rPr>
                <a:t>)</a:t>
              </a:r>
            </a:p>
          </p:txBody>
        </p:sp>
        <p:sp>
          <p:nvSpPr>
            <p:cNvPr id="101" name="Prostokąt 100"/>
            <p:cNvSpPr/>
            <p:nvPr/>
          </p:nvSpPr>
          <p:spPr>
            <a:xfrm>
              <a:off x="7216747" y="2259565"/>
              <a:ext cx="1563329" cy="877074"/>
            </a:xfrm>
            <a:prstGeom prst="rect">
              <a:avLst/>
            </a:prstGeom>
            <a:solidFill>
              <a:srgbClr val="0066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200" b="1" dirty="0">
                  <a:solidFill>
                    <a:schemeClr val="bg1"/>
                  </a:solidFill>
                </a:rPr>
                <a:t>System MS </a:t>
              </a:r>
            </a:p>
            <a:p>
              <a:pPr algn="ctr"/>
              <a:r>
                <a:rPr lang="pl-PL" sz="1200" b="1" dirty="0">
                  <a:solidFill>
                    <a:schemeClr val="bg1"/>
                  </a:solidFill>
                </a:rPr>
                <a:t>(KRS)</a:t>
              </a:r>
            </a:p>
          </p:txBody>
        </p:sp>
        <p:sp>
          <p:nvSpPr>
            <p:cNvPr id="103" name="Prostokąt 102"/>
            <p:cNvSpPr/>
            <p:nvPr/>
          </p:nvSpPr>
          <p:spPr>
            <a:xfrm>
              <a:off x="5356574" y="2306650"/>
              <a:ext cx="1563329" cy="877074"/>
            </a:xfrm>
            <a:prstGeom prst="rect">
              <a:avLst/>
            </a:prstGeom>
            <a:solidFill>
              <a:srgbClr val="0066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200" b="1" dirty="0">
                  <a:solidFill>
                    <a:schemeClr val="bg1"/>
                  </a:solidFill>
                </a:rPr>
                <a:t>System KPRM</a:t>
              </a:r>
            </a:p>
            <a:p>
              <a:pPr algn="ctr"/>
              <a:r>
                <a:rPr lang="pl-PL" sz="1200" b="1" dirty="0">
                  <a:solidFill>
                    <a:schemeClr val="bg1"/>
                  </a:solidFill>
                </a:rPr>
                <a:t>(SRP)</a:t>
              </a:r>
            </a:p>
          </p:txBody>
        </p:sp>
        <p:sp>
          <p:nvSpPr>
            <p:cNvPr id="105" name="Prostokąt 104"/>
            <p:cNvSpPr/>
            <p:nvPr/>
          </p:nvSpPr>
          <p:spPr>
            <a:xfrm>
              <a:off x="3317668" y="2317893"/>
              <a:ext cx="1563329" cy="879776"/>
            </a:xfrm>
            <a:prstGeom prst="rect">
              <a:avLst/>
            </a:prstGeom>
            <a:solidFill>
              <a:srgbClr val="0066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200" b="1" dirty="0">
                  <a:solidFill>
                    <a:schemeClr val="bg1"/>
                  </a:solidFill>
                </a:rPr>
                <a:t>System KRUS</a:t>
              </a:r>
            </a:p>
          </p:txBody>
        </p:sp>
        <p:sp>
          <p:nvSpPr>
            <p:cNvPr id="107" name="Prostokąt 106"/>
            <p:cNvSpPr/>
            <p:nvPr/>
          </p:nvSpPr>
          <p:spPr>
            <a:xfrm>
              <a:off x="1304534" y="2315351"/>
              <a:ext cx="1563329" cy="877074"/>
            </a:xfrm>
            <a:prstGeom prst="rect">
              <a:avLst/>
            </a:prstGeom>
            <a:solidFill>
              <a:srgbClr val="0066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200" b="1" dirty="0">
                  <a:solidFill>
                    <a:schemeClr val="bg1"/>
                  </a:solidFill>
                </a:rPr>
                <a:t>System ZUS</a:t>
              </a:r>
            </a:p>
          </p:txBody>
        </p:sp>
        <p:sp>
          <p:nvSpPr>
            <p:cNvPr id="109" name="Prostokąt 108"/>
            <p:cNvSpPr/>
            <p:nvPr/>
          </p:nvSpPr>
          <p:spPr>
            <a:xfrm>
              <a:off x="1236329" y="3778654"/>
              <a:ext cx="1563329" cy="877074"/>
            </a:xfrm>
            <a:prstGeom prst="rect">
              <a:avLst/>
            </a:prstGeom>
            <a:solidFill>
              <a:srgbClr val="0066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200" b="1" dirty="0">
                  <a:solidFill>
                    <a:schemeClr val="bg1"/>
                  </a:solidFill>
                </a:rPr>
                <a:t>System KAS</a:t>
              </a:r>
            </a:p>
          </p:txBody>
        </p:sp>
        <p:sp>
          <p:nvSpPr>
            <p:cNvPr id="111" name="Prostokąt 110"/>
            <p:cNvSpPr/>
            <p:nvPr/>
          </p:nvSpPr>
          <p:spPr>
            <a:xfrm>
              <a:off x="1237854" y="5380591"/>
              <a:ext cx="1563329" cy="877074"/>
            </a:xfrm>
            <a:prstGeom prst="rect">
              <a:avLst/>
            </a:prstGeom>
            <a:solidFill>
              <a:srgbClr val="0066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200" b="1" dirty="0">
                  <a:solidFill>
                    <a:schemeClr val="bg1"/>
                  </a:solidFill>
                </a:rPr>
                <a:t>System PIP</a:t>
              </a:r>
            </a:p>
          </p:txBody>
        </p:sp>
        <p:sp>
          <p:nvSpPr>
            <p:cNvPr id="113" name="Prostokąt 112"/>
            <p:cNvSpPr/>
            <p:nvPr/>
          </p:nvSpPr>
          <p:spPr>
            <a:xfrm>
              <a:off x="3286258" y="5386243"/>
              <a:ext cx="1563329" cy="877074"/>
            </a:xfrm>
            <a:prstGeom prst="rect">
              <a:avLst/>
            </a:prstGeom>
            <a:solidFill>
              <a:srgbClr val="0066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200" b="1" dirty="0">
                  <a:solidFill>
                    <a:schemeClr val="bg1"/>
                  </a:solidFill>
                </a:rPr>
                <a:t>System </a:t>
              </a:r>
              <a:r>
                <a:rPr lang="pl-PL" sz="1200" b="1" dirty="0" err="1">
                  <a:solidFill>
                    <a:schemeClr val="bg1"/>
                  </a:solidFill>
                </a:rPr>
                <a:t>UdSC</a:t>
              </a:r>
              <a:endParaRPr lang="pl-PL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115" name="Prostokąt 114"/>
            <p:cNvSpPr/>
            <p:nvPr/>
          </p:nvSpPr>
          <p:spPr>
            <a:xfrm>
              <a:off x="5333666" y="5422558"/>
              <a:ext cx="1563329" cy="877074"/>
            </a:xfrm>
            <a:prstGeom prst="rect">
              <a:avLst/>
            </a:prstGeom>
            <a:solidFill>
              <a:srgbClr val="0066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200" b="1" dirty="0">
                  <a:solidFill>
                    <a:schemeClr val="bg1"/>
                  </a:solidFill>
                </a:rPr>
                <a:t>System KGSG</a:t>
              </a:r>
            </a:p>
          </p:txBody>
        </p:sp>
        <p:sp>
          <p:nvSpPr>
            <p:cNvPr id="117" name="Prostokąt 116"/>
            <p:cNvSpPr/>
            <p:nvPr/>
          </p:nvSpPr>
          <p:spPr>
            <a:xfrm>
              <a:off x="7222587" y="5418322"/>
              <a:ext cx="1563329" cy="877074"/>
            </a:xfrm>
            <a:prstGeom prst="rect">
              <a:avLst/>
            </a:prstGeom>
            <a:solidFill>
              <a:srgbClr val="0066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200" b="1" dirty="0">
                  <a:solidFill>
                    <a:schemeClr val="bg1"/>
                  </a:solidFill>
                </a:rPr>
                <a:t>System MSZ</a:t>
              </a:r>
            </a:p>
          </p:txBody>
        </p:sp>
        <p:sp>
          <p:nvSpPr>
            <p:cNvPr id="119" name="Prostokąt 118"/>
            <p:cNvSpPr/>
            <p:nvPr/>
          </p:nvSpPr>
          <p:spPr>
            <a:xfrm>
              <a:off x="9193256" y="5389996"/>
              <a:ext cx="1563329" cy="877074"/>
            </a:xfrm>
            <a:prstGeom prst="rect">
              <a:avLst/>
            </a:prstGeom>
            <a:solidFill>
              <a:srgbClr val="0066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200" b="1" dirty="0">
                  <a:solidFill>
                    <a:schemeClr val="bg1"/>
                  </a:solidFill>
                </a:rPr>
                <a:t>System KGP</a:t>
              </a:r>
            </a:p>
          </p:txBody>
        </p:sp>
        <p:sp>
          <p:nvSpPr>
            <p:cNvPr id="121" name="Prostokąt 120"/>
            <p:cNvSpPr/>
            <p:nvPr/>
          </p:nvSpPr>
          <p:spPr>
            <a:xfrm>
              <a:off x="5356573" y="3782969"/>
              <a:ext cx="1563329" cy="877074"/>
            </a:xfrm>
            <a:prstGeom prst="rect">
              <a:avLst/>
            </a:prstGeom>
            <a:solidFill>
              <a:srgbClr val="0066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200" b="1" dirty="0">
                  <a:solidFill>
                    <a:schemeClr val="bg1"/>
                  </a:solidFill>
                </a:rPr>
                <a:t>Systemy PSZ </a:t>
              </a:r>
            </a:p>
            <a:p>
              <a:pPr algn="ctr"/>
              <a:r>
                <a:rPr lang="pl-PL" sz="1200" b="1" dirty="0">
                  <a:solidFill>
                    <a:schemeClr val="bg1"/>
                  </a:solidFill>
                </a:rPr>
                <a:t>(Broker SI PSZ, </a:t>
              </a:r>
              <a:br>
                <a:rPr lang="pl-PL" sz="1200" b="1" dirty="0">
                  <a:solidFill>
                    <a:schemeClr val="bg1"/>
                  </a:solidFill>
                </a:rPr>
              </a:br>
              <a:r>
                <a:rPr lang="pl-PL" sz="1200" b="1" dirty="0">
                  <a:solidFill>
                    <a:schemeClr val="bg1"/>
                  </a:solidFill>
                </a:rPr>
                <a:t>CBDC, Syriusz, ZC)</a:t>
              </a:r>
            </a:p>
          </p:txBody>
        </p:sp>
        <p:cxnSp>
          <p:nvCxnSpPr>
            <p:cNvPr id="123" name="Łącznik prosty ze strzałką 122"/>
            <p:cNvCxnSpPr>
              <a:cxnSpLocks/>
            </p:cNvCxnSpPr>
            <p:nvPr/>
          </p:nvCxnSpPr>
          <p:spPr>
            <a:xfrm flipH="1">
              <a:off x="2573291" y="4581697"/>
              <a:ext cx="2794586" cy="780786"/>
            </a:xfrm>
            <a:prstGeom prst="straightConnector1">
              <a:avLst/>
            </a:prstGeom>
            <a:ln w="25400">
              <a:solidFill>
                <a:srgbClr val="C00000"/>
              </a:solidFill>
              <a:headEnd type="non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Łącznik prosty ze strzałką 123"/>
            <p:cNvCxnSpPr>
              <a:cxnSpLocks/>
            </p:cNvCxnSpPr>
            <p:nvPr/>
          </p:nvCxnSpPr>
          <p:spPr>
            <a:xfrm flipH="1">
              <a:off x="4393214" y="4694574"/>
              <a:ext cx="1453732" cy="686017"/>
            </a:xfrm>
            <a:prstGeom prst="straightConnector1">
              <a:avLst/>
            </a:prstGeom>
            <a:ln w="25400">
              <a:solidFill>
                <a:srgbClr val="C00000"/>
              </a:solidFill>
              <a:headEnd type="non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Łącznik prosty ze strzałką 124"/>
            <p:cNvCxnSpPr/>
            <p:nvPr/>
          </p:nvCxnSpPr>
          <p:spPr>
            <a:xfrm>
              <a:off x="6201345" y="4675271"/>
              <a:ext cx="8529" cy="751076"/>
            </a:xfrm>
            <a:prstGeom prst="straightConnector1">
              <a:avLst/>
            </a:prstGeom>
            <a:ln w="25400">
              <a:solidFill>
                <a:srgbClr val="C00000"/>
              </a:solidFill>
              <a:headEnd type="non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3" name="Obraz 2">
              <a:extLst>
                <a:ext uri="{FF2B5EF4-FFF2-40B4-BE49-F238E27FC236}">
                  <a16:creationId xmlns:a16="http://schemas.microsoft.com/office/drawing/2014/main" id="{726CAB69-E4F9-4AC3-9EC5-5B513956589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799658" y="4124484"/>
              <a:ext cx="2664183" cy="26215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25167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BEZPIECZEŃSTWO SYSTEMU I DANYCH</a:t>
            </a:r>
            <a:endParaRPr lang="pl-PL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0523017"/>
              </p:ext>
            </p:extLst>
          </p:nvPr>
        </p:nvGraphicFramePr>
        <p:xfrm>
          <a:off x="695400" y="2360336"/>
          <a:ext cx="10801199" cy="25748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42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069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4617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Nazwa 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Poziom bezpieczeństwa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8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E-usługi A2B/ A2C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800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Poziom bezpieczeństwa odpowiada warunkom określonym w par. 20 ust 2 KRI.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l-PL" dirty="0">
                          <a:solidFill>
                            <a:srgbClr val="002060"/>
                          </a:solidFill>
                        </a:rPr>
                        <a:t>E-</a:t>
                      </a:r>
                      <a:r>
                        <a:rPr lang="pl-PL" baseline="0" dirty="0">
                          <a:solidFill>
                            <a:srgbClr val="002060"/>
                          </a:solidFill>
                        </a:rPr>
                        <a:t>usługi A2A</a:t>
                      </a:r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Poziom bezpieczeństwa odpowiada warunkom określonym w par. 20 ust 2 KRI.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l-PL" dirty="0">
                          <a:solidFill>
                            <a:srgbClr val="002060"/>
                          </a:solidFill>
                        </a:rPr>
                        <a:t>CBDC, CBOP, Wortal PSZ, Broker</a:t>
                      </a:r>
                      <a:r>
                        <a:rPr lang="pl-PL" baseline="0" dirty="0">
                          <a:solidFill>
                            <a:srgbClr val="002060"/>
                          </a:solidFill>
                        </a:rPr>
                        <a:t> SI PSZ, Syriusz, ZC</a:t>
                      </a:r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Poziom bezpieczeństwa odpowiada warunkom określonym w par. 20 ust 2 KRI.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2804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12022" y="1246943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695400" y="1997539"/>
            <a:ext cx="10950500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Okres trwałości: 2021.01.01 r. – 2025.12.31 r.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Źródło finansowania utrzymania produktów projektu: budżety ministra właściwego ds. pracy, PIP, SG, </a:t>
            </a:r>
            <a:r>
              <a:rPr lang="pl-PL" dirty="0" err="1">
                <a:solidFill>
                  <a:srgbClr val="002060"/>
                </a:solidFill>
              </a:rPr>
              <a:t>UdSC</a:t>
            </a:r>
            <a:r>
              <a:rPr lang="pl-PL" dirty="0">
                <a:solidFill>
                  <a:srgbClr val="002060"/>
                </a:solidFill>
              </a:rPr>
              <a:t> i ZUS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Najważniejsze ryzyka:</a:t>
            </a:r>
            <a:endParaRPr lang="pl-PL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5466693"/>
              </p:ext>
            </p:extLst>
          </p:nvPr>
        </p:nvGraphicFramePr>
        <p:xfrm>
          <a:off x="806053" y="3126053"/>
          <a:ext cx="10729194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882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47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515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Siła oddziaływania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6327">
                <a:tc>
                  <a:txBody>
                    <a:bodyPr/>
                    <a:lstStyle/>
                    <a:p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Niespodziewane zmiany prawne dotyczące cudzoziemców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średnia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średnie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tolerowanie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„</a:t>
                      </a:r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Polityka Migracyjna Polski”</a:t>
                      </a:r>
                    </a:p>
                    <a:p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zmieniająca w radykalny sposób model aktywnej polityki migracyjnej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średnia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średnie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tolerowanie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Ryzyko zmiany priorytetów</a:t>
                      </a:r>
                    </a:p>
                    <a:p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Projektu związane ze zmianą polityki Rządu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mała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niskie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tolerowanie ryzyka</a:t>
                      </a:r>
                    </a:p>
                    <a:p>
                      <a:endParaRPr lang="pl-PL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843022" y="1485063"/>
            <a:ext cx="8429445" cy="1224137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Projekt MPPC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624277" y="2348880"/>
            <a:ext cx="10456678" cy="1959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Wnioskodawca: </a:t>
            </a:r>
            <a:r>
              <a:rPr lang="pl-PL" b="1" dirty="0">
                <a:solidFill>
                  <a:srgbClr val="002060"/>
                </a:solidFill>
              </a:rPr>
              <a:t>Ministerstwo Rodziny, Pracy i Polityki Społecznej (obecnie Ministerstwo Rozwoju, Pracy i Technologii)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Beneficjent: </a:t>
            </a:r>
            <a:r>
              <a:rPr lang="pl-PL" b="1" dirty="0">
                <a:solidFill>
                  <a:srgbClr val="002060"/>
                </a:solidFill>
              </a:rPr>
              <a:t>Ministerstwo Rodziny, Pracy i Polityki Społecznej (obecnie Ministerstwo Rozwoju, Pracy i Technologii)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Partnerzy:</a:t>
            </a:r>
            <a:r>
              <a:rPr lang="pl-PL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pl-PL" b="1" dirty="0">
                <a:solidFill>
                  <a:srgbClr val="002060"/>
                </a:solidFill>
              </a:rPr>
              <a:t>Komenda Główna Straży Granicznej, Urząd do Spraw Cudzoziemców, Państwowa Inspekcja Pracy, Zakład Ubezpieczeń Społecznych</a:t>
            </a:r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0" y="4491375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624277" y="5257562"/>
            <a:ext cx="104566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rgbClr val="002060"/>
                </a:solidFill>
              </a:rPr>
              <a:t>Celem głównym projektu była cyfryzacja, a tym samym optymalizacja i uproszczenie procesu podejmowania pracy przez cudzoziemców, jak również wymiany informacji o cudzoziemcach rozpoczynających pracę na terenie Polski oraz o przedsiębiorcach pozyskujących cudzoziemców jako pracowników.</a:t>
            </a:r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 txBox="1">
            <a:spLocks/>
          </p:cNvSpPr>
          <p:nvPr/>
        </p:nvSpPr>
        <p:spPr>
          <a:xfrm>
            <a:off x="1834798" y="1395292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8713131"/>
              </p:ext>
            </p:extLst>
          </p:nvPr>
        </p:nvGraphicFramePr>
        <p:xfrm>
          <a:off x="635726" y="2132856"/>
          <a:ext cx="10946674" cy="9208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963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667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9844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2017.07.01 r.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2020.06.30 r.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0959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2017.07.01 r.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2020.12.31 r.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" name="Podtytuł 2"/>
          <p:cNvSpPr txBox="1">
            <a:spLocks/>
          </p:cNvSpPr>
          <p:nvPr/>
        </p:nvSpPr>
        <p:spPr>
          <a:xfrm>
            <a:off x="0" y="3319016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 dirty="0"/>
          </a:p>
        </p:txBody>
      </p:sp>
      <p:graphicFrame>
        <p:nvGraphicFramePr>
          <p:cNvPr id="7" name="Wykres 6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13150256"/>
              </p:ext>
            </p:extLst>
          </p:nvPr>
        </p:nvGraphicFramePr>
        <p:xfrm>
          <a:off x="1974836" y="4167267"/>
          <a:ext cx="8229599" cy="2384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0" y="1484784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ZAKRES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863600" y="2167401"/>
            <a:ext cx="1076596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rgbClr val="002060"/>
                </a:solidFill>
              </a:rPr>
              <a:t>W ramach projektu MPPC Beneficjent i Partnerzy projektu zrealizowali następujące zadania: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rgbClr val="002060"/>
                </a:solidFill>
              </a:rPr>
              <a:t>Opracowanie studium wykonalności projektu,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rgbClr val="002060"/>
                </a:solidFill>
              </a:rPr>
              <a:t>Wykonanie Centralnej Bazy Danych Cudzoziemców CBDC,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rgbClr val="002060"/>
                </a:solidFill>
              </a:rPr>
              <a:t>Modernizacja eksploatowanych systemów do wymagań MPPC,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rgbClr val="002060"/>
                </a:solidFill>
              </a:rPr>
              <a:t>Rozwój oprogramowania ZUS dla potrzeb MPPC,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rgbClr val="002060"/>
                </a:solidFill>
              </a:rPr>
              <a:t>Rozwój oprogramowania </a:t>
            </a:r>
            <a:r>
              <a:rPr lang="pl-PL" sz="2000" dirty="0" err="1">
                <a:solidFill>
                  <a:srgbClr val="002060"/>
                </a:solidFill>
              </a:rPr>
              <a:t>UdSC</a:t>
            </a:r>
            <a:r>
              <a:rPr lang="pl-PL" sz="2000" dirty="0">
                <a:solidFill>
                  <a:srgbClr val="002060"/>
                </a:solidFill>
              </a:rPr>
              <a:t> dla potrzeb MPPC,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rgbClr val="002060"/>
                </a:solidFill>
              </a:rPr>
              <a:t>Rozbudowa infrastruktury sprzętowo-programowej </a:t>
            </a:r>
            <a:r>
              <a:rPr lang="pl-PL" sz="2000" dirty="0" err="1">
                <a:solidFill>
                  <a:srgbClr val="002060"/>
                </a:solidFill>
              </a:rPr>
              <a:t>MRPiPS</a:t>
            </a:r>
            <a:r>
              <a:rPr lang="pl-PL" sz="2000" dirty="0">
                <a:solidFill>
                  <a:srgbClr val="002060"/>
                </a:solidFill>
              </a:rPr>
              <a:t>,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rgbClr val="002060"/>
                </a:solidFill>
              </a:rPr>
              <a:t>Rozwój infrastruktury PIP dla potrzeb projektu MPPC,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rgbClr val="002060"/>
                </a:solidFill>
              </a:rPr>
              <a:t>Rozwój infrastruktury SG dla potrzeb projektu MPPC,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rgbClr val="002060"/>
                </a:solidFill>
              </a:rPr>
              <a:t>Szkolenia,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rgbClr val="002060"/>
                </a:solidFill>
              </a:rPr>
              <a:t>Informacja i promocja projektu.</a:t>
            </a:r>
          </a:p>
        </p:txBody>
      </p:sp>
    </p:spTree>
    <p:extLst>
      <p:ext uri="{BB962C8B-B14F-4D97-AF65-F5344CB8AC3E}">
        <p14:creationId xmlns:p14="http://schemas.microsoft.com/office/powerpoint/2010/main" val="3638851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0" y="1316108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ZAKRES PROJEKTU cd.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525984" y="2141555"/>
            <a:ext cx="10379676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rgbClr val="002060"/>
                </a:solidFill>
              </a:rPr>
              <a:t>Kamienie milowe osiągnięte w ramach projektu MPPC: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rgbClr val="002060"/>
                </a:solidFill>
              </a:rPr>
              <a:t>Udostępnienie usługi A2B „Wnioski elektroniczne dla pracodawców – wydawanie zezwoleń na pracę cudzoziemców” – 01.2018 r.,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rgbClr val="002060"/>
                </a:solidFill>
              </a:rPr>
              <a:t>Udostępnienie usługi A2B „Wnioski elektroniczne dla pracodawców – wydawanie zezwoleń na pracę sezonową cudzoziemców/rejestracja oświadczeń o powierzeniu wykonywania pracy cudzoziemców” – 01.2018 r.,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rgbClr val="002060"/>
                </a:solidFill>
              </a:rPr>
              <a:t>Udostępnienie usługi A2B/A2C „Informacja o podjęciu/zakończeniu pracy przez cudzoziemca” – 01.2018 r.,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rgbClr val="002060"/>
                </a:solidFill>
              </a:rPr>
              <a:t>Wdrożenie Centralnej Bazy Danych Cudzoziemców – 03.2020 r.,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rgbClr val="002060"/>
                </a:solidFill>
              </a:rPr>
              <a:t>Dostosowanie CBOP do potrzeb cudzoziemców – 02.2020 r.,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rgbClr val="002060"/>
                </a:solidFill>
              </a:rPr>
              <a:t>Dostosowanie Wortalu PSZ do potrzeb cudzoziemców – 09.2019 r.,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rgbClr val="002060"/>
                </a:solidFill>
              </a:rPr>
              <a:t>Rozbudowa platformy bazodanowej na potrzeby CBDC– 06.2019 r.,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rgbClr val="002060"/>
                </a:solidFill>
              </a:rPr>
              <a:t>Zakup wsparcia producenta dla oprogramowania szyny Broker SI PSZ – 02.2019 r.</a:t>
            </a:r>
          </a:p>
        </p:txBody>
      </p:sp>
    </p:spTree>
    <p:extLst>
      <p:ext uri="{BB962C8B-B14F-4D97-AF65-F5344CB8AC3E}">
        <p14:creationId xmlns:p14="http://schemas.microsoft.com/office/powerpoint/2010/main" val="2458101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0" y="1271720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l-PL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itchFamily="18" charset="0"/>
              </a:rPr>
              <a:t>ZAKRES PROJEKTU cd.</a:t>
            </a:r>
            <a:endParaRPr kumimoji="0" lang="pl-PL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525984" y="1910736"/>
            <a:ext cx="1142336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Wskaźniki produktu osiągnięte w ramach projektu MPPC: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rgbClr val="002060"/>
                </a:solidFill>
              </a:rPr>
              <a:t>Liczba pracowników podmiotów wykonujących zadania publiczne nie będących pracownikami IT, objętych wsparciem szkoleniowym [osoby] – 256 (159%),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rgbClr val="002060"/>
                </a:solidFill>
              </a:rPr>
              <a:t>Liczba pracowników podmiotów wykonujących zadania publiczne niebędących pracownikami IT, objętych wsparciem szkoleniowym - kobiety [osoby] – 186 (169%),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rgbClr val="002060"/>
                </a:solidFill>
              </a:rPr>
              <a:t>Liczba pracowników podmiotów wykonujących zadania publiczne niebędących pracownikami IT, objętych wsparciem szkoleniowym - mężczyźni [osoby] – 70 (137%),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rgbClr val="002060"/>
                </a:solidFill>
              </a:rPr>
              <a:t>Liczba udostępnionych usług wewnątrzadministracyjnych (A2A) [szt.] – 10 (111%),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rgbClr val="002060"/>
                </a:solidFill>
              </a:rPr>
              <a:t>Liczba uruchomionych systemów teleinformatycznych w podmiotach wykonujących zadania publiczne [szt.] – 1 (100%),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rgbClr val="002060"/>
                </a:solidFill>
              </a:rPr>
              <a:t>Liczba usług publicznych udostępnionych on-line o stopniu dojrzałości 3 - dwustronna interakcja [szt.] – 3 (100%),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rgbClr val="002060"/>
                </a:solidFill>
              </a:rPr>
              <a:t>Przestrzeń dyskowa serwerowni [TB] – 125 (100%).</a:t>
            </a:r>
          </a:p>
          <a:p>
            <a:r>
              <a:rPr lang="pl-PL" sz="2000" dirty="0">
                <a:solidFill>
                  <a:srgbClr val="002060"/>
                </a:solidFill>
                <a:latin typeface="Calibri" panose="020F0502020204030204"/>
              </a:rPr>
              <a:t>Wskaźnik rezultatu osiągnięty w ramach projektu MPPC: Liczba załatwionych spraw poprzez udostępnioną on-line usługę publiczną [szt./rok] - 3 143 120 (392%, dane w ujęciu rocznym za 2020 r.).</a:t>
            </a:r>
          </a:p>
        </p:txBody>
      </p:sp>
    </p:spTree>
    <p:extLst>
      <p:ext uri="{BB962C8B-B14F-4D97-AF65-F5344CB8AC3E}">
        <p14:creationId xmlns:p14="http://schemas.microsoft.com/office/powerpoint/2010/main" val="2119703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1196135"/>
              </p:ext>
            </p:extLst>
          </p:nvPr>
        </p:nvGraphicFramePr>
        <p:xfrm>
          <a:off x="695401" y="2347558"/>
          <a:ext cx="10783008" cy="39283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325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62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54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588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Uwagi*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2661">
                <a:tc>
                  <a:txBody>
                    <a:bodyPr/>
                    <a:lstStyle/>
                    <a:p>
                      <a:pPr algn="l"/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Wnioski elektroniczne dla pracodawców – wydawanie</a:t>
                      </a:r>
                    </a:p>
                    <a:p>
                      <a:pPr algn="l"/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zezwoleń na pracę cudzoziemców – A2B, stopień</a:t>
                      </a:r>
                      <a:r>
                        <a:rPr lang="pl-PL" sz="2000" b="0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dojrzałości 3</a:t>
                      </a:r>
                      <a:endParaRPr lang="pl-PL" sz="2000" b="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2018-01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2018-01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algn="l"/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Wnioski elektroniczne dla pracodawców - wydawanie</a:t>
                      </a:r>
                    </a:p>
                    <a:p>
                      <a:pPr algn="l"/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zezwoleń na pracę sezonową cudzoziemców/ rejestracja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oświadczeń o powierzeniu wykonywania pracy</a:t>
                      </a:r>
                      <a:r>
                        <a:rPr lang="pl-PL" sz="2000" b="0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cudzoziemców – A2B, stopień</a:t>
                      </a:r>
                      <a:r>
                        <a:rPr lang="pl-PL" sz="2000" b="0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dojrzałości 3</a:t>
                      </a:r>
                      <a:endParaRPr lang="pl-PL" sz="2000" b="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2018-01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2018-01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Informacja o podjęciu/zakończeniu pracy przez cudzoziemca – A2B/A2C, stopień</a:t>
                      </a:r>
                      <a:r>
                        <a:rPr lang="pl-PL" sz="2000" b="0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dojrzałości 3</a:t>
                      </a:r>
                      <a:endParaRPr lang="pl-PL" sz="2000" b="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2018-01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2018-01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integracja*</a:t>
            </a: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3575383"/>
              </p:ext>
            </p:extLst>
          </p:nvPr>
        </p:nvGraphicFramePr>
        <p:xfrm>
          <a:off x="695401" y="2347558"/>
          <a:ext cx="10886998" cy="39577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150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13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13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80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86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Nazwa zintegrowanych systemów/ modułów/funkcjonalności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72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Dostęp do AC/ CBDC - A2A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2018-01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2018-01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AC/ CBDC</a:t>
                      </a:r>
                      <a:r>
                        <a:rPr lang="pl-PL" sz="2000" b="0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– systemy: PIP, SG, </a:t>
                      </a:r>
                      <a:r>
                        <a:rPr lang="pl-PL" sz="2000" b="0" kern="120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UdSC</a:t>
                      </a:r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, Konsulatów RP, Policji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Weryfikacja danych w ZUS -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A2A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2020-06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2018-02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Broker SI PSZ, Syriusz, ZC – system ZUS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Weryfikacja danych w wykazie cudzoziemców, których pobyt na terytorium RP jest niepożądany </a:t>
                      </a:r>
                      <a:r>
                        <a:rPr lang="pl-PL" sz="2000" b="0" kern="120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UdSC</a:t>
                      </a:r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– A2A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2020-06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2018-04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Broker SI PSZ, Syriusz, ZC – system </a:t>
                      </a:r>
                      <a:r>
                        <a:rPr lang="pl-PL" sz="2000" b="0" kern="120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UdSC</a:t>
                      </a:r>
                      <a:endParaRPr lang="pl-PL" sz="2000" b="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969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integracja*</a:t>
            </a: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99040"/>
              </p:ext>
            </p:extLst>
          </p:nvPr>
        </p:nvGraphicFramePr>
        <p:xfrm>
          <a:off x="695401" y="2347558"/>
          <a:ext cx="10886998" cy="33054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150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13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13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80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86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Nazwa zintegrowanych systemów/ modułów/funkcjonalności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7261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Weryfikacja danych w PIP -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A2A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2020-06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2018-07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Broker SI PSZ, Syriusz, ZC – system PIP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Weryfikacja danych w KRS -</a:t>
                      </a:r>
                    </a:p>
                    <a:p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A2A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2017-09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2017-09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Broker SI PSZ, Syriusz, ZC – system KRS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Weryfikacja danych w </a:t>
                      </a:r>
                      <a:r>
                        <a:rPr lang="pl-PL" sz="2000" b="0" kern="120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CEiDG</a:t>
                      </a:r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-</a:t>
                      </a:r>
                    </a:p>
                    <a:p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A2A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2017-09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2017-09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20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Broker SI PSZ, Syriusz, ZC – system </a:t>
                      </a:r>
                      <a:r>
                        <a:rPr lang="pl-PL" sz="2000" b="0" kern="120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CEiDG</a:t>
                      </a:r>
                      <a:endParaRPr lang="pl-PL" sz="2000" b="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9193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Niestandardowy 2">
    <a:dk1>
      <a:sysClr val="windowText" lastClr="000000"/>
    </a:dk1>
    <a:lt1>
      <a:sysClr val="window" lastClr="FFFFFF"/>
    </a:lt1>
    <a:dk2>
      <a:srgbClr val="454551"/>
    </a:dk2>
    <a:lt2>
      <a:srgbClr val="D8D9DC"/>
    </a:lt2>
    <a:accent1>
      <a:srgbClr val="1A4CC8"/>
    </a:accent1>
    <a:accent2>
      <a:srgbClr val="FF33CC"/>
    </a:accent2>
    <a:accent3>
      <a:srgbClr val="4EA6DC"/>
    </a:accent3>
    <a:accent4>
      <a:srgbClr val="4775E7"/>
    </a:accent4>
    <a:accent5>
      <a:srgbClr val="8971E1"/>
    </a:accent5>
    <a:accent6>
      <a:srgbClr val="D54773"/>
    </a:accent6>
    <a:hlink>
      <a:srgbClr val="6B9F25"/>
    </a:hlink>
    <a:folHlink>
      <a:srgbClr val="8C8C8C"/>
    </a:folHlink>
  </a:clrScheme>
  <a:fontScheme name="Pakiet 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6E28105-763F-4193-B043-C170AA0A0327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5df3a10b-8748-402e-bef4-aee373db4dbb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9affde3b-50dd-4e74-9e2c-6b9654ae514a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355</TotalTime>
  <Words>1072</Words>
  <Application>Microsoft Office PowerPoint</Application>
  <PresentationFormat>Panoramiczny</PresentationFormat>
  <Paragraphs>185</Paragraphs>
  <Slides>14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Bąk Irena</cp:lastModifiedBy>
  <cp:revision>63</cp:revision>
  <dcterms:created xsi:type="dcterms:W3CDTF">2017-01-27T12:50:17Z</dcterms:created>
  <dcterms:modified xsi:type="dcterms:W3CDTF">2021-04-12T16:55:50Z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