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7" r:id="rId2"/>
    <p:sldId id="258" r:id="rId3"/>
    <p:sldId id="267" r:id="rId4"/>
    <p:sldId id="259" r:id="rId5"/>
    <p:sldId id="260" r:id="rId6"/>
    <p:sldId id="263" r:id="rId7"/>
    <p:sldId id="264" r:id="rId8"/>
    <p:sldId id="269" r:id="rId9"/>
    <p:sldId id="261" r:id="rId10"/>
    <p:sldId id="265" r:id="rId11"/>
    <p:sldId id="268" r:id="rId12"/>
    <p:sldId id="262" r:id="rId13"/>
    <p:sldId id="266" r:id="rId14"/>
  </p:sldIdLst>
  <p:sldSz cx="12192000" cy="6858000"/>
  <p:notesSz cx="6784975" cy="9906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64073-AE87-4667-B480-B29C2F64CA57}" type="datetimeFigureOut">
              <a:rPr lang="pl-PL" smtClean="0"/>
              <a:t>19.09.2016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78067-AF20-4E23-BC7F-29B40AB0CE6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08582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64073-AE87-4667-B480-B29C2F64CA57}" type="datetimeFigureOut">
              <a:rPr lang="pl-PL" smtClean="0"/>
              <a:t>19.09.2016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78067-AF20-4E23-BC7F-29B40AB0CE6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960269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64073-AE87-4667-B480-B29C2F64CA57}" type="datetimeFigureOut">
              <a:rPr lang="pl-PL" smtClean="0"/>
              <a:t>19.09.2016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78067-AF20-4E23-BC7F-29B40AB0CE6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48021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64073-AE87-4667-B480-B29C2F64CA57}" type="datetimeFigureOut">
              <a:rPr lang="pl-PL" smtClean="0"/>
              <a:t>19.09.2016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78067-AF20-4E23-BC7F-29B40AB0CE6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31943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64073-AE87-4667-B480-B29C2F64CA57}" type="datetimeFigureOut">
              <a:rPr lang="pl-PL" smtClean="0"/>
              <a:t>19.09.2016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78067-AF20-4E23-BC7F-29B40AB0CE6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249778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64073-AE87-4667-B480-B29C2F64CA57}" type="datetimeFigureOut">
              <a:rPr lang="pl-PL" smtClean="0"/>
              <a:t>19.09.2016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78067-AF20-4E23-BC7F-29B40AB0CE6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150028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64073-AE87-4667-B480-B29C2F64CA57}" type="datetimeFigureOut">
              <a:rPr lang="pl-PL" smtClean="0"/>
              <a:t>19.09.2016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78067-AF20-4E23-BC7F-29B40AB0CE6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712049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64073-AE87-4667-B480-B29C2F64CA57}" type="datetimeFigureOut">
              <a:rPr lang="pl-PL" smtClean="0"/>
              <a:t>19.09.2016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78067-AF20-4E23-BC7F-29B40AB0CE6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05295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64073-AE87-4667-B480-B29C2F64CA57}" type="datetimeFigureOut">
              <a:rPr lang="pl-PL" smtClean="0"/>
              <a:t>19.09.2016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78067-AF20-4E23-BC7F-29B40AB0CE6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8749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64073-AE87-4667-B480-B29C2F64CA57}" type="datetimeFigureOut">
              <a:rPr lang="pl-PL" smtClean="0"/>
              <a:t>19.09.2016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78067-AF20-4E23-BC7F-29B40AB0CE6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54372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64073-AE87-4667-B480-B29C2F64CA57}" type="datetimeFigureOut">
              <a:rPr lang="pl-PL" smtClean="0"/>
              <a:t>19.09.2016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78067-AF20-4E23-BC7F-29B40AB0CE6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03719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464073-AE87-4667-B480-B29C2F64CA57}" type="datetimeFigureOut">
              <a:rPr lang="pl-PL" smtClean="0"/>
              <a:t>19.09.2016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C78067-AF20-4E23-BC7F-29B40AB0CE6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113083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922639"/>
            <a:ext cx="9144000" cy="2587325"/>
          </a:xfrm>
        </p:spPr>
        <p:txBody>
          <a:bodyPr>
            <a:normAutofit fontScale="90000"/>
          </a:bodyPr>
          <a:lstStyle/>
          <a:p>
            <a:pPr algn="ctr"/>
            <a:r>
              <a:rPr lang="pl-PL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NARADA ŚRODOWISKOWYCH DOMÓW SAMOPOMOCY </a:t>
            </a:r>
            <a:br>
              <a:rPr lang="pl-PL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pl-PL" sz="3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l-PL" sz="3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 </a:t>
            </a:r>
            <a:r>
              <a:rPr lang="pl-PL" sz="3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września 2016 r</a:t>
            </a:r>
            <a:r>
              <a:rPr lang="pl-PL" sz="3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pl-PL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pl-PL" sz="3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Warmińsko-Mazurski Urząd Wojewódzki </a:t>
            </a:r>
            <a:br>
              <a:rPr lang="pl-PL" sz="3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3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 Olsztynie </a:t>
            </a:r>
            <a:endParaRPr lang="pl-PL" sz="3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4931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>
                <a:latin typeface="Garamond" panose="02020404030301010803" pitchFamily="18" charset="0"/>
              </a:rPr>
              <a:t>Ustalenia Oddziału Nadzoru i Kontroli dotyczące funkcjonowania ŚDS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55822" y="1690690"/>
            <a:ext cx="10515600" cy="4351338"/>
          </a:xfrm>
        </p:spPr>
        <p:txBody>
          <a:bodyPr>
            <a:normAutofit/>
          </a:bodyPr>
          <a:lstStyle/>
          <a:p>
            <a:pPr algn="just"/>
            <a:endParaRPr lang="pl-PL" sz="2600" dirty="0" smtClean="0">
              <a:latin typeface="Garamond" panose="02020404030301010803" pitchFamily="18" charset="0"/>
            </a:endParaRPr>
          </a:p>
          <a:p>
            <a:pPr algn="just"/>
            <a:r>
              <a:rPr lang="pl-PL" sz="2600" dirty="0" smtClean="0">
                <a:latin typeface="Garamond" panose="02020404030301010803" pitchFamily="18" charset="0"/>
              </a:rPr>
              <a:t>Kierowanie </a:t>
            </a:r>
            <a:r>
              <a:rPr lang="pl-PL" sz="2600" dirty="0" smtClean="0">
                <a:latin typeface="Garamond" panose="02020404030301010803" pitchFamily="18" charset="0"/>
              </a:rPr>
              <a:t>osób do ŚDS na zastępstwo za uczestników o częstych nieobecnościach:</a:t>
            </a:r>
          </a:p>
          <a:p>
            <a:pPr marL="0" indent="0" algn="just">
              <a:buNone/>
            </a:pPr>
            <a:r>
              <a:rPr lang="pl-PL" sz="2600" dirty="0" smtClean="0">
                <a:latin typeface="Garamond" panose="02020404030301010803" pitchFamily="18" charset="0"/>
              </a:rPr>
              <a:t>Zgodnie z </a:t>
            </a:r>
            <a:r>
              <a:rPr lang="pl-PL" sz="2600" dirty="0" smtClean="0">
                <a:latin typeface="Century" panose="02040604050505020304" pitchFamily="18" charset="0"/>
              </a:rPr>
              <a:t>§ </a:t>
            </a:r>
            <a:r>
              <a:rPr lang="pl-PL" sz="2600" dirty="0" smtClean="0">
                <a:latin typeface="Garamond" panose="02020404030301010803" pitchFamily="18" charset="0"/>
              </a:rPr>
              <a:t>7 ust. 9 ww. rozporządzenia, w razie częstych nieobecności uczestników, trwających przez okres dłuższy niż 10 dni roboczych i związanej z tym możliwości świadczenia usług dla dodatkowych osób, do domu mogą być skierowane kolejne osoby, jednak w liczbie nieprzekraczającej liczby uczestników o częstych </a:t>
            </a:r>
            <a:r>
              <a:rPr lang="pl-PL" sz="2600" dirty="0" smtClean="0">
                <a:latin typeface="Garamond" panose="02020404030301010803" pitchFamily="18" charset="0"/>
              </a:rPr>
              <a:t>nieobecnościach (nie może być więcej wydanych decyzji niż osób </a:t>
            </a:r>
            <a:br>
              <a:rPr lang="pl-PL" sz="2600" dirty="0" smtClean="0">
                <a:latin typeface="Garamond" panose="02020404030301010803" pitchFamily="18" charset="0"/>
              </a:rPr>
            </a:br>
            <a:r>
              <a:rPr lang="pl-PL" sz="2600" dirty="0" smtClean="0">
                <a:latin typeface="Garamond" panose="02020404030301010803" pitchFamily="18" charset="0"/>
              </a:rPr>
              <a:t>o częstych nieobecnościach).</a:t>
            </a:r>
            <a:endParaRPr lang="pl-PL" sz="2600" dirty="0" smtClean="0">
              <a:latin typeface="Garamond" panose="02020404030301010803" pitchFamily="18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60909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>
                <a:latin typeface="Garamond" panose="02020404030301010803" pitchFamily="18" charset="0"/>
              </a:rPr>
              <a:t>Ustalenia Oddziału Nadzoru i Kontroli dotyczące funkcjonowania ŚDS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>
                <a:latin typeface="Garamond" panose="02020404030301010803" pitchFamily="18" charset="0"/>
              </a:rPr>
              <a:t>Wskaźnik zatrudnienia w ŚDS:</a:t>
            </a:r>
          </a:p>
          <a:p>
            <a:pPr marL="0" indent="0" algn="just">
              <a:buNone/>
            </a:pPr>
            <a:r>
              <a:rPr lang="pl-PL" dirty="0">
                <a:latin typeface="Garamond" panose="02020404030301010803" pitchFamily="18" charset="0"/>
              </a:rPr>
              <a:t>Do wskaźnika zatrudnienia zespołu wspierająco-aktywizującego nie wlicza się osób pracujących w ŚDS na podstawie umowy zlecenia</a:t>
            </a:r>
            <a:r>
              <a:rPr lang="pl-PL" dirty="0" smtClean="0">
                <a:latin typeface="Garamond" panose="02020404030301010803" pitchFamily="18" charset="0"/>
              </a:rPr>
              <a:t>.</a:t>
            </a:r>
          </a:p>
          <a:p>
            <a:r>
              <a:rPr lang="pl-PL" dirty="0">
                <a:latin typeface="Garamond" panose="02020404030301010803" pitchFamily="18" charset="0"/>
              </a:rPr>
              <a:t>Dowożenie uczestników:</a:t>
            </a:r>
          </a:p>
          <a:p>
            <a:pPr marL="0" indent="0" algn="just">
              <a:buNone/>
            </a:pPr>
            <a:r>
              <a:rPr lang="pl-PL" dirty="0">
                <a:latin typeface="Garamond" panose="02020404030301010803" pitchFamily="18" charset="0"/>
              </a:rPr>
              <a:t>Zgodnie z rozporządzeniem </a:t>
            </a:r>
            <a:r>
              <a:rPr lang="pl-PL" dirty="0" err="1">
                <a:latin typeface="Garamond" panose="02020404030301010803" pitchFamily="18" charset="0"/>
              </a:rPr>
              <a:t>ws</a:t>
            </a:r>
            <a:r>
              <a:rPr lang="pl-PL" dirty="0">
                <a:latin typeface="Garamond" panose="02020404030301010803" pitchFamily="18" charset="0"/>
              </a:rPr>
              <a:t>. ŚDS Dom działa co najmniej przez 8 godzin dziennie, w tym co najmniej przez 6 godzin dziennie prowadzone są zajęcia z uczestnikami. W przypadku dowożenia uczestników na zajęcia, uczestnik musi mieć możliwość brania udziału w zajęciach ŚDS, co najmniej 6 </a:t>
            </a:r>
            <a:r>
              <a:rPr lang="pl-PL" dirty="0" smtClean="0">
                <a:latin typeface="Garamond" panose="02020404030301010803" pitchFamily="18" charset="0"/>
              </a:rPr>
              <a:t>godzin. Jeżeli ŚDS dowozi uczestników to powinien ich dowozić przez 5 dni w tygodniu lub wcale nie zapewniać transportu.</a:t>
            </a:r>
            <a:endParaRPr lang="pl-PL" dirty="0">
              <a:latin typeface="Garamond" panose="02020404030301010803" pitchFamily="18" charset="0"/>
            </a:endParaRPr>
          </a:p>
          <a:p>
            <a:pPr marL="0" indent="0" algn="just">
              <a:buNone/>
            </a:pPr>
            <a:endParaRPr lang="pl-PL" dirty="0">
              <a:latin typeface="Garamond" panose="02020404030301010803" pitchFamily="18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06477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dirty="0" smtClean="0">
                <a:latin typeface="Garamond" panose="02020404030301010803" pitchFamily="18" charset="0"/>
              </a:rPr>
              <a:t>Wzór sprawozdania </a:t>
            </a:r>
            <a:r>
              <a:rPr lang="pl-PL" b="1" dirty="0">
                <a:latin typeface="Garamond" panose="02020404030301010803" pitchFamily="18" charset="0"/>
              </a:rPr>
              <a:t>z działalności środowiskowego domu samopomocy</a:t>
            </a: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gradFill>
            <a:gsLst>
              <a:gs pos="0">
                <a:schemeClr val="accent1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pPr marL="0" indent="0" algn="just">
              <a:buNone/>
            </a:pPr>
            <a:endParaRPr lang="pl-PL" dirty="0" smtClean="0">
              <a:latin typeface="Garamond" panose="02020404030301010803" pitchFamily="18" charset="0"/>
            </a:endParaRPr>
          </a:p>
          <a:p>
            <a:pPr marL="0" indent="0" algn="just">
              <a:buNone/>
            </a:pPr>
            <a:r>
              <a:rPr lang="pl-PL" dirty="0" smtClean="0">
                <a:latin typeface="Garamond" panose="02020404030301010803" pitchFamily="18" charset="0"/>
              </a:rPr>
              <a:t>Do końca roku 2016 będzie opracowany wzór sprawozdania (merytorycznego) z działalności środowiskowego domu samopomocy </a:t>
            </a:r>
            <a:br>
              <a:rPr lang="pl-PL" dirty="0" smtClean="0">
                <a:latin typeface="Garamond" panose="02020404030301010803" pitchFamily="18" charset="0"/>
              </a:rPr>
            </a:br>
            <a:r>
              <a:rPr lang="pl-PL" dirty="0" smtClean="0">
                <a:latin typeface="Garamond" panose="02020404030301010803" pitchFamily="18" charset="0"/>
              </a:rPr>
              <a:t>(</a:t>
            </a:r>
            <a:r>
              <a:rPr lang="pl-PL" altLang="pl-PL" dirty="0" smtClean="0">
                <a:latin typeface="Garamond" panose="02020404030301010803" pitchFamily="18" charset="0"/>
                <a:cs typeface="Times New Roman" pitchFamily="18" charset="0"/>
              </a:rPr>
              <a:t>§ 25 rozporządzenia </a:t>
            </a:r>
            <a:r>
              <a:rPr lang="pl-PL" altLang="pl-PL" dirty="0" err="1" smtClean="0">
                <a:latin typeface="Garamond" panose="02020404030301010803" pitchFamily="18" charset="0"/>
                <a:cs typeface="Times New Roman" pitchFamily="18" charset="0"/>
              </a:rPr>
              <a:t>ws</a:t>
            </a:r>
            <a:r>
              <a:rPr lang="pl-PL" altLang="pl-PL" dirty="0" smtClean="0">
                <a:latin typeface="Garamond" panose="02020404030301010803" pitchFamily="18" charset="0"/>
                <a:cs typeface="Times New Roman" pitchFamily="18" charset="0"/>
              </a:rPr>
              <a:t>. ŚDS) </a:t>
            </a:r>
            <a:r>
              <a:rPr lang="pl-PL" dirty="0" smtClean="0">
                <a:latin typeface="Garamond" panose="02020404030301010803" pitchFamily="18" charset="0"/>
              </a:rPr>
              <a:t>i dostępny do pobrania na stronie Warmińsko-Mazurskiego Urzędu Wojewódzkiego w Olsztynie w zakładce, Polityka Społecznej/Pomoc społeczna.</a:t>
            </a:r>
            <a:endParaRPr lang="pl-PL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508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922638" y="3219621"/>
            <a:ext cx="1044198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DZIĘKUJĘ ZA UWAGĘ</a:t>
            </a:r>
            <a:endParaRPr lang="pl-PL" sz="5400" dirty="0"/>
          </a:p>
        </p:txBody>
      </p:sp>
    </p:spTree>
    <p:extLst>
      <p:ext uri="{BB962C8B-B14F-4D97-AF65-F5344CB8AC3E}">
        <p14:creationId xmlns:p14="http://schemas.microsoft.com/office/powerpoint/2010/main" val="1078705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altLang="pl-PL" b="1" dirty="0" smtClean="0">
                <a:latin typeface="Garamond" pitchFamily="18" charset="0"/>
              </a:rPr>
              <a:t/>
            </a:r>
            <a:br>
              <a:rPr lang="pl-PL" altLang="pl-PL" b="1" dirty="0" smtClean="0">
                <a:latin typeface="Garamond" pitchFamily="18" charset="0"/>
              </a:rPr>
            </a:br>
            <a:r>
              <a:rPr lang="pl-PL" altLang="pl-PL" b="1" dirty="0" smtClean="0">
                <a:latin typeface="Garamond" pitchFamily="18" charset="0"/>
              </a:rPr>
              <a:t>NIEPRAWIDŁOWOŚCI </a:t>
            </a:r>
            <a:r>
              <a:rPr lang="pl-PL" altLang="pl-PL" b="1" dirty="0" smtClean="0">
                <a:latin typeface="Garamond" pitchFamily="18" charset="0"/>
              </a:rPr>
              <a:t>I UCHYBIENIA STWIERDZONE W TOKU KONTROLI </a:t>
            </a:r>
            <a:br>
              <a:rPr lang="pl-PL" altLang="pl-PL" b="1" dirty="0" smtClean="0">
                <a:latin typeface="Garamond" pitchFamily="18" charset="0"/>
              </a:rPr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l-PL" altLang="pl-PL" dirty="0">
                <a:latin typeface="Garamond" panose="02020404030301010803" pitchFamily="18" charset="0"/>
              </a:rPr>
              <a:t>Brak spełnienia przez środowiskowy dom samopomocy standardu usług bytowych tj. brak wymaganych pomieszczeń</a:t>
            </a:r>
            <a:r>
              <a:rPr lang="pl-PL" altLang="pl-PL" dirty="0" smtClean="0">
                <a:latin typeface="Garamond" panose="02020404030301010803" pitchFamily="18" charset="0"/>
              </a:rPr>
              <a:t>.</a:t>
            </a:r>
          </a:p>
          <a:p>
            <a:pPr algn="just"/>
            <a:r>
              <a:rPr lang="pl-PL" altLang="pl-PL" dirty="0">
                <a:latin typeface="Garamond" pitchFamily="18" charset="0"/>
              </a:rPr>
              <a:t>Przekroczenie maksymalnej liczby miejsc (60) w Domu usytuowanym </a:t>
            </a:r>
            <a:br>
              <a:rPr lang="pl-PL" altLang="pl-PL" dirty="0">
                <a:latin typeface="Garamond" pitchFamily="18" charset="0"/>
              </a:rPr>
            </a:br>
            <a:r>
              <a:rPr lang="pl-PL" altLang="pl-PL" dirty="0">
                <a:latin typeface="Garamond" pitchFamily="18" charset="0"/>
              </a:rPr>
              <a:t>w jednym budynku (</a:t>
            </a:r>
            <a:r>
              <a:rPr lang="pl-PL" altLang="pl-PL" dirty="0">
                <a:latin typeface="Garamond" panose="02020404030301010803" pitchFamily="18" charset="0"/>
                <a:cs typeface="Times New Roman" pitchFamily="18" charset="0"/>
              </a:rPr>
              <a:t>§ </a:t>
            </a:r>
            <a:r>
              <a:rPr lang="pl-PL" altLang="pl-PL" dirty="0">
                <a:latin typeface="Garamond" pitchFamily="18" charset="0"/>
              </a:rPr>
              <a:t>5 rozporządzenia).</a:t>
            </a:r>
          </a:p>
          <a:p>
            <a:pPr algn="just"/>
            <a:r>
              <a:rPr lang="pl-PL" dirty="0" smtClean="0">
                <a:latin typeface="Garamond" panose="02020404030301010803" pitchFamily="18" charset="0"/>
              </a:rPr>
              <a:t>Brak </a:t>
            </a:r>
            <a:r>
              <a:rPr lang="pl-PL" dirty="0">
                <a:latin typeface="Garamond" panose="02020404030301010803" pitchFamily="18" charset="0"/>
              </a:rPr>
              <a:t>prowadzenia w ŚDS poradnictwa psychologicznego </a:t>
            </a:r>
            <a:r>
              <a:rPr lang="pl-PL" altLang="pl-PL" dirty="0">
                <a:latin typeface="Garamond" panose="02020404030301010803" pitchFamily="18" charset="0"/>
              </a:rPr>
              <a:t>(</a:t>
            </a:r>
            <a:r>
              <a:rPr lang="pl-PL" altLang="pl-PL" dirty="0">
                <a:latin typeface="Century" panose="02040604050505020304" pitchFamily="18" charset="0"/>
              </a:rPr>
              <a:t>§</a:t>
            </a:r>
            <a:r>
              <a:rPr lang="pl-PL" dirty="0">
                <a:latin typeface="Garamond" panose="02020404030301010803" pitchFamily="18" charset="0"/>
              </a:rPr>
              <a:t> 14 pkt 4 rozporządzenia).</a:t>
            </a:r>
          </a:p>
          <a:p>
            <a:pPr algn="just"/>
            <a:r>
              <a:rPr lang="pl-PL" altLang="pl-PL" dirty="0" smtClean="0">
                <a:latin typeface="Garamond" pitchFamily="18" charset="0"/>
              </a:rPr>
              <a:t>Brak </a:t>
            </a:r>
            <a:r>
              <a:rPr lang="pl-PL" altLang="pl-PL" dirty="0">
                <a:latin typeface="Garamond" pitchFamily="18" charset="0"/>
              </a:rPr>
              <a:t>wymaganych kwalifikacji zawodowych kadry ŚDS. Zatrudnianie na stanowisku osób niespełniających wymogów kwalifikacyjnych tj. pracownika socjalnego, instruktora terapii zajęciowej, opiekuna</a:t>
            </a:r>
            <a:r>
              <a:rPr lang="pl-PL" dirty="0" smtClean="0">
                <a:latin typeface="Garamond" panose="02020404030301010803" pitchFamily="18" charset="0"/>
              </a:rPr>
              <a:t>.</a:t>
            </a:r>
            <a:endParaRPr lang="pl-PL" dirty="0" smtClean="0">
              <a:latin typeface="Garamond" panose="02020404030301010803" pitchFamily="18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20862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altLang="pl-PL" sz="4000" b="1" dirty="0">
                <a:latin typeface="Garamond" pitchFamily="18" charset="0"/>
              </a:rPr>
              <a:t>NIEPRAWIDŁOWOŚCI I UCHYBIENIA STWIERDZONE W TOKU KONTROLI</a:t>
            </a:r>
            <a:endParaRPr lang="pl-PL" sz="40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just"/>
            <a:r>
              <a:rPr lang="pl-PL" dirty="0">
                <a:latin typeface="Garamond" panose="02020404030301010803" pitchFamily="18" charset="0"/>
              </a:rPr>
              <a:t>Brak co najmniej  półrocznego doświadczenia zawodowego polegającego na realizacji usług dla osób z zaburzeniami psychicznymi (</a:t>
            </a:r>
            <a:r>
              <a:rPr lang="pl-PL" altLang="pl-PL" dirty="0">
                <a:latin typeface="Century" panose="02040604050505020304" pitchFamily="18" charset="0"/>
              </a:rPr>
              <a:t>§</a:t>
            </a:r>
            <a:r>
              <a:rPr lang="pl-PL" altLang="pl-PL" dirty="0"/>
              <a:t>  </a:t>
            </a:r>
            <a:r>
              <a:rPr lang="pl-PL" altLang="pl-PL" dirty="0">
                <a:latin typeface="Garamond" panose="02020404030301010803" pitchFamily="18" charset="0"/>
              </a:rPr>
              <a:t>11 ust. 1 rozporządzenia </a:t>
            </a:r>
            <a:r>
              <a:rPr lang="pl-PL" dirty="0">
                <a:latin typeface="Garamond" panose="02020404030301010803" pitchFamily="18" charset="0"/>
              </a:rPr>
              <a:t>Ministra Pracy i Polityki Społecznej z dnia 9 grudnia 2010 r. (Dz. U. Nr 238, poz. 1586 ze zm.).</a:t>
            </a:r>
          </a:p>
          <a:p>
            <a:pPr algn="just"/>
            <a:r>
              <a:rPr lang="pl-PL" altLang="pl-PL" dirty="0" smtClean="0">
                <a:latin typeface="Garamond" panose="02020404030301010803" pitchFamily="18" charset="0"/>
              </a:rPr>
              <a:t>Brak </a:t>
            </a:r>
            <a:r>
              <a:rPr lang="pl-PL" altLang="pl-PL" dirty="0">
                <a:latin typeface="Garamond" panose="02020404030301010803" pitchFamily="18" charset="0"/>
              </a:rPr>
              <a:t>przeszkolenia wymaganego </a:t>
            </a:r>
            <a:r>
              <a:rPr lang="pl-PL" altLang="pl-PL" dirty="0">
                <a:latin typeface="Century" panose="02040604050505020304" pitchFamily="18" charset="0"/>
              </a:rPr>
              <a:t>§</a:t>
            </a:r>
            <a:r>
              <a:rPr lang="pl-PL" altLang="pl-PL" dirty="0"/>
              <a:t> </a:t>
            </a:r>
            <a:r>
              <a:rPr lang="pl-PL" altLang="pl-PL" dirty="0">
                <a:latin typeface="Garamond" panose="02020404030301010803" pitchFamily="18" charset="0"/>
              </a:rPr>
              <a:t>11 ust. 2 ww. rozporządzenia w zakresie: umiejętności kształtowania motywacji do akceptowanych przez otoczenie </a:t>
            </a:r>
            <a:r>
              <a:rPr lang="pl-PL" altLang="pl-PL" dirty="0" err="1">
                <a:latin typeface="Garamond" panose="02020404030301010803" pitchFamily="18" charset="0"/>
              </a:rPr>
              <a:t>zachowań</a:t>
            </a:r>
            <a:r>
              <a:rPr lang="pl-PL" altLang="pl-PL" dirty="0">
                <a:latin typeface="Garamond" panose="02020404030301010803" pitchFamily="18" charset="0"/>
              </a:rPr>
              <a:t>; kształtowania nawyków celowej aktywności; prowadzenia treningu </a:t>
            </a:r>
            <a:r>
              <a:rPr lang="pl-PL" altLang="pl-PL" dirty="0" err="1">
                <a:latin typeface="Garamond" panose="02020404030301010803" pitchFamily="18" charset="0"/>
              </a:rPr>
              <a:t>zachowań</a:t>
            </a:r>
            <a:r>
              <a:rPr lang="pl-PL" altLang="pl-PL" dirty="0">
                <a:latin typeface="Garamond" panose="02020404030301010803" pitchFamily="18" charset="0"/>
              </a:rPr>
              <a:t> społecznych.</a:t>
            </a:r>
          </a:p>
          <a:p>
            <a:pPr algn="just"/>
            <a:r>
              <a:rPr lang="pl-PL" altLang="pl-PL" dirty="0" smtClean="0">
                <a:latin typeface="Garamond" panose="02020404030301010803" pitchFamily="18" charset="0"/>
              </a:rPr>
              <a:t>Brak </a:t>
            </a:r>
            <a:r>
              <a:rPr lang="pl-PL" altLang="pl-PL" dirty="0">
                <a:latin typeface="Garamond" panose="02020404030301010803" pitchFamily="18" charset="0"/>
              </a:rPr>
              <a:t>prowadzenia dziennika zajęć zgodnie z wymogiem </a:t>
            </a:r>
            <a:r>
              <a:rPr lang="pl-PL" altLang="pl-PL" dirty="0">
                <a:latin typeface="Century" panose="02040604050505020304" pitchFamily="18" charset="0"/>
              </a:rPr>
              <a:t>§ </a:t>
            </a:r>
            <a:r>
              <a:rPr lang="pl-PL" altLang="pl-PL" dirty="0">
                <a:latin typeface="Garamond" panose="02020404030301010803" pitchFamily="18" charset="0"/>
              </a:rPr>
              <a:t>24 ust. 3 pkt 2 ww. rozporządzenia.</a:t>
            </a:r>
          </a:p>
          <a:p>
            <a:pPr marL="0" indent="0" algn="just">
              <a:buNone/>
            </a:pPr>
            <a:endParaRPr lang="pl-PL" dirty="0">
              <a:latin typeface="Garamond" panose="02020404030301010803" pitchFamily="18" charset="0"/>
            </a:endParaRPr>
          </a:p>
          <a:p>
            <a:endParaRPr lang="pl-PL" altLang="pl-PL" dirty="0">
              <a:latin typeface="Garamond" panose="02020404030301010803" pitchFamily="18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53245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67715" y="321277"/>
            <a:ext cx="10515600" cy="1435315"/>
          </a:xfrm>
        </p:spPr>
        <p:txBody>
          <a:bodyPr>
            <a:normAutofit fontScale="90000"/>
          </a:bodyPr>
          <a:lstStyle/>
          <a:p>
            <a:r>
              <a:rPr lang="pl-PL" altLang="pl-PL" b="1" dirty="0" smtClean="0">
                <a:latin typeface="Garamond" pitchFamily="18" charset="0"/>
              </a:rPr>
              <a:t/>
            </a:r>
            <a:br>
              <a:rPr lang="pl-PL" altLang="pl-PL" b="1" dirty="0" smtClean="0">
                <a:latin typeface="Garamond" pitchFamily="18" charset="0"/>
              </a:rPr>
            </a:br>
            <a:r>
              <a:rPr lang="pl-PL" altLang="pl-PL" b="1" dirty="0" smtClean="0">
                <a:latin typeface="Garamond" pitchFamily="18" charset="0"/>
              </a:rPr>
              <a:t>NIEPRAWIDŁOWOŚCI </a:t>
            </a:r>
            <a:r>
              <a:rPr lang="pl-PL" altLang="pl-PL" b="1" dirty="0">
                <a:latin typeface="Garamond" pitchFamily="18" charset="0"/>
              </a:rPr>
              <a:t>I UCHYBIENIA STWIERDZONE W TOKU KONTROLI </a:t>
            </a:r>
            <a:br>
              <a:rPr lang="pl-PL" altLang="pl-PL" b="1" dirty="0">
                <a:latin typeface="Garamond" pitchFamily="18" charset="0"/>
              </a:rPr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l-PL" altLang="pl-PL" sz="2400" dirty="0">
                <a:latin typeface="Garamond" panose="02020404030301010803" pitchFamily="18" charset="0"/>
              </a:rPr>
              <a:t>Prowadzenie dziennika był niezgodny z wymogiem </a:t>
            </a:r>
            <a:r>
              <a:rPr lang="pl-PL" altLang="pl-PL" sz="2400" dirty="0">
                <a:latin typeface="Century" panose="02040604050505020304" pitchFamily="18" charset="0"/>
              </a:rPr>
              <a:t>§</a:t>
            </a:r>
            <a:r>
              <a:rPr lang="pl-PL" altLang="pl-PL" sz="2400" dirty="0">
                <a:latin typeface="Garamond" panose="02020404030301010803" pitchFamily="18" charset="0"/>
              </a:rPr>
              <a:t> 24 ust. 3 pkt 2 </a:t>
            </a:r>
            <a:br>
              <a:rPr lang="pl-PL" altLang="pl-PL" sz="2400" dirty="0">
                <a:latin typeface="Garamond" panose="02020404030301010803" pitchFamily="18" charset="0"/>
              </a:rPr>
            </a:br>
            <a:r>
              <a:rPr lang="pl-PL" altLang="pl-PL" sz="2400" dirty="0">
                <a:latin typeface="Garamond" panose="02020404030301010803" pitchFamily="18" charset="0"/>
              </a:rPr>
              <a:t>ww. rozporządzenia (w dziennikach dokumentujących pracę pracowników zespołu nie zapisywano informacji dot. sposobu realizacji zajęć, uwag o realizacji zajęć i aktywności uczestników ważnych z punktu widzenia przebiegu indywidualnego planu postępowania wspierająco- aktywizującego; brak imion i nazwisk uczestników).</a:t>
            </a:r>
          </a:p>
          <a:p>
            <a:pPr algn="just"/>
            <a:r>
              <a:rPr lang="pl-PL" sz="2600" dirty="0" smtClean="0">
                <a:latin typeface="Garamond" panose="02020404030301010803" pitchFamily="18" charset="0"/>
              </a:rPr>
              <a:t>Brak </a:t>
            </a:r>
            <a:r>
              <a:rPr lang="pl-PL" altLang="pl-PL" sz="2600" dirty="0">
                <a:latin typeface="Garamond" panose="02020404030301010803" pitchFamily="18" charset="0"/>
              </a:rPr>
              <a:t>zatwierdzenia dokumentów organizacyjnych przez jednostkę prowadzącą lub zlecającą prowadzenie domu, zgodnie z wymogiem </a:t>
            </a:r>
            <a:r>
              <a:rPr lang="pl-PL" altLang="pl-PL" sz="2400" dirty="0">
                <a:latin typeface="Century" panose="02040604050505020304" pitchFamily="18" charset="0"/>
              </a:rPr>
              <a:t>§</a:t>
            </a:r>
            <a:r>
              <a:rPr lang="pl-PL" altLang="pl-PL" sz="2600" dirty="0">
                <a:latin typeface="Garamond" panose="02020404030301010803" pitchFamily="18" charset="0"/>
              </a:rPr>
              <a:t> 4 ust. 2 rozporządzenia </a:t>
            </a:r>
            <a:r>
              <a:rPr lang="pl-PL" altLang="pl-PL" sz="2600" dirty="0" err="1">
                <a:latin typeface="Garamond" panose="02020404030301010803" pitchFamily="18" charset="0"/>
              </a:rPr>
              <a:t>ws</a:t>
            </a:r>
            <a:r>
              <a:rPr lang="pl-PL" altLang="pl-PL" sz="2600" dirty="0">
                <a:latin typeface="Garamond" panose="02020404030301010803" pitchFamily="18" charset="0"/>
              </a:rPr>
              <a:t>. ŚDS (po uzgodnieniu z Wojewodą</a:t>
            </a:r>
            <a:r>
              <a:rPr lang="pl-PL" altLang="pl-PL" sz="2600" dirty="0" smtClean="0">
                <a:latin typeface="Garamond" panose="02020404030301010803" pitchFamily="18" charset="0"/>
              </a:rPr>
              <a:t>).</a:t>
            </a:r>
          </a:p>
          <a:p>
            <a:pPr algn="just"/>
            <a:r>
              <a:rPr lang="pl-PL" sz="2600" dirty="0">
                <a:latin typeface="Garamond" panose="02020404030301010803" pitchFamily="18" charset="0"/>
              </a:rPr>
              <a:t>Indywidualne plany postępowania wspierająco-aktywizującego nie były zindywidualizowane (brak planowania uczestnikom indywidualnych form wsparcia dostosowanych do ich potrzeb i możliwości psychofizycznych).</a:t>
            </a:r>
          </a:p>
          <a:p>
            <a:pPr marL="0" indent="0" algn="just">
              <a:buNone/>
            </a:pPr>
            <a:endParaRPr lang="pl-PL" altLang="pl-PL" sz="2600" dirty="0" smtClean="0">
              <a:latin typeface="Garamond" panose="02020404030301010803" pitchFamily="18" charset="0"/>
            </a:endParaRPr>
          </a:p>
          <a:p>
            <a:pPr marL="0" indent="0" algn="just">
              <a:buNone/>
            </a:pPr>
            <a:endParaRPr lang="pl-PL" altLang="pl-PL" sz="2600" dirty="0">
              <a:latin typeface="Garamond" panose="02020404030301010803" pitchFamily="18" charset="0"/>
            </a:endParaRPr>
          </a:p>
          <a:p>
            <a:pPr marL="0" indent="0" algn="just">
              <a:buNone/>
            </a:pPr>
            <a:endParaRPr lang="pl-PL" altLang="pl-PL" sz="2600" dirty="0" smtClean="0">
              <a:latin typeface="Garamond" panose="02020404030301010803" pitchFamily="18" charset="0"/>
            </a:endParaRPr>
          </a:p>
          <a:p>
            <a:pPr marL="0" indent="0" algn="just">
              <a:buNone/>
            </a:pPr>
            <a:endParaRPr lang="pl-PL" sz="2600" dirty="0">
              <a:latin typeface="Garamond" panose="02020404030301010803" pitchFamily="18" charset="0"/>
            </a:endParaRPr>
          </a:p>
          <a:p>
            <a:endParaRPr lang="pl-PL" sz="2600" dirty="0">
              <a:latin typeface="Garamond" panose="02020404030301010803" pitchFamily="18" charset="0"/>
            </a:endParaRPr>
          </a:p>
          <a:p>
            <a:endParaRPr lang="pl-PL" sz="26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5704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altLang="pl-PL" b="1" dirty="0" smtClean="0">
                <a:latin typeface="Garamond" pitchFamily="18" charset="0"/>
              </a:rPr>
              <a:t/>
            </a:r>
            <a:br>
              <a:rPr lang="pl-PL" altLang="pl-PL" b="1" dirty="0" smtClean="0">
                <a:latin typeface="Garamond" pitchFamily="18" charset="0"/>
              </a:rPr>
            </a:br>
            <a:r>
              <a:rPr lang="pl-PL" altLang="pl-PL" b="1" dirty="0" smtClean="0">
                <a:latin typeface="Garamond" pitchFamily="18" charset="0"/>
              </a:rPr>
              <a:t>NIEPRAWIDŁOWOŚCI </a:t>
            </a:r>
            <a:r>
              <a:rPr lang="pl-PL" altLang="pl-PL" b="1" dirty="0">
                <a:latin typeface="Garamond" pitchFamily="18" charset="0"/>
              </a:rPr>
              <a:t>I UCHYBIENIA STWIERDZONE W TOKU KONTROLI </a:t>
            </a:r>
            <a:br>
              <a:rPr lang="pl-PL" altLang="pl-PL" b="1" dirty="0">
                <a:latin typeface="Garamond" pitchFamily="18" charset="0"/>
              </a:rPr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l-PL" altLang="pl-PL" dirty="0">
                <a:latin typeface="Garamond" panose="02020404030301010803" pitchFamily="18" charset="0"/>
              </a:rPr>
              <a:t>Brak udokumentowania realizacji indywidualnych planów postępowania wspierająco-aktywizujących w porozumieniu z uczestnikiem lub jego opiekunem (</a:t>
            </a:r>
            <a:r>
              <a:rPr lang="pl-PL" altLang="pl-PL" dirty="0">
                <a:latin typeface="Century" panose="02040604050505020304" pitchFamily="18" charset="0"/>
              </a:rPr>
              <a:t>§</a:t>
            </a:r>
            <a:r>
              <a:rPr lang="pl-PL" dirty="0">
                <a:latin typeface="Garamond" panose="02020404030301010803" pitchFamily="18" charset="0"/>
              </a:rPr>
              <a:t> 13 ust. 1 rozporządzenia)</a:t>
            </a:r>
            <a:r>
              <a:rPr lang="pl-PL" altLang="pl-PL" dirty="0">
                <a:latin typeface="Garamond" panose="02020404030301010803" pitchFamily="18" charset="0"/>
              </a:rPr>
              <a:t>.</a:t>
            </a:r>
          </a:p>
          <a:p>
            <a:pPr algn="just"/>
            <a:r>
              <a:rPr lang="pl-PL" dirty="0" smtClean="0">
                <a:latin typeface="Garamond" panose="02020404030301010803" pitchFamily="18" charset="0"/>
              </a:rPr>
              <a:t>Brak </a:t>
            </a:r>
            <a:r>
              <a:rPr lang="pl-PL" dirty="0">
                <a:latin typeface="Garamond" panose="02020404030301010803" pitchFamily="18" charset="0"/>
              </a:rPr>
              <a:t>powiadomienia z dwutygodniowym wyprzedzeniem Wydziału Polityki Społecznej oraz jednostki zlecającej o zamknięciu </a:t>
            </a:r>
            <a:r>
              <a:rPr lang="pl-PL" dirty="0" smtClean="0">
                <a:latin typeface="Garamond" panose="02020404030301010803" pitchFamily="18" charset="0"/>
              </a:rPr>
              <a:t>Domu </a:t>
            </a:r>
            <a:r>
              <a:rPr lang="pl-PL" altLang="pl-PL" dirty="0" smtClean="0">
                <a:latin typeface="Garamond" panose="02020404030301010803" pitchFamily="18" charset="0"/>
              </a:rPr>
              <a:t>(</a:t>
            </a:r>
            <a:r>
              <a:rPr lang="pl-PL" altLang="pl-PL" dirty="0">
                <a:latin typeface="Century" panose="02040604050505020304" pitchFamily="18" charset="0"/>
              </a:rPr>
              <a:t>§</a:t>
            </a:r>
            <a:r>
              <a:rPr lang="pl-PL" dirty="0" smtClean="0">
                <a:latin typeface="Garamond" panose="02020404030301010803" pitchFamily="18" charset="0"/>
              </a:rPr>
              <a:t> 6 </a:t>
            </a:r>
            <a:r>
              <a:rPr lang="pl-PL" dirty="0">
                <a:latin typeface="Garamond" panose="02020404030301010803" pitchFamily="18" charset="0"/>
              </a:rPr>
              <a:t>ust. </a:t>
            </a:r>
            <a:r>
              <a:rPr lang="pl-PL" dirty="0" smtClean="0">
                <a:latin typeface="Garamond" panose="02020404030301010803" pitchFamily="18" charset="0"/>
              </a:rPr>
              <a:t>3 rozporządzenia</a:t>
            </a:r>
            <a:r>
              <a:rPr lang="pl-PL" dirty="0" smtClean="0">
                <a:latin typeface="Garamond" panose="02020404030301010803" pitchFamily="18" charset="0"/>
              </a:rPr>
              <a:t>).</a:t>
            </a:r>
          </a:p>
          <a:p>
            <a:pPr algn="just"/>
            <a:r>
              <a:rPr lang="pl-PL" dirty="0">
                <a:latin typeface="Garamond" panose="02020404030301010803" pitchFamily="18" charset="0"/>
              </a:rPr>
              <a:t>Wydanie przez kierownika ŚDS zarządzenia w sprawie zawieszania w prawach uczestnika ŚDS, niezgodnego z obowiązującymi przepisami prawa. </a:t>
            </a:r>
          </a:p>
          <a:p>
            <a:pPr marL="0" indent="0" algn="just">
              <a:buNone/>
            </a:pPr>
            <a:endParaRPr lang="pl-PL" sz="26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1109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200" y="414553"/>
            <a:ext cx="10515600" cy="1411073"/>
          </a:xfrm>
        </p:spPr>
        <p:txBody>
          <a:bodyPr>
            <a:normAutofit fontScale="90000"/>
          </a:bodyPr>
          <a:lstStyle/>
          <a:p>
            <a:r>
              <a:rPr lang="pl-PL" altLang="pl-PL" b="1" dirty="0" smtClean="0">
                <a:latin typeface="Garamond" pitchFamily="18" charset="0"/>
              </a:rPr>
              <a:t/>
            </a:r>
            <a:br>
              <a:rPr lang="pl-PL" altLang="pl-PL" b="1" dirty="0" smtClean="0">
                <a:latin typeface="Garamond" pitchFamily="18" charset="0"/>
              </a:rPr>
            </a:br>
            <a:r>
              <a:rPr lang="pl-PL" altLang="pl-PL" b="1" dirty="0" smtClean="0">
                <a:latin typeface="Garamond" pitchFamily="18" charset="0"/>
              </a:rPr>
              <a:t>NIEPRAWIDŁOWOŚCI </a:t>
            </a:r>
            <a:r>
              <a:rPr lang="pl-PL" altLang="pl-PL" b="1" dirty="0">
                <a:latin typeface="Garamond" pitchFamily="18" charset="0"/>
              </a:rPr>
              <a:t>I UCHYBIENIA STWIERDZONE W TOKU KONTROLI </a:t>
            </a:r>
            <a:br>
              <a:rPr lang="pl-PL" altLang="pl-PL" b="1" dirty="0">
                <a:latin typeface="Garamond" pitchFamily="18" charset="0"/>
              </a:rPr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l-PL" sz="2600" dirty="0">
                <a:latin typeface="Garamond" panose="02020404030301010803" pitchFamily="18" charset="0"/>
              </a:rPr>
              <a:t>Stosowanie kar w ŚDS – zakaz brania udziału w zajęciach przez uczestników -  co stanowi </a:t>
            </a:r>
            <a:r>
              <a:rPr lang="pl-PL" sz="2600" dirty="0" smtClean="0">
                <a:latin typeface="Garamond" panose="02020404030301010803" pitchFamily="18" charset="0"/>
              </a:rPr>
              <a:t>nierealizowanie </a:t>
            </a:r>
            <a:r>
              <a:rPr lang="pl-PL" sz="2600" dirty="0">
                <a:latin typeface="Garamond" panose="02020404030301010803" pitchFamily="18" charset="0"/>
              </a:rPr>
              <a:t>decyzji administracyjnej oraz brak uczestniczenia osób w zajęciach zgodnie z indywidualnym planem postępowania wspierająco-aktywizującego.</a:t>
            </a:r>
          </a:p>
          <a:p>
            <a:pPr algn="just"/>
            <a:r>
              <a:rPr lang="pl-PL" sz="2600" dirty="0" smtClean="0">
                <a:latin typeface="Garamond" panose="02020404030301010803" pitchFamily="18" charset="0"/>
              </a:rPr>
              <a:t>Podawanie </a:t>
            </a:r>
            <a:r>
              <a:rPr lang="pl-PL" sz="2600" dirty="0">
                <a:latin typeface="Garamond" panose="02020404030301010803" pitchFamily="18" charset="0"/>
              </a:rPr>
              <a:t>leków uczestnika (podczas turnusu rehabilitacyjnego), innemu uczestnikowi.</a:t>
            </a:r>
          </a:p>
          <a:p>
            <a:pPr algn="just"/>
            <a:r>
              <a:rPr lang="pl-PL" sz="2600" dirty="0">
                <a:latin typeface="Garamond" panose="02020404030301010803" pitchFamily="18" charset="0"/>
              </a:rPr>
              <a:t>Przeprowadzanie wywiadów środowiskowych dot. skierowania uczestnika do ŚDS, przez pracownika socjalnego ŚDS podmiotu niepublicznego (art. 25 ust. 2 ustawy o pomocy społecznej).</a:t>
            </a:r>
          </a:p>
          <a:p>
            <a:pPr algn="just"/>
            <a:endParaRPr lang="pl-PL" sz="2600" dirty="0">
              <a:latin typeface="Garamond" panose="02020404030301010803" pitchFamily="18" charset="0"/>
            </a:endParaRPr>
          </a:p>
          <a:p>
            <a:pPr algn="just"/>
            <a:endParaRPr lang="pl-PL" sz="2600" dirty="0">
              <a:latin typeface="Garamond" panose="02020404030301010803" pitchFamily="18" charset="0"/>
            </a:endParaRPr>
          </a:p>
          <a:p>
            <a:pPr algn="just"/>
            <a:endParaRPr lang="pl-PL" sz="26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0299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altLang="pl-PL" sz="4000" b="1" dirty="0">
                <a:latin typeface="Garamond" pitchFamily="18" charset="0"/>
              </a:rPr>
              <a:t>NIEPRAWIDŁOWOŚCI I UCHYBIENIA STWIERDZONE W TOKU KONTROLI</a:t>
            </a:r>
            <a:endParaRPr lang="pl-PL" sz="40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66914" indent="-457189" algn="just"/>
            <a:r>
              <a:rPr lang="pl-PL" dirty="0">
                <a:latin typeface="Garamond" panose="02020404030301010803" pitchFamily="18" charset="0"/>
                <a:cs typeface="Andalus"/>
              </a:rPr>
              <a:t>Spotkania zespołu wspierająco-aktywizującego odbywały się w okresach dłuższych niż 6 miesięcy (naruszenie </a:t>
            </a:r>
            <a:r>
              <a:rPr lang="pl-PL" altLang="pl-PL" dirty="0" smtClean="0">
                <a:latin typeface="Garamond" panose="02020404030301010803" pitchFamily="18" charset="0"/>
                <a:cs typeface="Times New Roman" pitchFamily="18" charset="0"/>
              </a:rPr>
              <a:t>§ </a:t>
            </a:r>
            <a:r>
              <a:rPr lang="pl-PL" dirty="0" smtClean="0">
                <a:latin typeface="Garamond" panose="02020404030301010803" pitchFamily="18" charset="0"/>
                <a:cs typeface="Andalus"/>
              </a:rPr>
              <a:t>13 </a:t>
            </a:r>
            <a:r>
              <a:rPr lang="pl-PL" dirty="0">
                <a:latin typeface="Garamond" panose="02020404030301010803" pitchFamily="18" charset="0"/>
                <a:cs typeface="Andalus"/>
              </a:rPr>
              <a:t>ust. 2 rozporządzenia),</a:t>
            </a:r>
          </a:p>
          <a:p>
            <a:pPr marL="566914" indent="-457189" algn="just"/>
            <a:r>
              <a:rPr lang="pl-PL" dirty="0" smtClean="0">
                <a:latin typeface="Garamond" panose="02020404030301010803" pitchFamily="18" charset="0"/>
                <a:cs typeface="Andalus"/>
              </a:rPr>
              <a:t>Niespełnianie wskaźnika </a:t>
            </a:r>
            <a:r>
              <a:rPr lang="pl-PL" dirty="0">
                <a:latin typeface="Garamond" panose="02020404030301010803" pitchFamily="18" charset="0"/>
                <a:cs typeface="Andalus"/>
              </a:rPr>
              <a:t>zatrudnienia pracowników zespołu wspierająco-aktywizującego </a:t>
            </a:r>
            <a:r>
              <a:rPr lang="pl-PL" dirty="0" smtClean="0">
                <a:latin typeface="Garamond" panose="02020404030301010803" pitchFamily="18" charset="0"/>
                <a:cs typeface="Andalus"/>
              </a:rPr>
              <a:t>(</a:t>
            </a:r>
            <a:r>
              <a:rPr lang="pl-PL" altLang="pl-PL" dirty="0" smtClean="0">
                <a:latin typeface="Garamond" panose="02020404030301010803" pitchFamily="18" charset="0"/>
                <a:cs typeface="Times New Roman" pitchFamily="18" charset="0"/>
              </a:rPr>
              <a:t>§</a:t>
            </a:r>
            <a:r>
              <a:rPr lang="pl-PL" dirty="0" smtClean="0">
                <a:latin typeface="Garamond" pitchFamily="18" charset="0"/>
                <a:cs typeface="Arial"/>
              </a:rPr>
              <a:t> </a:t>
            </a:r>
            <a:r>
              <a:rPr lang="pl-PL" dirty="0">
                <a:latin typeface="Garamond" pitchFamily="18" charset="0"/>
                <a:cs typeface="Arial"/>
              </a:rPr>
              <a:t>12 ust.1 rozporządzenia</a:t>
            </a:r>
            <a:r>
              <a:rPr lang="pl-PL" dirty="0" smtClean="0">
                <a:latin typeface="Garamond" pitchFamily="18" charset="0"/>
                <a:cs typeface="Arial"/>
              </a:rPr>
              <a:t>).</a:t>
            </a:r>
          </a:p>
          <a:p>
            <a:pPr marL="566914" indent="-457189" algn="just"/>
            <a:r>
              <a:rPr lang="pl-PL" altLang="pl-PL" dirty="0" smtClean="0">
                <a:latin typeface="Garamond" pitchFamily="18" charset="0"/>
              </a:rPr>
              <a:t>Uczęszczanie </a:t>
            </a:r>
            <a:r>
              <a:rPr lang="pl-PL" altLang="pl-PL" dirty="0" smtClean="0">
                <a:latin typeface="Garamond" pitchFamily="18" charset="0"/>
              </a:rPr>
              <a:t>na zajęcia do ŚDS przed dniem wydania decyzji kierującej (organy kierujące wydają decyzje po upływie dnia początkującego okres skierowania).</a:t>
            </a:r>
          </a:p>
          <a:p>
            <a:pPr marL="566914" indent="-457189" algn="just"/>
            <a:endParaRPr lang="pl-PL" altLang="pl-PL" sz="2600" dirty="0" smtClean="0">
              <a:latin typeface="Garamond" pitchFamily="18" charset="0"/>
            </a:endParaRPr>
          </a:p>
          <a:p>
            <a:pPr marL="566914" indent="-457189" algn="just"/>
            <a:endParaRPr lang="pl-PL" altLang="pl-PL" dirty="0" smtClean="0">
              <a:latin typeface="Garamond" pitchFamily="18" charset="0"/>
            </a:endParaRPr>
          </a:p>
          <a:p>
            <a:pPr marL="566914" indent="-457189" algn="just"/>
            <a:endParaRPr lang="pl-PL" dirty="0">
              <a:latin typeface="Garamond" pitchFamily="18" charset="0"/>
              <a:cs typeface="Andalus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90493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altLang="pl-PL" sz="4000" b="1" dirty="0">
                <a:latin typeface="Garamond" pitchFamily="18" charset="0"/>
              </a:rPr>
              <a:t>NIEPRAWIDŁOWOŚCI I UCHYBIENIA STWIERDZONE W TOKU KONTROLI</a:t>
            </a:r>
            <a:endParaRPr lang="pl-PL" sz="40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l-PL" altLang="pl-PL" dirty="0">
                <a:latin typeface="Garamond" pitchFamily="18" charset="0"/>
              </a:rPr>
              <a:t>Brak zgodności pomiędzy meldunkami przekazywanymi do Wydziału Polityki Społecznej, a prowadzoną ewidencją obecności uczestników (wliczanie do obecności uczestników w ŚDS okresu zamknięcia placówki; liczba obecnych uczestników w ŚDS biorących udział w zajęciach była niezgodna z wykazanymi meldunkami).</a:t>
            </a:r>
          </a:p>
          <a:p>
            <a:r>
              <a:rPr lang="pl-PL" dirty="0" smtClean="0">
                <a:latin typeface="Garamond" panose="02020404030301010803" pitchFamily="18" charset="0"/>
              </a:rPr>
              <a:t>Brak </a:t>
            </a:r>
            <a:r>
              <a:rPr lang="pl-PL" dirty="0">
                <a:latin typeface="Garamond" panose="02020404030301010803" pitchFamily="18" charset="0"/>
              </a:rPr>
              <a:t>przekazania sprawozdania z działalności środowiskowego domu samopomocy do jednostki prowadzącej lub jednostki zlecającej prowadzenie domu (sprawozdanie przekazano do PCPR</a:t>
            </a:r>
            <a:r>
              <a:rPr lang="pl-PL" dirty="0" smtClean="0">
                <a:latin typeface="Garamond" panose="02020404030301010803" pitchFamily="18" charset="0"/>
              </a:rPr>
              <a:t>).</a:t>
            </a:r>
          </a:p>
          <a:p>
            <a:r>
              <a:rPr lang="pl-PL" dirty="0">
                <a:latin typeface="Garamond" panose="02020404030301010803" pitchFamily="18" charset="0"/>
              </a:rPr>
              <a:t>Sprawozdanie z działalności ŚDS przekazane do jednostki zlecającej po terminie tj. po 15 lutego, po okresie sprawozdawczym, wbrew </a:t>
            </a:r>
            <a:r>
              <a:rPr lang="pl-PL" altLang="pl-PL" dirty="0">
                <a:latin typeface="Century" panose="02040604050505020304" pitchFamily="18" charset="0"/>
              </a:rPr>
              <a:t>§</a:t>
            </a:r>
            <a:r>
              <a:rPr lang="pl-PL" altLang="pl-PL" dirty="0">
                <a:latin typeface="Garamond" panose="02020404030301010803" pitchFamily="18" charset="0"/>
              </a:rPr>
              <a:t> 25 ust. 2 rozporządzenia </a:t>
            </a:r>
            <a:r>
              <a:rPr lang="pl-PL" altLang="pl-PL" dirty="0" err="1">
                <a:latin typeface="Garamond" panose="02020404030301010803" pitchFamily="18" charset="0"/>
              </a:rPr>
              <a:t>ws</a:t>
            </a:r>
            <a:r>
              <a:rPr lang="pl-PL" altLang="pl-PL" dirty="0">
                <a:latin typeface="Garamond" panose="02020404030301010803" pitchFamily="18" charset="0"/>
              </a:rPr>
              <a:t>. ŚDS.</a:t>
            </a:r>
            <a:endParaRPr lang="pl-PL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endParaRPr lang="pl-PL" dirty="0">
              <a:latin typeface="Garamond" panose="02020404030301010803" pitchFamily="18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152491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smtClean="0">
                <a:latin typeface="Garamond" panose="02020404030301010803" pitchFamily="18" charset="0"/>
              </a:rPr>
              <a:t>Ustalenia Oddziału Nadzoru i Kontroli dotyczące funkcjonowania ŚDS</a:t>
            </a:r>
            <a:endParaRPr lang="pl-PL" b="1" dirty="0">
              <a:latin typeface="Garamond" panose="02020404030301010803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pl-PL" sz="2600" dirty="0" smtClean="0">
              <a:latin typeface="Garamond" panose="02020404030301010803" pitchFamily="18" charset="0"/>
            </a:endParaRPr>
          </a:p>
          <a:p>
            <a:pPr algn="just"/>
            <a:r>
              <a:rPr lang="pl-PL" sz="2600" dirty="0" smtClean="0">
                <a:latin typeface="Garamond" panose="02020404030301010803" pitchFamily="18" charset="0"/>
              </a:rPr>
              <a:t>Doświadczenie </a:t>
            </a:r>
            <a:r>
              <a:rPr lang="pl-PL" sz="2600" dirty="0">
                <a:latin typeface="Garamond" panose="02020404030301010803" pitchFamily="18" charset="0"/>
              </a:rPr>
              <a:t>zawodowe:</a:t>
            </a:r>
          </a:p>
          <a:p>
            <a:pPr marL="0" indent="0" algn="just">
              <a:buNone/>
            </a:pPr>
            <a:r>
              <a:rPr lang="pl-PL" sz="2600" dirty="0">
                <a:latin typeface="Garamond" panose="02020404030301010803" pitchFamily="18" charset="0"/>
              </a:rPr>
              <a:t>Zgodnie z </a:t>
            </a:r>
            <a:r>
              <a:rPr lang="pl-PL" sz="2600" dirty="0">
                <a:latin typeface="Century" panose="02040604050505020304" pitchFamily="18" charset="0"/>
              </a:rPr>
              <a:t>§ </a:t>
            </a:r>
            <a:r>
              <a:rPr lang="pl-PL" sz="2600" dirty="0">
                <a:latin typeface="Garamond" panose="02020404030301010803" pitchFamily="18" charset="0"/>
              </a:rPr>
              <a:t>11 ust. 1 rozporządzenia </a:t>
            </a:r>
            <a:r>
              <a:rPr lang="pl-PL" sz="2600" dirty="0" err="1">
                <a:latin typeface="Garamond" panose="02020404030301010803" pitchFamily="18" charset="0"/>
              </a:rPr>
              <a:t>ws</a:t>
            </a:r>
            <a:r>
              <a:rPr lang="pl-PL" sz="2600" dirty="0">
                <a:latin typeface="Garamond" panose="02020404030301010803" pitchFamily="18" charset="0"/>
              </a:rPr>
              <a:t>. </a:t>
            </a:r>
            <a:r>
              <a:rPr lang="pl-PL" sz="2600" dirty="0" smtClean="0">
                <a:latin typeface="Garamond" panose="02020404030301010803" pitchFamily="18" charset="0"/>
              </a:rPr>
              <a:t>ŚDS pracownicy </a:t>
            </a:r>
            <a:r>
              <a:rPr lang="pl-PL" sz="2600" dirty="0">
                <a:latin typeface="Garamond" panose="02020404030301010803" pitchFamily="18" charset="0"/>
              </a:rPr>
              <a:t>jednostki powinni posiadać doświadczenie zawodowe polegające na realizacji usług dla osób z zaburzeniami psychicznymi. Za doświadczenie zawodowe, w ramach zatrudnienia uznajemy: umowy o pracę, powołania, wyboru, mianowania, spółdzielczej umowy o pracę, a także w ramach świadczenia pracy na podstawie niepracowniczych </a:t>
            </a:r>
            <a:r>
              <a:rPr lang="pl-PL" sz="2600" dirty="0" smtClean="0">
                <a:latin typeface="Garamond" panose="02020404030301010803" pitchFamily="18" charset="0"/>
              </a:rPr>
              <a:t>form zatrudnienia, </a:t>
            </a:r>
            <a:r>
              <a:rPr lang="pl-PL" sz="2600" dirty="0">
                <a:latin typeface="Garamond" panose="02020404030301010803" pitchFamily="18" charset="0"/>
              </a:rPr>
              <a:t>umów cywilnoprawnych, a także pracy w formie </a:t>
            </a:r>
            <a:r>
              <a:rPr lang="pl-PL" sz="2600" dirty="0" smtClean="0">
                <a:latin typeface="Garamond" panose="02020404030301010803" pitchFamily="18" charset="0"/>
              </a:rPr>
              <a:t>praktyk i wolontariatu (udokumentowanych) oraz </a:t>
            </a:r>
            <a:r>
              <a:rPr lang="pl-PL" sz="2600" dirty="0">
                <a:latin typeface="Garamond" panose="02020404030301010803" pitchFamily="18" charset="0"/>
              </a:rPr>
              <a:t>różnych rodzajów </a:t>
            </a:r>
            <a:r>
              <a:rPr lang="pl-PL" sz="2600" dirty="0" smtClean="0">
                <a:latin typeface="Garamond" panose="02020404030301010803" pitchFamily="18" charset="0"/>
              </a:rPr>
              <a:t>staży.</a:t>
            </a:r>
            <a:endParaRPr lang="pl-PL" sz="26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endParaRPr lang="pl-PL" sz="2600" dirty="0">
              <a:latin typeface="Garamond" panose="02020404030301010803" pitchFamily="18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42679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793</TotalTime>
  <Words>751</Words>
  <Application>Microsoft Office PowerPoint</Application>
  <PresentationFormat>Panoramiczny</PresentationFormat>
  <Paragraphs>58</Paragraphs>
  <Slides>13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7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13</vt:i4>
      </vt:variant>
    </vt:vector>
  </HeadingPairs>
  <TitlesOfParts>
    <vt:vector size="21" baseType="lpstr">
      <vt:lpstr>Andalus</vt:lpstr>
      <vt:lpstr>Arial</vt:lpstr>
      <vt:lpstr>Calibri</vt:lpstr>
      <vt:lpstr>Calibri Light</vt:lpstr>
      <vt:lpstr>Century</vt:lpstr>
      <vt:lpstr>Garamond</vt:lpstr>
      <vt:lpstr>Times New Roman</vt:lpstr>
      <vt:lpstr>Motyw pakietu Office</vt:lpstr>
      <vt:lpstr>NARADA ŚRODOWISKOWYCH DOMÓW SAMOPOMOCY  </vt:lpstr>
      <vt:lpstr> NIEPRAWIDŁOWOŚCI I UCHYBIENIA STWIERDZONE W TOKU KONTROLI  </vt:lpstr>
      <vt:lpstr>NIEPRAWIDŁOWOŚCI I UCHYBIENIA STWIERDZONE W TOKU KONTROLI</vt:lpstr>
      <vt:lpstr> NIEPRAWIDŁOWOŚCI I UCHYBIENIA STWIERDZONE W TOKU KONTROLI  </vt:lpstr>
      <vt:lpstr> NIEPRAWIDŁOWOŚCI I UCHYBIENIA STWIERDZONE W TOKU KONTROLI  </vt:lpstr>
      <vt:lpstr> NIEPRAWIDŁOWOŚCI I UCHYBIENIA STWIERDZONE W TOKU KONTROLI  </vt:lpstr>
      <vt:lpstr>NIEPRAWIDŁOWOŚCI I UCHYBIENIA STWIERDZONE W TOKU KONTROLI</vt:lpstr>
      <vt:lpstr>NIEPRAWIDŁOWOŚCI I UCHYBIENIA STWIERDZONE W TOKU KONTROLI</vt:lpstr>
      <vt:lpstr>Ustalenia Oddziału Nadzoru i Kontroli dotyczące funkcjonowania ŚDS</vt:lpstr>
      <vt:lpstr>Ustalenia Oddziału Nadzoru i Kontroli dotyczące funkcjonowania ŚDS</vt:lpstr>
      <vt:lpstr>Ustalenia Oddziału Nadzoru i Kontroli dotyczące funkcjonowania ŚDS</vt:lpstr>
      <vt:lpstr>Wzór sprawozdania z działalności środowiskowego domu samopomocy</vt:lpstr>
      <vt:lpstr>Prezentacja programu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NARADA ŚRODOWISKOWYCH DOMÓW SAMOPOMOCY  19 września 2016 r.</dc:title>
  <dc:creator>Łukasz</dc:creator>
  <cp:lastModifiedBy>Ewa Puzio</cp:lastModifiedBy>
  <cp:revision>136</cp:revision>
  <cp:lastPrinted>2016-09-19T07:21:50Z</cp:lastPrinted>
  <dcterms:created xsi:type="dcterms:W3CDTF">2016-09-11T17:48:15Z</dcterms:created>
  <dcterms:modified xsi:type="dcterms:W3CDTF">2016-09-19T07:22:01Z</dcterms:modified>
</cp:coreProperties>
</file>