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1" r:id="rId2"/>
  </p:sldMasterIdLst>
  <p:notesMasterIdLst>
    <p:notesMasterId r:id="rId32"/>
  </p:notesMasterIdLst>
  <p:handoutMasterIdLst>
    <p:handoutMasterId r:id="rId33"/>
  </p:handoutMasterIdLst>
  <p:sldIdLst>
    <p:sldId id="1339" r:id="rId3"/>
    <p:sldId id="1390" r:id="rId4"/>
    <p:sldId id="1388" r:id="rId5"/>
    <p:sldId id="1391" r:id="rId6"/>
    <p:sldId id="1400" r:id="rId7"/>
    <p:sldId id="1417" r:id="rId8"/>
    <p:sldId id="1404" r:id="rId9"/>
    <p:sldId id="1418" r:id="rId10"/>
    <p:sldId id="1406" r:id="rId11"/>
    <p:sldId id="1419" r:id="rId12"/>
    <p:sldId id="1408" r:id="rId13"/>
    <p:sldId id="1420" r:id="rId14"/>
    <p:sldId id="1410" r:id="rId15"/>
    <p:sldId id="1421" r:id="rId16"/>
    <p:sldId id="1412" r:id="rId17"/>
    <p:sldId id="1422" r:id="rId18"/>
    <p:sldId id="1423" r:id="rId19"/>
    <p:sldId id="1424" r:id="rId20"/>
    <p:sldId id="1367" r:id="rId21"/>
    <p:sldId id="1401" r:id="rId22"/>
    <p:sldId id="870" r:id="rId23"/>
    <p:sldId id="1425" r:id="rId24"/>
    <p:sldId id="1399" r:id="rId25"/>
    <p:sldId id="1426" r:id="rId26"/>
    <p:sldId id="1398" r:id="rId27"/>
    <p:sldId id="1427" r:id="rId28"/>
    <p:sldId id="1397" r:id="rId29"/>
    <p:sldId id="871" r:id="rId30"/>
    <p:sldId id="1402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111"/>
    <a:srgbClr val="ED51C8"/>
    <a:srgbClr val="EBD253"/>
    <a:srgbClr val="1D6F17"/>
    <a:srgbClr val="1B676B"/>
    <a:srgbClr val="008000"/>
    <a:srgbClr val="245C8D"/>
    <a:srgbClr val="0F539D"/>
    <a:srgbClr val="C12607"/>
    <a:srgbClr val="B12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4083" autoAdjust="0"/>
  </p:normalViewPr>
  <p:slideViewPr>
    <p:cSldViewPr snapToGrid="0">
      <p:cViewPr varScale="1">
        <p:scale>
          <a:sx n="66" d="100"/>
          <a:sy n="66" d="100"/>
        </p:scale>
        <p:origin x="82" y="4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18.10.2023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18.10.2023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2501900"/>
            <a:ext cx="10426700" cy="25527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2"/>
            <a:ext cx="467360" cy="6858001"/>
          </a:xfrm>
          <a:prstGeom prst="rect">
            <a:avLst/>
          </a:prstGeom>
          <a:solidFill>
            <a:srgbClr val="C9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5" name="Obraz 4" descr="Logotyp Ministerstwa Cyfryzacji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" y="0"/>
            <a:ext cx="1399357" cy="1397413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 userDrawn="1"/>
        </p:nvSpPr>
        <p:spPr>
          <a:xfrm>
            <a:off x="2252413" y="292072"/>
            <a:ext cx="7350105" cy="81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0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</a:t>
            </a:r>
            <a:br>
              <a:rPr lang="pl-PL" sz="20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Ministerstwo Cyfryzacji</a:t>
            </a:r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AB5F14-90A8-4030-9E04-D33DBF0B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BDD4FE0-350F-4067-A5E8-5C41F8E0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D7F1D57-D3E5-4961-BD0A-D0D7ED18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3D0BBE8-AF72-487C-984C-C837E690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1DF880-04E5-411E-9125-835DDB39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23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2CECA9-7CD3-4D02-B669-1D51898B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AC6E68-26BE-43AE-B1B0-1E0C40B8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CD6406-AE5E-4BF6-8D12-FCF40C1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58CDF94-194B-4A7B-AA22-56482999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B8C79D0-9BBD-4FA6-9DCC-FBC594E4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89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51EBFF-851F-4F83-941D-6F717031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EB93F42-4614-4478-BB27-80D66BF0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9F38C97-C354-4236-BADD-4124C1BA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3FD249B-AB6D-409D-BF0D-E301B09A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D60AEDB-6F20-496D-8BD9-2B8D5780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5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22D09B-69CB-4BFF-82BF-0FA2E583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867887-F3B4-490E-9857-7A74D5A4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95168A4-FF87-4A3E-9175-2A9A55C9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B92C551-39D0-4F15-9FF9-17015D22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12073B4-8983-4802-B91E-69D01E03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D35F1B2-1C9E-4036-B0A2-1408824B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65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B1199C-6FD5-4FB8-A312-FCC69CDA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AAB1114-5771-4727-B396-4BE062A8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70F673C-4E14-4F28-A7A7-B663E7C2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E8E3F10-1040-4BEA-8074-74F5D97AE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40EA57E-E43B-4F4A-B12C-4B12D0426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72B7F8E-1315-4F5C-A0A6-B5C6A71D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845EDD7A-B5A3-4045-AB57-F0D4ECE9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4C92ED9-44AF-451A-923C-485EC6DA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98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751C72-284F-4113-86B8-B0656677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54CD597-07D6-4D15-AFA9-DABCAAF2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4B33137-16E2-49AC-90A4-54C152DC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16D4466-C4AB-455B-B1D8-15D0CF95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91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0EE9C72-71E0-41EE-9DFE-68D65C5B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10C6336-BE53-4914-8933-C2EEEE9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BAA3238-9BBC-4A43-99A7-E63A23C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8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A28BF59-66AF-4A3F-80B0-DBDDA98C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736645-1CCF-48A2-8DA9-613CF6DC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49FBF4B-653C-4A20-A459-ED1A72156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792B623-2FFF-47F5-9DC4-3E6614CA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C29B4EE-E4A4-49F8-AB18-6D242CF3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F4AA76B-4EC3-42FE-AD54-65B1DEE9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92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702732"/>
            <a:ext cx="824753" cy="228602"/>
          </a:xfrm>
          <a:prstGeom prst="rect">
            <a:avLst/>
          </a:prstGeom>
          <a:solidFill>
            <a:srgbClr val="C9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25D4B4-7067-4992-A79A-92BAFFE0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916B022-5CF8-4B4F-9502-037759994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5C85304-56E1-4CD6-B353-DF6C7CDD9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A11003E-8BB2-40EC-A1F3-9015AF59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33386AE-D6B0-46AC-A7FB-3765FDFB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7952444-40DC-4EBB-8E72-36078749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634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363D45-2CD0-4968-B48B-80DA7C9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FEDA3A-81D5-4E08-B6CA-ABF4D892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EF84FE0-D769-4B70-8F46-48149118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2BFB99-12E8-4E2D-A1B4-03E80F79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CB40AE-08AB-4087-8EBD-01D01000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6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E940544-0352-4FC8-8175-81912D1FC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9A682ED-8AC1-408D-B1FA-744A0097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58622CE-D90F-4639-A6D3-AFA4746F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020EEE9-11CA-455B-AD11-3B700B17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5FF4DB8-A339-4749-8B55-083214F2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5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rostokąt 2"/>
          <p:cNvSpPr/>
          <p:nvPr userDrawn="1"/>
        </p:nvSpPr>
        <p:spPr>
          <a:xfrm flipV="1">
            <a:off x="1" y="3297998"/>
            <a:ext cx="685800" cy="423334"/>
          </a:xfrm>
          <a:prstGeom prst="rect">
            <a:avLst/>
          </a:prstGeom>
          <a:solidFill>
            <a:srgbClr val="C9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91111"/>
          </a:solidFill>
          <a:ln>
            <a:solidFill>
              <a:srgbClr val="1B6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447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3774"/>
            <a:ext cx="5181600" cy="5006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53200" y="993773"/>
            <a:ext cx="5181600" cy="50069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CB38E04-F5B4-4EDF-9087-1E3F45D6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ADB3BD1-F5B9-468A-8B95-2CB4A966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8ED9A27-5C4D-4C7E-892F-4D9B94908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36E5FFD-089A-48EB-8F6D-A0DD29828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4A663D7-1311-47A2-862D-111C7C30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1833-2C02-4DE9-B16E-C7D39FEFFF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3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olskailustracjadladzieci.pl/mapa-polska-25-lat-wolnosci/" TargetMode="External"/><Relationship Id="rId3" Type="http://schemas.openxmlformats.org/officeDocument/2006/relationships/hyperlink" Target="https://www.flaticon.com/authors/mattbadal" TargetMode="External"/><Relationship Id="rId7" Type="http://schemas.openxmlformats.org/officeDocument/2006/relationships/hyperlink" Target="https://www.flaticon.com/authors/nadiinko" TargetMode="External"/><Relationship Id="rId2" Type="http://schemas.openxmlformats.org/officeDocument/2006/relationships/hyperlink" Target="https://www.flaticon.com/authors/bec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shicons.com/" TargetMode="External"/><Relationship Id="rId5" Type="http://schemas.openxmlformats.org/officeDocument/2006/relationships/hyperlink" Target="https://www.flaticon.com/authors/vectors-tank" TargetMode="External"/><Relationship Id="rId4" Type="http://schemas.openxmlformats.org/officeDocument/2006/relationships/hyperlink" Target="https://www.freepik.com/" TargetMode="External"/><Relationship Id="rId9" Type="http://schemas.openxmlformats.org/officeDocument/2006/relationships/hyperlink" Target="https://inclusive.microsoft.design/tools-and-activities/InclusiveActivityCard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8767" y="2637575"/>
            <a:ext cx="10425490" cy="2180805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dirty="0">
                <a:latin typeface="Lato Black" panose="020F0A02020204030203" pitchFamily="34" charset="-18"/>
              </a:rPr>
              <a:t>KTO I JAK KORZYSTA </a:t>
            </a:r>
            <a:br>
              <a:rPr lang="pl-PL" dirty="0">
                <a:latin typeface="Lato Black" panose="020F0A02020204030203" pitchFamily="34" charset="-18"/>
              </a:rPr>
            </a:br>
            <a:r>
              <a:rPr lang="pl-PL" dirty="0">
                <a:latin typeface="Lato Black" panose="020F0A02020204030203" pitchFamily="34" charset="-18"/>
              </a:rPr>
              <a:t>Z DOSTĘPNOŚCI CYFROWEJ</a:t>
            </a:r>
            <a:endParaRPr lang="pl-PL" b="1" dirty="0">
              <a:latin typeface="Lato Black" panose="020F0A02020204030203" pitchFamily="34" charset="-18"/>
            </a:endParaRPr>
          </a:p>
        </p:txBody>
      </p:sp>
      <p:pic>
        <p:nvPicPr>
          <p:cNvPr id="3" name="Picture 2" descr="Logotypy związane z finansowaniem projektu – Fundusze Europejskie Program Operacyjny Polska Cyfrowa, Rzeczpospolita Polska, Europejski Fundusz Społecz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7" y="6009642"/>
            <a:ext cx="4714323" cy="6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i słabosłyszące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23330"/>
            <a:ext cx="544942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osoby, które częściowo lub całkowicie straciły zdolność słyszenia w późniejszym etapie swojego życia, nawet w dorosłości;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znają język polski i są w stanie zrozumieć napisane treści. PJM nie jest dla nich naturalną formą kontaktu;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mają problemy ze zrozumieniem treści audio, których nie słyszą w pełni.</a:t>
            </a:r>
          </a:p>
        </p:txBody>
      </p:sp>
      <p:pic>
        <p:nvPicPr>
          <p:cNvPr id="5" name="Obraz 4" descr="Ikona ucho z aparatem słuchowym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9" y="2000249"/>
            <a:ext cx="2520645" cy="25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i słabosłyszące — z czego korzystają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10560424" cy="51156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rozwiązania, które rozpoznają mowę i zamieniają ją na tekst — w ten sposób działa na przykład funkcja automatycznych napisów w niektórych serwisach z filmami, czy funkcja dodawania napisów na żywo (w trakcie rozmowy na komunikatorze np. MS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Teams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funkcja zamiany mowy na tekst, która jest na wielu urządzeniach mobilnych i komputerach — umożliwia głosowe dyktowanie treści wiadomości, ale równie dobrze może wspierać osoby słabosłyszące, zamieniając na tekst słowa, które wypowiada druga osoba;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mogą także wykorzystywać aplikacje, które są przeznaczone do tego, aby automatycznie tworzyć napisy i rozróżnić wypowiadające się osoby (np. Ava: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Transcriptions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Captions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687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544942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Niektóre osoby z niepełnosprawnością ruchową nawigują po stronach internetowych i w aplikacjach mobilnych na przykład za pomocą samej klawiatury, ruchów gałek ocznych czy głosowo.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Nawigacja, która polega na obsłużeniu czegoś myszą czy stosowania złożonych gestów na ekranie dotykowym, może być dla nich utrudniona lub niemożliwa.</a:t>
            </a:r>
          </a:p>
        </p:txBody>
      </p:sp>
      <p:pic>
        <p:nvPicPr>
          <p:cNvPr id="5" name="Obraz 4" descr="Ikona klawiatura, myszka i mikrof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14" y="1657180"/>
            <a:ext cx="3543640" cy="35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 — z czego korzystają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10560424" cy="51156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osoby, które nie są w stanie precyzyjnie poruszać myszą, korzystają z klawiatury fizycznej lub oddzielnego przycisku, podłączanych do komputera lub urządzenia mobilnego. Wykorzystują również trackballe lub klawiatury z powiększonymi przyciskami;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w urządzeniach mobilnych ten sposób nawigacji wspierają dodatkowe opcje — na przykład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SwitchAccess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/przełącznik uniwersalny  (Android) i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SwitchControl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(iOS);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osoby z bardzo ograniczoną sprawnością ruchową całego ciała mogą korzystać ze specjalnie zaprojektowanej myszy, którą sterują ruchem głowy (tzw.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headmouse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). Są także rozwiązania, które śledzą ruch gałek ocznych i umożliwiają nawigację wzrokiem;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assistive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touch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— umożliwia zmianę gestów lub siły do ich wykonywania. Ustawienia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assistive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touch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usuwają również problemy związane z przypadkowym dotknięciem ekranu dotykowego;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sterowanie głosowe, na przykład przy pomocy asystenta Google w urządzeniach mobilnych z systemem Android oraz iOS lub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Siri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dla urządzeń z systemem iOS i komputerów Mac.</a:t>
            </a:r>
          </a:p>
        </p:txBody>
      </p:sp>
    </p:spTree>
    <p:extLst>
      <p:ext uri="{BB962C8B-B14F-4D97-AF65-F5344CB8AC3E}">
        <p14:creationId xmlns:p14="http://schemas.microsoft.com/office/powerpoint/2010/main" val="2074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ograniczeniami poznawczymi i niepełnosprawnością intelektualną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566532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mogą mieć trudności z obsługą złożonych </a:t>
            </a:r>
            <a:b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i dynamicznie zmieniających się stron internetowych oraz ekranów aplikacji mobilnych. Działanie takich rozwiązań będzie dla nich mało zrozumiałe.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szczególnie osoby z niepełnosprawnością intelektualną potrzebują prostych tekstów </a:t>
            </a:r>
            <a:b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i instrukcji, aby móc z nich w pełni korzystać.</a:t>
            </a:r>
          </a:p>
        </p:txBody>
      </p:sp>
      <p:pic>
        <p:nvPicPr>
          <p:cNvPr id="5" name="Obraz 4" descr="Ikona głowa z trybami w środku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08" y="2165349"/>
            <a:ext cx="2698445" cy="26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26931"/>
          </a:xfrm>
        </p:spPr>
        <p:txBody>
          <a:bodyPr>
            <a:normAutofit/>
          </a:bodyPr>
          <a:lstStyle/>
          <a:p>
            <a:r>
              <a:rPr lang="pl-PL" dirty="0"/>
              <a:t>Osoby z ograniczeniami poznawczymi i niepełnosprawnością intelektualną</a:t>
            </a:r>
            <a:br>
              <a:rPr lang="pl-PL" dirty="0"/>
            </a:br>
            <a:r>
              <a:rPr lang="pl-PL" dirty="0"/>
              <a:t>— z czego korzystają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10560424" cy="51156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niektórzy użytkownicy śledzą tekst wzrokiem i jednocześnie odsłuchują go dzięki oprogramowaniu, które przetwarza tekst na mowę;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wspierają się tak zwanym trybem czytania włączanym w przeglądarce internetowej. Tryb ten blokuje wyświetlanie rozpraszaczy i pokazuje tekst w powiększonym, jednokolumnowym widoku;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chętnie korzystają z tak zwanych tekstów łatwych do czytania, czyli ETR (od angielskiego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easy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read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). Przygotowanie takich tekstów to zadanie redaktorów stron </a:t>
            </a:r>
            <a:b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i aplikacji, ale rozwijają się także rozwiązania do automatycznego ich tworzenia, na przykład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EasyReading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71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ze sprzężonymi niepełnosprawnościami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563357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czasem jedna osoba może mieć kilka niepełnosprawności i łączy korzystanie </a:t>
            </a:r>
            <a:b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 różnych rozwiązań;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na przykład,  osoba słabowidząca </a:t>
            </a:r>
            <a:b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 dodatkową niesprawnością dłoni może nawigować samą klawiaturą w widoku powiększonym do kilkuset procent;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nie można przewidzieć wszystkich możliwych sprzężeń, ale warto uwzględniać takie osoby w testach z użytkownikami.</a:t>
            </a:r>
          </a:p>
        </p:txBody>
      </p:sp>
      <p:pic>
        <p:nvPicPr>
          <p:cNvPr id="6" name="Obraz 5" descr="Ikona połączone puzz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85" y="2260600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9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starsze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563357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seniorzy mogą mieć różne ograniczenia w zakresie wzroku, słuchu, ruchu czy rozumienia;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wielu ma ograniczone zaufanie do treści publikowanych w Internecie oraz do wykonywania działań za pomocą stron internetowych i aplikacji — jest to dodatkowe wyzwanie projektowe.</a:t>
            </a:r>
          </a:p>
        </p:txBody>
      </p:sp>
      <p:pic>
        <p:nvPicPr>
          <p:cNvPr id="5" name="Obraz 4" descr="Ikona starsza kobieta opiera się o młodego mężczyznę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67" y="1551880"/>
            <a:ext cx="3922687" cy="39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Cudzoziemcy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569707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jest to bardzo zróżnicowana grupa użytkowników. Osoby te pochodzą z różnych krajów. Dodatkowo mogą wśród nich być osoby starsze, z niepełnosprawnościami czy </a:t>
            </a:r>
            <a:b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 niskimi kompetencjami cyfrowymi.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język polski nie jest dla tych osób językiem ojczystym.  Szczególnie istotny jest zatem prosty język — nawet jeśli informacja wciąż będzie trudna do zrozumienia, to taka osoba dużo łatwiej przetłumaczy ją automatycznym tłumaczem.</a:t>
            </a:r>
          </a:p>
        </p:txBody>
      </p:sp>
      <p:pic>
        <p:nvPicPr>
          <p:cNvPr id="6" name="Obraz 5" descr="Ikona człowiek i kula ziemska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60" y="1498599"/>
            <a:ext cx="4025594" cy="40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1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Zaskakujący odbiorcy</a:t>
            </a:r>
          </a:p>
        </p:txBody>
      </p:sp>
      <p:pic>
        <p:nvPicPr>
          <p:cNvPr id="1026" name="Picture 2" descr="fragment mapy &quot;25 lat wolności&quot; — kolorowa grafika z wyrysowaną mapą Polski i wieloma elementami powiązanymi z poszczególnymi regionami Polski. Po bokach dodatkowe grafiki i informacje dotyczące historii Polski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330" y="1281595"/>
            <a:ext cx="10415120" cy="56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Spójność potrzeb, a nie cech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133600"/>
            <a:ext cx="10560424" cy="330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Użytkownicy różnią się między sobą i korzystają z różnych rozwiązań, ale ich potrzeby są podobne.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Także osoby z niepełnosprawnościami różnią się między sobą, np. korzystają z różnych technologii asystujących, potrafią obsługiwać te technologie na różnym poziomie. Jednak ich potrzeby, aby skorzystać z informacji czy usługi są takie same jak każdej innej osoby. </a:t>
            </a:r>
          </a:p>
        </p:txBody>
      </p:sp>
    </p:spTree>
    <p:extLst>
      <p:ext uri="{BB962C8B-B14F-4D97-AF65-F5344CB8AC3E}">
        <p14:creationId xmlns:p14="http://schemas.microsoft.com/office/powerpoint/2010/main" val="109329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Wspólne potrzeby nie wynikają ze statusu: osoba z niepełnosprawnością </a:t>
            </a:r>
          </a:p>
        </p:txBody>
      </p:sp>
      <p:pic>
        <p:nvPicPr>
          <p:cNvPr id="1026" name="Picture 2" descr="Fragment grafiki  Inclusive design by Microsoft — ikonicznie przedstawione osoby mające ograniczenia stałe, okresowe lub sytuacyjne związane z dotykiem (osoba z jedną rąk, osoba z ręką w gipsie, osoba z dzieckiem na ręku) i wzrokiem (osoba niewidoma, osoba z zaćmą, rozproszony kierowca)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0"/>
          <a:stretch/>
        </p:blipFill>
        <p:spPr bwMode="auto">
          <a:xfrm>
            <a:off x="932330" y="1886983"/>
            <a:ext cx="433181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 descr="Fragment grafiki  Inclusive design by Microsoft — ikonicznie przedstawione osoby mające ograniczenia stałe, okresowe lub sytuacyjne związane ze słuchem (osoba głucha, osoba z infekcją ucha, barman w głośnym lokalu) i mową (osoba niemówiąca, osoba z zapaleniem krtani, osoba mówiąca z obcym akcentem)."/>
          <p:cNvGrpSpPr/>
          <p:nvPr/>
        </p:nvGrpSpPr>
        <p:grpSpPr>
          <a:xfrm>
            <a:off x="6212542" y="1911349"/>
            <a:ext cx="4443264" cy="4184650"/>
            <a:chOff x="6472376" y="1524000"/>
            <a:chExt cx="4443264" cy="4184650"/>
          </a:xfrm>
        </p:grpSpPr>
        <p:pic>
          <p:nvPicPr>
            <p:cNvPr id="5" name="Picture 2" descr="Inclusive design by Microsoft · Merlin Rebrović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39" t="51931" r="2639" b="165"/>
            <a:stretch/>
          </p:blipFill>
          <p:spPr bwMode="auto">
            <a:xfrm>
              <a:off x="6472376" y="1911349"/>
              <a:ext cx="4443264" cy="379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nclusive design by Microsoft · Merlin Rebrović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166"/>
            <a:stretch/>
          </p:blipFill>
          <p:spPr bwMode="auto">
            <a:xfrm>
              <a:off x="6583830" y="1524000"/>
              <a:ext cx="4331810" cy="45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419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Czytnik ekranu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26931"/>
          </a:xfrm>
        </p:spPr>
        <p:txBody>
          <a:bodyPr>
            <a:normAutofit/>
          </a:bodyPr>
          <a:lstStyle/>
          <a:p>
            <a:r>
              <a:rPr lang="pl-PL" dirty="0"/>
              <a:t>Podstawowe gesty czytników ekranu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2774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pojedyncze stuknięcie jednym palcem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odczytuje element (np. ikonę, opcję w ustawieniach, fragment tekstu);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dwukrotne stuknięcie jednym palcem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aktywuje element (np. otwiera aplikację, zaznacza/odznacza wybrany parametr, aktywuje przycisk);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wodzenie jednym palcem po ekranie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odczytuje podświetlone widoczne ikony lub elementy interfejsu;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przesunięcie jednym palcem w bok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w prawo, przechodzi do następnego elementu, a gdy przesuniesz jednym palcem w lewo do poprzedniego;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przesunięcie jednym palcem w dół lub w górę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możesz przechodzić po parametrach nawigacji czytnika (a nie przewijać widok na ekranie; do przewijania widoku - </a:t>
            </a:r>
            <a:r>
              <a:rPr lang="pl-PL" sz="2100" dirty="0" err="1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scrollowania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 - przesuń dwoma (Android) lub trzema (iOS) palcami.</a:t>
            </a:r>
          </a:p>
        </p:txBody>
      </p:sp>
    </p:spTree>
    <p:extLst>
      <p:ext uri="{BB962C8B-B14F-4D97-AF65-F5344CB8AC3E}">
        <p14:creationId xmlns:p14="http://schemas.microsoft.com/office/powerpoint/2010/main" val="3890549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Nawigacja przyciskiem</a:t>
            </a:r>
          </a:p>
        </p:txBody>
      </p:sp>
    </p:spTree>
    <p:extLst>
      <p:ext uri="{BB962C8B-B14F-4D97-AF65-F5344CB8AC3E}">
        <p14:creationId xmlns:p14="http://schemas.microsoft.com/office/powerpoint/2010/main" val="104516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26931"/>
          </a:xfrm>
        </p:spPr>
        <p:txBody>
          <a:bodyPr>
            <a:normAutofit/>
          </a:bodyPr>
          <a:lstStyle/>
          <a:p>
            <a:r>
              <a:rPr lang="pl-PL" dirty="0"/>
              <a:t>Nawigacja klawiaturą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27742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z="1900" b="1" dirty="0">
                <a:latin typeface="Lato" panose="020F0502020204030203" pitchFamily="34" charset="-18"/>
              </a:rPr>
              <a:t>TAB</a:t>
            </a:r>
            <a:r>
              <a:rPr lang="pl-PL" sz="1900" dirty="0">
                <a:latin typeface="Lato" panose="020F0502020204030203" pitchFamily="34" charset="-18"/>
              </a:rPr>
              <a:t> — idź do przodu; </a:t>
            </a:r>
          </a:p>
          <a:p>
            <a:pPr lvl="0"/>
            <a:r>
              <a:rPr lang="pl-PL" sz="1900" b="1" dirty="0" err="1">
                <a:latin typeface="Lato" panose="020F0502020204030203" pitchFamily="34" charset="-18"/>
              </a:rPr>
              <a:t>Shift+TAB</a:t>
            </a:r>
            <a:r>
              <a:rPr lang="pl-PL" sz="1900" dirty="0">
                <a:latin typeface="Lato" panose="020F0502020204030203" pitchFamily="34" charset="-18"/>
              </a:rPr>
              <a:t> — idź do tyłu;</a:t>
            </a:r>
          </a:p>
          <a:p>
            <a:pPr lvl="0"/>
            <a:r>
              <a:rPr lang="pl-PL" sz="1900" b="1" dirty="0" err="1">
                <a:latin typeface="Lato" panose="020F0502020204030203" pitchFamily="34" charset="-18"/>
              </a:rPr>
              <a:t>Enter</a:t>
            </a:r>
            <a:r>
              <a:rPr lang="pl-PL" sz="1900" dirty="0">
                <a:latin typeface="Lato" panose="020F0502020204030203" pitchFamily="34" charset="-18"/>
              </a:rPr>
              <a:t> — wybierz;</a:t>
            </a:r>
          </a:p>
          <a:p>
            <a:pPr lvl="0"/>
            <a:r>
              <a:rPr lang="pl-PL" sz="1900" b="1" dirty="0" err="1">
                <a:latin typeface="Lato" panose="020F0502020204030203" pitchFamily="34" charset="-18"/>
              </a:rPr>
              <a:t>Esc</a:t>
            </a:r>
            <a:r>
              <a:rPr lang="pl-PL" sz="1900" dirty="0">
                <a:latin typeface="Lato" panose="020F0502020204030203" pitchFamily="34" charset="-18"/>
              </a:rPr>
              <a:t> — wyjdź/zamknij;</a:t>
            </a:r>
          </a:p>
          <a:p>
            <a:pPr lvl="0"/>
            <a:r>
              <a:rPr lang="pl-PL" sz="1900" b="1" dirty="0">
                <a:latin typeface="Lato" panose="020F0502020204030203" pitchFamily="34" charset="-18"/>
              </a:rPr>
              <a:t>spacja</a:t>
            </a:r>
            <a:r>
              <a:rPr lang="pl-PL" sz="1900" dirty="0">
                <a:latin typeface="Lato" panose="020F0502020204030203" pitchFamily="34" charset="-18"/>
              </a:rPr>
              <a:t> — oznacz/rozwiń w np. pola rozwijane, listy rozwijane;</a:t>
            </a:r>
          </a:p>
          <a:p>
            <a:pPr lvl="0"/>
            <a:r>
              <a:rPr lang="pl-PL" sz="1900" b="1" dirty="0">
                <a:latin typeface="Lato" panose="020F0502020204030203" pitchFamily="34" charset="-18"/>
              </a:rPr>
              <a:t>strzałki: do góry </a:t>
            </a:r>
            <a:r>
              <a:rPr lang="pl-PL" sz="1900" dirty="0">
                <a:latin typeface="Lato" panose="020F0502020204030203" pitchFamily="34" charset="-18"/>
              </a:rPr>
              <a:t>i</a:t>
            </a:r>
            <a:r>
              <a:rPr lang="pl-PL" sz="1900" b="1" dirty="0">
                <a:latin typeface="Lato" panose="020F0502020204030203" pitchFamily="34" charset="-18"/>
              </a:rPr>
              <a:t> w dół </a:t>
            </a:r>
            <a:r>
              <a:rPr lang="pl-PL" sz="1900" dirty="0">
                <a:latin typeface="Lato" panose="020F0502020204030203" pitchFamily="34" charset="-18"/>
              </a:rPr>
              <a:t>— przechodzenie po elementach listy rozwijanej.</a:t>
            </a:r>
          </a:p>
        </p:txBody>
      </p:sp>
    </p:spTree>
    <p:extLst>
      <p:ext uri="{BB962C8B-B14F-4D97-AF65-F5344CB8AC3E}">
        <p14:creationId xmlns:p14="http://schemas.microsoft.com/office/powerpoint/2010/main" val="8812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Widok powiększony</a:t>
            </a:r>
          </a:p>
        </p:txBody>
      </p:sp>
    </p:spTree>
    <p:extLst>
      <p:ext uri="{BB962C8B-B14F-4D97-AF65-F5344CB8AC3E}">
        <p14:creationId xmlns:p14="http://schemas.microsoft.com/office/powerpoint/2010/main" val="1994544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1026931"/>
          </a:xfrm>
        </p:spPr>
        <p:txBody>
          <a:bodyPr>
            <a:normAutofit/>
          </a:bodyPr>
          <a:lstStyle/>
          <a:p>
            <a:r>
              <a:rPr lang="pl-PL" dirty="0"/>
              <a:t>Przegląd rozwiązania w widoku powiększonym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27742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z="1900" b="1" dirty="0">
                <a:latin typeface="Lato" panose="020F0502020204030203" pitchFamily="34" charset="-18"/>
              </a:rPr>
              <a:t>CTRL++ </a:t>
            </a:r>
            <a:r>
              <a:rPr lang="pl-PL" sz="1900" dirty="0">
                <a:latin typeface="Lato" panose="020F0502020204030203" pitchFamily="34" charset="-18"/>
              </a:rPr>
              <a:t>— systemowe  powiększanie widoku w przeglądarce webowej; </a:t>
            </a:r>
          </a:p>
          <a:p>
            <a:pPr lvl="0"/>
            <a:r>
              <a:rPr lang="pl-PL" sz="1900" b="1" dirty="0">
                <a:latin typeface="Lato" panose="020F0502020204030203" pitchFamily="34" charset="-18"/>
              </a:rPr>
              <a:t>Lupa/Zoom</a:t>
            </a:r>
            <a:r>
              <a:rPr lang="pl-PL" sz="1900" dirty="0">
                <a:latin typeface="Lato" panose="020F0502020204030203" pitchFamily="34" charset="-18"/>
              </a:rPr>
              <a:t> — testowanie powiększenia powyżej 600%;</a:t>
            </a:r>
          </a:p>
          <a:p>
            <a:pPr lvl="0"/>
            <a:r>
              <a:rPr lang="pl-PL" sz="1900" b="1" dirty="0">
                <a:latin typeface="Lato" panose="020F0502020204030203" pitchFamily="34" charset="-18"/>
              </a:rPr>
              <a:t>maksymalna systemowa wielkość czcionki </a:t>
            </a:r>
            <a:r>
              <a:rPr lang="pl-PL" sz="1900" dirty="0">
                <a:latin typeface="Lato" panose="020F0502020204030203" pitchFamily="34" charset="-18"/>
              </a:rPr>
              <a:t>— ustawienia urządzeń mobilnych;</a:t>
            </a:r>
          </a:p>
          <a:p>
            <a:r>
              <a:rPr lang="pl-PL" sz="1900" b="1" dirty="0">
                <a:latin typeface="Lato" panose="020F0502020204030203" pitchFamily="34" charset="-18"/>
              </a:rPr>
              <a:t>punktowe/tymczasowe powiększanie widoku</a:t>
            </a:r>
            <a:r>
              <a:rPr lang="pl-PL" sz="1900" dirty="0">
                <a:latin typeface="Lato" panose="020F0502020204030203" pitchFamily="34" charset="-18"/>
              </a:rPr>
              <a:t> — ustawienia urządzeń mobilnych.</a:t>
            </a:r>
          </a:p>
          <a:p>
            <a:pPr lvl="0"/>
            <a:endParaRPr lang="pl-PL" sz="1900" dirty="0">
              <a:latin typeface="Lato" panose="020F0502020204030203" pitchFamily="34" charset="-18"/>
            </a:endParaRPr>
          </a:p>
          <a:p>
            <a:endParaRPr lang="pl-PL" sz="1900" dirty="0">
              <a:latin typeface="Lato" panose="020F0502020204030203" pitchFamily="34" charset="-18"/>
            </a:endParaRPr>
          </a:p>
          <a:p>
            <a:pPr lvl="0"/>
            <a:endParaRPr lang="pl-PL" sz="1900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4569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734977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1850" y="4436198"/>
            <a:ext cx="1031705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https://www.gov.pl/dostepnosc-cyfrowa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b="1" dirty="0"/>
              <a:t>Dziękuję </a:t>
            </a:r>
            <a:r>
              <a:rPr lang="pl-PL" sz="4000" b="1"/>
              <a:t>za uwagę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81409"/>
            <a:ext cx="10277537" cy="361087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2"/>
              </a:rPr>
              <a:t>Becris</a:t>
            </a:r>
            <a:r>
              <a:rPr lang="pl-PL" sz="2100" dirty="0"/>
              <a:t> (slajd 5);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3"/>
              </a:rPr>
              <a:t>mattbadal</a:t>
            </a:r>
            <a:r>
              <a:rPr lang="pl-PL" sz="2100" dirty="0"/>
              <a:t> (slajd 7);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4"/>
              </a:rPr>
              <a:t>Freepik</a:t>
            </a:r>
            <a:r>
              <a:rPr lang="pl-PL" sz="2100" dirty="0"/>
              <a:t> (slajdy: 9, 11, 17);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5"/>
              </a:rPr>
              <a:t>Vectors</a:t>
            </a:r>
            <a:r>
              <a:rPr lang="pl-PL" sz="2100" dirty="0">
                <a:hlinkClick r:id="rId5"/>
              </a:rPr>
              <a:t> Tank</a:t>
            </a:r>
            <a:r>
              <a:rPr lang="pl-PL" sz="2100" dirty="0"/>
              <a:t> (slajd 13);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6"/>
              </a:rPr>
              <a:t>Smashicony</a:t>
            </a:r>
            <a:r>
              <a:rPr lang="pl-PL" sz="2100" dirty="0"/>
              <a:t> (slajd 15);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err="1">
                <a:hlinkClick r:id="rId7"/>
              </a:rPr>
              <a:t>Nadiinko</a:t>
            </a:r>
            <a:r>
              <a:rPr lang="pl-PL" sz="2100" dirty="0"/>
              <a:t> (slajdy: 18, 19);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hlinkClick r:id="rId8"/>
              </a:rPr>
              <a:t>https://polskailustracjadladzieci.pl/mapa-polska-25-lat-wolnosci/</a:t>
            </a:r>
            <a:r>
              <a:rPr lang="pl-PL" sz="2100" dirty="0"/>
              <a:t> (slajd 20);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>
                <a:hlinkClick r:id="rId9"/>
              </a:rPr>
              <a:t>Microsoft Inclusive Design Toolkit </a:t>
            </a:r>
            <a:r>
              <a:rPr lang="pl-PL" sz="2100" dirty="0"/>
              <a:t>(slajd 21).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grafik użytych w prezentacji </a:t>
            </a:r>
          </a:p>
        </p:txBody>
      </p:sp>
    </p:spTree>
    <p:extLst>
      <p:ext uri="{BB962C8B-B14F-4D97-AF65-F5344CB8AC3E}">
        <p14:creationId xmlns:p14="http://schemas.microsoft.com/office/powerpoint/2010/main" val="323104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Grupy użytkowników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7541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5449420" cy="43744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nie posługują się wzrokiem. Nie są w stanie zobaczyć na przykład tekstu, zdjęć, wykresów, scen w filmach, gdzie znajdują się poszczególne elementy i jakiego są koloru;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odbierają informacje sekwencyjnie;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dzięki technologiom asystującym mogą korzystać swobodnie ze stron internetowych i aplikacji mobilnych, o ile te spełniają zasady dostępności cyfrowej.</a:t>
            </a:r>
          </a:p>
        </p:txBody>
      </p:sp>
      <p:pic>
        <p:nvPicPr>
          <p:cNvPr id="5" name="Obraz 4" descr="Ikona przekreślone ok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779600"/>
            <a:ext cx="2929468" cy="29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9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 — z czego korzystają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czytnik ekranu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specjalny program przetwarza tekst na mowę. Pozwala też nawigować po takich elementach jak na przykład: nagłówki, listy, linki;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niektórzy użytkownicy korzystają z </a:t>
            </a: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monitora brajlowskieg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 — przetworzą tekst, który jest na ekranie, na odpowiednie znaki w alfabecie Braille’a. Użytkownik może czytać na nim treści stron, aplikacji czy dokumentów, za pomocą dotyku. </a:t>
            </a:r>
          </a:p>
        </p:txBody>
      </p:sp>
    </p:spTree>
    <p:extLst>
      <p:ext uri="{BB962C8B-B14F-4D97-AF65-F5344CB8AC3E}">
        <p14:creationId xmlns:p14="http://schemas.microsoft.com/office/powerpoint/2010/main" val="264990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5449420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są w stanie wzrokowo korzystać z komputera lub smartfona, jednak ich widzenie, nawet przy zastosowaniu szkieł korekcyjnych lub pomocy optycznych, nie jest pełne;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to bardzo zróżnicowana grupa — na przykład jedni używają powiększonej czcionki, inni zwiększonego czy odwróconego kontrastu treści do tła.</a:t>
            </a:r>
          </a:p>
        </p:txBody>
      </p:sp>
      <p:pic>
        <p:nvPicPr>
          <p:cNvPr id="4" name="Obraz 3" descr="Ikona przekreślone częściowo ok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25" y="1691581"/>
            <a:ext cx="3286819" cy="32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 — z czego korzystają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10560424" cy="51156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systemowe funkcje powiększenia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pozwalają na powiększenie czytanego tekstu, wyświetlanej strony internetowej lub okna aplikacji mobilnej;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oprogramowanie powiększające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, które posiada dodatkowe funkcje w stosunku do rozwiązań systemowych, na przykład: jednoczesne powiększenie lupą ekranową, zmiana kolorów treści wyświetlanych w lupie i odczyt tekstu syntezą mowy;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duże wyświetlacze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wyświetlanie widoku mobilnego na dużym ekranie;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opcje dostępności w ustawieniach urządzeń mobilnych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pozwalają na zmianę wyglądu oraz rodzaju czcionki, a także obszaru powiększanego tekstu.</a:t>
            </a:r>
          </a:p>
        </p:txBody>
      </p:sp>
    </p:spTree>
    <p:extLst>
      <p:ext uri="{BB962C8B-B14F-4D97-AF65-F5344CB8AC3E}">
        <p14:creationId xmlns:p14="http://schemas.microsoft.com/office/powerpoint/2010/main" val="423441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głuche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5519270" cy="48552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nie słyszą od urodzenia lub straciły zdolność słyszenia we wczesnym dzieciństwie;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język polski jest dla nich językiem obcym, a jego składnia trudna. Niektórzy piszą i czytają w języku polskim, jednak ich komunikacja w języku pisanym zwykle jest uproszczona;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na co dzień posługują się polskim językiem migowym (PJM). W tym języku w pełni odbierają treści.</a:t>
            </a:r>
          </a:p>
        </p:txBody>
      </p:sp>
      <p:pic>
        <p:nvPicPr>
          <p:cNvPr id="4" name="Obraz 3" descr="Ikona migające dłoni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0" y="2070100"/>
            <a:ext cx="3323123" cy="33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1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głuche — z czego korzystają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0"/>
            <a:ext cx="10560424" cy="51156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rozwiązania, które umożliwiają komunikację i odbiór informacji w polskim języku migowym 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— korzystają oni między innymi z komunikatorów wideo, które umożliwiają swobodną rozmowę w języku migowym;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do komunikacji z osobami słyszącymi mogą wykorzystywać </a:t>
            </a: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funkcję tłumacza PJM </a:t>
            </a:r>
            <a:b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b="1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on-line</a:t>
            </a:r>
            <a:r>
              <a:rPr lang="pl-PL" sz="2100" dirty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. Polega ona na połączeniu wideo z tłumaczem, który jest pośrednikiem pomiędzy rozmawiającymi osobami. </a:t>
            </a:r>
          </a:p>
        </p:txBody>
      </p:sp>
    </p:spTree>
    <p:extLst>
      <p:ext uri="{BB962C8B-B14F-4D97-AF65-F5344CB8AC3E}">
        <p14:creationId xmlns:p14="http://schemas.microsoft.com/office/powerpoint/2010/main" val="280232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12416</TotalTime>
  <Words>1304</Words>
  <Application>Microsoft Office PowerPoint</Application>
  <PresentationFormat>Panoramiczny</PresentationFormat>
  <Paragraphs>100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Lato</vt:lpstr>
      <vt:lpstr>Lato Black</vt:lpstr>
      <vt:lpstr>Open Sans</vt:lpstr>
      <vt:lpstr>Open Sans Semibold</vt:lpstr>
      <vt:lpstr>Office Theme</vt:lpstr>
      <vt:lpstr>Projekt niestandardowy</vt:lpstr>
      <vt:lpstr>KTO I JAK KORZYSTA  Z DOSTĘPNOŚCI CYFROWEJ</vt:lpstr>
      <vt:lpstr>Spójność potrzeb, a nie cech</vt:lpstr>
      <vt:lpstr>Grupy użytkowników</vt:lpstr>
      <vt:lpstr>Osoby niewidome</vt:lpstr>
      <vt:lpstr>Osoby niewidome — z czego korzystają</vt:lpstr>
      <vt:lpstr>Osoby słabowidzące</vt:lpstr>
      <vt:lpstr>Osoby słabowidzące — z czego korzystają</vt:lpstr>
      <vt:lpstr>Osoby głuche</vt:lpstr>
      <vt:lpstr>Osoby głuche — z czego korzystają</vt:lpstr>
      <vt:lpstr>Osoby niesłyszące i słabosłyszące</vt:lpstr>
      <vt:lpstr>Osoby niesłyszące i słabosłyszące — z czego korzystają</vt:lpstr>
      <vt:lpstr>Osoby z niepełnosprawnością ruchową</vt:lpstr>
      <vt:lpstr>Osoby z niepełnosprawnością ruchową — z czego korzystają</vt:lpstr>
      <vt:lpstr>Osoby z ograniczeniami poznawczymi i niepełnosprawnością intelektualną</vt:lpstr>
      <vt:lpstr>Osoby z ograniczeniami poznawczymi i niepełnosprawnością intelektualną — z czego korzystają</vt:lpstr>
      <vt:lpstr>Osoby ze sprzężonymi niepełnosprawnościami</vt:lpstr>
      <vt:lpstr>Osoby starsze</vt:lpstr>
      <vt:lpstr>Cudzoziemcy</vt:lpstr>
      <vt:lpstr>Zaskakujący odbiorcy</vt:lpstr>
      <vt:lpstr>Wspólne potrzeby nie wynikają ze statusu: osoba z niepełnosprawnością </vt:lpstr>
      <vt:lpstr>Czytnik ekranu</vt:lpstr>
      <vt:lpstr>Podstawowe gesty czytników ekranu</vt:lpstr>
      <vt:lpstr>Nawigacja przyciskiem</vt:lpstr>
      <vt:lpstr>Nawigacja klawiaturą</vt:lpstr>
      <vt:lpstr>Widok powiększony</vt:lpstr>
      <vt:lpstr>Przegląd rozwiązania w widoku powiększonym</vt:lpstr>
      <vt:lpstr>Pytania?</vt:lpstr>
      <vt:lpstr>Dziękuję za uwagę</vt:lpstr>
      <vt:lpstr>Źródła grafik użytych w prezentacji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i jak korzysta z dostępności cyfrowej</dc:title>
  <dc:creator>Krycki Wojciech</dc:creator>
  <cp:lastModifiedBy>Dębska Anna</cp:lastModifiedBy>
  <cp:revision>579</cp:revision>
  <dcterms:created xsi:type="dcterms:W3CDTF">2018-01-11T08:55:36Z</dcterms:created>
  <dcterms:modified xsi:type="dcterms:W3CDTF">2023-10-18T12:18:06Z</dcterms:modified>
</cp:coreProperties>
</file>