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  <p:sldMasterId id="2147483751" r:id="rId2"/>
  </p:sldMasterIdLst>
  <p:notesMasterIdLst>
    <p:notesMasterId r:id="rId32"/>
  </p:notesMasterIdLst>
  <p:handoutMasterIdLst>
    <p:handoutMasterId r:id="rId33"/>
  </p:handoutMasterIdLst>
  <p:sldIdLst>
    <p:sldId id="1339" r:id="rId3"/>
    <p:sldId id="1390" r:id="rId4"/>
    <p:sldId id="1388" r:id="rId5"/>
    <p:sldId id="1391" r:id="rId6"/>
    <p:sldId id="1400" r:id="rId7"/>
    <p:sldId id="1417" r:id="rId8"/>
    <p:sldId id="1404" r:id="rId9"/>
    <p:sldId id="1418" r:id="rId10"/>
    <p:sldId id="1406" r:id="rId11"/>
    <p:sldId id="1419" r:id="rId12"/>
    <p:sldId id="1408" r:id="rId13"/>
    <p:sldId id="1420" r:id="rId14"/>
    <p:sldId id="1410" r:id="rId15"/>
    <p:sldId id="1421" r:id="rId16"/>
    <p:sldId id="1412" r:id="rId17"/>
    <p:sldId id="1422" r:id="rId18"/>
    <p:sldId id="1423" r:id="rId19"/>
    <p:sldId id="1424" r:id="rId20"/>
    <p:sldId id="1367" r:id="rId21"/>
    <p:sldId id="1401" r:id="rId22"/>
    <p:sldId id="870" r:id="rId23"/>
    <p:sldId id="1425" r:id="rId24"/>
    <p:sldId id="1399" r:id="rId25"/>
    <p:sldId id="1426" r:id="rId26"/>
    <p:sldId id="1398" r:id="rId27"/>
    <p:sldId id="1427" r:id="rId28"/>
    <p:sldId id="1397" r:id="rId29"/>
    <p:sldId id="871" r:id="rId30"/>
    <p:sldId id="1402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1111"/>
    <a:srgbClr val="ED51C8"/>
    <a:srgbClr val="EBD253"/>
    <a:srgbClr val="1D6F17"/>
    <a:srgbClr val="1B676B"/>
    <a:srgbClr val="008000"/>
    <a:srgbClr val="245C8D"/>
    <a:srgbClr val="0F539D"/>
    <a:srgbClr val="C12607"/>
    <a:srgbClr val="B123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89" autoAdjust="0"/>
    <p:restoredTop sz="94083" autoAdjust="0"/>
  </p:normalViewPr>
  <p:slideViewPr>
    <p:cSldViewPr snapToGrid="0">
      <p:cViewPr varScale="1">
        <p:scale>
          <a:sx n="66" d="100"/>
          <a:sy n="66" d="100"/>
        </p:scale>
        <p:origin x="82" y="4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C9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5" name="Obraz 4" descr="Logotyp Ministerstwa Cyfryzacji.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20" y="0"/>
            <a:ext cx="1399357" cy="1397413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C9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297998"/>
            <a:ext cx="685800" cy="423334"/>
          </a:xfrm>
          <a:prstGeom prst="rect">
            <a:avLst/>
          </a:prstGeom>
          <a:solidFill>
            <a:srgbClr val="C9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C91111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polskailustracjadladzieci.pl/mapa-polska-25-lat-wolnosci/" TargetMode="External"/><Relationship Id="rId3" Type="http://schemas.openxmlformats.org/officeDocument/2006/relationships/hyperlink" Target="https://www.flaticon.com/authors/mattbadal" TargetMode="External"/><Relationship Id="rId7" Type="http://schemas.openxmlformats.org/officeDocument/2006/relationships/hyperlink" Target="https://www.flaticon.com/authors/nadiinko" TargetMode="External"/><Relationship Id="rId2" Type="http://schemas.openxmlformats.org/officeDocument/2006/relationships/hyperlink" Target="https://www.flaticon.com/authors/becr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mashicons.com/" TargetMode="External"/><Relationship Id="rId5" Type="http://schemas.openxmlformats.org/officeDocument/2006/relationships/hyperlink" Target="https://www.flaticon.com/authors/vectors-tank" TargetMode="External"/><Relationship Id="rId4" Type="http://schemas.openxmlformats.org/officeDocument/2006/relationships/hyperlink" Target="https://www.freepik.com/" TargetMode="External"/><Relationship Id="rId9" Type="http://schemas.openxmlformats.org/officeDocument/2006/relationships/hyperlink" Target="https://inclusive.microsoft.design/tools-and-activities/InclusiveActivityCards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2637575"/>
            <a:ext cx="10425490" cy="2180805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pl-PL" dirty="0">
                <a:latin typeface="Lato Black" panose="020F0A02020204030203" pitchFamily="34" charset="-18"/>
              </a:rPr>
              <a:t>KTO I JAK KORZYSTA </a:t>
            </a:r>
            <a:br>
              <a:rPr lang="pl-PL" dirty="0">
                <a:latin typeface="Lato Black" panose="020F0A02020204030203" pitchFamily="34" charset="-18"/>
              </a:rPr>
            </a:br>
            <a:r>
              <a:rPr lang="pl-PL" dirty="0">
                <a:latin typeface="Lato Black" panose="020F0A02020204030203" pitchFamily="34" charset="-18"/>
              </a:rPr>
              <a:t>Z DOSTĘPNOŚCI CYFROWEJ</a:t>
            </a:r>
            <a:endParaRPr lang="pl-PL" b="1" dirty="0">
              <a:latin typeface="Lato Black" panose="020F0A02020204030203" pitchFamily="34" charset="-18"/>
            </a:endParaRPr>
          </a:p>
        </p:txBody>
      </p:sp>
      <p:pic>
        <p:nvPicPr>
          <p:cNvPr id="3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67" y="600964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591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niesłyszące i słabosłyszące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23330"/>
            <a:ext cx="5449420" cy="485526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osoby, które częściowo lub całkowicie straciły zdolność słyszenia w późniejszym etapie swojego życia, nawet w dorosłości;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znają język polski i są w stanie zrozumieć napisane treści. PJM nie jest dla nich naturalną formą kontaktu;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mają problemy ze zrozumieniem treści audio, których nie słyszą w pełni.</a:t>
            </a:r>
          </a:p>
        </p:txBody>
      </p:sp>
      <p:pic>
        <p:nvPicPr>
          <p:cNvPr id="5" name="Obraz 4" descr="Ikona ucho z aparatem słuchowym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899" y="2000249"/>
            <a:ext cx="2520645" cy="252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77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niesłyszące i słabosłyszące — z czego korzystają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10560424" cy="51156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rozwiązania, które rozpoznają mowę i zamieniają ją na tekst — w ten sposób działa na przykład funkcja automatycznych napisów w niektórych serwisach z filmami, czy funkcja dodawania napisów na żywo (w trakcie rozmowy na komunikatorze np. MS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Teams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funkcja zamiany mowy na tekst, która jest na wielu urządzeniach mobilnych i komputerach — umożliwia głosowe dyktowanie treści wiadomości, ale równie dobrze może wspierać osoby słabosłyszące, zamieniając na tekst słowa, które wypowiada druga osoba;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mogą także wykorzystywać aplikacje, które są przeznaczone do tego, aby automatycznie tworzyć napisy i rozróżnić wypowiadające się osoby (np. Ava: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Transcriptions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&amp;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Captions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46875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z niepełnosprawnością ruchową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5449420" cy="485526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Niektóre osoby z niepełnosprawnością ruchową nawigują po stronach internetowych i w aplikacjach mobilnych na przykład za pomocą samej klawiatury, ruchów gałek ocznych czy głosowo. 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Nawigacja, która polega na obsłużeniu czegoś myszą czy stosowania złożonych gestów na ekranie dotykowym, może być dla nich utrudniona lub niemożliwa.</a:t>
            </a:r>
          </a:p>
        </p:txBody>
      </p:sp>
      <p:pic>
        <p:nvPicPr>
          <p:cNvPr id="5" name="Obraz 4" descr="Ikona klawiatura, myszka i mikrofon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14" y="1657180"/>
            <a:ext cx="3543640" cy="354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253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z niepełnosprawnością ruchową — z czego korzystają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10560424" cy="511561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osoby, które nie są w stanie precyzyjnie poruszać myszą, korzystają z klawiatury fizycznej lub oddzielnego przycisku, podłączanych do komputera lub urządzenia mobilnego. Wykorzystują również trackballe lub klawiatury z powiększonymi przyciskami;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urządzeniach mobilnych ten sposób nawigacji wspierają dodatkowe opcje — na przykład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SwitchAccess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/przełącznik uniwersalny  (Android) i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SwitchControl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(iOS);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osoby z bardzo ograniczoną sprawnością ruchową całego ciała mogą korzystać ze specjalnie zaprojektowanej myszy, którą sterują ruchem głowy (tzw.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headmouse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). Są także rozwiązania, które śledzą ruch gałek ocznych i umożliwiają nawigację wzrokiem;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assistive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touch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— umożliwia zmianę gestów lub siły do ich wykonywania. Ustawienia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assistive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touch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usuwają również problemy związane z przypadkowym dotknięciem ekranu dotykowego;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sterowanie głosowe, na przykład przy pomocy asystenta Google w urządzeniach mobilnych z systemem Android oraz iOS lub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Siri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dla urządzeń z systemem iOS i komputerów Mac.</a:t>
            </a:r>
          </a:p>
        </p:txBody>
      </p:sp>
    </p:spTree>
    <p:extLst>
      <p:ext uri="{BB962C8B-B14F-4D97-AF65-F5344CB8AC3E}">
        <p14:creationId xmlns:p14="http://schemas.microsoft.com/office/powerpoint/2010/main" val="20748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z ograniczeniami poznawczymi i niepełnosprawnością intelektualną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5665320" cy="485526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mogą mieć trudności z obsługą złożonych </a:t>
            </a:r>
            <a:b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dynamicznie zmieniających się stron internetowych oraz ekranów aplikacji mobilnych. Działanie takich rozwiązań będzie dla nich mało zrozumiałe.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szczególnie osoby z niepełnosprawnością intelektualną potrzebują prostych tekstów </a:t>
            </a:r>
            <a:b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instrukcji, aby móc z nich w pełni korzystać.</a:t>
            </a:r>
          </a:p>
        </p:txBody>
      </p:sp>
      <p:pic>
        <p:nvPicPr>
          <p:cNvPr id="5" name="Obraz 4" descr="Ikona głowa z trybami w środku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908" y="2165349"/>
            <a:ext cx="2698445" cy="269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18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1026931"/>
          </a:xfrm>
        </p:spPr>
        <p:txBody>
          <a:bodyPr>
            <a:normAutofit/>
          </a:bodyPr>
          <a:lstStyle/>
          <a:p>
            <a:r>
              <a:rPr lang="pl-PL" dirty="0"/>
              <a:t>Osoby z ograniczeniami poznawczymi i niepełnosprawnością intelektualną</a:t>
            </a:r>
            <a:br>
              <a:rPr lang="pl-PL" dirty="0"/>
            </a:br>
            <a:r>
              <a:rPr lang="pl-PL" dirty="0"/>
              <a:t>— z czego korzystają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10560424" cy="51156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niektórzy użytkownicy śledzą tekst wzrokiem i jednocześnie odsłuchują go dzięki oprogramowaniu, które przetwarza tekst na mowę;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wspierają się tak zwanym trybem czytania włączanym w przeglądarce internetowej. Tryb ten blokuje wyświetlanie rozpraszaczy i pokazuje tekst w powiększonym, jednokolumnowym widoku;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chętnie korzystają z tak zwanych tekstów łatwych do czytania, czyli ETR (od angielskiego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easy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read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). Przygotowanie takich tekstów to zadanie redaktorów stron </a:t>
            </a:r>
            <a:b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aplikacji, ale rozwijają się także rozwiązania do automatycznego ich tworzenia, na przykład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EasyReading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5711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ze sprzężonymi niepełnosprawnościami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5633570" cy="485526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czasem jedna osoba może mieć kilka niepełnosprawności i łączy korzystanie </a:t>
            </a:r>
            <a:b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różnych rozwiązań;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 przykład,  osoba słabowidząca </a:t>
            </a:r>
            <a:b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dodatkową niesprawnością dłoni może nawigować samą klawiaturą w widoku powiększonym do kilkuset procent;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 można przewidzieć wszystkich możliwych sprzężeń, ale warto uwzględniać takie osoby w testach z użytkownikami.</a:t>
            </a:r>
          </a:p>
        </p:txBody>
      </p:sp>
      <p:pic>
        <p:nvPicPr>
          <p:cNvPr id="6" name="Obraz 5" descr="Ikona połączone puzzle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485" y="2260600"/>
            <a:ext cx="2984500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90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starsze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5633570" cy="485526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seniorzy mogą mieć różne ograniczenia w zakresie wzroku, słuchu, ruchu czy rozumienia;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wielu ma ograniczone zaufanie do treści publikowanych w Internecie oraz do wykonywania działań za pomocą stron internetowych i aplikacji — jest to dodatkowe wyzwanie projektowe.</a:t>
            </a:r>
          </a:p>
        </p:txBody>
      </p:sp>
      <p:pic>
        <p:nvPicPr>
          <p:cNvPr id="5" name="Obraz 4" descr="Ikona starsza kobieta opiera się o młodego mężczyznę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467" y="1551880"/>
            <a:ext cx="3922687" cy="39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2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Cudzoziemcy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5697070" cy="485526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 to bardzo zróżnicowana grupa użytkowników. Osoby te pochodzą z różnych krajów. Dodatkowo mogą wśród nich być osoby starsze, z niepełnosprawnościami czy </a:t>
            </a:r>
            <a:b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 niskimi kompetencjami cyfrowymi.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język polski nie jest dla tych osób językiem ojczystym.  Szczególnie istotny jest zatem prosty język — nawet jeśli informacja wciąż będzie trudna do zrozumienia, to taka osoba dużo łatwiej przetłumaczy ją automatycznym tłumaczem.</a:t>
            </a:r>
          </a:p>
        </p:txBody>
      </p:sp>
      <p:pic>
        <p:nvPicPr>
          <p:cNvPr id="6" name="Obraz 5" descr="Ikona człowiek i kula ziemska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160" y="1498599"/>
            <a:ext cx="4025594" cy="402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10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Zaskakujący odbiorcy</a:t>
            </a:r>
          </a:p>
        </p:txBody>
      </p:sp>
      <p:pic>
        <p:nvPicPr>
          <p:cNvPr id="1026" name="Picture 2" descr="fragment mapy &quot;25 lat wolności&quot; — kolorowa grafika z wyrysowaną mapą Polski i wieloma elementami powiązanymi z poszczególnymi regionami Polski. Po bokach dodatkowe grafiki i informacje dotyczące historii Polski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2330" y="1281595"/>
            <a:ext cx="10415120" cy="560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60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Spójność potrzeb, a nie cech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133600"/>
            <a:ext cx="10560424" cy="33020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Użytkownicy różnią się między sobą i korzystają z różnych rozwiązań, ale ich potrzeby są podobne.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Także osoby z niepełnosprawnościami różnią się między sobą, np. korzystają z różnych technologii asystujących, potrafią obsługiwać te technologie na różnym poziomie. Jednak ich potrzeby, aby skorzystać z informacji czy usługi są takie same jak każdej innej osoby. </a:t>
            </a:r>
          </a:p>
        </p:txBody>
      </p:sp>
    </p:spTree>
    <p:extLst>
      <p:ext uri="{BB962C8B-B14F-4D97-AF65-F5344CB8AC3E}">
        <p14:creationId xmlns:p14="http://schemas.microsoft.com/office/powerpoint/2010/main" val="1093299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Wspólne potrzeby nie wynikają ze statusu: osoba z niepełnosprawnością </a:t>
            </a:r>
          </a:p>
        </p:txBody>
      </p:sp>
      <p:pic>
        <p:nvPicPr>
          <p:cNvPr id="1026" name="Picture 2" descr="Fragment grafiki  Inclusive design by Microsoft — ikonicznie przedstawione osoby mające ograniczenia stałe, okresowe lub sytuacyjne związane z dotykiem (osoba z jedną rąk, osoba z ręką w gipsie, osoba z dzieckiem na ręku) i wzrokiem (osoba niewidoma, osoba z zaćmą, rozproszony kierowca)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30"/>
          <a:stretch/>
        </p:blipFill>
        <p:spPr bwMode="auto">
          <a:xfrm>
            <a:off x="932330" y="1886983"/>
            <a:ext cx="4331810" cy="407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 descr="Fragment grafiki  Inclusive design by Microsoft — ikonicznie przedstawione osoby mające ograniczenia stałe, okresowe lub sytuacyjne związane ze słuchem (osoba głucha, osoba z infekcją ucha, barman w głośnym lokalu) i mową (osoba niemówiąca, osoba z zapaleniem krtani, osoba mówiąca z obcym akcentem)."/>
          <p:cNvGrpSpPr/>
          <p:nvPr/>
        </p:nvGrpSpPr>
        <p:grpSpPr>
          <a:xfrm>
            <a:off x="6212542" y="1911349"/>
            <a:ext cx="4443264" cy="4184650"/>
            <a:chOff x="6472376" y="1524000"/>
            <a:chExt cx="4443264" cy="4184650"/>
          </a:xfrm>
        </p:grpSpPr>
        <p:pic>
          <p:nvPicPr>
            <p:cNvPr id="5" name="Picture 2" descr="Inclusive design by Microsoft · Merlin Rebrović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39" t="51931" r="2639" b="165"/>
            <a:stretch/>
          </p:blipFill>
          <p:spPr bwMode="auto">
            <a:xfrm>
              <a:off x="6472376" y="1911349"/>
              <a:ext cx="4443264" cy="3797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Inclusive design by Microsoft · Merlin Rebrović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4166"/>
            <a:stretch/>
          </p:blipFill>
          <p:spPr bwMode="auto">
            <a:xfrm>
              <a:off x="6583830" y="1524000"/>
              <a:ext cx="4331810" cy="450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4191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Czytnik ekranu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1026931"/>
          </a:xfrm>
        </p:spPr>
        <p:txBody>
          <a:bodyPr>
            <a:normAutofit/>
          </a:bodyPr>
          <a:lstStyle/>
          <a:p>
            <a:r>
              <a:rPr lang="pl-PL" dirty="0"/>
              <a:t>Podstawowe gesty czytników ekranu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277420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pojedyncze stuknięcie jednym palcem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odczytuje element (np. ikonę, opcję w ustawieniach, fragment tekstu);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dwukrotne stuknięcie jednym palcem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aktywuje element (np. otwiera aplikację, zaznacza/odznacza wybrany parametr, aktywuje przycisk);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wodzenie jednym palcem po ekranie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odczytuje podświetlone widoczne ikony lub elementy interfejsu;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przesunięcie jednym palcem w bok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w prawo, przechodzi do następnego elementu, a gdy przesuniesz jednym palcem w lewo do poprzedniego;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przesunięcie jednym palcem w dół lub w górę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możesz przechodzić po parametrach nawigacji czytnika (a nie przewijać widok na ekranie; do przewijania widoku -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scrollowania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- przesuń dwoma (Android) lub trzema (iOS) palcami.</a:t>
            </a:r>
          </a:p>
        </p:txBody>
      </p:sp>
    </p:spTree>
    <p:extLst>
      <p:ext uri="{BB962C8B-B14F-4D97-AF65-F5344CB8AC3E}">
        <p14:creationId xmlns:p14="http://schemas.microsoft.com/office/powerpoint/2010/main" val="3890549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Nawigacja przyciskiem</a:t>
            </a:r>
          </a:p>
        </p:txBody>
      </p:sp>
    </p:spTree>
    <p:extLst>
      <p:ext uri="{BB962C8B-B14F-4D97-AF65-F5344CB8AC3E}">
        <p14:creationId xmlns:p14="http://schemas.microsoft.com/office/powerpoint/2010/main" val="104516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1026931"/>
          </a:xfrm>
        </p:spPr>
        <p:txBody>
          <a:bodyPr>
            <a:normAutofit/>
          </a:bodyPr>
          <a:lstStyle/>
          <a:p>
            <a:r>
              <a:rPr lang="pl-PL" dirty="0"/>
              <a:t>Nawigacja klawiaturą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277420"/>
          </a:xfr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z="1900" b="1" dirty="0">
                <a:latin typeface="Lato" panose="020F0502020204030203" pitchFamily="34" charset="-18"/>
              </a:rPr>
              <a:t>TAB</a:t>
            </a:r>
            <a:r>
              <a:rPr lang="pl-PL" sz="1900" dirty="0">
                <a:latin typeface="Lato" panose="020F0502020204030203" pitchFamily="34" charset="-18"/>
              </a:rPr>
              <a:t> — idź do przodu; </a:t>
            </a:r>
          </a:p>
          <a:p>
            <a:pPr lvl="0"/>
            <a:r>
              <a:rPr lang="pl-PL" sz="1900" b="1" dirty="0" err="1">
                <a:latin typeface="Lato" panose="020F0502020204030203" pitchFamily="34" charset="-18"/>
              </a:rPr>
              <a:t>Shift+TAB</a:t>
            </a:r>
            <a:r>
              <a:rPr lang="pl-PL" sz="1900" dirty="0">
                <a:latin typeface="Lato" panose="020F0502020204030203" pitchFamily="34" charset="-18"/>
              </a:rPr>
              <a:t> — idź do tyłu;</a:t>
            </a:r>
          </a:p>
          <a:p>
            <a:pPr lvl="0"/>
            <a:r>
              <a:rPr lang="pl-PL" sz="1900" b="1" dirty="0" err="1">
                <a:latin typeface="Lato" panose="020F0502020204030203" pitchFamily="34" charset="-18"/>
              </a:rPr>
              <a:t>Enter</a:t>
            </a:r>
            <a:r>
              <a:rPr lang="pl-PL" sz="1900" dirty="0">
                <a:latin typeface="Lato" panose="020F0502020204030203" pitchFamily="34" charset="-18"/>
              </a:rPr>
              <a:t> — wybierz;</a:t>
            </a:r>
          </a:p>
          <a:p>
            <a:pPr lvl="0"/>
            <a:r>
              <a:rPr lang="pl-PL" sz="1900" b="1" dirty="0" err="1">
                <a:latin typeface="Lato" panose="020F0502020204030203" pitchFamily="34" charset="-18"/>
              </a:rPr>
              <a:t>Esc</a:t>
            </a:r>
            <a:r>
              <a:rPr lang="pl-PL" sz="1900" dirty="0">
                <a:latin typeface="Lato" panose="020F0502020204030203" pitchFamily="34" charset="-18"/>
              </a:rPr>
              <a:t> — wyjdź/zamknij;</a:t>
            </a:r>
          </a:p>
          <a:p>
            <a:pPr lvl="0"/>
            <a:r>
              <a:rPr lang="pl-PL" sz="1900" b="1" dirty="0">
                <a:latin typeface="Lato" panose="020F0502020204030203" pitchFamily="34" charset="-18"/>
              </a:rPr>
              <a:t>spacja</a:t>
            </a:r>
            <a:r>
              <a:rPr lang="pl-PL" sz="1900" dirty="0">
                <a:latin typeface="Lato" panose="020F0502020204030203" pitchFamily="34" charset="-18"/>
              </a:rPr>
              <a:t> — oznacz/rozwiń w np. pola rozwijane, listy rozwijane;</a:t>
            </a:r>
          </a:p>
          <a:p>
            <a:pPr lvl="0"/>
            <a:r>
              <a:rPr lang="pl-PL" sz="1900" b="1" dirty="0">
                <a:latin typeface="Lato" panose="020F0502020204030203" pitchFamily="34" charset="-18"/>
              </a:rPr>
              <a:t>strzałki: do góry </a:t>
            </a:r>
            <a:r>
              <a:rPr lang="pl-PL" sz="1900" dirty="0">
                <a:latin typeface="Lato" panose="020F0502020204030203" pitchFamily="34" charset="-18"/>
              </a:rPr>
              <a:t>i</a:t>
            </a:r>
            <a:r>
              <a:rPr lang="pl-PL" sz="1900" b="1" dirty="0">
                <a:latin typeface="Lato" panose="020F0502020204030203" pitchFamily="34" charset="-18"/>
              </a:rPr>
              <a:t> w dół </a:t>
            </a:r>
            <a:r>
              <a:rPr lang="pl-PL" sz="1900" dirty="0">
                <a:latin typeface="Lato" panose="020F0502020204030203" pitchFamily="34" charset="-18"/>
              </a:rPr>
              <a:t>— przechodzenie po elementach listy rozwijanej.</a:t>
            </a:r>
          </a:p>
        </p:txBody>
      </p:sp>
    </p:spTree>
    <p:extLst>
      <p:ext uri="{BB962C8B-B14F-4D97-AF65-F5344CB8AC3E}">
        <p14:creationId xmlns:p14="http://schemas.microsoft.com/office/powerpoint/2010/main" val="88122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Widok powiększony</a:t>
            </a:r>
          </a:p>
        </p:txBody>
      </p:sp>
    </p:spTree>
    <p:extLst>
      <p:ext uri="{BB962C8B-B14F-4D97-AF65-F5344CB8AC3E}">
        <p14:creationId xmlns:p14="http://schemas.microsoft.com/office/powerpoint/2010/main" val="19945443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1026931"/>
          </a:xfrm>
        </p:spPr>
        <p:txBody>
          <a:bodyPr>
            <a:normAutofit/>
          </a:bodyPr>
          <a:lstStyle/>
          <a:p>
            <a:r>
              <a:rPr lang="pl-PL" dirty="0"/>
              <a:t>Przegląd rozwiązania w widoku powiększonym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277420"/>
          </a:xfr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z="1900" b="1" dirty="0">
                <a:latin typeface="Lato" panose="020F0502020204030203" pitchFamily="34" charset="-18"/>
              </a:rPr>
              <a:t>CTRL++ </a:t>
            </a:r>
            <a:r>
              <a:rPr lang="pl-PL" sz="1900" dirty="0">
                <a:latin typeface="Lato" panose="020F0502020204030203" pitchFamily="34" charset="-18"/>
              </a:rPr>
              <a:t>— systemowe  powiększanie widoku w przeglądarce webowej; </a:t>
            </a:r>
          </a:p>
          <a:p>
            <a:pPr lvl="0"/>
            <a:r>
              <a:rPr lang="pl-PL" sz="1900" b="1" dirty="0">
                <a:latin typeface="Lato" panose="020F0502020204030203" pitchFamily="34" charset="-18"/>
              </a:rPr>
              <a:t>Lupa/Zoom</a:t>
            </a:r>
            <a:r>
              <a:rPr lang="pl-PL" sz="1900" dirty="0">
                <a:latin typeface="Lato" panose="020F0502020204030203" pitchFamily="34" charset="-18"/>
              </a:rPr>
              <a:t> — testowanie powiększenia powyżej 600%;</a:t>
            </a:r>
          </a:p>
          <a:p>
            <a:pPr lvl="0"/>
            <a:r>
              <a:rPr lang="pl-PL" sz="1900" b="1" dirty="0">
                <a:latin typeface="Lato" panose="020F0502020204030203" pitchFamily="34" charset="-18"/>
              </a:rPr>
              <a:t>maksymalna systemowa wielkość czcionki </a:t>
            </a:r>
            <a:r>
              <a:rPr lang="pl-PL" sz="1900" dirty="0">
                <a:latin typeface="Lato" panose="020F0502020204030203" pitchFamily="34" charset="-18"/>
              </a:rPr>
              <a:t>— ustawienia urządzeń mobilnych;</a:t>
            </a:r>
          </a:p>
          <a:p>
            <a:r>
              <a:rPr lang="pl-PL" sz="1900" b="1" dirty="0">
                <a:latin typeface="Lato" panose="020F0502020204030203" pitchFamily="34" charset="-18"/>
              </a:rPr>
              <a:t>punktowe/tymczasowe powiększanie widoku</a:t>
            </a:r>
            <a:r>
              <a:rPr lang="pl-PL" sz="1900" dirty="0">
                <a:latin typeface="Lato" panose="020F0502020204030203" pitchFamily="34" charset="-18"/>
              </a:rPr>
              <a:t> — ustawienia urządzeń mobilnych.</a:t>
            </a:r>
          </a:p>
          <a:p>
            <a:pPr lvl="0"/>
            <a:endParaRPr lang="pl-PL" sz="1900" dirty="0">
              <a:latin typeface="Lato" panose="020F0502020204030203" pitchFamily="34" charset="-18"/>
            </a:endParaRPr>
          </a:p>
          <a:p>
            <a:endParaRPr lang="pl-PL" sz="1900" dirty="0">
              <a:latin typeface="Lato" panose="020F0502020204030203" pitchFamily="34" charset="-18"/>
            </a:endParaRPr>
          </a:p>
          <a:p>
            <a:pPr lvl="0"/>
            <a:endParaRPr lang="pl-PL" sz="19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45698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734977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Dziękuję </a:t>
            </a:r>
            <a:r>
              <a:rPr lang="pl-PL" sz="4000" b="1"/>
              <a:t>za uwagę</a:t>
            </a:r>
            <a:endParaRPr lang="pl-PL" sz="4000" b="1" dirty="0"/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2"/>
              </a:rPr>
              <a:t>Becris</a:t>
            </a:r>
            <a:r>
              <a:rPr lang="pl-PL" sz="2100" dirty="0"/>
              <a:t> (slajd 5);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3"/>
              </a:rPr>
              <a:t>mattbadal</a:t>
            </a:r>
            <a:r>
              <a:rPr lang="pl-PL" sz="2100" dirty="0"/>
              <a:t> (slajd 7);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4"/>
              </a:rPr>
              <a:t>Freepik</a:t>
            </a:r>
            <a:r>
              <a:rPr lang="pl-PL" sz="2100" dirty="0"/>
              <a:t> (slajdy: 9, 11, 17);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5"/>
              </a:rPr>
              <a:t>Vectors</a:t>
            </a:r>
            <a:r>
              <a:rPr lang="pl-PL" sz="2100" dirty="0">
                <a:hlinkClick r:id="rId5"/>
              </a:rPr>
              <a:t> Tank</a:t>
            </a:r>
            <a:r>
              <a:rPr lang="pl-PL" sz="2100" dirty="0"/>
              <a:t> (slajd 13);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6"/>
              </a:rPr>
              <a:t>Smashicony</a:t>
            </a:r>
            <a:r>
              <a:rPr lang="pl-PL" sz="2100" dirty="0"/>
              <a:t> (slajd 15);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7"/>
              </a:rPr>
              <a:t>Nadiinko</a:t>
            </a:r>
            <a:r>
              <a:rPr lang="pl-PL" sz="2100" dirty="0"/>
              <a:t> (slajdy: 18, 19);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hlinkClick r:id="rId8"/>
              </a:rPr>
              <a:t>https://polskailustracjadladzieci.pl/mapa-polska-25-lat-wolnosci/</a:t>
            </a:r>
            <a:r>
              <a:rPr lang="pl-PL" sz="2100" dirty="0"/>
              <a:t> (slajd 20);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hlinkClick r:id="rId9"/>
              </a:rPr>
              <a:t>Microsoft Inclusive Design Toolkit </a:t>
            </a:r>
            <a:r>
              <a:rPr lang="pl-PL" sz="2100" dirty="0"/>
              <a:t>(slajd 21).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Źródła grafik użytych w prezentacji </a:t>
            </a:r>
          </a:p>
        </p:txBody>
      </p:sp>
    </p:spTree>
    <p:extLst>
      <p:ext uri="{BB962C8B-B14F-4D97-AF65-F5344CB8AC3E}">
        <p14:creationId xmlns:p14="http://schemas.microsoft.com/office/powerpoint/2010/main" val="3231040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Grupy użytkowników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75412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niewidome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5449420" cy="437444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 posługują się wzrokiem. Nie są w stanie zobaczyć na przykład tekstu, zdjęć, wykresów, scen w filmach, gdzie znajdują się poszczególne elementy i jakiego są koloru;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odbierają informacje sekwencyjnie;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dzięki technologiom asystującym mogą korzystać swobodnie ze stron internetowych i aplikacji mobilnych, o ile te spełniają zasady dostępności cyfrowej.</a:t>
            </a:r>
          </a:p>
        </p:txBody>
      </p:sp>
      <p:pic>
        <p:nvPicPr>
          <p:cNvPr id="5" name="Obraz 4" descr="Ikona przekreślone oko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150" y="1779600"/>
            <a:ext cx="2929468" cy="292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9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niewidome — z czego korzystają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czytnik ekranu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specjalny program przetwarza tekst na mowę. Pozwala też nawigować po takich elementach jak na przykład: nagłówki, listy, linki;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niektórzy użytkownicy korzystają z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monitora brajlowskieg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 — przetworzą tekst, który jest na ekranie, na odpowiednie znaki w alfabecie Braille’a. Użytkownik może czytać na nim treści stron, aplikacji czy dokumentów, za pomocą dotyku. </a:t>
            </a:r>
          </a:p>
        </p:txBody>
      </p:sp>
    </p:spTree>
    <p:extLst>
      <p:ext uri="{BB962C8B-B14F-4D97-AF65-F5344CB8AC3E}">
        <p14:creationId xmlns:p14="http://schemas.microsoft.com/office/powerpoint/2010/main" val="2649908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słabowidzące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5449420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są w stanie wzrokowo korzystać z komputera lub smartfona, jednak ich widzenie, nawet przy zastosowaniu szkieł korekcyjnych lub pomocy optycznych, nie jest pełne;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 bardzo zróżnicowana grupa — na przykład jedni używają powiększonej czcionki, inni zwiększonego czy odwróconego kontrastu treści do tła.</a:t>
            </a:r>
          </a:p>
        </p:txBody>
      </p:sp>
      <p:pic>
        <p:nvPicPr>
          <p:cNvPr id="4" name="Obraz 3" descr="Ikona przekreślone częściowo oko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425" y="1691581"/>
            <a:ext cx="3286819" cy="328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103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słabowidzące — z czego korzystają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10560424" cy="51156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systemowe funkcje powiększenia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pozwalają na powiększenie czytanego tekstu, wyświetlanej strony internetowej lub okna aplikacji mobilnej;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oprogramowanie powiększające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które posiada dodatkowe funkcje w stosunku do rozwiązań systemowych, na przykład: jednoczesne powiększenie lupą ekranową, zmiana kolorów treści wyświetlanych w lupie i odczyt tekstu syntezą mowy;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duże wyświetlacze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wyświetlanie widoku mobilnego na dużym ekranie;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opcje dostępności w ustawieniach urządzeń mobilnych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pozwalają na zmianę wyglądu oraz rodzaju czcionki, a także obszaru powiększanego tekstu.</a:t>
            </a:r>
          </a:p>
        </p:txBody>
      </p:sp>
    </p:spTree>
    <p:extLst>
      <p:ext uri="{BB962C8B-B14F-4D97-AF65-F5344CB8AC3E}">
        <p14:creationId xmlns:p14="http://schemas.microsoft.com/office/powerpoint/2010/main" val="4234411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głuche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5519270" cy="485526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 słyszą od urodzenia lub straciły zdolność słyszenia we wczesnym dzieciństwie;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język polski jest dla nich językiem obcym, a jego składnia trudna. Niektórzy piszą i czytają w języku polskim, jednak ich komunikacja w języku pisanym zwykle jest uproszczona;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 co dzień posługują się polskim językiem migowym (PJM). W tym języku w pełni odbierają treści.</a:t>
            </a:r>
          </a:p>
        </p:txBody>
      </p:sp>
      <p:pic>
        <p:nvPicPr>
          <p:cNvPr id="4" name="Obraz 3" descr="Ikona migające dłonie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520" y="2070100"/>
            <a:ext cx="3323123" cy="332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15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głuche — z czego korzystają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10560424" cy="51156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rozwiązania, które umożliwiają komunikację i odbiór informacji w polskim języku migowym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korzystają oni między innymi z komunikatorów wideo, które umożliwiają swobodną rozmowę w języku migowym;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 komunikacji z osobami słyszącymi mogą wykorzystywać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funkcję tłumacza PJM </a:t>
            </a:r>
            <a:b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on-line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Polega ona na połączeniu wideo z tłumaczem, który jest pośrednikiem pomiędzy rozmawiającymi osobami. </a:t>
            </a:r>
          </a:p>
        </p:txBody>
      </p:sp>
    </p:spTree>
    <p:extLst>
      <p:ext uri="{BB962C8B-B14F-4D97-AF65-F5344CB8AC3E}">
        <p14:creationId xmlns:p14="http://schemas.microsoft.com/office/powerpoint/2010/main" val="2802323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12416</TotalTime>
  <Words>1304</Words>
  <Application>Microsoft Office PowerPoint</Application>
  <PresentationFormat>Panoramiczny</PresentationFormat>
  <Paragraphs>100</Paragraphs>
  <Slides>29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Office Theme</vt:lpstr>
      <vt:lpstr>Projekt niestandardowy</vt:lpstr>
      <vt:lpstr>KTO I JAK KORZYSTA  Z DOSTĘPNOŚCI CYFROWEJ</vt:lpstr>
      <vt:lpstr>Spójność potrzeb, a nie cech</vt:lpstr>
      <vt:lpstr>Grupy użytkowników</vt:lpstr>
      <vt:lpstr>Osoby niewidome</vt:lpstr>
      <vt:lpstr>Osoby niewidome — z czego korzystają</vt:lpstr>
      <vt:lpstr>Osoby słabowidzące</vt:lpstr>
      <vt:lpstr>Osoby słabowidzące — z czego korzystają</vt:lpstr>
      <vt:lpstr>Osoby głuche</vt:lpstr>
      <vt:lpstr>Osoby głuche — z czego korzystają</vt:lpstr>
      <vt:lpstr>Osoby niesłyszące i słabosłyszące</vt:lpstr>
      <vt:lpstr>Osoby niesłyszące i słabosłyszące — z czego korzystają</vt:lpstr>
      <vt:lpstr>Osoby z niepełnosprawnością ruchową</vt:lpstr>
      <vt:lpstr>Osoby z niepełnosprawnością ruchową — z czego korzystają</vt:lpstr>
      <vt:lpstr>Osoby z ograniczeniami poznawczymi i niepełnosprawnością intelektualną</vt:lpstr>
      <vt:lpstr>Osoby z ograniczeniami poznawczymi i niepełnosprawnością intelektualną — z czego korzystają</vt:lpstr>
      <vt:lpstr>Osoby ze sprzężonymi niepełnosprawnościami</vt:lpstr>
      <vt:lpstr>Osoby starsze</vt:lpstr>
      <vt:lpstr>Cudzoziemcy</vt:lpstr>
      <vt:lpstr>Zaskakujący odbiorcy</vt:lpstr>
      <vt:lpstr>Wspólne potrzeby nie wynikają ze statusu: osoba z niepełnosprawnością </vt:lpstr>
      <vt:lpstr>Czytnik ekranu</vt:lpstr>
      <vt:lpstr>Podstawowe gesty czytników ekranu</vt:lpstr>
      <vt:lpstr>Nawigacja przyciskiem</vt:lpstr>
      <vt:lpstr>Nawigacja klawiaturą</vt:lpstr>
      <vt:lpstr>Widok powiększony</vt:lpstr>
      <vt:lpstr>Przegląd rozwiązania w widoku powiększonym</vt:lpstr>
      <vt:lpstr>Pytania?</vt:lpstr>
      <vt:lpstr>Dziękuję za uwagę</vt:lpstr>
      <vt:lpstr>Źródła grafik użytych w prezentacji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Kto i jak korzysta z dostępności cyfrowej</dc:title>
  <dc:creator>Krycki Wojciech</dc:creator>
  <cp:lastModifiedBy>Dębska Anna</cp:lastModifiedBy>
  <cp:revision>579</cp:revision>
  <dcterms:created xsi:type="dcterms:W3CDTF">2018-01-11T08:55:36Z</dcterms:created>
  <dcterms:modified xsi:type="dcterms:W3CDTF">2023-10-18T12:18:06Z</dcterms:modified>
</cp:coreProperties>
</file>