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notesMasterIdLst>
    <p:notesMasterId r:id="rId3"/>
  </p:notesMasterIdLst>
  <p:handoutMasterIdLst>
    <p:handoutMasterId r:id="rId4"/>
  </p:handoutMasterIdLst>
  <p:sldIdLst>
    <p:sldId id="491" r:id="rId2"/>
  </p:sldIdLst>
  <p:sldSz cx="10287000" cy="6858000" type="35mm"/>
  <p:notesSz cx="6797675" cy="9926638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27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800000"/>
    <a:srgbClr val="CC99FF"/>
    <a:srgbClr val="9FFAFF"/>
    <a:srgbClr val="99FFCC"/>
    <a:srgbClr val="99FF99"/>
    <a:srgbClr val="CCFF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039" autoAdjust="0"/>
    <p:restoredTop sz="94278" autoAdjust="0"/>
  </p:normalViewPr>
  <p:slideViewPr>
    <p:cSldViewPr>
      <p:cViewPr varScale="1">
        <p:scale>
          <a:sx n="116" d="100"/>
          <a:sy n="116" d="100"/>
        </p:scale>
        <p:origin x="1758" y="108"/>
      </p:cViewPr>
      <p:guideLst>
        <p:guide orient="horz" pos="2160"/>
        <p:guide pos="3240"/>
      </p:guideLst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110"/>
        <p:guide pos="2119"/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46301" cy="496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6" y="0"/>
            <a:ext cx="2946301" cy="496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r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30307"/>
            <a:ext cx="294630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6" y="9430307"/>
            <a:ext cx="294630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r" defTabSz="91325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2919021" cy="51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r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57225" y="739775"/>
            <a:ext cx="5543550" cy="36972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5" y="4730315"/>
            <a:ext cx="5030857" cy="4433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 smtClean="0"/>
              <a:t>Kliknij, aby edytować style wzorca tekstu</a:t>
            </a:r>
          </a:p>
          <a:p>
            <a:pPr lvl="1"/>
            <a:r>
              <a:rPr lang="pl-PL" altLang="pl-PL" noProof="0" smtClean="0"/>
              <a:t>Drugi poziom</a:t>
            </a:r>
          </a:p>
          <a:p>
            <a:pPr lvl="2"/>
            <a:r>
              <a:rPr lang="pl-PL" altLang="pl-PL" noProof="0" smtClean="0"/>
              <a:t>Trzeci poziom</a:t>
            </a:r>
          </a:p>
          <a:p>
            <a:pPr lvl="3"/>
            <a:r>
              <a:rPr lang="pl-PL" altLang="pl-PL" noProof="0" smtClean="0"/>
              <a:t>Czwarty poziom</a:t>
            </a:r>
          </a:p>
          <a:p>
            <a:pPr lvl="4"/>
            <a:r>
              <a:rPr lang="pl-PL" altLang="pl-PL" noProof="0" smtClean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460631"/>
            <a:ext cx="2919021" cy="44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60631"/>
            <a:ext cx="2919020" cy="44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r" defTabSz="879670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 smtClean="0"/>
              <a:t>Opracowano </a:t>
            </a:r>
            <a:br>
              <a:rPr lang="pl-PL" altLang="pl-PL" sz="800" b="1" smtClean="0"/>
            </a:br>
            <a:r>
              <a:rPr lang="pl-PL" altLang="pl-PL" sz="800" b="1" smtClean="0"/>
              <a:t>w Biurze Dyrektora Generalnego</a:t>
            </a:r>
            <a:br>
              <a:rPr lang="pl-PL" altLang="pl-PL" sz="800" b="1" smtClean="0"/>
            </a:br>
            <a:r>
              <a:rPr lang="pl-PL" altLang="pl-PL" sz="800" b="1" smtClean="0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 smtClean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 smtClean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9463979" y="3663648"/>
            <a:ext cx="720081" cy="55744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Dyrektora</a:t>
            </a:r>
            <a:r>
              <a:rPr lang="pl-PL" altLang="pl-PL" sz="1200" dirty="0">
                <a:latin typeface="Calibri" panose="020F0502020204030204" pitchFamily="34" charset="0"/>
              </a:rPr>
              <a:t> </a:t>
            </a:r>
            <a:r>
              <a:rPr lang="pl-PL" altLang="pl-PL" sz="800" dirty="0">
                <a:latin typeface="Calibri" panose="020F0502020204030204" pitchFamily="34" charset="0"/>
              </a:rPr>
              <a:t>Generalnego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BDG</a:t>
            </a:r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5095519" y="3499078"/>
            <a:ext cx="1268287" cy="107477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altLang="pl-PL" sz="800" dirty="0" smtClean="0">
                <a:latin typeface="Calibri" panose="020F0502020204030204" pitchFamily="34" charset="0"/>
              </a:rPr>
              <a:t>Biuro Inspekcji Wewnętrznej                                        </a:t>
            </a:r>
          </a:p>
          <a:p>
            <a:r>
              <a:rPr lang="pl-PL" altLang="pl-PL" sz="800" b="1" dirty="0">
                <a:latin typeface="Calibri" panose="020F0502020204030204" pitchFamily="34" charset="0"/>
              </a:rPr>
              <a:t>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            BIW</a:t>
            </a:r>
            <a:r>
              <a:rPr lang="pl-PL" altLang="pl-PL" sz="800" b="1" dirty="0"/>
              <a:t> </a:t>
            </a:r>
            <a: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z </a:t>
            </a:r>
            <a: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  <a:t>wyłączeniem określonym w art. 12 d ustawy  z  dnia </a:t>
            </a:r>
          </a:p>
          <a:p>
            <a: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  <a:t>        16  listopada 2016  r. o Krajowej Administracji Skarbowej</a:t>
            </a:r>
            <a:endParaRPr lang="pl-PL" altLang="pl-PL" sz="5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7696074" y="5352437"/>
            <a:ext cx="905788" cy="54292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Instytucji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Płatniczej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 IP</a:t>
            </a:r>
          </a:p>
        </p:txBody>
      </p:sp>
      <p:sp>
        <p:nvSpPr>
          <p:cNvPr id="3080" name="Rectangle 261"/>
          <p:cNvSpPr>
            <a:spLocks noChangeArrowheads="1"/>
          </p:cNvSpPr>
          <p:nvPr/>
        </p:nvSpPr>
        <p:spPr bwMode="auto">
          <a:xfrm>
            <a:off x="1848118" y="3769460"/>
            <a:ext cx="951556" cy="52363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Systemu Podatkowego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 SP</a:t>
            </a: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7677601" y="2539279"/>
            <a:ext cx="907085" cy="57626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Budżetu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Państwa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BP</a:t>
            </a: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7691603" y="3906730"/>
            <a:ext cx="905788" cy="587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Sfery  Gospodarczej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7675035" y="3165672"/>
            <a:ext cx="905788" cy="64452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Finansów Samorządu Terytorialnego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</a:t>
            </a:r>
            <a:r>
              <a:rPr lang="pl-PL" altLang="pl-PL" sz="800" b="1" dirty="0">
                <a:latin typeface="Calibri" panose="020F0502020204030204" pitchFamily="34" charset="0"/>
              </a:rPr>
              <a:t>ST</a:t>
            </a: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1822411" y="2528738"/>
            <a:ext cx="1001722" cy="5217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Podatku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od Towarów i Usług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PT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5" name="Rectangle 267"/>
          <p:cNvSpPr>
            <a:spLocks noChangeArrowheads="1"/>
          </p:cNvSpPr>
          <p:nvPr/>
        </p:nvSpPr>
        <p:spPr bwMode="auto">
          <a:xfrm>
            <a:off x="1854965" y="5255363"/>
            <a:ext cx="980666" cy="76592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Podatków Sektorowych, Lokalnych oraz Podatku od Gier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</a:t>
            </a:r>
            <a:r>
              <a:rPr lang="pl-PL" altLang="pl-PL" sz="800" b="1" dirty="0">
                <a:latin typeface="Calibri" panose="020F0502020204030204" pitchFamily="34" charset="0"/>
              </a:rPr>
              <a:t>PS</a:t>
            </a: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287556" y="3014646"/>
            <a:ext cx="1316389" cy="49610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Wspierania Polityk Gospodarczych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9463979" y="2571764"/>
            <a:ext cx="720080" cy="31617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</a:t>
            </a:r>
            <a:r>
              <a:rPr lang="pl-PL" altLang="pl-PL" sz="800" dirty="0" smtClean="0">
                <a:latin typeface="Calibri" panose="020F0502020204030204" pitchFamily="34" charset="0"/>
              </a:rPr>
              <a:t>Logistyki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BL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9463979" y="4293096"/>
            <a:ext cx="720081" cy="61240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Finansów 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i Księgowości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FK</a:t>
            </a: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6554374" y="2586334"/>
            <a:ext cx="903107" cy="55040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Współpracy Międzynarodowej</a:t>
            </a:r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WM</a:t>
            </a: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3994410" y="2545676"/>
            <a:ext cx="872421" cy="51861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 Ceł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DC</a:t>
            </a: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3020650" y="2569914"/>
            <a:ext cx="872422" cy="4943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Departament Poboru Podatków 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DPP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304888" y="3663283"/>
            <a:ext cx="1318262" cy="41137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Dyscypliny Finansów Publicznych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BDF</a:t>
            </a: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9463979" y="2963737"/>
            <a:ext cx="720081" cy="65012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Bezpieczeństwa </a:t>
            </a:r>
            <a:r>
              <a:rPr lang="pl-PL" altLang="pl-PL" sz="800" dirty="0" smtClean="0">
                <a:latin typeface="Calibri" panose="020F0502020204030204" pitchFamily="34" charset="0"/>
              </a:rPr>
              <a:t/>
            </a:r>
            <a:br>
              <a:rPr lang="pl-PL" altLang="pl-PL" sz="800" dirty="0" smtClean="0">
                <a:latin typeface="Calibri" panose="020F0502020204030204" pitchFamily="34" charset="0"/>
              </a:rPr>
            </a:br>
            <a:r>
              <a:rPr lang="pl-PL" altLang="pl-PL" sz="800" dirty="0" smtClean="0">
                <a:latin typeface="Calibri" panose="020F0502020204030204" pitchFamily="34" charset="0"/>
              </a:rPr>
              <a:t>i </a:t>
            </a:r>
            <a:r>
              <a:rPr lang="pl-PL" altLang="pl-PL" sz="800" dirty="0">
                <a:latin typeface="Calibri" panose="020F0502020204030204" pitchFamily="34" charset="0"/>
              </a:rPr>
              <a:t>Ochrony Informacji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DB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3020650" y="4081461"/>
            <a:ext cx="872421" cy="74751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Audytu Środków Publicznych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DAS</a:t>
            </a:r>
            <a:endParaRPr lang="pl-PL" altLang="pl-PL" sz="500" i="1" dirty="0"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4037739" y="4591789"/>
            <a:ext cx="820295" cy="75426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r>
              <a:rPr lang="pl-PL" altLang="pl-PL" sz="800" dirty="0" smtClean="0">
                <a:latin typeface="Calibri" panose="020F0502020204030204" pitchFamily="34" charset="0"/>
              </a:rPr>
              <a:t>Informacji </a:t>
            </a:r>
            <a:r>
              <a:rPr lang="pl-PL" altLang="pl-PL" sz="800" dirty="0">
                <a:latin typeface="Calibri" panose="020F0502020204030204" pitchFamily="34" charset="0"/>
              </a:rPr>
              <a:t>Finansowej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 IF</a:t>
            </a: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7677601" y="4581580"/>
            <a:ext cx="907085" cy="60325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Sfery Budżetowej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FS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1846069" y="6166375"/>
            <a:ext cx="1030868" cy="50298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r>
              <a:rPr lang="pl-PL" altLang="pl-PL" sz="800" dirty="0" smtClean="0">
                <a:latin typeface="Calibri" panose="020F0502020204030204" pitchFamily="34" charset="0"/>
              </a:rPr>
              <a:t>Podatku  </a:t>
            </a:r>
            <a:r>
              <a:rPr lang="pl-PL" altLang="pl-PL" sz="800" dirty="0">
                <a:latin typeface="Calibri" panose="020F0502020204030204" pitchFamily="34" charset="0"/>
              </a:rPr>
              <a:t>Akcyzowego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</a:t>
            </a:r>
            <a:r>
              <a:rPr lang="pl-PL" altLang="pl-PL" sz="800" b="1" dirty="0">
                <a:latin typeface="Calibri" panose="020F0502020204030204" pitchFamily="34" charset="0"/>
              </a:rPr>
              <a:t>PA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1843990" y="3146853"/>
            <a:ext cx="962403" cy="5262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Podatków Dochodowych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DD</a:t>
            </a:r>
          </a:p>
        </p:txBody>
      </p:sp>
      <p:sp>
        <p:nvSpPr>
          <p:cNvPr id="3104" name="Rectangle 297"/>
          <p:cNvSpPr>
            <a:spLocks noChangeArrowheads="1"/>
          </p:cNvSpPr>
          <p:nvPr/>
        </p:nvSpPr>
        <p:spPr bwMode="auto">
          <a:xfrm>
            <a:off x="6593795" y="5049235"/>
            <a:ext cx="889086" cy="60640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Rachunkowości  i Rewizji Finansowej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DR</a:t>
            </a:r>
          </a:p>
        </p:txBody>
      </p:sp>
      <p:sp>
        <p:nvSpPr>
          <p:cNvPr id="3105" name="Rectangle 298"/>
          <p:cNvSpPr>
            <a:spLocks noChangeArrowheads="1"/>
          </p:cNvSpPr>
          <p:nvPr/>
        </p:nvSpPr>
        <p:spPr bwMode="auto">
          <a:xfrm>
            <a:off x="315087" y="4175699"/>
            <a:ext cx="1316389" cy="44759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eaLnBrk="1" hangingPunct="1"/>
            <a:r>
              <a:rPr lang="pl-PL" altLang="pl-PL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Departament Prawny </a:t>
            </a:r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solidFill>
                  <a:schemeClr val="tx1"/>
                </a:solidFill>
                <a:latin typeface="Calibri" panose="020F0502020204030204" pitchFamily="34" charset="0"/>
              </a:rPr>
              <a:t>PR</a:t>
            </a: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6554375" y="3237610"/>
            <a:ext cx="906109" cy="460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Długu Publicznego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DP</a:t>
            </a: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8743900" y="1268761"/>
            <a:ext cx="1440159" cy="122413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800" b="1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Dyrektor Generalny</a:t>
            </a:r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lvl="0" eaLnBrk="1" hangingPunct="1"/>
            <a:endParaRPr lang="pl-PL" altLang="pl-PL" sz="9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0" eaLnBrk="1" hangingPunct="1"/>
            <a:r>
              <a:rPr lang="pl-PL" altLang="pl-PL" sz="9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BARBARA BRODOWSKA-MĄCZKA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110" name="Rectangle 316"/>
          <p:cNvSpPr>
            <a:spLocks noChangeArrowheads="1"/>
          </p:cNvSpPr>
          <p:nvPr/>
        </p:nvSpPr>
        <p:spPr bwMode="auto">
          <a:xfrm>
            <a:off x="7674451" y="1252316"/>
            <a:ext cx="907085" cy="120269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t"/>
          <a:lstStyle/>
          <a:p>
            <a:pPr eaLnBrk="1" hangingPunct="1"/>
            <a:endParaRPr lang="pl-PL" altLang="pl-PL" sz="8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 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TOMASZ ROBACZYŃSKI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9463979" y="4996798"/>
            <a:ext cx="720080" cy="66445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pl-PL" altLang="pl-PL" sz="800" i="1" dirty="0">
                <a:latin typeface="Calibri" panose="020F0502020204030204" pitchFamily="34" charset="0"/>
              </a:rPr>
              <a:t>Pełnomocnik do spraw ochrony informacji niejawnych</a:t>
            </a:r>
            <a:endParaRPr lang="pl-PL" altLang="pl-PL" sz="2400" i="1" dirty="0">
              <a:latin typeface="Calibri" panose="020F0502020204030204" pitchFamily="34" charset="0"/>
            </a:endParaRP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6554375" y="3750322"/>
            <a:ext cx="936104" cy="5492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Gwarancji </a:t>
            </a:r>
            <a:br>
              <a:rPr lang="pl-PL" altLang="pl-PL" sz="800" dirty="0">
                <a:latin typeface="Calibri" panose="020F0502020204030204" pitchFamily="34" charset="0"/>
              </a:rPr>
            </a:br>
            <a:r>
              <a:rPr lang="pl-PL" altLang="pl-PL" sz="800" dirty="0">
                <a:latin typeface="Calibri" panose="020F0502020204030204" pitchFamily="34" charset="0"/>
              </a:rPr>
              <a:t>i Poręczeń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DG</a:t>
            </a:r>
          </a:p>
        </p:txBody>
      </p:sp>
      <p:sp>
        <p:nvSpPr>
          <p:cNvPr id="3121" name="Rectangle 342"/>
          <p:cNvSpPr>
            <a:spLocks noChangeArrowheads="1"/>
          </p:cNvSpPr>
          <p:nvPr/>
        </p:nvSpPr>
        <p:spPr bwMode="auto">
          <a:xfrm>
            <a:off x="229376" y="1258037"/>
            <a:ext cx="1500016" cy="116737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Główny Rzecznik Dyscypliny Finansów </a:t>
            </a:r>
            <a:r>
              <a:rPr lang="pl-PL" altLang="pl-PL" sz="700" b="1" dirty="0" smtClean="0">
                <a:latin typeface="Calibri" panose="020F0502020204030204" pitchFamily="34" charset="0"/>
              </a:rPr>
              <a:t>Publicznych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LESZEK SKIBA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3117" name="Text Box 345"/>
          <p:cNvSpPr txBox="1">
            <a:spLocks noChangeArrowheads="1"/>
          </p:cNvSpPr>
          <p:nvPr/>
        </p:nvSpPr>
        <p:spPr bwMode="auto">
          <a:xfrm>
            <a:off x="6974426" y="380272"/>
            <a:ext cx="1008110" cy="79016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Komunikacji i </a:t>
            </a:r>
            <a:r>
              <a:rPr lang="pl-PL" altLang="pl-PL" sz="800" dirty="0" smtClean="0">
                <a:latin typeface="Calibri" panose="020F0502020204030204" pitchFamily="34" charset="0"/>
              </a:rPr>
              <a:t> Promocji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BKP </a:t>
            </a:r>
            <a:r>
              <a:rPr lang="pl-PL" altLang="pl-PL" sz="500" i="1" dirty="0" smtClean="0">
                <a:latin typeface="Calibri" panose="020F0502020204030204" pitchFamily="34" charset="0"/>
              </a:rPr>
              <a:t>z wyłączeniem </a:t>
            </a:r>
            <a:r>
              <a:rPr lang="pl-PL" sz="500" i="1" dirty="0" smtClean="0">
                <a:latin typeface="Calibri" panose="020F0502020204030204" pitchFamily="34" charset="0"/>
              </a:rPr>
              <a:t>działalności </a:t>
            </a:r>
            <a:r>
              <a:rPr lang="pl-PL" sz="500" i="1" dirty="0" err="1">
                <a:latin typeface="Calibri" panose="020F0502020204030204" pitchFamily="34" charset="0"/>
              </a:rPr>
              <a:t>informacyjno</a:t>
            </a:r>
            <a:r>
              <a:rPr lang="pl-PL" sz="500" i="1" dirty="0">
                <a:latin typeface="Calibri" panose="020F0502020204030204" pitchFamily="34" charset="0"/>
              </a:rPr>
              <a:t>–promocyjnej </a:t>
            </a:r>
            <a:r>
              <a:rPr lang="pl-PL" sz="500" i="1" dirty="0" smtClean="0">
                <a:latin typeface="Calibri" panose="020F0502020204030204" pitchFamily="34" charset="0"/>
              </a:rPr>
              <a:t>Krajowej Administracji Skarbowej</a:t>
            </a:r>
            <a:endParaRPr lang="pl-PL" altLang="pl-PL" sz="500" b="1" i="1" dirty="0">
              <a:latin typeface="Calibri" panose="020F0502020204030204" pitchFamily="34" charset="0"/>
            </a:endParaRPr>
          </a:p>
        </p:txBody>
      </p:sp>
      <p:sp>
        <p:nvSpPr>
          <p:cNvPr id="3118" name="Rectangle 346"/>
          <p:cNvSpPr>
            <a:spLocks noChangeArrowheads="1"/>
          </p:cNvSpPr>
          <p:nvPr/>
        </p:nvSpPr>
        <p:spPr bwMode="auto">
          <a:xfrm>
            <a:off x="6501097" y="1258038"/>
            <a:ext cx="946659" cy="122413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Podsekretarz Stanu  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>
                <a:latin typeface="Calibri" panose="020F0502020204030204" pitchFamily="34" charset="0"/>
              </a:rPr>
              <a:t>PIOTR NOWAK</a:t>
            </a: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229376" y="396634"/>
            <a:ext cx="668521" cy="72882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Polityki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Makroekonomicznej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PM</a:t>
            </a:r>
            <a:endParaRPr lang="pl-PL" altLang="pl-PL" b="1" dirty="0">
              <a:latin typeface="Calibri" panose="020F0502020204030204" pitchFamily="34" charset="0"/>
            </a:endParaRP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6572527" y="4455219"/>
            <a:ext cx="928507" cy="50641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Rozwoju Rynku Finansowego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FN</a:t>
            </a: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6583240" y="5769902"/>
            <a:ext cx="907239" cy="42943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pl-PL" sz="800" i="1" dirty="0" smtClean="0">
                <a:latin typeface="Calibri" panose="020F0502020204030204" pitchFamily="34" charset="0"/>
              </a:rPr>
              <a:t>Komitet Standardów Rachunkowości</a:t>
            </a: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304072" y="2502250"/>
            <a:ext cx="1298219" cy="41135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Polityki Wydatkowej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PW</a:t>
            </a:r>
            <a:endParaRPr lang="pl-PL" altLang="pl-PL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6041122" y="370998"/>
            <a:ext cx="785976" cy="7994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>
              <a:spcBef>
                <a:spcPts val="100"/>
              </a:spcBef>
            </a:pPr>
            <a:r>
              <a:rPr lang="pl-PL" altLang="pl-PL" dirty="0">
                <a:solidFill>
                  <a:schemeClr val="tx1"/>
                </a:solidFill>
              </a:rPr>
              <a:t>Biuro Ministra</a:t>
            </a:r>
            <a:br>
              <a:rPr lang="pl-PL" altLang="pl-PL" dirty="0">
                <a:solidFill>
                  <a:schemeClr val="tx1"/>
                </a:solidFill>
              </a:rPr>
            </a:br>
            <a:r>
              <a:rPr lang="pl-PL" altLang="pl-PL" b="1" dirty="0" smtClean="0">
                <a:solidFill>
                  <a:schemeClr val="tx1"/>
                </a:solidFill>
              </a:rPr>
              <a:t>BMI</a:t>
            </a:r>
            <a:endParaRPr lang="pl-PL" altLang="pl-PL" sz="900" b="1" dirty="0">
              <a:solidFill>
                <a:srgbClr val="FF0000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3778828" y="364187"/>
            <a:ext cx="2100333" cy="79874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ts val="0"/>
              </a:spcBef>
            </a:pPr>
            <a:r>
              <a:rPr lang="pl-PL" altLang="pl-PL" sz="1050" b="1" dirty="0" smtClean="0">
                <a:latin typeface="Calibri" panose="020F0502020204030204" pitchFamily="34" charset="0"/>
              </a:rPr>
              <a:t>Minister Finansów</a:t>
            </a:r>
          </a:p>
          <a:p>
            <a:pPr eaLnBrk="1" hangingPunct="1">
              <a:lnSpc>
                <a:spcPct val="80000"/>
              </a:lnSpc>
              <a:spcBef>
                <a:spcPts val="0"/>
              </a:spcBef>
            </a:pPr>
            <a:r>
              <a:rPr lang="pl-PL" altLang="pl-PL" sz="1050" b="1" dirty="0">
                <a:latin typeface="Calibri" panose="020F0502020204030204" pitchFamily="34" charset="0"/>
              </a:rPr>
              <a:t/>
            </a:r>
            <a:br>
              <a:rPr lang="pl-PL" altLang="pl-PL" sz="1050" b="1" dirty="0">
                <a:latin typeface="Calibri" panose="020F0502020204030204" pitchFamily="34" charset="0"/>
              </a:rPr>
            </a:br>
            <a:r>
              <a:rPr lang="pl-PL" altLang="pl-PL" sz="1050" b="1" dirty="0" smtClean="0">
                <a:latin typeface="Calibri" panose="020F0502020204030204" pitchFamily="34" charset="0"/>
              </a:rPr>
              <a:t>MARIAN BANAŚ</a:t>
            </a:r>
            <a:endParaRPr lang="pl-PL" altLang="pl-PL" sz="1050" b="1" dirty="0">
              <a:latin typeface="Calibri" panose="020F0502020204030204" pitchFamily="34" charset="0"/>
            </a:endParaRPr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3205091" y="355212"/>
            <a:ext cx="503540" cy="80599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dirty="0" smtClean="0">
                <a:solidFill>
                  <a:schemeClr val="tx1"/>
                </a:solidFill>
              </a:rPr>
              <a:t>Gabinet </a:t>
            </a:r>
            <a:r>
              <a:rPr lang="pl-PL" altLang="pl-PL" dirty="0">
                <a:solidFill>
                  <a:schemeClr val="tx1"/>
                </a:solidFill>
              </a:rPr>
              <a:t/>
            </a:r>
            <a:br>
              <a:rPr lang="pl-PL" altLang="pl-PL" dirty="0">
                <a:solidFill>
                  <a:schemeClr val="tx1"/>
                </a:solidFill>
              </a:rPr>
            </a:br>
            <a:r>
              <a:rPr lang="pl-PL" altLang="pl-PL" dirty="0" smtClean="0">
                <a:solidFill>
                  <a:schemeClr val="tx1"/>
                </a:solidFill>
              </a:rPr>
              <a:t>Polityczny</a:t>
            </a:r>
            <a:endParaRPr lang="pl-PL" altLang="pl-PL" dirty="0">
              <a:solidFill>
                <a:schemeClr val="tx1"/>
              </a:solidFill>
            </a:endParaRPr>
          </a:p>
        </p:txBody>
      </p:sp>
      <p:sp>
        <p:nvSpPr>
          <p:cNvPr id="69" name="Text Box 319"/>
          <p:cNvSpPr txBox="1">
            <a:spLocks noChangeArrowheads="1"/>
          </p:cNvSpPr>
          <p:nvPr/>
        </p:nvSpPr>
        <p:spPr bwMode="auto">
          <a:xfrm>
            <a:off x="2069404" y="363489"/>
            <a:ext cx="1025311" cy="81689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dirty="0">
                <a:solidFill>
                  <a:schemeClr val="tx1"/>
                </a:solidFill>
              </a:rPr>
              <a:t>Główny Ekonomista Ministerstwa Finansów</a:t>
            </a:r>
          </a:p>
          <a:p>
            <a:r>
              <a:rPr lang="pl-PL" altLang="pl-PL" dirty="0">
                <a:solidFill>
                  <a:schemeClr val="tx1"/>
                </a:solidFill>
              </a:rPr>
              <a:t>Samodzielne Stanowisko do Spraw Finansów  </a:t>
            </a:r>
          </a:p>
          <a:p>
            <a:pPr>
              <a:spcBef>
                <a:spcPts val="100"/>
              </a:spcBef>
            </a:pPr>
            <a:r>
              <a:rPr lang="pl-PL" altLang="pl-PL" b="1" dirty="0" smtClean="0">
                <a:solidFill>
                  <a:schemeClr val="tx1"/>
                </a:solidFill>
              </a:rPr>
              <a:t>GEM</a:t>
            </a:r>
            <a:endParaRPr lang="pl-PL" altLang="pl-PL" sz="900" b="1" dirty="0">
              <a:solidFill>
                <a:srgbClr val="FF0000"/>
              </a:solidFill>
            </a:endParaRPr>
          </a:p>
        </p:txBody>
      </p:sp>
      <p:sp>
        <p:nvSpPr>
          <p:cNvPr id="70" name="Text Box 295"/>
          <p:cNvSpPr txBox="1">
            <a:spLocks noChangeArrowheads="1"/>
          </p:cNvSpPr>
          <p:nvPr/>
        </p:nvSpPr>
        <p:spPr bwMode="auto">
          <a:xfrm>
            <a:off x="973283" y="380946"/>
            <a:ext cx="1025924" cy="77180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latin typeface="Calibri" panose="020F050202020403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pl-PL" altLang="pl-PL" dirty="0">
                <a:solidFill>
                  <a:schemeClr val="tx1"/>
                </a:solidFill>
              </a:rPr>
              <a:t>Samodzielne Stanowisko do Spraw </a:t>
            </a:r>
            <a:r>
              <a:rPr lang="pl-PL" altLang="pl-PL" dirty="0" smtClean="0">
                <a:solidFill>
                  <a:schemeClr val="tx1"/>
                </a:solidFill>
              </a:rPr>
              <a:t>Informatyzacji </a:t>
            </a:r>
          </a:p>
          <a:p>
            <a:r>
              <a:rPr lang="pl-PL" altLang="pl-PL" b="1" dirty="0" smtClean="0">
                <a:solidFill>
                  <a:schemeClr val="tx1"/>
                </a:solidFill>
              </a:rPr>
              <a:t>SI</a:t>
            </a:r>
          </a:p>
          <a:p>
            <a:r>
              <a:rPr lang="pl-PL" altLang="pl-PL" dirty="0" smtClean="0">
                <a:solidFill>
                  <a:schemeClr val="tx1"/>
                </a:solidFill>
              </a:rPr>
              <a:t>Pełnomocnik Ministra Finansów do Spraw Informatyzacji  </a:t>
            </a: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4011342" y="3847468"/>
            <a:ext cx="863201" cy="64770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Zwalczania Przestępczości Ekonomicznej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DZP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9" name="Rectangle 346"/>
          <p:cNvSpPr>
            <a:spLocks noChangeArrowheads="1"/>
          </p:cNvSpPr>
          <p:nvPr/>
        </p:nvSpPr>
        <p:spPr bwMode="auto">
          <a:xfrm>
            <a:off x="5063348" y="1241594"/>
            <a:ext cx="1312614" cy="122413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 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Szef Krajowej Administracji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Skarbowej</a:t>
            </a:r>
          </a:p>
          <a:p>
            <a:pPr eaLnBrk="1" hangingPunct="1"/>
            <a:endParaRPr lang="pl-PL" altLang="pl-PL" sz="9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9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900" b="1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PIOTR </a:t>
            </a:r>
            <a:r>
              <a:rPr lang="pl-PL" altLang="pl-PL" sz="900" b="1" dirty="0">
                <a:latin typeface="Calibri" panose="020F0502020204030204" pitchFamily="34" charset="0"/>
              </a:rPr>
              <a:t>WALCZAK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60" name="Rectangle 346"/>
          <p:cNvSpPr>
            <a:spLocks noChangeArrowheads="1"/>
          </p:cNvSpPr>
          <p:nvPr/>
        </p:nvSpPr>
        <p:spPr bwMode="auto">
          <a:xfrm>
            <a:off x="2979915" y="1250962"/>
            <a:ext cx="1958297" cy="122413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Podsekretarz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Stanu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Zastępca Szefa Krajowej </a:t>
            </a:r>
            <a:r>
              <a:rPr lang="pl-PL" altLang="pl-PL" sz="800" b="1" dirty="0">
                <a:latin typeface="Calibri" panose="020F0502020204030204" pitchFamily="34" charset="0"/>
              </a:rPr>
              <a:t>Administracji Skarbowej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Generalny Inspektor Informacji Finansowej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Pełnomocnik Rządu do Spraw Zwalczania Nieprawidłowości Finansowych na Szkodę Rzeczypospolitej Polskiej lub Unii Europejskiej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   </a:t>
            </a:r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smtClean="0">
                <a:latin typeface="Calibri" panose="020F0502020204030204" pitchFamily="34" charset="0"/>
              </a:rPr>
              <a:t>Piotr Dziedzic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61" name="Text Box 345"/>
          <p:cNvSpPr txBox="1">
            <a:spLocks noChangeArrowheads="1"/>
          </p:cNvSpPr>
          <p:nvPr/>
        </p:nvSpPr>
        <p:spPr bwMode="auto">
          <a:xfrm>
            <a:off x="5101532" y="4667445"/>
            <a:ext cx="1237186" cy="68499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Komunikacji i </a:t>
            </a:r>
            <a:r>
              <a:rPr lang="pl-PL" altLang="pl-PL" sz="800" dirty="0" smtClean="0">
                <a:latin typeface="Calibri" panose="020F0502020204030204" pitchFamily="34" charset="0"/>
              </a:rPr>
              <a:t> Promocji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BKP </a:t>
            </a:r>
            <a:r>
              <a:rPr lang="pl-PL" altLang="pl-PL" sz="500" i="1" dirty="0" smtClean="0">
                <a:latin typeface="Calibri" panose="020F0502020204030204" pitchFamily="34" charset="0"/>
              </a:rPr>
              <a:t>w zakresie </a:t>
            </a:r>
            <a:r>
              <a:rPr lang="pl-PL" sz="500" i="1" dirty="0" smtClean="0">
                <a:latin typeface="Calibri" panose="020F0502020204030204" pitchFamily="34" charset="0"/>
              </a:rPr>
              <a:t>działalności </a:t>
            </a:r>
            <a:r>
              <a:rPr lang="pl-PL" sz="500" i="1" dirty="0" err="1">
                <a:latin typeface="Calibri" panose="020F0502020204030204" pitchFamily="34" charset="0"/>
              </a:rPr>
              <a:t>informacyjno</a:t>
            </a:r>
            <a:r>
              <a:rPr lang="pl-PL" sz="500" i="1" dirty="0">
                <a:latin typeface="Calibri" panose="020F0502020204030204" pitchFamily="34" charset="0"/>
              </a:rPr>
              <a:t>–promocyjnej Krajowej Administracji Skarbowej</a:t>
            </a:r>
            <a:r>
              <a:rPr lang="pl-PL" altLang="pl-PL" sz="500" b="1" i="1" dirty="0" smtClean="0">
                <a:latin typeface="Calibri" panose="020F0502020204030204" pitchFamily="34" charset="0"/>
              </a:rPr>
              <a:t> </a:t>
            </a:r>
            <a:endParaRPr lang="pl-PL" altLang="pl-PL" sz="500" b="1" i="1" dirty="0">
              <a:latin typeface="Calibri" panose="020F0502020204030204" pitchFamily="34" charset="0"/>
            </a:endParaRP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3024951" y="3183043"/>
            <a:ext cx="883223" cy="81824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Kluczowych </a:t>
            </a:r>
            <a:r>
              <a:rPr lang="pl-PL" altLang="pl-PL" sz="800" dirty="0" smtClean="0">
                <a:latin typeface="Calibri" panose="020F0502020204030204" pitchFamily="34" charset="0"/>
              </a:rPr>
              <a:t>Podmiotów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DKP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9430002" y="376598"/>
            <a:ext cx="720080" cy="79943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l-PL" altLang="pl-PL" sz="800" b="1" dirty="0" smtClean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Zarządzania Strategicznego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DZT</a:t>
            </a:r>
            <a:endParaRPr lang="pl-PL" altLang="pl-PL" sz="600" i="1" dirty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5063348" y="2623749"/>
            <a:ext cx="1312614" cy="73324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Organizacji </a:t>
            </a:r>
            <a:r>
              <a:rPr lang="pl-PL" altLang="pl-PL" sz="800" dirty="0" smtClean="0">
                <a:latin typeface="Calibri" panose="020F0502020204030204" pitchFamily="34" charset="0"/>
              </a:rPr>
              <a:t>Krajowej Administracji Skarbowej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DOS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8743900" y="2562954"/>
            <a:ext cx="683144" cy="7940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</a:t>
            </a:r>
            <a:r>
              <a:rPr lang="pl-PL" altLang="pl-PL" sz="800" dirty="0" smtClean="0">
                <a:latin typeface="Calibri" panose="020F0502020204030204" pitchFamily="34" charset="0"/>
              </a:rPr>
              <a:t>Kontroli i Audytu </a:t>
            </a:r>
            <a:r>
              <a:rPr lang="pl-PL" altLang="pl-PL" sz="800" smtClean="0">
                <a:latin typeface="Calibri" panose="020F0502020204030204" pitchFamily="34" charset="0"/>
              </a:rPr>
              <a:t>Wewnętrznego </a:t>
            </a:r>
            <a:r>
              <a:rPr lang="pl-PL" altLang="pl-PL" sz="800" b="1" smtClean="0">
                <a:latin typeface="Calibri" panose="020F0502020204030204" pitchFamily="34" charset="0"/>
              </a:rPr>
              <a:t>BKA</a:t>
            </a:r>
            <a:endParaRPr lang="pl-PL" altLang="pl-PL" sz="8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1847443" y="4387846"/>
            <a:ext cx="986481" cy="79698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Cen Transferowych                     i </a:t>
            </a:r>
            <a:r>
              <a:rPr lang="pl-PL" altLang="pl-PL" sz="800" dirty="0" smtClean="0">
                <a:latin typeface="Calibri" panose="020F0502020204030204" pitchFamily="34" charset="0"/>
              </a:rPr>
              <a:t>Wycen  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DCT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8743900" y="3474851"/>
            <a:ext cx="665744" cy="81824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Informatyzacji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DI</a:t>
            </a: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4019456" y="3154504"/>
            <a:ext cx="867525" cy="59056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Analiz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DPA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3030351" y="4952208"/>
            <a:ext cx="872421" cy="67169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Nadzoru nad Kontrolami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DNK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8144497" y="393984"/>
            <a:ext cx="1138177" cy="77803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Biuro Inspekcji Wewnętrznej      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BIW </a:t>
            </a:r>
            <a: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w </a:t>
            </a:r>
            <a: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  <a:t>zakresie  określonym  </a:t>
            </a:r>
            <a: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w </a:t>
            </a:r>
            <a: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  <a:t>art. 12 d ustawy  z  dnia                    </a:t>
            </a:r>
            <a:b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  <a:t>        16 listopada 2016  r. o Krajowej Administracji Skarbowej </a:t>
            </a:r>
            <a:endParaRPr lang="pl-PL" altLang="pl-PL" sz="5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6" name="Rectangle 342"/>
          <p:cNvSpPr>
            <a:spLocks noChangeArrowheads="1"/>
          </p:cNvSpPr>
          <p:nvPr/>
        </p:nvSpPr>
        <p:spPr bwMode="auto">
          <a:xfrm>
            <a:off x="1780263" y="1270117"/>
            <a:ext cx="1096673" cy="115529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Tadeusz Kościński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16391</TotalTime>
  <Words>329</Words>
  <Application>Microsoft Office PowerPoint</Application>
  <PresentationFormat>Slajdy 35 mm</PresentationFormat>
  <Paragraphs>163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</dc:title>
  <dc:creator>Biuro Dyrektora Generalnego</dc:creator>
  <cp:revision>1390</cp:revision>
  <cp:lastPrinted>2019-06-18T08:41:22Z</cp:lastPrinted>
  <dcterms:created xsi:type="dcterms:W3CDTF">2006-06-26T12:00:33Z</dcterms:created>
  <dcterms:modified xsi:type="dcterms:W3CDTF">2019-07-02T08:29:18Z</dcterms:modified>
</cp:coreProperties>
</file>