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9"/>
  </p:notesMasterIdLst>
  <p:sldIdLst>
    <p:sldId id="269" r:id="rId2"/>
    <p:sldId id="270" r:id="rId3"/>
    <p:sldId id="259" r:id="rId4"/>
    <p:sldId id="260" r:id="rId5"/>
    <p:sldId id="258" r:id="rId6"/>
    <p:sldId id="261" r:id="rId7"/>
    <p:sldId id="262" r:id="rId8"/>
    <p:sldId id="263" r:id="rId9"/>
    <p:sldId id="264" r:id="rId10"/>
    <p:sldId id="265" r:id="rId11"/>
    <p:sldId id="266" r:id="rId12"/>
    <p:sldId id="273" r:id="rId13"/>
    <p:sldId id="267" r:id="rId14"/>
    <p:sldId id="268" r:id="rId15"/>
    <p:sldId id="274" r:id="rId16"/>
    <p:sldId id="275" r:id="rId17"/>
    <p:sldId id="272" r:id="rId1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3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8"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729B65-BB06-4882-978B-9F90B6273F4E}" type="datetimeFigureOut">
              <a:rPr lang="pl-PL" smtClean="0"/>
              <a:t>06.05.2025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6D7706-4A68-41D5-ADF0-4B62718D8F9A}" type="slidenum">
              <a:rPr lang="pl-PL" smtClean="0"/>
              <a:t>‹#›</a:t>
            </a:fld>
            <a:endParaRPr lang="pl-PL"/>
          </a:p>
        </p:txBody>
      </p:sp>
    </p:spTree>
    <p:extLst>
      <p:ext uri="{BB962C8B-B14F-4D97-AF65-F5344CB8AC3E}">
        <p14:creationId xmlns:p14="http://schemas.microsoft.com/office/powerpoint/2010/main" val="120405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FA15A2-0065-E9DE-51D3-A6796784C217}"/>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7A5566F9-F4D6-F291-7977-E2C164249A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4E5B33A2-4D5B-0078-7304-E1FD7E4A669E}"/>
              </a:ext>
            </a:extLst>
          </p:cNvPr>
          <p:cNvSpPr>
            <a:spLocks noGrp="1"/>
          </p:cNvSpPr>
          <p:nvPr>
            <p:ph type="dt" sz="half" idx="10"/>
          </p:nvPr>
        </p:nvSpPr>
        <p:spPr/>
        <p:txBody>
          <a:bodyPr/>
          <a:lstStyle/>
          <a:p>
            <a:fld id="{925848A0-4EFF-448A-9420-0BD070192C6A}" type="datetimeFigureOut">
              <a:rPr lang="pl-PL" smtClean="0"/>
              <a:t>06.05.2025</a:t>
            </a:fld>
            <a:endParaRPr lang="pl-PL"/>
          </a:p>
        </p:txBody>
      </p:sp>
      <p:sp>
        <p:nvSpPr>
          <p:cNvPr id="5" name="Symbol zastępczy stopki 4">
            <a:extLst>
              <a:ext uri="{FF2B5EF4-FFF2-40B4-BE49-F238E27FC236}">
                <a16:creationId xmlns:a16="http://schemas.microsoft.com/office/drawing/2014/main" id="{90BA8EF9-8452-198C-F63B-D64C01BB5EA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EFC23ED-4386-D251-D823-868364854114}"/>
              </a:ext>
            </a:extLst>
          </p:cNvPr>
          <p:cNvSpPr>
            <a:spLocks noGrp="1"/>
          </p:cNvSpPr>
          <p:nvPr>
            <p:ph type="sldNum" sz="quarter" idx="12"/>
          </p:nvPr>
        </p:nvSpPr>
        <p:spPr/>
        <p:txBody>
          <a:bodyPr/>
          <a:lstStyle/>
          <a:p>
            <a:fld id="{4B7C8471-5147-4DC1-B193-35100711E203}" type="slidenum">
              <a:rPr lang="pl-PL" smtClean="0"/>
              <a:t>‹#›</a:t>
            </a:fld>
            <a:endParaRPr lang="pl-PL"/>
          </a:p>
        </p:txBody>
      </p:sp>
    </p:spTree>
    <p:extLst>
      <p:ext uri="{BB962C8B-B14F-4D97-AF65-F5344CB8AC3E}">
        <p14:creationId xmlns:p14="http://schemas.microsoft.com/office/powerpoint/2010/main" val="3245798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E0D222-28F9-5591-D6D6-A4BF7704EE18}"/>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578D0AD9-A053-821D-57C9-896AEC7FF3E2}"/>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3117A62-A72A-CFBB-7100-BD6AF4977284}"/>
              </a:ext>
            </a:extLst>
          </p:cNvPr>
          <p:cNvSpPr>
            <a:spLocks noGrp="1"/>
          </p:cNvSpPr>
          <p:nvPr>
            <p:ph type="dt" sz="half" idx="10"/>
          </p:nvPr>
        </p:nvSpPr>
        <p:spPr/>
        <p:txBody>
          <a:bodyPr/>
          <a:lstStyle/>
          <a:p>
            <a:fld id="{925848A0-4EFF-448A-9420-0BD070192C6A}" type="datetimeFigureOut">
              <a:rPr lang="pl-PL" smtClean="0"/>
              <a:t>06.05.2025</a:t>
            </a:fld>
            <a:endParaRPr lang="pl-PL"/>
          </a:p>
        </p:txBody>
      </p:sp>
      <p:sp>
        <p:nvSpPr>
          <p:cNvPr id="5" name="Symbol zastępczy stopki 4">
            <a:extLst>
              <a:ext uri="{FF2B5EF4-FFF2-40B4-BE49-F238E27FC236}">
                <a16:creationId xmlns:a16="http://schemas.microsoft.com/office/drawing/2014/main" id="{CEA63C77-397E-5171-5F04-23A7CFE3A83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0145133-06B3-B963-D6C2-5177B856F09B}"/>
              </a:ext>
            </a:extLst>
          </p:cNvPr>
          <p:cNvSpPr>
            <a:spLocks noGrp="1"/>
          </p:cNvSpPr>
          <p:nvPr>
            <p:ph type="sldNum" sz="quarter" idx="12"/>
          </p:nvPr>
        </p:nvSpPr>
        <p:spPr/>
        <p:txBody>
          <a:bodyPr/>
          <a:lstStyle/>
          <a:p>
            <a:fld id="{4B7C8471-5147-4DC1-B193-35100711E203}" type="slidenum">
              <a:rPr lang="pl-PL" smtClean="0"/>
              <a:t>‹#›</a:t>
            </a:fld>
            <a:endParaRPr lang="pl-PL"/>
          </a:p>
        </p:txBody>
      </p:sp>
    </p:spTree>
    <p:extLst>
      <p:ext uri="{BB962C8B-B14F-4D97-AF65-F5344CB8AC3E}">
        <p14:creationId xmlns:p14="http://schemas.microsoft.com/office/powerpoint/2010/main" val="475622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80816017-BF04-4D35-BC9E-465E6658B73B}"/>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66929B30-56BF-BF5F-E58F-B70BCCD26331}"/>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48C8503-DAF4-0615-ECBE-323BB65873CC}"/>
              </a:ext>
            </a:extLst>
          </p:cNvPr>
          <p:cNvSpPr>
            <a:spLocks noGrp="1"/>
          </p:cNvSpPr>
          <p:nvPr>
            <p:ph type="dt" sz="half" idx="10"/>
          </p:nvPr>
        </p:nvSpPr>
        <p:spPr/>
        <p:txBody>
          <a:bodyPr/>
          <a:lstStyle/>
          <a:p>
            <a:fld id="{925848A0-4EFF-448A-9420-0BD070192C6A}" type="datetimeFigureOut">
              <a:rPr lang="pl-PL" smtClean="0"/>
              <a:t>06.05.2025</a:t>
            </a:fld>
            <a:endParaRPr lang="pl-PL"/>
          </a:p>
        </p:txBody>
      </p:sp>
      <p:sp>
        <p:nvSpPr>
          <p:cNvPr id="5" name="Symbol zastępczy stopki 4">
            <a:extLst>
              <a:ext uri="{FF2B5EF4-FFF2-40B4-BE49-F238E27FC236}">
                <a16:creationId xmlns:a16="http://schemas.microsoft.com/office/drawing/2014/main" id="{B40F8ACC-BB96-7315-ADAC-ECAD1672206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168846B-A3EE-9E49-657E-18389F530818}"/>
              </a:ext>
            </a:extLst>
          </p:cNvPr>
          <p:cNvSpPr>
            <a:spLocks noGrp="1"/>
          </p:cNvSpPr>
          <p:nvPr>
            <p:ph type="sldNum" sz="quarter" idx="12"/>
          </p:nvPr>
        </p:nvSpPr>
        <p:spPr/>
        <p:txBody>
          <a:bodyPr/>
          <a:lstStyle/>
          <a:p>
            <a:fld id="{4B7C8471-5147-4DC1-B193-35100711E203}" type="slidenum">
              <a:rPr lang="pl-PL" smtClean="0"/>
              <a:t>‹#›</a:t>
            </a:fld>
            <a:endParaRPr lang="pl-PL"/>
          </a:p>
        </p:txBody>
      </p:sp>
    </p:spTree>
    <p:extLst>
      <p:ext uri="{BB962C8B-B14F-4D97-AF65-F5344CB8AC3E}">
        <p14:creationId xmlns:p14="http://schemas.microsoft.com/office/powerpoint/2010/main" val="185249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71AFF5-3A3D-C9AA-B4C7-EF267B2509E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47334AC1-A919-165B-A97A-17A03854EFA2}"/>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FD7CF21-6AB2-3D3D-85DC-BF82F970DEFE}"/>
              </a:ext>
            </a:extLst>
          </p:cNvPr>
          <p:cNvSpPr>
            <a:spLocks noGrp="1"/>
          </p:cNvSpPr>
          <p:nvPr>
            <p:ph type="dt" sz="half" idx="10"/>
          </p:nvPr>
        </p:nvSpPr>
        <p:spPr/>
        <p:txBody>
          <a:bodyPr/>
          <a:lstStyle/>
          <a:p>
            <a:fld id="{925848A0-4EFF-448A-9420-0BD070192C6A}" type="datetimeFigureOut">
              <a:rPr lang="pl-PL" smtClean="0"/>
              <a:t>06.05.2025</a:t>
            </a:fld>
            <a:endParaRPr lang="pl-PL"/>
          </a:p>
        </p:txBody>
      </p:sp>
      <p:sp>
        <p:nvSpPr>
          <p:cNvPr id="5" name="Symbol zastępczy stopki 4">
            <a:extLst>
              <a:ext uri="{FF2B5EF4-FFF2-40B4-BE49-F238E27FC236}">
                <a16:creationId xmlns:a16="http://schemas.microsoft.com/office/drawing/2014/main" id="{FFE21384-81E9-2C2D-1BFA-640F227FC17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5A231D2-E113-5E3E-218F-8F287AF7DF1D}"/>
              </a:ext>
            </a:extLst>
          </p:cNvPr>
          <p:cNvSpPr>
            <a:spLocks noGrp="1"/>
          </p:cNvSpPr>
          <p:nvPr>
            <p:ph type="sldNum" sz="quarter" idx="12"/>
          </p:nvPr>
        </p:nvSpPr>
        <p:spPr/>
        <p:txBody>
          <a:bodyPr/>
          <a:lstStyle/>
          <a:p>
            <a:fld id="{4B7C8471-5147-4DC1-B193-35100711E203}" type="slidenum">
              <a:rPr lang="pl-PL" smtClean="0"/>
              <a:t>‹#›</a:t>
            </a:fld>
            <a:endParaRPr lang="pl-PL"/>
          </a:p>
        </p:txBody>
      </p:sp>
    </p:spTree>
    <p:extLst>
      <p:ext uri="{BB962C8B-B14F-4D97-AF65-F5344CB8AC3E}">
        <p14:creationId xmlns:p14="http://schemas.microsoft.com/office/powerpoint/2010/main" val="1369330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9FF40A-5C7F-9AC6-40F2-5027C0B30B5D}"/>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781056AE-39A3-DF92-563B-EEA260706D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A402D0EF-F657-8D6D-28BC-0816C7F50358}"/>
              </a:ext>
            </a:extLst>
          </p:cNvPr>
          <p:cNvSpPr>
            <a:spLocks noGrp="1"/>
          </p:cNvSpPr>
          <p:nvPr>
            <p:ph type="dt" sz="half" idx="10"/>
          </p:nvPr>
        </p:nvSpPr>
        <p:spPr/>
        <p:txBody>
          <a:bodyPr/>
          <a:lstStyle/>
          <a:p>
            <a:fld id="{925848A0-4EFF-448A-9420-0BD070192C6A}" type="datetimeFigureOut">
              <a:rPr lang="pl-PL" smtClean="0"/>
              <a:t>06.05.2025</a:t>
            </a:fld>
            <a:endParaRPr lang="pl-PL"/>
          </a:p>
        </p:txBody>
      </p:sp>
      <p:sp>
        <p:nvSpPr>
          <p:cNvPr id="5" name="Symbol zastępczy stopki 4">
            <a:extLst>
              <a:ext uri="{FF2B5EF4-FFF2-40B4-BE49-F238E27FC236}">
                <a16:creationId xmlns:a16="http://schemas.microsoft.com/office/drawing/2014/main" id="{137FC2ED-C6FA-78FE-239B-E23BC306916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28A6FB3-9CEA-5ADE-5BCA-5089C8A6FB2E}"/>
              </a:ext>
            </a:extLst>
          </p:cNvPr>
          <p:cNvSpPr>
            <a:spLocks noGrp="1"/>
          </p:cNvSpPr>
          <p:nvPr>
            <p:ph type="sldNum" sz="quarter" idx="12"/>
          </p:nvPr>
        </p:nvSpPr>
        <p:spPr/>
        <p:txBody>
          <a:bodyPr/>
          <a:lstStyle/>
          <a:p>
            <a:fld id="{4B7C8471-5147-4DC1-B193-35100711E203}" type="slidenum">
              <a:rPr lang="pl-PL" smtClean="0"/>
              <a:t>‹#›</a:t>
            </a:fld>
            <a:endParaRPr lang="pl-PL"/>
          </a:p>
        </p:txBody>
      </p:sp>
    </p:spTree>
    <p:extLst>
      <p:ext uri="{BB962C8B-B14F-4D97-AF65-F5344CB8AC3E}">
        <p14:creationId xmlns:p14="http://schemas.microsoft.com/office/powerpoint/2010/main" val="3456813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92DB065-22E0-2CF4-6937-B8365115946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53B2CE6B-213D-BF78-29CB-24F1A3701340}"/>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05F98055-AF37-290F-CAC0-E2A13FFC0F15}"/>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48FEDCDC-61BE-5B2F-87A2-F805B36DDABD}"/>
              </a:ext>
            </a:extLst>
          </p:cNvPr>
          <p:cNvSpPr>
            <a:spLocks noGrp="1"/>
          </p:cNvSpPr>
          <p:nvPr>
            <p:ph type="dt" sz="half" idx="10"/>
          </p:nvPr>
        </p:nvSpPr>
        <p:spPr/>
        <p:txBody>
          <a:bodyPr/>
          <a:lstStyle/>
          <a:p>
            <a:fld id="{925848A0-4EFF-448A-9420-0BD070192C6A}" type="datetimeFigureOut">
              <a:rPr lang="pl-PL" smtClean="0"/>
              <a:t>06.05.2025</a:t>
            </a:fld>
            <a:endParaRPr lang="pl-PL"/>
          </a:p>
        </p:txBody>
      </p:sp>
      <p:sp>
        <p:nvSpPr>
          <p:cNvPr id="6" name="Symbol zastępczy stopki 5">
            <a:extLst>
              <a:ext uri="{FF2B5EF4-FFF2-40B4-BE49-F238E27FC236}">
                <a16:creationId xmlns:a16="http://schemas.microsoft.com/office/drawing/2014/main" id="{1CA60D0B-8BAB-3346-4982-E5E0F282668B}"/>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DCE63E0-4E95-62B2-698D-794D76EF6438}"/>
              </a:ext>
            </a:extLst>
          </p:cNvPr>
          <p:cNvSpPr>
            <a:spLocks noGrp="1"/>
          </p:cNvSpPr>
          <p:nvPr>
            <p:ph type="sldNum" sz="quarter" idx="12"/>
          </p:nvPr>
        </p:nvSpPr>
        <p:spPr/>
        <p:txBody>
          <a:bodyPr/>
          <a:lstStyle/>
          <a:p>
            <a:fld id="{4B7C8471-5147-4DC1-B193-35100711E203}" type="slidenum">
              <a:rPr lang="pl-PL" smtClean="0"/>
              <a:t>‹#›</a:t>
            </a:fld>
            <a:endParaRPr lang="pl-PL"/>
          </a:p>
        </p:txBody>
      </p:sp>
    </p:spTree>
    <p:extLst>
      <p:ext uri="{BB962C8B-B14F-4D97-AF65-F5344CB8AC3E}">
        <p14:creationId xmlns:p14="http://schemas.microsoft.com/office/powerpoint/2010/main" val="53433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9F17A7-4A83-53A3-76BC-523AD1B0990B}"/>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B34AFBC1-44A8-F9C2-197F-1113AB0946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9E214DC1-186D-A11A-266F-7BD33EB418F6}"/>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94643F91-FB64-5FC5-7BB5-55BB57862F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941332E4-B511-09CF-772B-5FB0F420A3D7}"/>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7345A2E3-9E94-1E80-6693-B1D5960351A5}"/>
              </a:ext>
            </a:extLst>
          </p:cNvPr>
          <p:cNvSpPr>
            <a:spLocks noGrp="1"/>
          </p:cNvSpPr>
          <p:nvPr>
            <p:ph type="dt" sz="half" idx="10"/>
          </p:nvPr>
        </p:nvSpPr>
        <p:spPr/>
        <p:txBody>
          <a:bodyPr/>
          <a:lstStyle/>
          <a:p>
            <a:fld id="{925848A0-4EFF-448A-9420-0BD070192C6A}" type="datetimeFigureOut">
              <a:rPr lang="pl-PL" smtClean="0"/>
              <a:t>06.05.2025</a:t>
            </a:fld>
            <a:endParaRPr lang="pl-PL"/>
          </a:p>
        </p:txBody>
      </p:sp>
      <p:sp>
        <p:nvSpPr>
          <p:cNvPr id="8" name="Symbol zastępczy stopki 7">
            <a:extLst>
              <a:ext uri="{FF2B5EF4-FFF2-40B4-BE49-F238E27FC236}">
                <a16:creationId xmlns:a16="http://schemas.microsoft.com/office/drawing/2014/main" id="{57DCF0F1-8CA6-1AB4-A774-6F029458FF1C}"/>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10397151-FF5B-DE33-8861-BBE9618F94B4}"/>
              </a:ext>
            </a:extLst>
          </p:cNvPr>
          <p:cNvSpPr>
            <a:spLocks noGrp="1"/>
          </p:cNvSpPr>
          <p:nvPr>
            <p:ph type="sldNum" sz="quarter" idx="12"/>
          </p:nvPr>
        </p:nvSpPr>
        <p:spPr/>
        <p:txBody>
          <a:bodyPr/>
          <a:lstStyle/>
          <a:p>
            <a:fld id="{4B7C8471-5147-4DC1-B193-35100711E203}" type="slidenum">
              <a:rPr lang="pl-PL" smtClean="0"/>
              <a:t>‹#›</a:t>
            </a:fld>
            <a:endParaRPr lang="pl-PL"/>
          </a:p>
        </p:txBody>
      </p:sp>
    </p:spTree>
    <p:extLst>
      <p:ext uri="{BB962C8B-B14F-4D97-AF65-F5344CB8AC3E}">
        <p14:creationId xmlns:p14="http://schemas.microsoft.com/office/powerpoint/2010/main" val="2391071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6C9C86-98A2-81AD-CAC5-597C06A9D798}"/>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893B6622-172D-F702-41E0-3BBBCBF46524}"/>
              </a:ext>
            </a:extLst>
          </p:cNvPr>
          <p:cNvSpPr>
            <a:spLocks noGrp="1"/>
          </p:cNvSpPr>
          <p:nvPr>
            <p:ph type="dt" sz="half" idx="10"/>
          </p:nvPr>
        </p:nvSpPr>
        <p:spPr/>
        <p:txBody>
          <a:bodyPr/>
          <a:lstStyle/>
          <a:p>
            <a:fld id="{925848A0-4EFF-448A-9420-0BD070192C6A}" type="datetimeFigureOut">
              <a:rPr lang="pl-PL" smtClean="0"/>
              <a:t>06.05.2025</a:t>
            </a:fld>
            <a:endParaRPr lang="pl-PL"/>
          </a:p>
        </p:txBody>
      </p:sp>
      <p:sp>
        <p:nvSpPr>
          <p:cNvPr id="4" name="Symbol zastępczy stopki 3">
            <a:extLst>
              <a:ext uri="{FF2B5EF4-FFF2-40B4-BE49-F238E27FC236}">
                <a16:creationId xmlns:a16="http://schemas.microsoft.com/office/drawing/2014/main" id="{548F2EB8-AA0E-07E9-1F36-F34B231057A9}"/>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04731586-724D-4084-8CC4-E9000E3C96CE}"/>
              </a:ext>
            </a:extLst>
          </p:cNvPr>
          <p:cNvSpPr>
            <a:spLocks noGrp="1"/>
          </p:cNvSpPr>
          <p:nvPr>
            <p:ph type="sldNum" sz="quarter" idx="12"/>
          </p:nvPr>
        </p:nvSpPr>
        <p:spPr/>
        <p:txBody>
          <a:bodyPr/>
          <a:lstStyle/>
          <a:p>
            <a:fld id="{4B7C8471-5147-4DC1-B193-35100711E203}" type="slidenum">
              <a:rPr lang="pl-PL" smtClean="0"/>
              <a:t>‹#›</a:t>
            </a:fld>
            <a:endParaRPr lang="pl-PL"/>
          </a:p>
        </p:txBody>
      </p:sp>
    </p:spTree>
    <p:extLst>
      <p:ext uri="{BB962C8B-B14F-4D97-AF65-F5344CB8AC3E}">
        <p14:creationId xmlns:p14="http://schemas.microsoft.com/office/powerpoint/2010/main" val="306866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2EBC735C-5907-5211-4D47-225F0EFE11E7}"/>
              </a:ext>
            </a:extLst>
          </p:cNvPr>
          <p:cNvSpPr>
            <a:spLocks noGrp="1"/>
          </p:cNvSpPr>
          <p:nvPr>
            <p:ph type="dt" sz="half" idx="10"/>
          </p:nvPr>
        </p:nvSpPr>
        <p:spPr/>
        <p:txBody>
          <a:bodyPr/>
          <a:lstStyle/>
          <a:p>
            <a:fld id="{925848A0-4EFF-448A-9420-0BD070192C6A}" type="datetimeFigureOut">
              <a:rPr lang="pl-PL" smtClean="0"/>
              <a:t>06.05.2025</a:t>
            </a:fld>
            <a:endParaRPr lang="pl-PL"/>
          </a:p>
        </p:txBody>
      </p:sp>
      <p:sp>
        <p:nvSpPr>
          <p:cNvPr id="3" name="Symbol zastępczy stopki 2">
            <a:extLst>
              <a:ext uri="{FF2B5EF4-FFF2-40B4-BE49-F238E27FC236}">
                <a16:creationId xmlns:a16="http://schemas.microsoft.com/office/drawing/2014/main" id="{A642F7C5-61CE-AD02-0D05-5A9E530BD68B}"/>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B654EA35-9866-69E7-E490-7D1C9F6022A8}"/>
              </a:ext>
            </a:extLst>
          </p:cNvPr>
          <p:cNvSpPr>
            <a:spLocks noGrp="1"/>
          </p:cNvSpPr>
          <p:nvPr>
            <p:ph type="sldNum" sz="quarter" idx="12"/>
          </p:nvPr>
        </p:nvSpPr>
        <p:spPr/>
        <p:txBody>
          <a:bodyPr/>
          <a:lstStyle/>
          <a:p>
            <a:fld id="{4B7C8471-5147-4DC1-B193-35100711E203}" type="slidenum">
              <a:rPr lang="pl-PL" smtClean="0"/>
              <a:t>‹#›</a:t>
            </a:fld>
            <a:endParaRPr lang="pl-PL"/>
          </a:p>
        </p:txBody>
      </p:sp>
    </p:spTree>
    <p:extLst>
      <p:ext uri="{BB962C8B-B14F-4D97-AF65-F5344CB8AC3E}">
        <p14:creationId xmlns:p14="http://schemas.microsoft.com/office/powerpoint/2010/main" val="140982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8A7EE1-A32E-3F26-C643-B5A50C01491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03B8709D-F373-6C7E-FD56-E968E20224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E96EA623-018C-7527-9AF5-25B4E0487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810A80A-7490-3B57-4990-F626944F9D27}"/>
              </a:ext>
            </a:extLst>
          </p:cNvPr>
          <p:cNvSpPr>
            <a:spLocks noGrp="1"/>
          </p:cNvSpPr>
          <p:nvPr>
            <p:ph type="dt" sz="half" idx="10"/>
          </p:nvPr>
        </p:nvSpPr>
        <p:spPr/>
        <p:txBody>
          <a:bodyPr/>
          <a:lstStyle/>
          <a:p>
            <a:fld id="{925848A0-4EFF-448A-9420-0BD070192C6A}" type="datetimeFigureOut">
              <a:rPr lang="pl-PL" smtClean="0"/>
              <a:t>06.05.2025</a:t>
            </a:fld>
            <a:endParaRPr lang="pl-PL"/>
          </a:p>
        </p:txBody>
      </p:sp>
      <p:sp>
        <p:nvSpPr>
          <p:cNvPr id="6" name="Symbol zastępczy stopki 5">
            <a:extLst>
              <a:ext uri="{FF2B5EF4-FFF2-40B4-BE49-F238E27FC236}">
                <a16:creationId xmlns:a16="http://schemas.microsoft.com/office/drawing/2014/main" id="{F79C85A7-AAE2-3643-68FB-2E341FD54FD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A8B2C56-5FE3-F851-3ACE-B5B3CB42A35E}"/>
              </a:ext>
            </a:extLst>
          </p:cNvPr>
          <p:cNvSpPr>
            <a:spLocks noGrp="1"/>
          </p:cNvSpPr>
          <p:nvPr>
            <p:ph type="sldNum" sz="quarter" idx="12"/>
          </p:nvPr>
        </p:nvSpPr>
        <p:spPr/>
        <p:txBody>
          <a:bodyPr/>
          <a:lstStyle/>
          <a:p>
            <a:fld id="{4B7C8471-5147-4DC1-B193-35100711E203}" type="slidenum">
              <a:rPr lang="pl-PL" smtClean="0"/>
              <a:t>‹#›</a:t>
            </a:fld>
            <a:endParaRPr lang="pl-PL"/>
          </a:p>
        </p:txBody>
      </p:sp>
    </p:spTree>
    <p:extLst>
      <p:ext uri="{BB962C8B-B14F-4D97-AF65-F5344CB8AC3E}">
        <p14:creationId xmlns:p14="http://schemas.microsoft.com/office/powerpoint/2010/main" val="961273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C68509-BCF9-53D7-9FC6-11464E6EE22A}"/>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68E4DCFA-F7C2-0DD8-6D44-1174DFF268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E188CC0C-BB30-4614-D7EE-78909E59B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C531461B-E553-E6EC-85EC-1245DE5B414B}"/>
              </a:ext>
            </a:extLst>
          </p:cNvPr>
          <p:cNvSpPr>
            <a:spLocks noGrp="1"/>
          </p:cNvSpPr>
          <p:nvPr>
            <p:ph type="dt" sz="half" idx="10"/>
          </p:nvPr>
        </p:nvSpPr>
        <p:spPr/>
        <p:txBody>
          <a:bodyPr/>
          <a:lstStyle/>
          <a:p>
            <a:fld id="{925848A0-4EFF-448A-9420-0BD070192C6A}" type="datetimeFigureOut">
              <a:rPr lang="pl-PL" smtClean="0"/>
              <a:t>06.05.2025</a:t>
            </a:fld>
            <a:endParaRPr lang="pl-PL"/>
          </a:p>
        </p:txBody>
      </p:sp>
      <p:sp>
        <p:nvSpPr>
          <p:cNvPr id="6" name="Symbol zastępczy stopki 5">
            <a:extLst>
              <a:ext uri="{FF2B5EF4-FFF2-40B4-BE49-F238E27FC236}">
                <a16:creationId xmlns:a16="http://schemas.microsoft.com/office/drawing/2014/main" id="{6C79B0BD-01F2-7544-CBF8-D5804D1BDE2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0792CB22-2D52-C806-8523-45B9326ACF0D}"/>
              </a:ext>
            </a:extLst>
          </p:cNvPr>
          <p:cNvSpPr>
            <a:spLocks noGrp="1"/>
          </p:cNvSpPr>
          <p:nvPr>
            <p:ph type="sldNum" sz="quarter" idx="12"/>
          </p:nvPr>
        </p:nvSpPr>
        <p:spPr/>
        <p:txBody>
          <a:bodyPr/>
          <a:lstStyle/>
          <a:p>
            <a:fld id="{4B7C8471-5147-4DC1-B193-35100711E203}" type="slidenum">
              <a:rPr lang="pl-PL" smtClean="0"/>
              <a:t>‹#›</a:t>
            </a:fld>
            <a:endParaRPr lang="pl-PL"/>
          </a:p>
        </p:txBody>
      </p:sp>
    </p:spTree>
    <p:extLst>
      <p:ext uri="{BB962C8B-B14F-4D97-AF65-F5344CB8AC3E}">
        <p14:creationId xmlns:p14="http://schemas.microsoft.com/office/powerpoint/2010/main" val="2112829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A0AD6ABB-B225-65BC-D296-0B208D7E60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3486F521-CEF0-6E5F-7123-D328BC2E4B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4F79DA5-5BA8-07AC-A4B3-0953F57D2A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25848A0-4EFF-448A-9420-0BD070192C6A}" type="datetimeFigureOut">
              <a:rPr lang="pl-PL" smtClean="0"/>
              <a:t>06.05.2025</a:t>
            </a:fld>
            <a:endParaRPr lang="pl-PL"/>
          </a:p>
        </p:txBody>
      </p:sp>
      <p:sp>
        <p:nvSpPr>
          <p:cNvPr id="5" name="Symbol zastępczy stopki 4">
            <a:extLst>
              <a:ext uri="{FF2B5EF4-FFF2-40B4-BE49-F238E27FC236}">
                <a16:creationId xmlns:a16="http://schemas.microsoft.com/office/drawing/2014/main" id="{500F31A3-E7CA-486E-2F59-2F94FD045A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ymbol zastępczy numeru slajdu 5">
            <a:extLst>
              <a:ext uri="{FF2B5EF4-FFF2-40B4-BE49-F238E27FC236}">
                <a16:creationId xmlns:a16="http://schemas.microsoft.com/office/drawing/2014/main" id="{24E96A64-FF3B-0ECE-9C4D-64D94BCC7E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B7C8471-5147-4DC1-B193-35100711E203}" type="slidenum">
              <a:rPr lang="pl-PL" smtClean="0"/>
              <a:t>‹#›</a:t>
            </a:fld>
            <a:endParaRPr lang="pl-PL"/>
          </a:p>
        </p:txBody>
      </p:sp>
    </p:spTree>
    <p:extLst>
      <p:ext uri="{BB962C8B-B14F-4D97-AF65-F5344CB8AC3E}">
        <p14:creationId xmlns:p14="http://schemas.microsoft.com/office/powerpoint/2010/main" val="125750926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9.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hyperlink" Target="https://szczepienia.pzh.gov.pl/faq/czy-szczepionki-przeciw-hpv-objete-sa-refundacja/" TargetMode="External"/><Relationship Id="rId2" Type="http://schemas.openxmlformats.org/officeDocument/2006/relationships/hyperlink" Target="https://szczepienia.pzh.gov.pl/wp-content/uploads/2023/05/Zalecenia_MZ_w_zakresie_realizacji_szczepien_HPV_MMM-6.pdf" TargetMode="Externa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www.gov.pl/photo/b7be68f4-0b2a-4a97-802d-d4048dd78ba3"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pzh.gov.pl/" TargetMode="External"/><Relationship Id="rId7" Type="http://schemas.openxmlformats.org/officeDocument/2006/relationships/hyperlink" Target="https://www.gov.pl/web/zdrowie/hpv" TargetMode="External"/><Relationship Id="rId2" Type="http://schemas.openxmlformats.org/officeDocument/2006/relationships/hyperlink" Target="https://pacjent.gov.pl/" TargetMode="External"/><Relationship Id="rId1" Type="http://schemas.openxmlformats.org/officeDocument/2006/relationships/slideLayout" Target="../slideLayouts/slideLayout2.xml"/><Relationship Id="rId6" Type="http://schemas.openxmlformats.org/officeDocument/2006/relationships/hyperlink" Target="https://www.nfz.gov.pl/aktualnosci/aktualnosci-centrali/poradnik-pacjenta-jak-sie-chronic-przed-rakiem-szyjki-macicy,8548.html" TargetMode="External"/><Relationship Id="rId5" Type="http://schemas.openxmlformats.org/officeDocument/2006/relationships/hyperlink" Target="https://www.gov.pl/web/zdrowie/rozszerzamy-dostep-do-bezplatnej-mammografii-i-cytologii" TargetMode="External"/><Relationship Id="rId4" Type="http://schemas.openxmlformats.org/officeDocument/2006/relationships/hyperlink" Target="https://szczepienia.pzh.gov.p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00000"/>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34FE0F-E06B-293B-60D2-D365A838BF30}"/>
              </a:ext>
            </a:extLst>
          </p:cNvPr>
          <p:cNvSpPr>
            <a:spLocks noGrp="1"/>
          </p:cNvSpPr>
          <p:nvPr>
            <p:ph type="ctrTitle"/>
          </p:nvPr>
        </p:nvSpPr>
        <p:spPr/>
        <p:txBody>
          <a:bodyPr/>
          <a:lstStyle/>
          <a:p>
            <a:r>
              <a:rPr lang="pl-PL" dirty="0">
                <a:solidFill>
                  <a:schemeClr val="accent5">
                    <a:lumMod val="50000"/>
                  </a:schemeClr>
                </a:solidFill>
                <a:effectLst>
                  <a:outerShdw blurRad="38100" dist="38100" dir="2700000" algn="tl">
                    <a:srgbClr val="000000">
                      <a:alpha val="43137"/>
                    </a:srgbClr>
                  </a:outerShdw>
                </a:effectLst>
              </a:rPr>
              <a:t>Rak szyjki macicy</a:t>
            </a:r>
          </a:p>
        </p:txBody>
      </p:sp>
      <p:pic>
        <p:nvPicPr>
          <p:cNvPr id="4" name="Obraz 3">
            <a:extLst>
              <a:ext uri="{FF2B5EF4-FFF2-40B4-BE49-F238E27FC236}">
                <a16:creationId xmlns:a16="http://schemas.microsoft.com/office/drawing/2014/main" id="{0319ADD7-074B-2B94-CCB1-BD9EFFF616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
        <p:nvSpPr>
          <p:cNvPr id="9" name="pole tekstowe 8">
            <a:extLst>
              <a:ext uri="{FF2B5EF4-FFF2-40B4-BE49-F238E27FC236}">
                <a16:creationId xmlns:a16="http://schemas.microsoft.com/office/drawing/2014/main" id="{8F3DE6F5-28C3-7AB0-1EA8-E03006CA9E77}"/>
              </a:ext>
            </a:extLst>
          </p:cNvPr>
          <p:cNvSpPr txBox="1"/>
          <p:nvPr/>
        </p:nvSpPr>
        <p:spPr>
          <a:xfrm>
            <a:off x="3049172" y="3240817"/>
            <a:ext cx="6098344" cy="369332"/>
          </a:xfrm>
          <a:prstGeom prst="rect">
            <a:avLst/>
          </a:prstGeom>
          <a:noFill/>
        </p:spPr>
        <p:txBody>
          <a:bodyPr wrap="square">
            <a:spAutoFit/>
          </a:bodyPr>
          <a:lstStyle/>
          <a:p>
            <a:endParaRPr lang="pl-PL" dirty="0"/>
          </a:p>
        </p:txBody>
      </p:sp>
      <p:pic>
        <p:nvPicPr>
          <p:cNvPr id="1026" name="Obraz 1" descr="Obraz zawierający godło, symbol, logo, Znak towarowy&#10;&#10;Opis wygenerowany automatycznie">
            <a:extLst>
              <a:ext uri="{FF2B5EF4-FFF2-40B4-BE49-F238E27FC236}">
                <a16:creationId xmlns:a16="http://schemas.microsoft.com/office/drawing/2014/main" id="{561F381B-C65E-F45F-E56A-18ADB8372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621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A07781-7DDD-D046-EA9B-230FBBF0676A}"/>
              </a:ext>
            </a:extLst>
          </p:cNvPr>
          <p:cNvSpPr>
            <a:spLocks noGrp="1"/>
          </p:cNvSpPr>
          <p:nvPr>
            <p:ph type="title"/>
          </p:nvPr>
        </p:nvSpPr>
        <p:spPr>
          <a:xfrm>
            <a:off x="838200" y="219710"/>
            <a:ext cx="10515600" cy="1325563"/>
          </a:xfrm>
        </p:spPr>
        <p:txBody>
          <a:bodyPr/>
          <a:lstStyle/>
          <a:p>
            <a:pPr algn="ctr"/>
            <a:r>
              <a:rPr lang="pl-PL" b="1" dirty="0">
                <a:solidFill>
                  <a:srgbClr val="002060"/>
                </a:solidFill>
              </a:rPr>
              <a:t>Zapobieganie</a:t>
            </a:r>
            <a:endParaRPr lang="pl-PL" dirty="0">
              <a:solidFill>
                <a:srgbClr val="002060"/>
              </a:solidFill>
            </a:endParaRPr>
          </a:p>
        </p:txBody>
      </p:sp>
      <p:sp>
        <p:nvSpPr>
          <p:cNvPr id="3" name="Symbol zastępczy zawartości 2">
            <a:extLst>
              <a:ext uri="{FF2B5EF4-FFF2-40B4-BE49-F238E27FC236}">
                <a16:creationId xmlns:a16="http://schemas.microsoft.com/office/drawing/2014/main" id="{29A9DA04-E8A6-9FCC-FABB-EA19A82EA9D9}"/>
              </a:ext>
            </a:extLst>
          </p:cNvPr>
          <p:cNvSpPr>
            <a:spLocks noGrp="1"/>
          </p:cNvSpPr>
          <p:nvPr>
            <p:ph idx="1"/>
          </p:nvPr>
        </p:nvSpPr>
        <p:spPr/>
        <p:txBody>
          <a:bodyPr/>
          <a:lstStyle/>
          <a:p>
            <a:r>
              <a:rPr lang="pl-PL" sz="2000" b="0" i="0" u="none" strike="noStrike" baseline="0" dirty="0">
                <a:solidFill>
                  <a:srgbClr val="000000"/>
                </a:solidFill>
              </a:rPr>
              <a:t>Edukacja zdrowotna. </a:t>
            </a:r>
          </a:p>
          <a:p>
            <a:r>
              <a:rPr lang="pl-PL" sz="2000" b="0" i="0" u="none" strike="noStrike" baseline="0" dirty="0">
                <a:solidFill>
                  <a:srgbClr val="000000"/>
                </a:solidFill>
              </a:rPr>
              <a:t>Szczepienia profilaktyczne. </a:t>
            </a:r>
          </a:p>
          <a:p>
            <a:r>
              <a:rPr lang="pl-PL" sz="2000" b="0" i="0" u="none" strike="noStrike" baseline="0" dirty="0">
                <a:solidFill>
                  <a:srgbClr val="000000"/>
                </a:solidFill>
              </a:rPr>
              <a:t>Świadome i odpowiedzialne zachowania seksualne. </a:t>
            </a:r>
          </a:p>
          <a:p>
            <a:r>
              <a:rPr lang="pl-PL" sz="2000" b="1" i="0" u="none" strike="noStrike" baseline="0" dirty="0">
                <a:solidFill>
                  <a:srgbClr val="B83C68"/>
                </a:solidFill>
              </a:rPr>
              <a:t>Wczesne wykrycie choroby nowotworowej: </a:t>
            </a:r>
            <a:r>
              <a:rPr lang="pl-PL" sz="2000" b="0" i="0" u="none" strike="noStrike" baseline="0" dirty="0">
                <a:solidFill>
                  <a:srgbClr val="000000"/>
                </a:solidFill>
              </a:rPr>
              <a:t> Regularne wykonywanie badań cytologicznych pozwala wykryć chorobę nowotworową we wczesnym stadium (przedrakowym). </a:t>
            </a:r>
            <a:endParaRPr lang="pl-PL" sz="2000" dirty="0">
              <a:solidFill>
                <a:srgbClr val="000000"/>
              </a:solidFill>
            </a:endParaRPr>
          </a:p>
          <a:p>
            <a:r>
              <a:rPr lang="pl-PL" sz="2000" b="0" i="0" u="none" strike="noStrike" baseline="0" dirty="0">
                <a:solidFill>
                  <a:srgbClr val="000000"/>
                </a:solidFill>
              </a:rPr>
              <a:t>Cytologię powinno się wykonywać nie rzadziej niż raz na </a:t>
            </a:r>
            <a:r>
              <a:rPr lang="pl-PL" sz="2000" b="1" i="0" u="none" strike="noStrike" baseline="0" dirty="0">
                <a:solidFill>
                  <a:srgbClr val="B83C68"/>
                </a:solidFill>
              </a:rPr>
              <a:t>3 lata</a:t>
            </a:r>
            <a:r>
              <a:rPr lang="pl-PL" sz="2000" b="0" i="0" u="none" strike="noStrike" baseline="0" dirty="0">
                <a:solidFill>
                  <a:srgbClr val="000000"/>
                </a:solidFill>
              </a:rPr>
              <a:t>. </a:t>
            </a:r>
          </a:p>
          <a:p>
            <a:pPr marL="0" indent="0">
              <a:buNone/>
            </a:pPr>
            <a:endParaRPr lang="pl-PL" dirty="0"/>
          </a:p>
        </p:txBody>
      </p:sp>
      <p:pic>
        <p:nvPicPr>
          <p:cNvPr id="9218" name="Obraz 1" descr="Obraz zawierający godło, symbol, logo, Znak towarowy&#10;&#10;Opis wygenerowany automatycznie">
            <a:extLst>
              <a:ext uri="{FF2B5EF4-FFF2-40B4-BE49-F238E27FC236}">
                <a16:creationId xmlns:a16="http://schemas.microsoft.com/office/drawing/2014/main" id="{C70E2E86-8A54-7C6A-DC76-8A2A95586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FA928A30-132B-FE08-9BA5-8E210D4CE0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561097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16CEB57-469C-7B7F-72CB-3DF180C8F208}"/>
              </a:ext>
            </a:extLst>
          </p:cNvPr>
          <p:cNvSpPr>
            <a:spLocks noGrp="1"/>
          </p:cNvSpPr>
          <p:nvPr>
            <p:ph idx="1"/>
          </p:nvPr>
        </p:nvSpPr>
        <p:spPr>
          <a:xfrm>
            <a:off x="941567" y="802434"/>
            <a:ext cx="10515600" cy="5501750"/>
          </a:xfrm>
        </p:spPr>
        <p:txBody>
          <a:bodyPr>
            <a:normAutofit/>
          </a:bodyPr>
          <a:lstStyle/>
          <a:p>
            <a:pPr marL="0" indent="0">
              <a:buNone/>
            </a:pPr>
            <a:endParaRPr lang="pl-PL" sz="1800" b="0" i="0" u="none" strike="noStrike" baseline="0" dirty="0">
              <a:latin typeface="Arial" panose="020B0604020202020204" pitchFamily="34" charset="0"/>
            </a:endParaRPr>
          </a:p>
          <a:p>
            <a:r>
              <a:rPr lang="pl-PL" sz="2000" b="1" i="0" u="none" strike="noStrike" baseline="0" dirty="0">
                <a:solidFill>
                  <a:srgbClr val="BA3C69"/>
                </a:solidFill>
              </a:rPr>
              <a:t>Badania cytologiczne pozwoliły na znaczne ograniczenie występowania raka szyjki macicy  w wielu krajach na świecie. Regularne badanie jest najbardziej skutecznym sposobem wykrywania nieprawidłowych zmian komórkowych szyjki macicy, które mogą świadczyć o wczesnym stadium raka szyjki macicy. </a:t>
            </a:r>
            <a:endParaRPr lang="pl-PL" sz="2000" b="0" i="0" u="none" strike="noStrike" baseline="0" dirty="0">
              <a:solidFill>
                <a:srgbClr val="BA3C69"/>
              </a:solidFill>
            </a:endParaRPr>
          </a:p>
          <a:p>
            <a:r>
              <a:rPr lang="pl-PL" sz="2000" b="0" i="0" u="none" strike="noStrike" baseline="0" dirty="0">
                <a:solidFill>
                  <a:srgbClr val="000000"/>
                </a:solidFill>
              </a:rPr>
              <a:t>Badanie cytologiczne </a:t>
            </a:r>
            <a:r>
              <a:rPr lang="pl-PL" sz="2000" b="0" i="0" u="sng" strike="noStrike" baseline="0" dirty="0">
                <a:solidFill>
                  <a:srgbClr val="FF0000"/>
                </a:solidFill>
              </a:rPr>
              <a:t>nie zapobiega </a:t>
            </a:r>
            <a:r>
              <a:rPr lang="pl-PL" sz="2000" b="0" i="0" u="none" strike="noStrike" baseline="0" dirty="0">
                <a:solidFill>
                  <a:srgbClr val="000000"/>
                </a:solidFill>
              </a:rPr>
              <a:t>zakażeniu wirusem HPV, który wywołuje raka szyjki macicy, lecz pomaga w identyfikacji wczesnych oznak choroby. Wynik badania pozwala na ustalanie odpowiedniego sposobu leczenia. </a:t>
            </a:r>
          </a:p>
          <a:p>
            <a:r>
              <a:rPr lang="pl-PL" sz="2000" b="1" i="0" u="none" strike="noStrike" baseline="0" dirty="0">
                <a:solidFill>
                  <a:srgbClr val="BA3C69"/>
                </a:solidFill>
              </a:rPr>
              <a:t>Badanie cytologiczne polega na pobraniu wymazu z szyjki macicy. </a:t>
            </a:r>
            <a:r>
              <a:rPr lang="pl-PL" sz="2000" b="0" i="0" u="none" strike="noStrike" baseline="0" dirty="0">
                <a:solidFill>
                  <a:srgbClr val="BA3C69"/>
                </a:solidFill>
              </a:rPr>
              <a:t>Jest ono </a:t>
            </a:r>
            <a:r>
              <a:rPr lang="pl-PL" sz="2000" b="1" i="0" u="none" strike="noStrike" baseline="0" dirty="0">
                <a:solidFill>
                  <a:srgbClr val="BA3C69"/>
                </a:solidFill>
              </a:rPr>
              <a:t>całkowicie bezbolesne</a:t>
            </a:r>
            <a:r>
              <a:rPr lang="pl-PL" sz="2000" b="1" i="0" u="none" strike="noStrike" baseline="0" dirty="0">
                <a:solidFill>
                  <a:srgbClr val="B83C68"/>
                </a:solidFill>
              </a:rPr>
              <a:t>. </a:t>
            </a:r>
            <a:r>
              <a:rPr lang="pl-PL" sz="2000" b="0" i="0" u="none" strike="noStrike" baseline="0" dirty="0">
                <a:solidFill>
                  <a:srgbClr val="000000"/>
                </a:solidFill>
              </a:rPr>
              <a:t>Lekarz ginekolog lub pielęgniarka stosując specjalną szczoteczkę lub szpatułkę delikatnie pobierają warstwę komórek z powierzchni szyjki macicy. Komórki te są następnie badane pod mikroskopem pod kątem obecności ewentualnych nieprawidłowości. W przypadku ich stwierdzenia lekarz skontaktuje się z pacjentką i udzieli porady odnośnie wykonania dalszych badań i możliwości leczenia </a:t>
            </a:r>
          </a:p>
          <a:p>
            <a:pPr marL="0" indent="0">
              <a:buNone/>
            </a:pPr>
            <a:endParaRPr lang="pl-PL" dirty="0"/>
          </a:p>
        </p:txBody>
      </p:sp>
      <p:pic>
        <p:nvPicPr>
          <p:cNvPr id="10242" name="Obraz 1" descr="Obraz zawierający godło, symbol, logo, Znak towarowy&#10;&#10;Opis wygenerowany automatycznie">
            <a:extLst>
              <a:ext uri="{FF2B5EF4-FFF2-40B4-BE49-F238E27FC236}">
                <a16:creationId xmlns:a16="http://schemas.microsoft.com/office/drawing/2014/main" id="{CF9DD578-635F-99C8-77F7-364CC60CF1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F63FE0C3-FEC0-7A4D-7A93-7E1F180E25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1805634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D514D6A-1E07-352F-6F7F-E45393213C3E}"/>
              </a:ext>
            </a:extLst>
          </p:cNvPr>
          <p:cNvSpPr>
            <a:spLocks noGrp="1"/>
          </p:cNvSpPr>
          <p:nvPr>
            <p:ph idx="1"/>
          </p:nvPr>
        </p:nvSpPr>
        <p:spPr>
          <a:xfrm>
            <a:off x="604911" y="1288111"/>
            <a:ext cx="10520289" cy="4746929"/>
          </a:xfrm>
        </p:spPr>
        <p:txBody>
          <a:bodyPr>
            <a:normAutofit/>
          </a:bodyPr>
          <a:lstStyle/>
          <a:p>
            <a:pPr marL="0" indent="0" algn="l">
              <a:buNone/>
            </a:pPr>
            <a:r>
              <a:rPr lang="pl-PL" sz="2000" b="0" i="0" u="none" strike="noStrike" baseline="0" dirty="0">
                <a:cs typeface="Arial" panose="020B0604020202020204" pitchFamily="34" charset="0"/>
              </a:rPr>
              <a:t>W Polsce od lat realizowany jest Program Wczesnego Wykrywania i Profilaktyki Raka Szyjki Macicy.  W ramach programu każda kobieta po 25 roku życia może skorzystać bezpłatnie z badania cytologicznego raz na trzy lata. </a:t>
            </a:r>
          </a:p>
          <a:p>
            <a:pPr marL="0" indent="0" algn="l">
              <a:buNone/>
            </a:pPr>
            <a:r>
              <a:rPr lang="pl-PL" sz="2000" b="0" i="0" u="none" strike="noStrike" baseline="0" dirty="0">
                <a:cs typeface="Arial" panose="020B0604020202020204" pitchFamily="34" charset="0"/>
              </a:rPr>
              <a:t>Od 1 listopada 2023 roku cytologia jest dostępna bezpłatnie dla kobiet do 69 roku życia. </a:t>
            </a:r>
          </a:p>
          <a:p>
            <a:pPr marL="0" indent="0" algn="l">
              <a:buNone/>
            </a:pPr>
            <a:r>
              <a:rPr lang="pl-PL" sz="2000" b="0" i="0" u="none" strike="noStrike" baseline="0" dirty="0">
                <a:cs typeface="Arial" panose="020B0604020202020204" pitchFamily="34" charset="0"/>
              </a:rPr>
              <a:t>Niestety ciągle zgłaszalność pań na cytologię – proste, bezbolesne i szybkie badanie profilaktyczne –jest bardzo niska. Średnio z cytologii w Polsce skorzystało 11,6 % kobiet uprawnionych do badania, w województwie dolnośląskim – 13,3 % (dane z września 2023 r.).</a:t>
            </a:r>
          </a:p>
          <a:p>
            <a:pPr marL="0" indent="0" algn="l">
              <a:buNone/>
            </a:pPr>
            <a:r>
              <a:rPr lang="pl-PL" sz="2000" b="0" i="0" u="none" strike="noStrike" baseline="0" dirty="0">
                <a:cs typeface="Arial" panose="020B0604020202020204" pitchFamily="34" charset="0"/>
              </a:rPr>
              <a:t>Na przestrzeni ostatnich kilkunastu lat na świecie i w Polsce odnotowuje się wzrost liczby zachorowań na nowotwory okolicy głowy i szyi, a szczególnie nowotwory gardła środkowego wywoływane przetrwałą infekcją wirusem brodawczaka ludzkiego (HPV). Niepokojący trend wzrostu liczby nowotworów HPV-zależnych, innych niż rak szyjki macicy, to wynik zmian w stylu życia i praktykach aktywności seksualnej, również wśród młodych osób. </a:t>
            </a:r>
          </a:p>
          <a:p>
            <a:pPr marL="0" indent="0" algn="l">
              <a:buNone/>
            </a:pPr>
            <a:endParaRPr lang="pl-PL" sz="1400" b="0" i="0" u="none" strike="noStrike" baseline="0" dirty="0">
              <a:latin typeface="Arial" panose="020B0604020202020204" pitchFamily="34" charset="0"/>
              <a:cs typeface="Arial" panose="020B0604020202020204" pitchFamily="34" charset="0"/>
            </a:endParaRPr>
          </a:p>
          <a:p>
            <a:pPr marL="0" indent="0" algn="l">
              <a:buNone/>
            </a:pPr>
            <a:endParaRPr lang="pl-PL" sz="1400" dirty="0">
              <a:latin typeface="Arial" panose="020B0604020202020204" pitchFamily="34" charset="0"/>
              <a:cs typeface="Arial" panose="020B0604020202020204" pitchFamily="34" charset="0"/>
            </a:endParaRPr>
          </a:p>
        </p:txBody>
      </p:sp>
      <p:pic>
        <p:nvPicPr>
          <p:cNvPr id="11266" name="Obraz 1" descr="Obraz zawierający godło, symbol, logo, Znak towarowy&#10;&#10;Opis wygenerowany automatycznie">
            <a:extLst>
              <a:ext uri="{FF2B5EF4-FFF2-40B4-BE49-F238E27FC236}">
                <a16:creationId xmlns:a16="http://schemas.microsoft.com/office/drawing/2014/main" id="{C7CB35E7-F4F5-6F74-1D08-B3A4372F20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17BFD0C6-6F6C-4BC9-C31B-50287BDEDA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2055593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32B24C6-899A-DFDA-3EDF-6693AA91173F}"/>
              </a:ext>
            </a:extLst>
          </p:cNvPr>
          <p:cNvSpPr>
            <a:spLocks noGrp="1"/>
          </p:cNvSpPr>
          <p:nvPr>
            <p:ph idx="1"/>
          </p:nvPr>
        </p:nvSpPr>
        <p:spPr>
          <a:xfrm>
            <a:off x="1066800" y="1190227"/>
            <a:ext cx="10058400" cy="4477546"/>
          </a:xfrm>
        </p:spPr>
        <p:txBody>
          <a:bodyPr>
            <a:normAutofit/>
          </a:bodyPr>
          <a:lstStyle/>
          <a:p>
            <a:r>
              <a:rPr lang="pl-PL" sz="2000" b="0" i="0" u="none" strike="noStrike" baseline="0" dirty="0"/>
              <a:t>W krajach, które prowadzą </a:t>
            </a:r>
            <a:r>
              <a:rPr lang="pl-PL" sz="2000" b="1" i="0" u="none" strike="noStrike" baseline="0" dirty="0"/>
              <a:t>programy badań przesiewowych</a:t>
            </a:r>
            <a:r>
              <a:rPr lang="pl-PL" sz="2000" b="0" i="0" u="none" strike="noStrike" baseline="0" dirty="0"/>
              <a:t>, istnieje możliwość wykrycia komórek atypowych i przedrakowych w obrębie szyjki macicy oraz ich ewentualnego usunięcia.</a:t>
            </a:r>
          </a:p>
          <a:p>
            <a:pPr marL="0" indent="0">
              <a:buNone/>
            </a:pPr>
            <a:endParaRPr lang="pl-PL" sz="2000" b="0" i="0" u="none" strike="noStrike" baseline="0" dirty="0"/>
          </a:p>
          <a:p>
            <a:r>
              <a:rPr lang="pl-PL" sz="2000" b="0" i="0" u="none" strike="noStrike" baseline="0" dirty="0"/>
              <a:t>Badania przesiewowe </a:t>
            </a:r>
            <a:r>
              <a:rPr lang="pl-PL" sz="2000" b="1" i="0" u="none" strike="noStrike" baseline="0" dirty="0">
                <a:solidFill>
                  <a:srgbClr val="BA3C69"/>
                </a:solidFill>
              </a:rPr>
              <a:t>nie gwarantują </a:t>
            </a:r>
            <a:r>
              <a:rPr lang="pl-PL" sz="2000" b="0" i="0" u="none" strike="noStrike" baseline="0" dirty="0">
                <a:solidFill>
                  <a:srgbClr val="000000"/>
                </a:solidFill>
              </a:rPr>
              <a:t>jednak wykrycia wszystkich zmian – około 20 % przypadków nie zostaje wykrytych. Najwyższy poziom ochrony przed nowotworami szyjki macicy można uzyskać poprzez połączenie badań przesiewowych z programem szczepień. </a:t>
            </a:r>
          </a:p>
          <a:p>
            <a:endParaRPr lang="pl-PL" sz="2000" b="0" i="0" u="none" strike="noStrike" baseline="0" dirty="0">
              <a:solidFill>
                <a:srgbClr val="000000"/>
              </a:solidFill>
            </a:endParaRPr>
          </a:p>
          <a:p>
            <a:r>
              <a:rPr lang="pl-PL" sz="2000" b="1" i="0" u="none" strike="noStrike" baseline="0" dirty="0">
                <a:solidFill>
                  <a:srgbClr val="BA3C69"/>
                </a:solidFill>
              </a:rPr>
              <a:t>Szanse na wyleczenie zależą przede wszystkim od stopnia zaawansowania choroby               w momencie rozpoznania </a:t>
            </a:r>
            <a:endParaRPr lang="pl-PL" sz="2000" dirty="0">
              <a:solidFill>
                <a:srgbClr val="BA3C69"/>
              </a:solidFill>
            </a:endParaRPr>
          </a:p>
          <a:p>
            <a:pPr algn="l"/>
            <a:endParaRPr lang="pl-PL" sz="1800" b="0" i="0" u="none" strike="noStrike" baseline="0" dirty="0">
              <a:solidFill>
                <a:srgbClr val="000000"/>
              </a:solidFill>
              <a:latin typeface="Arial" panose="020B0604020202020204" pitchFamily="34" charset="0"/>
            </a:endParaRPr>
          </a:p>
          <a:p>
            <a:endParaRPr lang="pl-PL" sz="1800" b="0" i="0" u="none" strike="noStrike" baseline="0" dirty="0">
              <a:latin typeface="Arial" panose="020B0604020202020204" pitchFamily="34" charset="0"/>
            </a:endParaRPr>
          </a:p>
          <a:p>
            <a:endParaRPr lang="pl-PL" sz="1800" b="0" i="0" u="none" strike="noStrike" baseline="0" dirty="0">
              <a:latin typeface="Arial" panose="020B0604020202020204" pitchFamily="34" charset="0"/>
            </a:endParaRPr>
          </a:p>
          <a:p>
            <a:endParaRPr lang="pl-PL" dirty="0"/>
          </a:p>
        </p:txBody>
      </p:sp>
      <p:pic>
        <p:nvPicPr>
          <p:cNvPr id="12290" name="Obraz 1" descr="Obraz zawierający godło, symbol, logo, Znak towarowy&#10;&#10;Opis wygenerowany automatycznie">
            <a:extLst>
              <a:ext uri="{FF2B5EF4-FFF2-40B4-BE49-F238E27FC236}">
                <a16:creationId xmlns:a16="http://schemas.microsoft.com/office/drawing/2014/main" id="{F0DB6EBE-7926-2F28-0A59-F5C2DA808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8CC6E02D-1D7F-8C40-C8B6-E26AB0B83E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3382798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A7CCBCE-0821-A692-9C5A-6AD3862B8A2E}"/>
              </a:ext>
            </a:extLst>
          </p:cNvPr>
          <p:cNvSpPr>
            <a:spLocks noGrp="1"/>
          </p:cNvSpPr>
          <p:nvPr>
            <p:ph type="body" sz="half" idx="2"/>
          </p:nvPr>
        </p:nvSpPr>
        <p:spPr>
          <a:xfrm>
            <a:off x="4670475" y="745588"/>
            <a:ext cx="7258928" cy="4824632"/>
          </a:xfrm>
        </p:spPr>
        <p:txBody>
          <a:bodyPr>
            <a:normAutofit lnSpcReduction="10000"/>
          </a:bodyPr>
          <a:lstStyle/>
          <a:p>
            <a:r>
              <a:rPr lang="pl-PL" b="1" i="0" u="none" strike="noStrike" baseline="0" dirty="0">
                <a:solidFill>
                  <a:srgbClr val="BA3C69"/>
                </a:solidFill>
              </a:rPr>
              <a:t>Szczepionka profilaktyczna przeciw najpowszechniej występującym typom wirusów HPV może zdecydowanie zmniejszyć ryzyko wystąpienia raka szyjki macicy na każdym etapie życia kobiety.</a:t>
            </a:r>
          </a:p>
          <a:p>
            <a:endParaRPr lang="pl-PL" b="0" i="0" u="none" strike="noStrike" baseline="0" dirty="0"/>
          </a:p>
          <a:p>
            <a:r>
              <a:rPr lang="pl-PL" b="1" i="0" u="none" strike="noStrike" baseline="0" dirty="0">
                <a:solidFill>
                  <a:srgbClr val="B83C68"/>
                </a:solidFill>
              </a:rPr>
              <a:t> </a:t>
            </a:r>
            <a:r>
              <a:rPr lang="pl-PL" b="0" i="0" u="none" strike="noStrike" baseline="0" dirty="0">
                <a:solidFill>
                  <a:srgbClr val="000000"/>
                </a:solidFill>
              </a:rPr>
              <a:t>Wczesne szczepienie wykonane </a:t>
            </a:r>
            <a:r>
              <a:rPr lang="pl-PL" b="0" i="0" u="sng" strike="noStrike" baseline="0" dirty="0">
                <a:solidFill>
                  <a:srgbClr val="000000"/>
                </a:solidFill>
              </a:rPr>
              <a:t>s</a:t>
            </a:r>
            <a:r>
              <a:rPr lang="pl-PL" u="sng" dirty="0">
                <a:solidFill>
                  <a:srgbClr val="000000"/>
                </a:solidFill>
              </a:rPr>
              <a:t>przed inicjacją seksualną </a:t>
            </a:r>
            <a:r>
              <a:rPr lang="pl-PL" dirty="0">
                <a:solidFill>
                  <a:srgbClr val="000000"/>
                </a:solidFill>
              </a:rPr>
              <a:t>powinno całkowicie wyeliminować ryzyko zakażenia najpowszechniej występującymi, onkogennymi typami wirusów HPV. Wczesne podanie s</a:t>
            </a:r>
            <a:r>
              <a:rPr lang="pl-PL" b="0" i="0" u="none" strike="noStrike" baseline="0" dirty="0">
                <a:solidFill>
                  <a:srgbClr val="000000"/>
                </a:solidFill>
              </a:rPr>
              <a:t>zczepionki zapewnia kobiecie długotrwałą, utrzymującą się w czasie ochronę przed zakażeniem wirusem HPV, które mogłoby u niej wystąpić w starszym wieku. </a:t>
            </a:r>
          </a:p>
          <a:p>
            <a:endParaRPr lang="pl-PL" b="0" i="0" u="none" strike="noStrike" baseline="0" dirty="0"/>
          </a:p>
          <a:p>
            <a:r>
              <a:rPr lang="pl-PL" b="0" i="0" u="none" strike="noStrike" baseline="0" dirty="0"/>
              <a:t>Szczepienie w profilaktyce raka szyjki macicy polega na zapewnieniu ochrony poprzez </a:t>
            </a:r>
            <a:r>
              <a:rPr lang="pl-PL" b="0" i="0" u="sng" strike="noStrike" baseline="0" dirty="0"/>
              <a:t>wytworzenie przez organizm przeciwciał, które wiążą się  z powierzchnią wirusa HPV, uniemożliwiając mu wniknięcie do wnętrza komórek w obrębie szyjki macicy i ich zakażenie. </a:t>
            </a:r>
          </a:p>
          <a:p>
            <a:endParaRPr lang="pl-PL" b="0" i="0" u="sng" strike="noStrike" baseline="0" dirty="0"/>
          </a:p>
          <a:p>
            <a:r>
              <a:rPr lang="pl-PL" b="0" i="0" u="none" strike="noStrike" baseline="0" dirty="0"/>
              <a:t>Badania dowodzą, że szczepionka zapewnia  ochronę przed zmianami przedrakowymi, powodowanymi przez najgroźniejsze typy wirusa HPV: 16 oraz 18. Spośród wielu typów wirusa, te typu odpowiedzialne są za ponad 70 % przypadków nowotworów szyjki macicy. </a:t>
            </a:r>
          </a:p>
          <a:p>
            <a:pPr algn="l"/>
            <a:endParaRPr lang="pl-PL" sz="1800" b="0" i="0" u="none" strike="noStrike" baseline="0" dirty="0">
              <a:solidFill>
                <a:srgbClr val="000000"/>
              </a:solidFill>
              <a:latin typeface="Arial" panose="020B0604020202020204" pitchFamily="34" charset="0"/>
            </a:endParaRPr>
          </a:p>
        </p:txBody>
      </p:sp>
      <p:pic>
        <p:nvPicPr>
          <p:cNvPr id="6" name="Obraz 5" descr="Obraz zawierający tekst, Ludzka twarz, człowiek, zrzut ekranu&#10;&#10;Opis wygenerowany automatycznie">
            <a:extLst>
              <a:ext uri="{FF2B5EF4-FFF2-40B4-BE49-F238E27FC236}">
                <a16:creationId xmlns:a16="http://schemas.microsoft.com/office/drawing/2014/main" id="{5B1384A9-07FF-E1BB-7B85-EC2B061F2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9" y="745589"/>
            <a:ext cx="4501660" cy="4501660"/>
          </a:xfrm>
          <a:prstGeom prst="rect">
            <a:avLst/>
          </a:prstGeom>
        </p:spPr>
      </p:pic>
      <p:pic>
        <p:nvPicPr>
          <p:cNvPr id="13314" name="Obraz 1" descr="Obraz zawierający godło, symbol, logo, Znak towarowy&#10;&#10;Opis wygenerowany automatycznie">
            <a:extLst>
              <a:ext uri="{FF2B5EF4-FFF2-40B4-BE49-F238E27FC236}">
                <a16:creationId xmlns:a16="http://schemas.microsoft.com/office/drawing/2014/main" id="{466795FB-3D0C-6E27-C26B-72EAEC979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az 7">
            <a:extLst>
              <a:ext uri="{FF2B5EF4-FFF2-40B4-BE49-F238E27FC236}">
                <a16:creationId xmlns:a16="http://schemas.microsoft.com/office/drawing/2014/main" id="{E26B692D-7625-7D71-B94B-AA21CCD548F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3430475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EBDC954-8FAC-7B1B-BE02-8D3E4848F653}"/>
              </a:ext>
            </a:extLst>
          </p:cNvPr>
          <p:cNvSpPr>
            <a:spLocks noGrp="1"/>
          </p:cNvSpPr>
          <p:nvPr>
            <p:ph idx="1"/>
          </p:nvPr>
        </p:nvSpPr>
        <p:spPr>
          <a:xfrm>
            <a:off x="675249" y="717452"/>
            <a:ext cx="11155679" cy="4927569"/>
          </a:xfrm>
        </p:spPr>
        <p:txBody>
          <a:bodyPr>
            <a:normAutofit fontScale="92500" lnSpcReduction="10000"/>
          </a:bodyPr>
          <a:lstStyle/>
          <a:p>
            <a:pPr>
              <a:buFont typeface="Arial" panose="020B0604020202020204" pitchFamily="34" charset="0"/>
              <a:buChar char="•"/>
            </a:pPr>
            <a:r>
              <a:rPr lang="pl-PL" sz="1800" b="0" i="0" u="none" strike="noStrike" baseline="0" dirty="0">
                <a:cs typeface="Arial" panose="020B0604020202020204" pitchFamily="34" charset="0"/>
              </a:rPr>
              <a:t>Od 2023 roku, zgodnie z Narodową Strategią Onkologiczną, wprowadzono w Polsce do Programu Szczepień Ochronnych(PSO), tzw. kalendarza szczepień, bezpłatne, finansowane z budżetu państwa szczepienia nastolatków przeciw HPV – dziewcząt i chłopców, którzy ukończyli </a:t>
            </a:r>
            <a:r>
              <a:rPr lang="pl-PL" sz="1800" dirty="0">
                <a:cs typeface="Arial" panose="020B0604020202020204" pitchFamily="34" charset="0"/>
              </a:rPr>
              <a:t>9</a:t>
            </a:r>
            <a:r>
              <a:rPr lang="pl-PL" sz="1800" b="0" i="0" u="none" strike="noStrike" baseline="0" dirty="0">
                <a:cs typeface="Arial" panose="020B0604020202020204" pitchFamily="34" charset="0"/>
              </a:rPr>
              <a:t> lat, a jeszcze nie mieli 14. urodzin. To bardzo ważna strategia pierwszorzędowej profilaktyki wszystkich nowotworów, których czynnikiem sprawczym jest HPV. </a:t>
            </a:r>
            <a:r>
              <a:rPr lang="pl-PL" sz="1800" dirty="0">
                <a:cs typeface="Arial" panose="020B0604020202020204" pitchFamily="34" charset="0"/>
              </a:rPr>
              <a:t>Realizowany jest </a:t>
            </a:r>
            <a:r>
              <a:rPr lang="pl-PL" sz="1800" dirty="0">
                <a:solidFill>
                  <a:srgbClr val="BA3C69"/>
                </a:solidFill>
                <a:cs typeface="Arial" panose="020B0604020202020204" pitchFamily="34" charset="0"/>
                <a:hlinkClick r:id="rId2">
                  <a:extLst>
                    <a:ext uri="{A12FA001-AC4F-418D-AE19-62706E023703}">
                      <ahyp:hlinkClr xmlns:ahyp="http://schemas.microsoft.com/office/drawing/2018/hyperlinkcolor" val="tx"/>
                    </a:ext>
                  </a:extLst>
                </a:hlinkClick>
              </a:rPr>
              <a:t>powszechny program bezpłatnych szczepień przeciw HPV</a:t>
            </a:r>
            <a:r>
              <a:rPr lang="pl-PL" sz="1800" dirty="0">
                <a:cs typeface="Arial" panose="020B0604020202020204" pitchFamily="34" charset="0"/>
              </a:rPr>
              <a:t>, który obejmuje szczepienia dziewcząt i chłopców w wieku 9 -14 lat. Szczepienia wykonują punkty, które zgłosiły się do programu i nie musi być to POZ do którego należy dziecko. Nie ma tutaj potrzeby recepty.</a:t>
            </a:r>
          </a:p>
          <a:p>
            <a:pPr marL="0" indent="0">
              <a:buNone/>
            </a:pPr>
            <a:endParaRPr lang="pl-PL" sz="1800" dirty="0">
              <a:cs typeface="Arial" panose="020B0604020202020204" pitchFamily="34" charset="0"/>
            </a:endParaRPr>
          </a:p>
          <a:p>
            <a:pPr>
              <a:buFont typeface="Arial" panose="020B0604020202020204" pitchFamily="34" charset="0"/>
              <a:buChar char="•"/>
            </a:pPr>
            <a:r>
              <a:rPr lang="pl-PL" sz="1800" dirty="0">
                <a:cs typeface="Arial" panose="020B0604020202020204" pitchFamily="34" charset="0"/>
              </a:rPr>
              <a:t>Dzieci w wieku &gt;9 lat i &lt;18 lat, które z racji wieku nie kwalifikują się do powszechnego programu bezpłatnych szczepień przeciw HPV, mogą skorzystać z bezpłatnej szczepionki </a:t>
            </a:r>
            <a:r>
              <a:rPr lang="pl-PL" sz="1800" dirty="0" err="1">
                <a:cs typeface="Arial" panose="020B0604020202020204" pitchFamily="34" charset="0"/>
              </a:rPr>
              <a:t>Cervarix</a:t>
            </a:r>
            <a:r>
              <a:rPr lang="pl-PL" sz="1800" dirty="0">
                <a:cs typeface="Arial" panose="020B0604020202020204" pitchFamily="34" charset="0"/>
              </a:rPr>
              <a:t>, dostępnej w ramach refundacji w aptece. W tym wypadku potrzebna jest recepta wystawiona przez lekarza na szczepionkę bezpłatną w ramach refundacji w aptece. Szczepionkę odbieramy w aptece. Kwalifikacja do szczepienia i szczepienie przebiega już w poradni POZ.</a:t>
            </a:r>
          </a:p>
          <a:p>
            <a:pPr>
              <a:buFont typeface="Arial" panose="020B0604020202020204" pitchFamily="34" charset="0"/>
              <a:buChar char="•"/>
            </a:pPr>
            <a:r>
              <a:rPr lang="pl-PL" sz="1800" dirty="0">
                <a:cs typeface="Arial" panose="020B0604020202020204" pitchFamily="34" charset="0"/>
              </a:rPr>
              <a:t>Dodatkowo 2-walentna szczepionka </a:t>
            </a:r>
            <a:r>
              <a:rPr lang="pl-PL" sz="1800" dirty="0" err="1">
                <a:cs typeface="Arial" panose="020B0604020202020204" pitchFamily="34" charset="0"/>
              </a:rPr>
              <a:t>Cervarix</a:t>
            </a:r>
            <a:r>
              <a:rPr lang="pl-PL" sz="1800" dirty="0">
                <a:cs typeface="Arial" panose="020B0604020202020204" pitchFamily="34" charset="0"/>
              </a:rPr>
              <a:t> dostępna jest w ramach </a:t>
            </a:r>
            <a:r>
              <a:rPr lang="pl-PL" sz="1800" dirty="0">
                <a:solidFill>
                  <a:srgbClr val="BA3C69"/>
                </a:solidFill>
                <a:cs typeface="Arial" panose="020B0604020202020204" pitchFamily="34" charset="0"/>
                <a:hlinkClick r:id="rId3">
                  <a:extLst>
                    <a:ext uri="{A12FA001-AC4F-418D-AE19-62706E023703}">
                      <ahyp:hlinkClr xmlns:ahyp="http://schemas.microsoft.com/office/drawing/2018/hyperlinkcolor" val="tx"/>
                    </a:ext>
                  </a:extLst>
                </a:hlinkClick>
              </a:rPr>
              <a:t>50% refundacji</a:t>
            </a:r>
            <a:r>
              <a:rPr lang="pl-PL" sz="1800" dirty="0">
                <a:solidFill>
                  <a:srgbClr val="BA3C69"/>
                </a:solidFill>
                <a:cs typeface="Arial" panose="020B0604020202020204" pitchFamily="34" charset="0"/>
              </a:rPr>
              <a:t> </a:t>
            </a:r>
            <a:r>
              <a:rPr lang="pl-PL" sz="1800" dirty="0">
                <a:cs typeface="Arial" panose="020B0604020202020204" pitchFamily="34" charset="0"/>
              </a:rPr>
              <a:t>dla dorosłych. Każda zainteresowana osoba może kupić szczepionkę z 50-procentową odpłatnością. Szczepionka jest dostępna z refundacją, </a:t>
            </a:r>
            <a:r>
              <a:rPr lang="pl-PL" sz="1800" b="1" dirty="0">
                <a:cs typeface="Arial" panose="020B0604020202020204" pitchFamily="34" charset="0"/>
              </a:rPr>
              <a:t>w aptekach na receptę </a:t>
            </a:r>
            <a:r>
              <a:rPr lang="pl-PL" sz="1800" dirty="0">
                <a:cs typeface="Arial" panose="020B0604020202020204" pitchFamily="34" charset="0"/>
              </a:rPr>
              <a:t>w całym zakresie zarejestrowanych wskazań w profilaktyce zmian </a:t>
            </a:r>
            <a:r>
              <a:rPr lang="pl-PL" sz="1800" dirty="0" err="1">
                <a:cs typeface="Arial" panose="020B0604020202020204" pitchFamily="34" charset="0"/>
              </a:rPr>
              <a:t>przednowotworowych</a:t>
            </a:r>
            <a:r>
              <a:rPr lang="pl-PL" sz="1800" dirty="0">
                <a:cs typeface="Arial" panose="020B0604020202020204" pitchFamily="34" charset="0"/>
              </a:rPr>
              <a:t> narządów płciowych i odbytu (szyjki macicy, sromu, pochwy i odbytu) oraz raka szyjki macicy i raka odbytu związanych przyczynowo z określonymi onkogennymi typami ludzkiego wirusa brodawczaka (HPV).</a:t>
            </a:r>
          </a:p>
          <a:p>
            <a:pPr>
              <a:buFont typeface="Arial" panose="020B0604020202020204" pitchFamily="34" charset="0"/>
              <a:buChar char="•"/>
            </a:pPr>
            <a:r>
              <a:rPr lang="pl-PL" sz="1800" dirty="0">
                <a:cs typeface="Arial" panose="020B0604020202020204" pitchFamily="34" charset="0"/>
              </a:rPr>
              <a:t>Szczepionka 9-walentna Gardasil9 </a:t>
            </a:r>
            <a:r>
              <a:rPr lang="pl-PL" sz="1800" b="1" dirty="0">
                <a:cs typeface="Arial" panose="020B0604020202020204" pitchFamily="34" charset="0"/>
              </a:rPr>
              <a:t>poza</a:t>
            </a:r>
            <a:r>
              <a:rPr lang="pl-PL" sz="1800" dirty="0">
                <a:cs typeface="Arial" panose="020B0604020202020204" pitchFamily="34" charset="0"/>
              </a:rPr>
              <a:t> powszechnym programem szczepień dziewcząt i chłopców w wieku 9-14 lat, dostępna jest w  aptekach odpłatnie.</a:t>
            </a:r>
          </a:p>
          <a:p>
            <a:pPr marL="0" indent="0">
              <a:buNone/>
            </a:pPr>
            <a:endParaRPr lang="pl-PL" dirty="0"/>
          </a:p>
        </p:txBody>
      </p:sp>
      <p:pic>
        <p:nvPicPr>
          <p:cNvPr id="14338" name="Obraz 1" descr="Obraz zawierający godło, symbol, logo, Znak towarowy&#10;&#10;Opis wygenerowany automatycznie">
            <a:extLst>
              <a:ext uri="{FF2B5EF4-FFF2-40B4-BE49-F238E27FC236}">
                <a16:creationId xmlns:a16="http://schemas.microsoft.com/office/drawing/2014/main" id="{11B6D6DD-2DA1-720E-B0C9-D563EFE906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37C48437-041B-F7BA-52F4-1CFE982518D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3985544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Obraz 1" descr="Obraz zawierający godło, symbol, logo, Znak towarowy&#10;&#10;Opis wygenerowany automatycznie">
            <a:extLst>
              <a:ext uri="{FF2B5EF4-FFF2-40B4-BE49-F238E27FC236}">
                <a16:creationId xmlns:a16="http://schemas.microsoft.com/office/drawing/2014/main" id="{E16C274C-9A0A-1F8E-9DD2-654296885C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ymbol zastępczy zawartości 4" descr="list adresowany do kobiet, promujący udział w badaniach profilaktycznych - mammografia, cytologia oraz szczepienia nastolatków przeciw HPV (pierwotna profilaktyka nowotworów HPV-zależnych), w treści listu kody QR z linkami do stron internetowych programów profilaktycznych ">
            <a:hlinkClick r:id="rId3"/>
            <a:extLst>
              <a:ext uri="{FF2B5EF4-FFF2-40B4-BE49-F238E27FC236}">
                <a16:creationId xmlns:a16="http://schemas.microsoft.com/office/drawing/2014/main" id="{EDA5B2AC-592F-7934-C7D1-1EE63A741245}"/>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57802" y="1825625"/>
            <a:ext cx="3076395" cy="4351338"/>
          </a:xfrm>
          <a:prstGeom prst="rect">
            <a:avLst/>
          </a:prstGeom>
          <a:noFill/>
          <a:ln>
            <a:noFill/>
          </a:ln>
        </p:spPr>
      </p:pic>
    </p:spTree>
    <p:extLst>
      <p:ext uri="{BB962C8B-B14F-4D97-AF65-F5344CB8AC3E}">
        <p14:creationId xmlns:p14="http://schemas.microsoft.com/office/powerpoint/2010/main" val="4031328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32EF19-947A-F68D-586A-07B3CB8871A1}"/>
              </a:ext>
            </a:extLst>
          </p:cNvPr>
          <p:cNvSpPr>
            <a:spLocks noGrp="1"/>
          </p:cNvSpPr>
          <p:nvPr>
            <p:ph type="title"/>
          </p:nvPr>
        </p:nvSpPr>
        <p:spPr>
          <a:xfrm>
            <a:off x="2357511" y="5556739"/>
            <a:ext cx="9834489" cy="1127980"/>
          </a:xfrm>
        </p:spPr>
        <p:txBody>
          <a:bodyPr>
            <a:normAutofit/>
          </a:bodyPr>
          <a:lstStyle/>
          <a:p>
            <a:pPr algn="r"/>
            <a:r>
              <a:rPr lang="pl-PL" sz="1800" b="1" dirty="0"/>
              <a:t>Opracowanie : Grażyna Chaszczewska-Wojtas  PSSE w Wałbrzychu</a:t>
            </a:r>
          </a:p>
        </p:txBody>
      </p:sp>
      <p:sp>
        <p:nvSpPr>
          <p:cNvPr id="3" name="Symbol zastępczy zawartości 2">
            <a:extLst>
              <a:ext uri="{FF2B5EF4-FFF2-40B4-BE49-F238E27FC236}">
                <a16:creationId xmlns:a16="http://schemas.microsoft.com/office/drawing/2014/main" id="{ABD48721-0D8B-59B9-A0E7-79581BDF8DEB}"/>
              </a:ext>
            </a:extLst>
          </p:cNvPr>
          <p:cNvSpPr>
            <a:spLocks noGrp="1"/>
          </p:cNvSpPr>
          <p:nvPr>
            <p:ph idx="1"/>
          </p:nvPr>
        </p:nvSpPr>
        <p:spPr>
          <a:xfrm>
            <a:off x="838200" y="1431235"/>
            <a:ext cx="10515600" cy="3886353"/>
          </a:xfrm>
        </p:spPr>
        <p:txBody>
          <a:bodyPr>
            <a:normAutofit fontScale="92500" lnSpcReduction="10000"/>
          </a:bodyPr>
          <a:lstStyle/>
          <a:p>
            <a:pPr marL="0" indent="0">
              <a:buNone/>
            </a:pPr>
            <a:r>
              <a:rPr lang="pl-PL" dirty="0"/>
              <a:t>Źródło:</a:t>
            </a:r>
          </a:p>
          <a:p>
            <a:pPr marL="0" indent="0">
              <a:buNone/>
            </a:pPr>
            <a:r>
              <a:rPr lang="pl-PL" sz="1700" b="0" i="0" u="none" strike="noStrike" baseline="0" dirty="0">
                <a:solidFill>
                  <a:schemeClr val="tx2">
                    <a:lumMod val="75000"/>
                    <a:lumOff val="25000"/>
                  </a:schemeClr>
                </a:solidFill>
                <a:latin typeface="Arial" panose="020B0604020202020204" pitchFamily="34" charset="0"/>
              </a:rPr>
              <a:t>Dolnośląskie Centrum Onkologii, Pulmonologii i Hematologii</a:t>
            </a:r>
          </a:p>
          <a:p>
            <a:pPr marL="0" indent="0">
              <a:buNone/>
            </a:pPr>
            <a:r>
              <a:rPr lang="pl-PL" sz="1700" dirty="0">
                <a:solidFill>
                  <a:srgbClr val="467886"/>
                </a:solidFill>
                <a:hlinkClick r:id="rId2">
                  <a:extLst>
                    <a:ext uri="{A12FA001-AC4F-418D-AE19-62706E023703}">
                      <ahyp:hlinkClr xmlns:ahyp="http://schemas.microsoft.com/office/drawing/2018/hyperlinkcolor" val="tx"/>
                    </a:ext>
                  </a:extLst>
                </a:hlinkClick>
              </a:rPr>
              <a:t>https</a:t>
            </a:r>
            <a:r>
              <a:rPr lang="pl-PL" sz="1700" dirty="0">
                <a:solidFill>
                  <a:schemeClr val="tx2">
                    <a:lumMod val="75000"/>
                    <a:lumOff val="25000"/>
                  </a:schemeClr>
                </a:solidFill>
                <a:hlinkClick r:id="rId2">
                  <a:extLst>
                    <a:ext uri="{A12FA001-AC4F-418D-AE19-62706E023703}">
                      <ahyp:hlinkClr xmlns:ahyp="http://schemas.microsoft.com/office/drawing/2018/hyperlinkcolor" val="tx"/>
                    </a:ext>
                  </a:extLst>
                </a:hlinkClick>
              </a:rPr>
              <a:t>://pacjent.gov.pl/</a:t>
            </a:r>
            <a:endParaRPr lang="pl-PL" sz="1700" dirty="0">
              <a:solidFill>
                <a:schemeClr val="tx2">
                  <a:lumMod val="75000"/>
                  <a:lumOff val="25000"/>
                </a:schemeClr>
              </a:solidFill>
            </a:endParaRPr>
          </a:p>
          <a:p>
            <a:pPr marL="0" indent="0">
              <a:buNone/>
            </a:pPr>
            <a:r>
              <a:rPr lang="pl-PL" sz="1700" dirty="0">
                <a:solidFill>
                  <a:schemeClr val="tx2">
                    <a:lumMod val="75000"/>
                    <a:lumOff val="25000"/>
                  </a:schemeClr>
                </a:solidFill>
              </a:rPr>
              <a:t>h</a:t>
            </a:r>
            <a:r>
              <a:rPr lang="pl-PL" sz="1700" dirty="0">
                <a:solidFill>
                  <a:srgbClr val="96607D"/>
                </a:solidFill>
                <a:hlinkClick r:id="rId3">
                  <a:extLst>
                    <a:ext uri="{A12FA001-AC4F-418D-AE19-62706E023703}">
                      <ahyp:hlinkClr xmlns:ahyp="http://schemas.microsoft.com/office/drawing/2018/hyperlinkcolor" val="tx"/>
                    </a:ext>
                  </a:extLst>
                </a:hlinkClick>
              </a:rPr>
              <a:t>ttps</a:t>
            </a:r>
            <a:r>
              <a:rPr lang="pl-PL" sz="1700" dirty="0">
                <a:solidFill>
                  <a:schemeClr val="tx2">
                    <a:lumMod val="75000"/>
                    <a:lumOff val="25000"/>
                  </a:schemeClr>
                </a:solidFill>
                <a:hlinkClick r:id="rId3">
                  <a:extLst>
                    <a:ext uri="{A12FA001-AC4F-418D-AE19-62706E023703}">
                      <ahyp:hlinkClr xmlns:ahyp="http://schemas.microsoft.com/office/drawing/2018/hyperlinkcolor" val="tx"/>
                    </a:ext>
                  </a:extLst>
                </a:hlinkClick>
              </a:rPr>
              <a:t>://www.pzh.gov.pl/</a:t>
            </a:r>
            <a:endParaRPr lang="pl-PL" sz="1700" dirty="0">
              <a:solidFill>
                <a:schemeClr val="tx2">
                  <a:lumMod val="75000"/>
                  <a:lumOff val="25000"/>
                </a:schemeClr>
              </a:solidFill>
            </a:endParaRPr>
          </a:p>
          <a:p>
            <a:pPr marL="0" indent="0" algn="l">
              <a:buNone/>
            </a:pPr>
            <a:r>
              <a:rPr lang="pl-PL" sz="1700" dirty="0">
                <a:solidFill>
                  <a:srgbClr val="467886"/>
                </a:solidFill>
                <a:hlinkClick r:id="rId4">
                  <a:extLst>
                    <a:ext uri="{A12FA001-AC4F-418D-AE19-62706E023703}">
                      <ahyp:hlinkClr xmlns:ahyp="http://schemas.microsoft.com/office/drawing/2018/hyperlinkcolor" val="tx"/>
                    </a:ext>
                  </a:extLst>
                </a:hlinkClick>
              </a:rPr>
              <a:t>https</a:t>
            </a:r>
            <a:r>
              <a:rPr lang="pl-PL" sz="1700" dirty="0">
                <a:solidFill>
                  <a:schemeClr val="tx2">
                    <a:lumMod val="75000"/>
                    <a:lumOff val="25000"/>
                  </a:schemeClr>
                </a:solidFill>
                <a:hlinkClick r:id="rId4">
                  <a:extLst>
                    <a:ext uri="{A12FA001-AC4F-418D-AE19-62706E023703}">
                      <ahyp:hlinkClr xmlns:ahyp="http://schemas.microsoft.com/office/drawing/2018/hyperlinkcolor" val="tx"/>
                    </a:ext>
                  </a:extLst>
                </a:hlinkClick>
              </a:rPr>
              <a:t>://szczepienia.pzh.gov.pl/</a:t>
            </a:r>
            <a:endParaRPr lang="pl-PL" sz="1700" dirty="0">
              <a:solidFill>
                <a:schemeClr val="tx2">
                  <a:lumMod val="75000"/>
                  <a:lumOff val="25000"/>
                </a:schemeClr>
              </a:solidFill>
            </a:endParaRPr>
          </a:p>
          <a:p>
            <a:pPr marL="0" indent="0">
              <a:buNone/>
            </a:pPr>
            <a:r>
              <a:rPr lang="pl-PL" sz="1700" dirty="0">
                <a:solidFill>
                  <a:srgbClr val="467886"/>
                </a:solidFill>
                <a:hlinkClick r:id="rId5">
                  <a:extLst>
                    <a:ext uri="{A12FA001-AC4F-418D-AE19-62706E023703}">
                      <ahyp:hlinkClr xmlns:ahyp="http://schemas.microsoft.com/office/drawing/2018/hyperlinkcolor" val="tx"/>
                    </a:ext>
                  </a:extLst>
                </a:hlinkClick>
              </a:rPr>
              <a:t>https</a:t>
            </a:r>
            <a:r>
              <a:rPr lang="pl-PL" sz="1700" dirty="0">
                <a:solidFill>
                  <a:schemeClr val="tx2">
                    <a:lumMod val="75000"/>
                    <a:lumOff val="25000"/>
                  </a:schemeClr>
                </a:solidFill>
                <a:hlinkClick r:id="rId5">
                  <a:extLst>
                    <a:ext uri="{A12FA001-AC4F-418D-AE19-62706E023703}">
                      <ahyp:hlinkClr xmlns:ahyp="http://schemas.microsoft.com/office/drawing/2018/hyperlinkcolor" val="tx"/>
                    </a:ext>
                  </a:extLst>
                </a:hlinkClick>
              </a:rPr>
              <a:t>://www.gov.pl/web/zdrowie/rozszerzamy-dostep-do-bezplatnej-mammografii-i-cytologii</a:t>
            </a:r>
            <a:endParaRPr lang="pl-PL" sz="1700" dirty="0">
              <a:solidFill>
                <a:schemeClr val="tx2">
                  <a:lumMod val="75000"/>
                  <a:lumOff val="25000"/>
                </a:schemeClr>
              </a:solidFill>
            </a:endParaRPr>
          </a:p>
          <a:p>
            <a:pPr marL="0" indent="0" algn="l">
              <a:buNone/>
            </a:pPr>
            <a:r>
              <a:rPr lang="pl-PL" sz="1700" b="0" i="0" u="none" strike="noStrike" baseline="0" dirty="0">
                <a:solidFill>
                  <a:schemeClr val="tx2">
                    <a:lumMod val="75000"/>
                    <a:lumOff val="25000"/>
                  </a:schemeClr>
                </a:solidFill>
                <a:latin typeface="CIDFont+F2"/>
                <a:hlinkClick r:id="rId6">
                  <a:extLst>
                    <a:ext uri="{A12FA001-AC4F-418D-AE19-62706E023703}">
                      <ahyp:hlinkClr xmlns:ahyp="http://schemas.microsoft.com/office/drawing/2018/hyperlinkcolor" val="tx"/>
                    </a:ext>
                  </a:extLst>
                </a:hlinkClick>
              </a:rPr>
              <a:t>https://www.nfz.gov.pl/aktualnosci/aktualnosci-centrali/poradnik-pacjenta-jak-sie-chronic-przed-rakiem-szyjki-macicy,8548.html</a:t>
            </a:r>
            <a:endParaRPr lang="pl-PL" sz="1700" b="0" i="0" u="none" strike="noStrike" baseline="0" dirty="0">
              <a:solidFill>
                <a:schemeClr val="tx2">
                  <a:lumMod val="75000"/>
                  <a:lumOff val="25000"/>
                </a:schemeClr>
              </a:solidFill>
              <a:latin typeface="CIDFont+F2"/>
            </a:endParaRPr>
          </a:p>
          <a:p>
            <a:pPr marL="0" indent="0" algn="l">
              <a:buNone/>
            </a:pPr>
            <a:r>
              <a:rPr lang="pl-PL" sz="1700" b="0" i="0" u="none" strike="noStrike" baseline="0" dirty="0">
                <a:solidFill>
                  <a:schemeClr val="tx2">
                    <a:lumMod val="75000"/>
                    <a:lumOff val="25000"/>
                  </a:schemeClr>
                </a:solidFill>
                <a:latin typeface="CIDFont+F2"/>
                <a:hlinkClick r:id="rId7">
                  <a:extLst>
                    <a:ext uri="{A12FA001-AC4F-418D-AE19-62706E023703}">
                      <ahyp:hlinkClr xmlns:ahyp="http://schemas.microsoft.com/office/drawing/2018/hyperlinkcolor" val="tx"/>
                    </a:ext>
                  </a:extLst>
                </a:hlinkClick>
              </a:rPr>
              <a:t>https://www.gov.pl/web/zdrowie/hpv</a:t>
            </a:r>
            <a:endParaRPr lang="pl-PL" sz="1700" b="0" i="0" u="none" strike="noStrike" baseline="0" dirty="0">
              <a:solidFill>
                <a:schemeClr val="tx2">
                  <a:lumMod val="75000"/>
                  <a:lumOff val="25000"/>
                </a:schemeClr>
              </a:solidFill>
              <a:latin typeface="CIDFont+F2"/>
            </a:endParaRPr>
          </a:p>
          <a:p>
            <a:pPr marL="0" indent="0" algn="l">
              <a:buNone/>
            </a:pPr>
            <a:endParaRPr lang="pl-PL" sz="2500" b="0" i="0" u="none" strike="noStrike" baseline="0" dirty="0">
              <a:latin typeface="CIDFont+F2"/>
            </a:endParaRPr>
          </a:p>
          <a:p>
            <a:pPr marL="0" indent="0" algn="l">
              <a:buNone/>
            </a:pPr>
            <a:r>
              <a:rPr lang="pl-PL" sz="2500" dirty="0">
                <a:latin typeface="CIDFont+F2"/>
              </a:rPr>
              <a:t>   </a:t>
            </a:r>
            <a:endParaRPr lang="pl-PL" sz="2500" b="0" i="0" u="none" strike="noStrike" baseline="0" dirty="0">
              <a:latin typeface="CIDFont+F2"/>
            </a:endParaRPr>
          </a:p>
          <a:p>
            <a:pPr marL="0" indent="0" algn="l">
              <a:buNone/>
            </a:pPr>
            <a:endParaRPr lang="pl-PL" dirty="0"/>
          </a:p>
        </p:txBody>
      </p:sp>
      <p:pic>
        <p:nvPicPr>
          <p:cNvPr id="16386" name="Obraz 1" descr="Obraz zawierający godło, symbol, logo, Znak towarowy&#10;&#10;Opis wygenerowany automatycznie">
            <a:extLst>
              <a:ext uri="{FF2B5EF4-FFF2-40B4-BE49-F238E27FC236}">
                <a16:creationId xmlns:a16="http://schemas.microsoft.com/office/drawing/2014/main" id="{A8290984-0F82-66CD-FE64-7C09614F0B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2557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1E8BA86-1AE3-519D-E051-46C10B8F5704}"/>
              </a:ext>
            </a:extLst>
          </p:cNvPr>
          <p:cNvSpPr>
            <a:spLocks noGrp="1"/>
          </p:cNvSpPr>
          <p:nvPr>
            <p:ph idx="1"/>
          </p:nvPr>
        </p:nvSpPr>
        <p:spPr>
          <a:xfrm>
            <a:off x="1758462" y="4994031"/>
            <a:ext cx="8778242" cy="1695004"/>
          </a:xfrm>
        </p:spPr>
        <p:txBody>
          <a:bodyPr/>
          <a:lstStyle/>
          <a:p>
            <a:pPr marL="0" indent="0">
              <a:buNone/>
            </a:pPr>
            <a:endParaRPr lang="pl-PL" sz="1800" b="0" i="0" u="none" strike="noStrike" baseline="0" dirty="0">
              <a:solidFill>
                <a:srgbClr val="B83C68"/>
              </a:solidFill>
              <a:latin typeface="Arial" panose="020B0604020202020204" pitchFamily="34" charset="0"/>
            </a:endParaRPr>
          </a:p>
          <a:p>
            <a:pPr marL="0" indent="0">
              <a:buNone/>
            </a:pPr>
            <a:endParaRPr lang="pl-PL" sz="1800" dirty="0">
              <a:solidFill>
                <a:srgbClr val="B83C68"/>
              </a:solidFill>
              <a:latin typeface="Arial" panose="020B0604020202020204" pitchFamily="34" charset="0"/>
            </a:endParaRPr>
          </a:p>
        </p:txBody>
      </p:sp>
      <p:sp>
        <p:nvSpPr>
          <p:cNvPr id="5" name="pole tekstowe 4">
            <a:extLst>
              <a:ext uri="{FF2B5EF4-FFF2-40B4-BE49-F238E27FC236}">
                <a16:creationId xmlns:a16="http://schemas.microsoft.com/office/drawing/2014/main" id="{615A8FFE-FFB4-E095-59FC-E8013F77A686}"/>
              </a:ext>
            </a:extLst>
          </p:cNvPr>
          <p:cNvSpPr txBox="1"/>
          <p:nvPr/>
        </p:nvSpPr>
        <p:spPr>
          <a:xfrm>
            <a:off x="1019093" y="488286"/>
            <a:ext cx="9517610" cy="5621026"/>
          </a:xfrm>
          <a:prstGeom prst="rect">
            <a:avLst/>
          </a:prstGeom>
          <a:noFill/>
        </p:spPr>
        <p:txBody>
          <a:bodyPr wrap="square">
            <a:spAutoFit/>
          </a:bodyPr>
          <a:lstStyle/>
          <a:p>
            <a:pPr algn="ctr"/>
            <a:r>
              <a:rPr lang="pl-PL" sz="2400" b="1" i="0" u="none" strike="noStrike" baseline="0" dirty="0">
                <a:solidFill>
                  <a:srgbClr val="002060"/>
                </a:solidFill>
                <a:latin typeface="+mj-lt"/>
              </a:rPr>
              <a:t>Rak szyjki macicy jest jednym z najbardziej „podatnych na profilaktykę” nowotworów złośliwych. Nieprawidłowości w komórkach szyjki macicy można wykryć na bardzo wczesnym etapie i nie dopuścić do rozwoju nowotworu! </a:t>
            </a:r>
            <a:endParaRPr lang="pl-PL" sz="2400" b="0" i="0" u="none" strike="noStrike" baseline="0" dirty="0">
              <a:solidFill>
                <a:srgbClr val="002060"/>
              </a:solidFill>
              <a:latin typeface="+mj-lt"/>
            </a:endParaRPr>
          </a:p>
          <a:p>
            <a:endParaRPr lang="pl-PL" dirty="0">
              <a:solidFill>
                <a:srgbClr val="F7A600"/>
              </a:solidFill>
              <a:latin typeface="Wingdings" panose="05000000000000000000" pitchFamily="2" charset="2"/>
            </a:endParaRPr>
          </a:p>
          <a:p>
            <a:r>
              <a:rPr lang="pl-PL" b="0" i="0" u="none" strike="noStrike" baseline="0" dirty="0">
                <a:solidFill>
                  <a:srgbClr val="000000"/>
                </a:solidFill>
              </a:rPr>
              <a:t>Polska ma jeden z najwyższych wskaźników zachorowalności i umieralności w Europie.</a:t>
            </a:r>
          </a:p>
          <a:p>
            <a:endParaRPr lang="pl-PL" b="0" i="0" u="none" strike="noStrike" baseline="0" dirty="0">
              <a:solidFill>
                <a:srgbClr val="000000"/>
              </a:solidFill>
            </a:endParaRPr>
          </a:p>
          <a:p>
            <a:r>
              <a:rPr lang="pl-PL" b="0" i="0" u="none" strike="noStrike" baseline="0" dirty="0">
                <a:solidFill>
                  <a:srgbClr val="000000"/>
                </a:solidFill>
              </a:rPr>
              <a:t>Szczyt zachorowalności na tego raka w Polsce przypada na 6. dekadę życia. Ostatnie lata wskazują na wzrost liczby zachorowań u kobiet młodszych (od 35. do 44. r.ż.).</a:t>
            </a:r>
          </a:p>
          <a:p>
            <a:endParaRPr lang="pl-PL" dirty="0">
              <a:solidFill>
                <a:srgbClr val="000000"/>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b="0" i="0" u="none" strike="noStrike" kern="1200" cap="none" spc="0" normalizeH="0" baseline="0" noProof="0" dirty="0">
                <a:ln>
                  <a:noFill/>
                </a:ln>
                <a:solidFill>
                  <a:srgbClr val="000000"/>
                </a:solidFill>
                <a:effectLst/>
                <a:uLnTx/>
                <a:uFillTx/>
                <a:ea typeface="+mn-ea"/>
                <a:cs typeface="+mn-cs"/>
              </a:rPr>
              <a:t>Co roku w Polsce u blisko 3,5 tys. kobiet wykrywa się raka szyjki macicy, a około 1,5 tys.  umiera z tego powodu. </a:t>
            </a:r>
          </a:p>
          <a:p>
            <a:pPr marL="0" indent="0">
              <a:buNone/>
            </a:pPr>
            <a:endParaRPr lang="pl-PL" sz="1800" b="0" i="0" u="none" strike="noStrike" baseline="0" dirty="0">
              <a:solidFill>
                <a:srgbClr val="B83C68"/>
              </a:solidFill>
              <a:latin typeface="Arial" panose="020B0604020202020204" pitchFamily="34" charset="0"/>
            </a:endParaRPr>
          </a:p>
          <a:p>
            <a:pPr marL="0" indent="0">
              <a:buNone/>
            </a:pPr>
            <a:r>
              <a:rPr lang="pl-PL" sz="1800" b="1" i="0" u="none" strike="noStrike" baseline="0" dirty="0">
                <a:solidFill>
                  <a:srgbClr val="BA3C69"/>
                </a:solidFill>
                <a:latin typeface="Arial" panose="020B0604020202020204" pitchFamily="34" charset="0"/>
              </a:rPr>
              <a:t>Rak szyjki macicy nie jest dziedziczny ani uwarunkowany genetycznie. </a:t>
            </a:r>
            <a:endParaRPr lang="pl-PL" sz="1800" b="0" i="0" u="none" strike="noStrike" baseline="0" dirty="0">
              <a:solidFill>
                <a:srgbClr val="BA3C69"/>
              </a:solidFill>
              <a:latin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endParaRPr lang="pl-PL" b="0" i="0" u="none" strike="noStrike" baseline="0" dirty="0">
              <a:solidFill>
                <a:srgbClr val="000000"/>
              </a:solidFill>
              <a:latin typeface="Calibri" panose="020F0502020204030204" pitchFamily="34" charset="0"/>
            </a:endParaRPr>
          </a:p>
          <a:p>
            <a:endParaRPr lang="pl-PL" b="0" i="0" u="none" strike="noStrike" baseline="0" dirty="0">
              <a:solidFill>
                <a:srgbClr val="000000"/>
              </a:solidFill>
              <a:latin typeface="Calibri" panose="020F0502020204030204" pitchFamily="34" charset="0"/>
            </a:endParaRPr>
          </a:p>
          <a:p>
            <a:endParaRPr lang="pl-PL" b="0" i="0" u="none" strike="noStrike" baseline="0" dirty="0">
              <a:solidFill>
                <a:srgbClr val="000000"/>
              </a:solidFill>
              <a:latin typeface="Calibri" panose="020F0502020204030204" pitchFamily="34" charset="0"/>
            </a:endParaRPr>
          </a:p>
        </p:txBody>
      </p:sp>
      <p:pic>
        <p:nvPicPr>
          <p:cNvPr id="2050" name="Obraz 1" descr="Obraz zawierający godło, symbol, logo, Znak towarowy&#10;&#10;Opis wygenerowany automatycznie">
            <a:extLst>
              <a:ext uri="{FF2B5EF4-FFF2-40B4-BE49-F238E27FC236}">
                <a16:creationId xmlns:a16="http://schemas.microsoft.com/office/drawing/2014/main" id="{45A0ED61-3B21-FE16-470A-9972C81C75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braz 3">
            <a:extLst>
              <a:ext uri="{FF2B5EF4-FFF2-40B4-BE49-F238E27FC236}">
                <a16:creationId xmlns:a16="http://schemas.microsoft.com/office/drawing/2014/main" id="{6844D067-4FDA-6AEB-EB8A-BB32FD8F6C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1089346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A2A5AD8-416E-C789-3F5B-D4770C6F7050}"/>
              </a:ext>
            </a:extLst>
          </p:cNvPr>
          <p:cNvSpPr>
            <a:spLocks noGrp="1"/>
          </p:cNvSpPr>
          <p:nvPr>
            <p:ph idx="1"/>
          </p:nvPr>
        </p:nvSpPr>
        <p:spPr>
          <a:xfrm>
            <a:off x="660918" y="686142"/>
            <a:ext cx="10438491" cy="3913993"/>
          </a:xfrm>
        </p:spPr>
        <p:txBody>
          <a:bodyPr>
            <a:normAutofit/>
          </a:bodyPr>
          <a:lstStyle/>
          <a:p>
            <a:pPr algn="l"/>
            <a:endParaRPr lang="pl-PL" sz="1800" b="0" i="0" u="none" strike="noStrike" baseline="0" dirty="0">
              <a:solidFill>
                <a:srgbClr val="000000"/>
              </a:solidFill>
              <a:latin typeface="Arial" panose="020B0604020202020204" pitchFamily="34" charset="0"/>
            </a:endParaRPr>
          </a:p>
          <a:p>
            <a:endParaRPr lang="pl-PL" sz="1800" b="0" i="0" u="none" strike="noStrike" baseline="0" dirty="0">
              <a:latin typeface="Arial" panose="020B0604020202020204" pitchFamily="34" charset="0"/>
            </a:endParaRPr>
          </a:p>
          <a:p>
            <a:pPr marL="0" indent="0" algn="ctr">
              <a:buNone/>
            </a:pPr>
            <a:r>
              <a:rPr lang="pl-PL" sz="3200" b="0" i="0" u="none" strike="noStrike" baseline="0" dirty="0"/>
              <a:t>Rak szyjki macicy poprzedzony jest zazwyczaj tzw. </a:t>
            </a:r>
            <a:r>
              <a:rPr lang="pl-PL" sz="3200" b="1" i="0" u="none" strike="noStrike" dirty="0">
                <a:solidFill>
                  <a:srgbClr val="BA3C69"/>
                </a:solidFill>
              </a:rPr>
              <a:t>stadiami przedrakowymi</a:t>
            </a:r>
            <a:r>
              <a:rPr lang="pl-PL" sz="3200" b="0" i="0" u="none" strike="noStrike" baseline="0" dirty="0">
                <a:solidFill>
                  <a:srgbClr val="BA3C69"/>
                </a:solidFill>
              </a:rPr>
              <a:t>, </a:t>
            </a:r>
            <a:r>
              <a:rPr lang="pl-PL" sz="3200" b="0" i="0" u="none" strike="noStrike" baseline="0" dirty="0">
                <a:solidFill>
                  <a:srgbClr val="000000"/>
                </a:solidFill>
              </a:rPr>
              <a:t>które mogą utrzymywać się od 5 do 12 lat. Wczesne ich wykrycie daje szansę skutecznego leczenia. </a:t>
            </a:r>
            <a:r>
              <a:rPr lang="pl-PL" sz="3200" b="1" i="0" u="none" strike="noStrike" baseline="0" dirty="0">
                <a:solidFill>
                  <a:srgbClr val="BA3C69"/>
                </a:solidFill>
              </a:rPr>
              <a:t>Rak szyjki macicy późno wykryty i nieleczony może doprowadzić do śmierci, nawet w młodym wieku</a:t>
            </a:r>
            <a:r>
              <a:rPr lang="pl-PL" sz="3200" b="1" i="0" u="none" strike="noStrike" baseline="0" dirty="0">
                <a:solidFill>
                  <a:srgbClr val="5C1F34"/>
                </a:solidFill>
              </a:rPr>
              <a:t>.</a:t>
            </a:r>
            <a:endParaRPr lang="pl-PL" sz="3200" b="0" i="0" u="none" strike="noStrike" baseline="0" dirty="0">
              <a:solidFill>
                <a:srgbClr val="5C1F34"/>
              </a:solidFill>
            </a:endParaRPr>
          </a:p>
        </p:txBody>
      </p:sp>
      <p:pic>
        <p:nvPicPr>
          <p:cNvPr id="3074" name="Obraz 1" descr="Obraz zawierający godło, symbol, logo, Znak towarowy&#10;&#10;Opis wygenerowany automatycznie">
            <a:extLst>
              <a:ext uri="{FF2B5EF4-FFF2-40B4-BE49-F238E27FC236}">
                <a16:creationId xmlns:a16="http://schemas.microsoft.com/office/drawing/2014/main" id="{F84E4AA5-8DB7-7BD4-BE23-FCB773696C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ED6161D8-67B2-3B49-C7D2-113743942C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2124687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01D77D-7455-8B12-755A-4FF26207C6AE}"/>
              </a:ext>
            </a:extLst>
          </p:cNvPr>
          <p:cNvSpPr>
            <a:spLocks noGrp="1"/>
          </p:cNvSpPr>
          <p:nvPr>
            <p:ph type="title"/>
          </p:nvPr>
        </p:nvSpPr>
        <p:spPr>
          <a:xfrm>
            <a:off x="838199" y="176081"/>
            <a:ext cx="10515600" cy="1325563"/>
          </a:xfrm>
        </p:spPr>
        <p:txBody>
          <a:bodyPr/>
          <a:lstStyle/>
          <a:p>
            <a:pPr algn="ctr"/>
            <a:r>
              <a:rPr lang="pl-PL" b="1" dirty="0">
                <a:solidFill>
                  <a:srgbClr val="002060"/>
                </a:solidFill>
              </a:rPr>
              <a:t>Infekcje  HPV</a:t>
            </a:r>
          </a:p>
        </p:txBody>
      </p:sp>
      <p:sp>
        <p:nvSpPr>
          <p:cNvPr id="3" name="Symbol zastępczy zawartości 2">
            <a:extLst>
              <a:ext uri="{FF2B5EF4-FFF2-40B4-BE49-F238E27FC236}">
                <a16:creationId xmlns:a16="http://schemas.microsoft.com/office/drawing/2014/main" id="{4C5ACD53-D3ED-CEE8-3338-6CFEA0F0E642}"/>
              </a:ext>
            </a:extLst>
          </p:cNvPr>
          <p:cNvSpPr>
            <a:spLocks noGrp="1"/>
          </p:cNvSpPr>
          <p:nvPr>
            <p:ph idx="1"/>
          </p:nvPr>
        </p:nvSpPr>
        <p:spPr>
          <a:xfrm>
            <a:off x="661183" y="1224501"/>
            <a:ext cx="10803986" cy="4794636"/>
          </a:xfrm>
        </p:spPr>
        <p:txBody>
          <a:bodyPr>
            <a:normAutofit/>
          </a:bodyPr>
          <a:lstStyle/>
          <a:p>
            <a:r>
              <a:rPr lang="pl-PL" sz="1800" b="1" dirty="0">
                <a:solidFill>
                  <a:srgbClr val="BA3C69"/>
                </a:solidFill>
                <a:cs typeface="Arial" panose="020B0604020202020204" pitchFamily="34" charset="0"/>
              </a:rPr>
              <a:t>Wykazano, że DNA wirusa HPV jest obecne w 99,7% próbek z rakiem szyjki macicy, potwierdzając związek przyczynowy pomiędzy zakażeniem HPV, a rakiem szyjki macicy. </a:t>
            </a:r>
            <a:endParaRPr lang="pl-PL" sz="1800" b="0" i="0" u="none" strike="noStrike" baseline="0" dirty="0">
              <a:solidFill>
                <a:srgbClr val="BA3C69"/>
              </a:solidFill>
            </a:endParaRPr>
          </a:p>
          <a:p>
            <a:r>
              <a:rPr lang="pl-PL" sz="1800" b="1" i="0" u="none" strike="noStrike" baseline="0" dirty="0">
                <a:solidFill>
                  <a:srgbClr val="BA3C69"/>
                </a:solidFill>
                <a:cs typeface="Arial" panose="020B0604020202020204" pitchFamily="34" charset="0"/>
              </a:rPr>
              <a:t>U większości zakażonych kobiet i mężczyzn nie ma widocznych objawów, przez co zupełnie nieświadomie mogą oni przekazywać wirusa swoim partnerom. </a:t>
            </a:r>
            <a:endParaRPr lang="pl-PL" sz="1800" b="0" i="0" u="none" strike="noStrike" baseline="0" dirty="0">
              <a:solidFill>
                <a:srgbClr val="BA3C69"/>
              </a:solidFill>
              <a:cs typeface="Arial" panose="020B0604020202020204" pitchFamily="34" charset="0"/>
            </a:endParaRPr>
          </a:p>
          <a:p>
            <a:r>
              <a:rPr lang="pl-PL" sz="1800" dirty="0">
                <a:cs typeface="Arial" panose="020B0604020202020204" pitchFamily="34" charset="0"/>
              </a:rPr>
              <a:t>C</a:t>
            </a:r>
            <a:r>
              <a:rPr lang="pl-PL" sz="1800" b="0" i="0" u="none" strike="noStrike" baseline="0" dirty="0">
                <a:cs typeface="Arial" panose="020B0604020202020204" pitchFamily="34" charset="0"/>
              </a:rPr>
              <a:t>zasami w okolicach narządów płciowych mogą pojawić się zmiany skórne </a:t>
            </a:r>
            <a:r>
              <a:rPr lang="pl-PL" sz="1800" b="0" i="0" u="none" strike="noStrike" baseline="0" dirty="0">
                <a:solidFill>
                  <a:srgbClr val="000000"/>
                </a:solidFill>
                <a:cs typeface="Arial" panose="020B0604020202020204" pitchFamily="34" charset="0"/>
              </a:rPr>
              <a:t>w postaci brodawek. </a:t>
            </a:r>
            <a:r>
              <a:rPr lang="pl-PL" sz="1800" dirty="0">
                <a:cs typeface="Arial" panose="020B0604020202020204" pitchFamily="34" charset="0"/>
              </a:rPr>
              <a:t>Infekcje HPV są powszechne. Większość zakażeń HPV ma charakter bezobjawowy i przemijający. Jednak w przypadku organizmów osób, które samoistnie nie usuwają wirusa, mogą rozwinąć się potencjalnie poważne lub nawet zagrażające życiu choroby, takie jak rak szyjki macicy.</a:t>
            </a:r>
          </a:p>
          <a:p>
            <a:r>
              <a:rPr lang="pl-PL" sz="1800" dirty="0">
                <a:cs typeface="Arial" panose="020B0604020202020204" pitchFamily="34" charset="0"/>
              </a:rPr>
              <a:t>Przeważająca liczba zakażeń różnymi typami HPV ustępuje samoistnie dzięki naturalnej odpowiedzi immunologicznej organizmu.</a:t>
            </a:r>
          </a:p>
          <a:p>
            <a:r>
              <a:rPr lang="pl-PL" sz="1800" dirty="0">
                <a:cs typeface="Arial" panose="020B0604020202020204" pitchFamily="34" charset="0"/>
              </a:rPr>
              <a:t>Przetrwałe zakażenie wirusem HPV (dotyczy zakażeń utrzymujących się &gt;24 miesięcy) może w kolejnych latach prowadzić do </a:t>
            </a:r>
            <a:r>
              <a:rPr lang="pl-PL" sz="1800" dirty="0" err="1">
                <a:cs typeface="Arial" panose="020B0604020202020204" pitchFamily="34" charset="0"/>
              </a:rPr>
              <a:t>onkogenezy</a:t>
            </a:r>
            <a:r>
              <a:rPr lang="pl-PL" sz="1800" dirty="0">
                <a:cs typeface="Arial" panose="020B0604020202020204" pitchFamily="34" charset="0"/>
              </a:rPr>
              <a:t> (</a:t>
            </a:r>
            <a:r>
              <a:rPr lang="pl-PL" sz="1800" i="1" dirty="0">
                <a:cs typeface="Arial" panose="020B0604020202020204" pitchFamily="34" charset="0"/>
              </a:rPr>
              <a:t>proces prowadzący do powstania nowotworu</a:t>
            </a:r>
            <a:r>
              <a:rPr lang="pl-PL" sz="1800" dirty="0">
                <a:cs typeface="Arial" panose="020B0604020202020204" pitchFamily="34" charset="0"/>
              </a:rPr>
              <a:t>).</a:t>
            </a:r>
          </a:p>
          <a:p>
            <a:r>
              <a:rPr lang="pl-PL" sz="1800" dirty="0">
                <a:cs typeface="Arial" panose="020B0604020202020204" pitchFamily="34" charset="0"/>
              </a:rPr>
              <a:t>Typy onkogenne są odpowiedzialne za znaczący odsetek innych nowotworów okolicy </a:t>
            </a:r>
            <a:r>
              <a:rPr lang="pl-PL" sz="1800" dirty="0" err="1">
                <a:cs typeface="Arial" panose="020B0604020202020204" pitchFamily="34" charset="0"/>
              </a:rPr>
              <a:t>anogenitalnej</a:t>
            </a:r>
            <a:r>
              <a:rPr lang="pl-PL" sz="1800" dirty="0">
                <a:cs typeface="Arial" panose="020B0604020202020204" pitchFamily="34" charset="0"/>
              </a:rPr>
              <a:t> (sromu, pochwy, prącia i odbytu) oraz zlokalizowanych poza nią (głowy i szyi, w szczególności jamy ustanej i gardła).</a:t>
            </a:r>
          </a:p>
          <a:p>
            <a:endParaRPr lang="pl-PL" dirty="0"/>
          </a:p>
        </p:txBody>
      </p:sp>
      <p:pic>
        <p:nvPicPr>
          <p:cNvPr id="4098" name="Obraz 1" descr="Obraz zawierający godło, symbol, logo, Znak towarowy&#10;&#10;Opis wygenerowany automatycznie">
            <a:extLst>
              <a:ext uri="{FF2B5EF4-FFF2-40B4-BE49-F238E27FC236}">
                <a16:creationId xmlns:a16="http://schemas.microsoft.com/office/drawing/2014/main" id="{F1A86F3C-9286-144F-45F6-2F9FF1CA4D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65CF1901-478D-CAF0-0B04-098582F1D4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300537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74D684-0C04-80C8-535C-BCEB72ECA7C7}"/>
              </a:ext>
            </a:extLst>
          </p:cNvPr>
          <p:cNvSpPr>
            <a:spLocks noGrp="1"/>
          </p:cNvSpPr>
          <p:nvPr>
            <p:ph type="title"/>
          </p:nvPr>
        </p:nvSpPr>
        <p:spPr/>
        <p:txBody>
          <a:bodyPr>
            <a:normAutofit/>
          </a:bodyPr>
          <a:lstStyle/>
          <a:p>
            <a:pPr algn="ctr"/>
            <a:r>
              <a:rPr lang="pl-PL" sz="4000" b="1" dirty="0">
                <a:solidFill>
                  <a:srgbClr val="002060"/>
                </a:solidFill>
              </a:rPr>
              <a:t>Jak dochodzi do rozwoju raka szyjki macicy?</a:t>
            </a:r>
          </a:p>
        </p:txBody>
      </p:sp>
      <p:sp>
        <p:nvSpPr>
          <p:cNvPr id="3" name="Symbol zastępczy zawartości 2">
            <a:extLst>
              <a:ext uri="{FF2B5EF4-FFF2-40B4-BE49-F238E27FC236}">
                <a16:creationId xmlns:a16="http://schemas.microsoft.com/office/drawing/2014/main" id="{643338D0-6B4F-A8E7-CB76-02D5F4EF7B48}"/>
              </a:ext>
            </a:extLst>
          </p:cNvPr>
          <p:cNvSpPr>
            <a:spLocks noGrp="1"/>
          </p:cNvSpPr>
          <p:nvPr>
            <p:ph idx="1"/>
          </p:nvPr>
        </p:nvSpPr>
        <p:spPr/>
        <p:txBody>
          <a:bodyPr>
            <a:normAutofit/>
          </a:bodyPr>
          <a:lstStyle/>
          <a:p>
            <a:pPr algn="l"/>
            <a:endParaRPr lang="pl-PL" sz="1800" b="0" i="0" u="none" strike="noStrike" baseline="0" dirty="0">
              <a:solidFill>
                <a:srgbClr val="000000"/>
              </a:solidFill>
              <a:latin typeface="Arial" panose="020B0604020202020204" pitchFamily="34" charset="0"/>
            </a:endParaRPr>
          </a:p>
          <a:p>
            <a:r>
              <a:rPr lang="pl-PL" sz="2000" b="0" i="0" u="none" strike="noStrike" baseline="0" dirty="0">
                <a:solidFill>
                  <a:srgbClr val="000000"/>
                </a:solidFill>
              </a:rPr>
              <a:t>W Europie za ponad 70 % zakażeń, które często prowadzą do rozwoju nieprawidłowych komórek i w konsekwencji do rozwoju raka szyjki macicy,</a:t>
            </a:r>
            <a:br>
              <a:rPr lang="pl-PL" sz="2000" b="0" i="0" u="none" strike="noStrike" baseline="0" dirty="0">
                <a:solidFill>
                  <a:srgbClr val="000000"/>
                </a:solidFill>
              </a:rPr>
            </a:br>
            <a:r>
              <a:rPr lang="pl-PL" sz="2000" b="0" i="0" u="none" strike="noStrike" baseline="0" dirty="0">
                <a:solidFill>
                  <a:srgbClr val="000000"/>
                </a:solidFill>
              </a:rPr>
              <a:t>odpowiada </a:t>
            </a:r>
            <a:r>
              <a:rPr lang="pl-PL" sz="2000" b="1" i="0" u="none" strike="noStrike" baseline="0" dirty="0">
                <a:solidFill>
                  <a:srgbClr val="BA3C69"/>
                </a:solidFill>
              </a:rPr>
              <a:t>wirus HPV typu 16 i 18</a:t>
            </a:r>
            <a:r>
              <a:rPr lang="pl-PL" sz="2000" b="0" i="0" u="none" strike="noStrike" baseline="0" dirty="0">
                <a:solidFill>
                  <a:srgbClr val="BA3C69"/>
                </a:solidFill>
              </a:rPr>
              <a:t>. </a:t>
            </a:r>
          </a:p>
          <a:p>
            <a:r>
              <a:rPr lang="pl-PL" sz="2000" b="0" i="0" u="none" strike="noStrike" baseline="0" dirty="0"/>
              <a:t>Wirus zwykle przekazywany jest w czasie </a:t>
            </a:r>
            <a:r>
              <a:rPr lang="pl-PL" sz="2000" dirty="0"/>
              <a:t>kontaktu</a:t>
            </a:r>
            <a:r>
              <a:rPr lang="pl-PL" sz="2000" b="0" i="0" u="none" strike="noStrike" baseline="0" dirty="0"/>
              <a:t> seksualnego, ale może przenosić się również przez kontakt ze skórą narządów płciowych partnerów. Prezerwatywa może zmniejszać ryzyko zakażenia, ale nie daje całkowitej ochrony, ponieważ wirus jest obecny na skórze okolicy narządów płciowych. </a:t>
            </a:r>
          </a:p>
          <a:p>
            <a:r>
              <a:rPr lang="pl-PL" sz="2000" b="1" i="0" u="none" strike="noStrike" baseline="0" dirty="0">
                <a:solidFill>
                  <a:srgbClr val="BA3C69"/>
                </a:solidFill>
              </a:rPr>
              <a:t>Ryzyko zakażenia wirusem HPV dotyczy każdej aktywnej seksualnie </a:t>
            </a:r>
            <a:r>
              <a:rPr lang="pl-PL" sz="2000" b="1" dirty="0">
                <a:solidFill>
                  <a:srgbClr val="BA3C69"/>
                </a:solidFill>
              </a:rPr>
              <a:t>osoby</a:t>
            </a:r>
            <a:r>
              <a:rPr lang="pl-PL" sz="2000" b="1" i="0" u="none" strike="noStrike" baseline="0" dirty="0">
                <a:solidFill>
                  <a:srgbClr val="BA3C69"/>
                </a:solidFill>
              </a:rPr>
              <a:t>. </a:t>
            </a:r>
            <a:endParaRPr lang="pl-PL" sz="2000" b="0" i="0" u="none" strike="noStrike" baseline="0" dirty="0">
              <a:solidFill>
                <a:srgbClr val="BA3C69"/>
              </a:solidFill>
            </a:endParaRPr>
          </a:p>
          <a:p>
            <a:pPr marL="0" indent="0">
              <a:buNone/>
            </a:pPr>
            <a:endParaRPr lang="pl-PL" dirty="0"/>
          </a:p>
        </p:txBody>
      </p:sp>
      <p:pic>
        <p:nvPicPr>
          <p:cNvPr id="17410" name="Obraz 1" descr="Obraz zawierający godło, symbol, logo, Znak towarowy&#10;&#10;Opis wygenerowany automatycznie">
            <a:extLst>
              <a:ext uri="{FF2B5EF4-FFF2-40B4-BE49-F238E27FC236}">
                <a16:creationId xmlns:a16="http://schemas.microsoft.com/office/drawing/2014/main" id="{7A4C50D5-35B3-C0E5-5A20-561697D23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E3C1EE3B-8FB7-8F2A-0E6D-47F8140879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4081801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489E35B-40CC-B808-6190-186EBA555DD9}"/>
              </a:ext>
            </a:extLst>
          </p:cNvPr>
          <p:cNvSpPr>
            <a:spLocks noGrp="1"/>
          </p:cNvSpPr>
          <p:nvPr>
            <p:ph idx="1"/>
          </p:nvPr>
        </p:nvSpPr>
        <p:spPr>
          <a:xfrm>
            <a:off x="838200" y="1253331"/>
            <a:ext cx="10515600" cy="4351338"/>
          </a:xfrm>
        </p:spPr>
        <p:txBody>
          <a:bodyPr>
            <a:normAutofit/>
          </a:bodyPr>
          <a:lstStyle/>
          <a:p>
            <a:pPr algn="l"/>
            <a:endParaRPr lang="pl-PL" sz="1800" b="0" i="0" u="none" strike="noStrike" baseline="0" dirty="0">
              <a:solidFill>
                <a:srgbClr val="000000"/>
              </a:solidFill>
            </a:endParaRPr>
          </a:p>
          <a:p>
            <a:r>
              <a:rPr lang="pl-PL" sz="2000" dirty="0"/>
              <a:t>Rak szyjki macicy zwykle </a:t>
            </a:r>
            <a:r>
              <a:rPr lang="pl-PL" sz="2000" b="1" dirty="0">
                <a:solidFill>
                  <a:srgbClr val="BA3C69"/>
                </a:solidFill>
              </a:rPr>
              <a:t>rozwija się latami </a:t>
            </a:r>
            <a:r>
              <a:rPr lang="pl-PL" sz="2000" dirty="0">
                <a:solidFill>
                  <a:srgbClr val="000000"/>
                </a:solidFill>
              </a:rPr>
              <a:t>nie dając początkowo żadnych objawów</a:t>
            </a:r>
          </a:p>
          <a:p>
            <a:r>
              <a:rPr lang="pl-PL" sz="2000" b="0" i="0" u="none" strike="noStrike" baseline="0" dirty="0">
                <a:solidFill>
                  <a:srgbClr val="000000"/>
                </a:solidFill>
              </a:rPr>
              <a:t>Bezbolesne badanie cytologiczne pozwala na wykrycie zmian wynikających z zakażenia, zarówno we wczesnych etapach, jak i w wiele lat po kontakcie z wirusem. </a:t>
            </a:r>
          </a:p>
          <a:p>
            <a:pPr marR="0" algn="just"/>
            <a:r>
              <a:rPr lang="pl-PL" sz="2000" b="0" i="0" u="none" strike="noStrike" baseline="0" dirty="0"/>
              <a:t>w ciągu 3 lat od rozpoczęcia aktywności seksualnej około połowa kobiet jest zakażona wirusem HPV</a:t>
            </a:r>
          </a:p>
          <a:p>
            <a:pPr marR="0" algn="just"/>
            <a:r>
              <a:rPr lang="pl-PL" sz="2000" b="0" i="0" u="none" strike="noStrike" baseline="0" dirty="0"/>
              <a:t>w ciągu swojego życia ponad 80% wszystkich aktywnych seksualnie kobiet i mężczyzn było, jest lub będzie zakażonych wirusem HPV</a:t>
            </a:r>
          </a:p>
          <a:p>
            <a:endParaRPr lang="pl-PL" dirty="0"/>
          </a:p>
        </p:txBody>
      </p:sp>
      <p:pic>
        <p:nvPicPr>
          <p:cNvPr id="5122" name="Obraz 1" descr="Obraz zawierający godło, symbol, logo, Znak towarowy&#10;&#10;Opis wygenerowany automatycznie">
            <a:extLst>
              <a:ext uri="{FF2B5EF4-FFF2-40B4-BE49-F238E27FC236}">
                <a16:creationId xmlns:a16="http://schemas.microsoft.com/office/drawing/2014/main" id="{B90425F9-BAB6-D552-78AC-B8F5305BA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E5E90F80-9E12-3935-DA06-9F98971AF5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415776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6A67C2-D9D5-5BF4-2D7D-A394F846D977}"/>
              </a:ext>
            </a:extLst>
          </p:cNvPr>
          <p:cNvSpPr>
            <a:spLocks noGrp="1"/>
          </p:cNvSpPr>
          <p:nvPr>
            <p:ph type="title"/>
          </p:nvPr>
        </p:nvSpPr>
        <p:spPr/>
        <p:txBody>
          <a:bodyPr/>
          <a:lstStyle/>
          <a:p>
            <a:pPr algn="ctr"/>
            <a:r>
              <a:rPr lang="pl-PL" b="1" dirty="0">
                <a:solidFill>
                  <a:srgbClr val="002060"/>
                </a:solidFill>
              </a:rPr>
              <a:t>Objawy raka szyjki macicy</a:t>
            </a:r>
          </a:p>
        </p:txBody>
      </p:sp>
      <p:sp>
        <p:nvSpPr>
          <p:cNvPr id="3" name="Symbol zastępczy zawartości 2">
            <a:extLst>
              <a:ext uri="{FF2B5EF4-FFF2-40B4-BE49-F238E27FC236}">
                <a16:creationId xmlns:a16="http://schemas.microsoft.com/office/drawing/2014/main" id="{E6371A84-2211-086D-0D7C-619EE4BB34B2}"/>
              </a:ext>
            </a:extLst>
          </p:cNvPr>
          <p:cNvSpPr>
            <a:spLocks noGrp="1"/>
          </p:cNvSpPr>
          <p:nvPr>
            <p:ph idx="1"/>
          </p:nvPr>
        </p:nvSpPr>
        <p:spPr>
          <a:xfrm>
            <a:off x="1154954" y="1690688"/>
            <a:ext cx="10198846" cy="4038308"/>
          </a:xfrm>
        </p:spPr>
        <p:txBody>
          <a:bodyPr>
            <a:normAutofit/>
          </a:bodyPr>
          <a:lstStyle/>
          <a:p>
            <a:r>
              <a:rPr lang="pl-PL" sz="2000" b="0" i="0" u="none" strike="noStrike" baseline="0" dirty="0">
                <a:cs typeface="Arial" panose="020B0604020202020204" pitchFamily="34" charset="0"/>
              </a:rPr>
              <a:t>Nietypowe krwawienia z narządów płciowych, </a:t>
            </a:r>
          </a:p>
          <a:p>
            <a:r>
              <a:rPr lang="pl-PL" sz="2000" b="0" i="0" u="none" strike="noStrike" baseline="0" dirty="0">
                <a:cs typeface="Arial" panose="020B0604020202020204" pitchFamily="34" charset="0"/>
              </a:rPr>
              <a:t>Dolegliwości bólowe, </a:t>
            </a:r>
          </a:p>
          <a:p>
            <a:r>
              <a:rPr lang="pl-PL" sz="2000" b="0" i="0" u="none" strike="noStrike" baseline="0" dirty="0">
                <a:cs typeface="Arial" panose="020B0604020202020204" pitchFamily="34" charset="0"/>
              </a:rPr>
              <a:t>Upławy, </a:t>
            </a:r>
          </a:p>
          <a:p>
            <a:r>
              <a:rPr lang="pl-PL" sz="2000" b="0" i="0" u="none" strike="noStrike" baseline="0" dirty="0">
                <a:cs typeface="Arial" panose="020B0604020202020204" pitchFamily="34" charset="0"/>
              </a:rPr>
              <a:t>Bóle w dole brzucha, w okolicy miednicy, a także okolicy lędźwiowo- krzyżowej – po rozroście guza, </a:t>
            </a:r>
          </a:p>
          <a:p>
            <a:r>
              <a:rPr lang="pl-PL" sz="2000" b="0" i="0" u="none" strike="noStrike" baseline="0" dirty="0">
                <a:cs typeface="Arial" panose="020B0604020202020204" pitchFamily="34" charset="0"/>
              </a:rPr>
              <a:t>Spadek masy ciała, </a:t>
            </a:r>
          </a:p>
          <a:p>
            <a:r>
              <a:rPr lang="pl-PL" sz="2000" b="0" i="0" u="none" strike="noStrike" baseline="0" dirty="0">
                <a:cs typeface="Arial" panose="020B0604020202020204" pitchFamily="34" charset="0"/>
              </a:rPr>
              <a:t>Niesymetryczne obrzęki nóg- objaw przerzutów do węzłów chłonnych, </a:t>
            </a:r>
          </a:p>
          <a:p>
            <a:pPr marL="0" indent="0">
              <a:buNone/>
            </a:pPr>
            <a:r>
              <a:rPr lang="pl-PL" sz="2000" b="0" i="0" u="none" strike="noStrike" baseline="0" dirty="0">
                <a:cs typeface="Arial" panose="020B0604020202020204" pitchFamily="34" charset="0"/>
              </a:rPr>
              <a:t>W większości przypadków do rozpoznania dochodzi zupełnie przypadkowo, kobiety bowiem zgłaszają się do ginekologa najczęściej zaniepokojone krwawieniem </a:t>
            </a:r>
            <a:r>
              <a:rPr lang="pl-PL" sz="2000" b="0" i="0" u="none" strike="noStrike" baseline="0" dirty="0" err="1">
                <a:cs typeface="Arial" panose="020B0604020202020204" pitchFamily="34" charset="0"/>
              </a:rPr>
              <a:t>międzymiesiączkowym</a:t>
            </a:r>
            <a:r>
              <a:rPr lang="pl-PL" sz="2000" b="0" i="0" u="none" strike="noStrike" baseline="0" dirty="0">
                <a:cs typeface="Arial" panose="020B0604020202020204" pitchFamily="34" charset="0"/>
              </a:rPr>
              <a:t> lub podczas rutynowej wizyty ginekologicznej. </a:t>
            </a:r>
          </a:p>
          <a:p>
            <a:pPr marL="0" indent="0">
              <a:buNone/>
            </a:pPr>
            <a:endParaRPr lang="pl-PL" sz="1800" b="0" i="0" u="none" strike="noStrike" baseline="0" dirty="0">
              <a:latin typeface="Trebuchet MS" panose="020B0603020202020204" pitchFamily="34" charset="0"/>
            </a:endParaRPr>
          </a:p>
          <a:p>
            <a:endParaRPr lang="pl-PL" dirty="0"/>
          </a:p>
        </p:txBody>
      </p:sp>
      <p:pic>
        <p:nvPicPr>
          <p:cNvPr id="6146" name="Obraz 1" descr="Obraz zawierający godło, symbol, logo, Znak towarowy&#10;&#10;Opis wygenerowany automatycznie">
            <a:extLst>
              <a:ext uri="{FF2B5EF4-FFF2-40B4-BE49-F238E27FC236}">
                <a16:creationId xmlns:a16="http://schemas.microsoft.com/office/drawing/2014/main" id="{B82B9775-79FE-10B8-B43A-24533B36F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FD8DEAE1-BBB8-E182-09BB-A67B3331EF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217228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705552-4BEF-9580-739E-58D614234B24}"/>
              </a:ext>
            </a:extLst>
          </p:cNvPr>
          <p:cNvSpPr>
            <a:spLocks noGrp="1"/>
          </p:cNvSpPr>
          <p:nvPr>
            <p:ph type="title"/>
          </p:nvPr>
        </p:nvSpPr>
        <p:spPr>
          <a:xfrm>
            <a:off x="1082039" y="914400"/>
            <a:ext cx="10027920" cy="2082019"/>
          </a:xfrm>
        </p:spPr>
        <p:txBody>
          <a:bodyPr>
            <a:noAutofit/>
          </a:bodyPr>
          <a:lstStyle/>
          <a:p>
            <a:br>
              <a:rPr lang="pl-PL" sz="1200" b="0" i="0" u="none" strike="noStrike" baseline="0" dirty="0">
                <a:solidFill>
                  <a:srgbClr val="B83C68"/>
                </a:solidFill>
                <a:latin typeface="Arial" panose="020B0604020202020204" pitchFamily="34" charset="0"/>
              </a:rPr>
            </a:br>
            <a:br>
              <a:rPr lang="pl-PL" sz="1200" b="0" i="0" u="none" strike="noStrike" baseline="0" dirty="0">
                <a:solidFill>
                  <a:srgbClr val="B83C68"/>
                </a:solidFill>
                <a:latin typeface="Arial" panose="020B0604020202020204" pitchFamily="34" charset="0"/>
              </a:rPr>
            </a:br>
            <a:br>
              <a:rPr lang="pl-PL" sz="1000" dirty="0"/>
            </a:br>
            <a:br>
              <a:rPr lang="pl-PL" sz="1200" b="0" i="0" u="none" strike="noStrike" baseline="0" dirty="0">
                <a:solidFill>
                  <a:srgbClr val="B83C68"/>
                </a:solidFill>
                <a:latin typeface="Arial" panose="020B0604020202020204" pitchFamily="34" charset="0"/>
              </a:rPr>
            </a:br>
            <a:br>
              <a:rPr lang="pl-PL" sz="1200" b="0" i="0" u="none" strike="noStrike" baseline="0" dirty="0">
                <a:solidFill>
                  <a:srgbClr val="B83C68"/>
                </a:solidFill>
                <a:latin typeface="Arial" panose="020B0604020202020204" pitchFamily="34" charset="0"/>
              </a:rPr>
            </a:br>
            <a:r>
              <a:rPr lang="pl-PL" sz="2000" b="1" dirty="0">
                <a:solidFill>
                  <a:srgbClr val="BA3C69"/>
                </a:solidFill>
                <a:latin typeface="+mn-lt"/>
              </a:rPr>
              <a:t>Zakażenie wirusem HPV może przejść po latach w raka szyjki macicy. Okres dzielący pierwotne zakażenie od stwierdzenia inwazyjnej postaci raka może wahać się od 5 do 40 lat.</a:t>
            </a:r>
            <a:br>
              <a:rPr lang="pl-PL" sz="2000" b="1" i="0" u="none" strike="noStrike" baseline="0" dirty="0">
                <a:solidFill>
                  <a:srgbClr val="BA3C69"/>
                </a:solidFill>
                <a:latin typeface="+mn-lt"/>
              </a:rPr>
            </a:br>
            <a:br>
              <a:rPr lang="pl-PL" sz="2000" b="1" i="0" u="none" strike="noStrike" baseline="0" dirty="0">
                <a:solidFill>
                  <a:srgbClr val="BA3C69"/>
                </a:solidFill>
                <a:latin typeface="+mn-lt"/>
              </a:rPr>
            </a:br>
            <a:r>
              <a:rPr lang="pl-PL" sz="2000" b="1" i="0" u="none" strike="noStrike" baseline="0" dirty="0">
                <a:solidFill>
                  <a:srgbClr val="BA3C69"/>
                </a:solidFill>
                <a:latin typeface="+mn-lt"/>
              </a:rPr>
              <a:t>Szanse na wyleczenie zależą przede wszystkim od stopnia zaawansowania choroby                 w momencie rozpoznania </a:t>
            </a:r>
            <a:br>
              <a:rPr lang="pl-PL" sz="1800" b="1" i="0" u="none" strike="noStrike" baseline="0" dirty="0">
                <a:solidFill>
                  <a:srgbClr val="581F4D"/>
                </a:solidFill>
                <a:latin typeface="Arial" panose="020B0604020202020204" pitchFamily="34" charset="0"/>
              </a:rPr>
            </a:br>
            <a:br>
              <a:rPr lang="pl-PL" sz="1800" b="1" i="0" u="none" strike="noStrike" baseline="0" dirty="0">
                <a:solidFill>
                  <a:srgbClr val="581F4D"/>
                </a:solidFill>
                <a:latin typeface="Arial" panose="020B0604020202020204" pitchFamily="34" charset="0"/>
              </a:rPr>
            </a:br>
            <a:br>
              <a:rPr lang="pl-PL" sz="1800" b="1" i="0" u="none" strike="noStrike" baseline="0" dirty="0">
                <a:solidFill>
                  <a:srgbClr val="581F4D"/>
                </a:solidFill>
                <a:latin typeface="Arial" panose="020B0604020202020204" pitchFamily="34" charset="0"/>
              </a:rPr>
            </a:br>
            <a:r>
              <a:rPr lang="pl-PL" sz="1800" b="1" i="0" u="none" strike="noStrike" baseline="0" dirty="0">
                <a:solidFill>
                  <a:srgbClr val="581F4D"/>
                </a:solidFill>
                <a:latin typeface="Arial" panose="020B0604020202020204" pitchFamily="34" charset="0"/>
              </a:rPr>
              <a:t>			                                                                                                                  </a:t>
            </a:r>
            <a:br>
              <a:rPr lang="pl-PL" sz="1800" b="1" i="0" u="none" strike="noStrike" baseline="0" dirty="0">
                <a:solidFill>
                  <a:srgbClr val="581F4D"/>
                </a:solidFill>
                <a:latin typeface="Arial" panose="020B0604020202020204" pitchFamily="34" charset="0"/>
              </a:rPr>
            </a:br>
            <a:endParaRPr lang="pl-PL" dirty="0"/>
          </a:p>
        </p:txBody>
      </p:sp>
      <p:pic>
        <p:nvPicPr>
          <p:cNvPr id="5" name="Symbol zastępczy zawartości 4" descr="Obraz zawierający tekst, zrzut ekranu, czerwony, design&#10;&#10;Opis wygenerowany automatycznie">
            <a:extLst>
              <a:ext uri="{FF2B5EF4-FFF2-40B4-BE49-F238E27FC236}">
                <a16:creationId xmlns:a16="http://schemas.microsoft.com/office/drawing/2014/main" id="{D0D6104D-3220-23BD-5D25-CAF72334D5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326" y="3273897"/>
            <a:ext cx="9097347" cy="3144415"/>
          </a:xfrm>
        </p:spPr>
      </p:pic>
      <p:pic>
        <p:nvPicPr>
          <p:cNvPr id="7170" name="Obraz 1" descr="Obraz zawierający godło, symbol, logo, Znak towarowy&#10;&#10;Opis wygenerowany automatycznie">
            <a:extLst>
              <a:ext uri="{FF2B5EF4-FFF2-40B4-BE49-F238E27FC236}">
                <a16:creationId xmlns:a16="http://schemas.microsoft.com/office/drawing/2014/main" id="{86CBF17F-A03B-F086-2E10-F31228CCE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102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05415D-2748-4CEA-5BA3-99A38E4EC840}"/>
              </a:ext>
            </a:extLst>
          </p:cNvPr>
          <p:cNvSpPr>
            <a:spLocks noGrp="1"/>
          </p:cNvSpPr>
          <p:nvPr>
            <p:ph type="title"/>
          </p:nvPr>
        </p:nvSpPr>
        <p:spPr/>
        <p:txBody>
          <a:bodyPr/>
          <a:lstStyle/>
          <a:p>
            <a:pPr algn="ctr"/>
            <a:r>
              <a:rPr lang="pl-PL" b="1" dirty="0">
                <a:solidFill>
                  <a:srgbClr val="002060"/>
                </a:solidFill>
              </a:rPr>
              <a:t>Co sprzyja zakażeniu</a:t>
            </a:r>
          </a:p>
        </p:txBody>
      </p:sp>
      <p:sp>
        <p:nvSpPr>
          <p:cNvPr id="3" name="Symbol zastępczy zawartości 2">
            <a:extLst>
              <a:ext uri="{FF2B5EF4-FFF2-40B4-BE49-F238E27FC236}">
                <a16:creationId xmlns:a16="http://schemas.microsoft.com/office/drawing/2014/main" id="{B0528381-BF8C-37D2-5E05-17EF2237400C}"/>
              </a:ext>
            </a:extLst>
          </p:cNvPr>
          <p:cNvSpPr>
            <a:spLocks noGrp="1"/>
          </p:cNvSpPr>
          <p:nvPr>
            <p:ph idx="1"/>
          </p:nvPr>
        </p:nvSpPr>
        <p:spPr>
          <a:xfrm>
            <a:off x="1154954" y="1436915"/>
            <a:ext cx="10198846" cy="4254758"/>
          </a:xfrm>
        </p:spPr>
        <p:txBody>
          <a:bodyPr>
            <a:normAutofit lnSpcReduction="10000"/>
          </a:bodyPr>
          <a:lstStyle/>
          <a:p>
            <a:r>
              <a:rPr lang="pl-PL" sz="1900" b="0" i="0" u="none" strike="noStrike" baseline="0" dirty="0"/>
              <a:t>Zakażenie wirusem HPV (typy onkogenne wirusa). </a:t>
            </a:r>
          </a:p>
          <a:p>
            <a:r>
              <a:rPr lang="pl-PL" sz="1900" b="0" i="0" u="none" strike="noStrike" baseline="0" dirty="0"/>
              <a:t>Liczni partnerzy seksualni – każda zmiana partnera zwiększa ryzyko zakażenia HPV. </a:t>
            </a:r>
          </a:p>
          <a:p>
            <a:r>
              <a:rPr lang="pl-PL" sz="1900" b="0" i="0" u="none" strike="noStrike" baseline="0" dirty="0"/>
              <a:t>Partner z przeszłością seksualną. </a:t>
            </a:r>
          </a:p>
          <a:p>
            <a:r>
              <a:rPr lang="pl-PL" sz="1900" b="0" i="0" u="none" strike="noStrike" baseline="0" dirty="0"/>
              <a:t>Rozpoczęcie współżycia seksualnego w młodym wieku. </a:t>
            </a:r>
          </a:p>
          <a:p>
            <a:r>
              <a:rPr lang="pl-PL" sz="1900" b="0" i="0" u="none" strike="noStrike" baseline="0" dirty="0"/>
              <a:t>Palenie tytoniu. </a:t>
            </a:r>
          </a:p>
          <a:p>
            <a:r>
              <a:rPr lang="pl-PL" sz="1900" b="0" i="0" u="none" strike="noStrike" baseline="0" dirty="0"/>
              <a:t>Brak wiedzy o raku i stadiach przedrakowych oraz możliwościach zapobiegania. </a:t>
            </a:r>
          </a:p>
          <a:p>
            <a:r>
              <a:rPr lang="pl-PL" sz="1900" b="0" i="0" u="none" strike="noStrike" baseline="0" dirty="0"/>
              <a:t>Ignorowanie objawów i wstyd przed wizytą u lekarza. </a:t>
            </a:r>
          </a:p>
          <a:p>
            <a:pPr marL="0" indent="0">
              <a:buNone/>
            </a:pPr>
            <a:endParaRPr lang="pl-PL" sz="1400" b="0" i="0" u="none" strike="noStrike" baseline="0" dirty="0"/>
          </a:p>
          <a:p>
            <a:pPr marL="0" indent="0" algn="ctr">
              <a:buNone/>
            </a:pPr>
            <a:r>
              <a:rPr lang="pl-PL" sz="2000" b="0" i="0" u="none" strike="noStrike" baseline="0" dirty="0"/>
              <a:t>Zakażeniem wirusem HPV zagraża kobietom niezależnie od wieku, większość zakażeń obserwuje się </a:t>
            </a:r>
            <a:r>
              <a:rPr lang="pl-PL" sz="2000" b="1" i="0" u="none" strike="noStrike" baseline="0" dirty="0">
                <a:solidFill>
                  <a:srgbClr val="BA3C69"/>
                </a:solidFill>
              </a:rPr>
              <a:t>u kobiet między 16 a 26 rokiem życia. </a:t>
            </a:r>
            <a:endParaRPr lang="pl-PL" sz="2000" b="0" i="0" u="none" strike="noStrike" baseline="0" dirty="0">
              <a:solidFill>
                <a:srgbClr val="BA3C69"/>
              </a:solidFill>
            </a:endParaRPr>
          </a:p>
          <a:p>
            <a:pPr marL="0" indent="0" algn="ctr">
              <a:buNone/>
            </a:pPr>
            <a:r>
              <a:rPr lang="pl-PL" sz="2000" b="0" i="0" u="none" strike="noStrike" baseline="0" dirty="0">
                <a:solidFill>
                  <a:srgbClr val="000000"/>
                </a:solidFill>
              </a:rPr>
              <a:t>Szczególnie podatne na zakażenie rakotwórczymi typami HPV i związane z tym konsekwencje są </a:t>
            </a:r>
            <a:r>
              <a:rPr lang="pl-PL" sz="2000" b="1" i="0" u="none" strike="noStrike" baseline="0" dirty="0">
                <a:solidFill>
                  <a:srgbClr val="BA3C69"/>
                </a:solidFill>
              </a:rPr>
              <a:t>dorastające dziewczęta </a:t>
            </a:r>
          </a:p>
          <a:p>
            <a:pPr marL="0" indent="0">
              <a:buNone/>
            </a:pPr>
            <a:endParaRPr lang="pl-PL" sz="1800" b="0" i="0" u="none" strike="noStrike" baseline="0" dirty="0">
              <a:latin typeface="Arial" panose="020B0604020202020204" pitchFamily="34" charset="0"/>
            </a:endParaRPr>
          </a:p>
          <a:p>
            <a:endParaRPr lang="pl-PL" dirty="0"/>
          </a:p>
        </p:txBody>
      </p:sp>
      <p:pic>
        <p:nvPicPr>
          <p:cNvPr id="8194" name="Obraz 1" descr="Obraz zawierający godło, symbol, logo, Znak towarowy&#10;&#10;Opis wygenerowany automatycznie">
            <a:extLst>
              <a:ext uri="{FF2B5EF4-FFF2-40B4-BE49-F238E27FC236}">
                <a16:creationId xmlns:a16="http://schemas.microsoft.com/office/drawing/2014/main" id="{F62ED0C3-1EAB-7C3D-9BA5-2AF0D50375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7463B57F-D162-5414-AE2F-D822FD7CE4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382680777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339</TotalTime>
  <Words>1681</Words>
  <Application>Microsoft Office PowerPoint</Application>
  <PresentationFormat>Panoramiczny</PresentationFormat>
  <Paragraphs>96</Paragraphs>
  <Slides>17</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17</vt:i4>
      </vt:variant>
    </vt:vector>
  </HeadingPairs>
  <TitlesOfParts>
    <vt:vector size="25" baseType="lpstr">
      <vt:lpstr>Aptos</vt:lpstr>
      <vt:lpstr>Aptos Display</vt:lpstr>
      <vt:lpstr>Arial</vt:lpstr>
      <vt:lpstr>Calibri</vt:lpstr>
      <vt:lpstr>CIDFont+F2</vt:lpstr>
      <vt:lpstr>Trebuchet MS</vt:lpstr>
      <vt:lpstr>Wingdings</vt:lpstr>
      <vt:lpstr>Motyw pakietu Office</vt:lpstr>
      <vt:lpstr>Rak szyjki macicy</vt:lpstr>
      <vt:lpstr>Prezentacja programu PowerPoint</vt:lpstr>
      <vt:lpstr>Prezentacja programu PowerPoint</vt:lpstr>
      <vt:lpstr>Infekcje  HPV</vt:lpstr>
      <vt:lpstr>Jak dochodzi do rozwoju raka szyjki macicy?</vt:lpstr>
      <vt:lpstr>Prezentacja programu PowerPoint</vt:lpstr>
      <vt:lpstr>Objawy raka szyjki macicy</vt:lpstr>
      <vt:lpstr>     Zakażenie wirusem HPV może przejść po latach w raka szyjki macicy. Okres dzielący pierwotne zakażenie od stwierdzenia inwazyjnej postaci raka może wahać się od 5 do 40 lat.  Szanse na wyleczenie zależą przede wszystkim od stopnia zaawansowania choroby                 w momencie rozpoznania                                                                                                                          </vt:lpstr>
      <vt:lpstr>Co sprzyja zakażeniu</vt:lpstr>
      <vt:lpstr>Zapobieganie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Opracowanie : Grażyna Chaszczewska-Wojtas  PSSE w Wałbrzychu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PSSE Wałbrzych - Grażyna Chaszczewska-Wojtas</dc:creator>
  <cp:lastModifiedBy>PSSE Wałbrzych - Grażyna Chaszczewska-Wojtas</cp:lastModifiedBy>
  <cp:revision>15</cp:revision>
  <dcterms:created xsi:type="dcterms:W3CDTF">2023-03-20T10:23:07Z</dcterms:created>
  <dcterms:modified xsi:type="dcterms:W3CDTF">2025-05-06T08:16:22Z</dcterms:modified>
</cp:coreProperties>
</file>