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4"/>
  </p:sldMasterIdLst>
  <p:notesMasterIdLst>
    <p:notesMasterId r:id="rId34"/>
  </p:notesMasterIdLst>
  <p:handoutMasterIdLst>
    <p:handoutMasterId r:id="rId35"/>
  </p:handoutMasterIdLst>
  <p:sldIdLst>
    <p:sldId id="1520" r:id="rId5"/>
    <p:sldId id="1579" r:id="rId6"/>
    <p:sldId id="1512" r:id="rId7"/>
    <p:sldId id="1573" r:id="rId8"/>
    <p:sldId id="1580" r:id="rId9"/>
    <p:sldId id="1592" r:id="rId10"/>
    <p:sldId id="1518" r:id="rId11"/>
    <p:sldId id="1581" r:id="rId12"/>
    <p:sldId id="1582" r:id="rId13"/>
    <p:sldId id="1583" r:id="rId14"/>
    <p:sldId id="1584" r:id="rId15"/>
    <p:sldId id="1587" r:id="rId16"/>
    <p:sldId id="1588" r:id="rId17"/>
    <p:sldId id="1589" r:id="rId18"/>
    <p:sldId id="1590" r:id="rId19"/>
    <p:sldId id="1591" r:id="rId20"/>
    <p:sldId id="1593" r:id="rId21"/>
    <p:sldId id="1594" r:id="rId22"/>
    <p:sldId id="1595" r:id="rId23"/>
    <p:sldId id="1596" r:id="rId24"/>
    <p:sldId id="1597" r:id="rId25"/>
    <p:sldId id="1598" r:id="rId26"/>
    <p:sldId id="1599" r:id="rId27"/>
    <p:sldId id="1600" r:id="rId28"/>
    <p:sldId id="1601" r:id="rId29"/>
    <p:sldId id="1603" r:id="rId30"/>
    <p:sldId id="1604" r:id="rId31"/>
    <p:sldId id="1605" r:id="rId32"/>
    <p:sldId id="155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98"/>
  </p:normalViewPr>
  <p:slideViewPr>
    <p:cSldViewPr snapToGrid="0">
      <p:cViewPr varScale="1">
        <p:scale>
          <a:sx n="102" d="100"/>
          <a:sy n="102" d="100"/>
        </p:scale>
        <p:origin x="15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arodowyFunduszOchronySrodowiskaiGospodarkiWodnej" TargetMode="External"/><Relationship Id="rId13" Type="http://schemas.openxmlformats.org/officeDocument/2006/relationships/image" Target="../media/image42.svg"/><Relationship Id="rId3" Type="http://schemas.openxmlformats.org/officeDocument/2006/relationships/image" Target="../media/image35.jpeg"/><Relationship Id="rId7" Type="http://schemas.openxmlformats.org/officeDocument/2006/relationships/image" Target="../media/image38.svg"/><Relationship Id="rId12" Type="http://schemas.openxmlformats.org/officeDocument/2006/relationships/image" Target="../media/image41.png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hyperlink" Target="https://www.linkedin.com/company/18824772/admin/page-posts/published/" TargetMode="External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40.sv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2920382"/>
            <a:ext cx="6675120" cy="2468880"/>
          </a:xfrm>
        </p:spPr>
        <p:txBody>
          <a:bodyPr anchor="t">
            <a:normAutofit/>
          </a:bodyPr>
          <a:lstStyle/>
          <a:p>
            <a:r>
              <a:rPr lang="en-US" dirty="0" err="1"/>
              <a:t>Część</a:t>
            </a:r>
            <a:r>
              <a:rPr lang="en-US" dirty="0"/>
              <a:t> </a:t>
            </a:r>
            <a:br>
              <a:rPr lang="pl-PL" dirty="0"/>
            </a:br>
            <a:r>
              <a:rPr lang="en-US" dirty="0" err="1"/>
              <a:t>finansowo-ekonomiczna</a:t>
            </a:r>
            <a:r>
              <a:rPr lang="en-US" dirty="0"/>
              <a:t> 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413788"/>
            <a:ext cx="6675120" cy="640080"/>
          </a:xfrm>
        </p:spPr>
        <p:txBody>
          <a:bodyPr anchor="b">
            <a:normAutofit/>
          </a:bodyPr>
          <a:lstStyle/>
          <a:p>
            <a:r>
              <a:rPr lang="pl-PL" dirty="0"/>
              <a:t>Departament Analiz i Ryzyka Finansowego</a:t>
            </a:r>
            <a:endParaRPr lang="en-US" dirty="0"/>
          </a:p>
        </p:txBody>
      </p:sp>
      <p:pic>
        <p:nvPicPr>
          <p:cNvPr id="6" name="Symbol zastępczy obrazu 5" descr="Obraz zawierający chmura, zieleń, roślina, na wolnym powietrzu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5E9A6-C20C-C69A-EEF7-DBD38601D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ałączniki finansowe do wniosku&#10;">
            <a:extLst>
              <a:ext uri="{FF2B5EF4-FFF2-40B4-BE49-F238E27FC236}">
                <a16:creationId xmlns:a16="http://schemas.microsoft.com/office/drawing/2014/main" id="{109DC96A-D9B2-A279-EAB2-FF10C79AFD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860BC-2D41-6B98-C816-733B1490921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91272"/>
            <a:ext cx="11005387" cy="4652386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9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Studium Wykonalności – część opisowa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R="0" lvl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9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Zakres części finansowej w Studium wykonalności</a:t>
            </a:r>
          </a:p>
          <a:p>
            <a:pPr marR="0" lvl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II. Analiza finansowa:</a:t>
            </a:r>
          </a:p>
          <a:p>
            <a:pPr marL="715963" marR="0" lvl="0" indent="-44608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Założenia i metodyka analizy finansowej, </a:t>
            </a:r>
          </a:p>
          <a:p>
            <a:pPr marL="715963" marR="0" lvl="0" indent="-44608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Analiza bieżącej sytuacji finansowej Wnioskodawcy,</a:t>
            </a:r>
          </a:p>
          <a:p>
            <a:pPr marL="715963" marR="0" lvl="0" indent="-44608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Prognoza przychodów i kosztów operacyjnych dla wnioskodawcy oraz przedsięwzięcia,</a:t>
            </a:r>
          </a:p>
          <a:p>
            <a:pPr marL="715963" marR="0" lvl="0" indent="-44608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Analiza zapotrzebowania na kapitał obrotowy,</a:t>
            </a:r>
          </a:p>
          <a:p>
            <a:pPr marL="715963" marR="0" lvl="0" indent="-44608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Prognoza rachunku zysków i strat, bilansu oraz rachunku przepływów pieniężnych dla wnioskodawcy oraz przedsięwzięcia,</a:t>
            </a:r>
          </a:p>
          <a:p>
            <a:pPr marL="715963" marR="0" lvl="0" indent="-44608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Ocena wykonalności i trwałości finansowej.</a:t>
            </a: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86FBB03-D226-86A3-22B8-8C69F73D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Załączniki finansowe do wniosku&#10;">
            <a:extLst>
              <a:ext uri="{FF2B5EF4-FFF2-40B4-BE49-F238E27FC236}">
                <a16:creationId xmlns:a16="http://schemas.microsoft.com/office/drawing/2014/main" id="{83341738-D3B7-25A7-7ADE-8784DDCB5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CB098DA-9113-3952-B788-345D0C08BF7F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2722BBB1-9FED-28EA-DD73-E506DEDCCB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Załączniki do wniosku</a:t>
            </a:r>
          </a:p>
        </p:txBody>
      </p:sp>
    </p:spTree>
    <p:extLst>
      <p:ext uri="{BB962C8B-B14F-4D97-AF65-F5344CB8AC3E}">
        <p14:creationId xmlns:p14="http://schemas.microsoft.com/office/powerpoint/2010/main" val="12845603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DF346-F0A3-5C71-3A91-B2C0D8C31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ałączniki finansowe do wniosku&#10;">
            <a:extLst>
              <a:ext uri="{FF2B5EF4-FFF2-40B4-BE49-F238E27FC236}">
                <a16:creationId xmlns:a16="http://schemas.microsoft.com/office/drawing/2014/main" id="{F5C90DA3-95F1-43E5-080C-1875174450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71C8-C7C6-632D-E860-59A2B2102FF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91272"/>
            <a:ext cx="11005387" cy="5020992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9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Studium Wykonalności – część opisowa</a:t>
            </a: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R="0" lvl="0" algn="l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9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Zakres części finansowej w Studium wykonalności</a:t>
            </a:r>
          </a:p>
          <a:p>
            <a:pPr lvl="0" defTabSz="1006475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lvl="0" defTabSz="1006475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III. </a:t>
            </a:r>
            <a:r>
              <a:rPr lang="pl-PL" sz="96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Ocena ryzyka i analiza wrażliwości </a:t>
            </a: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715963" marR="0" lvl="0" indent="-44608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Ryzyko:</a:t>
            </a:r>
          </a:p>
          <a:p>
            <a:pPr marL="990600" marR="0" lvl="0" indent="-27463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operacyjne, </a:t>
            </a:r>
          </a:p>
          <a:p>
            <a:pPr marL="990600" marR="0" lvl="0" indent="-27463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ekologiczne, </a:t>
            </a:r>
          </a:p>
          <a:p>
            <a:pPr marL="990600" marR="0" lvl="0" indent="-27463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96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wykonalności i </a:t>
            </a: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trwałości finansowej.</a:t>
            </a:r>
          </a:p>
          <a:p>
            <a:pPr marL="715963" marR="0" lvl="0" indent="-44608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Analiza wrażliwości:</a:t>
            </a:r>
          </a:p>
          <a:p>
            <a:pPr marL="990600" lvl="0" indent="-274638" algn="just">
              <a:buFont typeface="Wingdings" panose="05000000000000000000" pitchFamily="2" charset="2"/>
              <a:buChar char="§"/>
            </a:pPr>
            <a:r>
              <a:rPr lang="pl-PL" sz="9600" b="1" dirty="0">
                <a:effectLst/>
                <a:ea typeface="Times New Roman" panose="02020603050405020304" pitchFamily="18" charset="0"/>
              </a:rPr>
              <a:t>coroczny wynik finansowy netto Wnioskodawcy,</a:t>
            </a:r>
          </a:p>
          <a:p>
            <a:pPr marL="990600" indent="-274638">
              <a:buFont typeface="Wingdings" panose="05000000000000000000" pitchFamily="2" charset="2"/>
              <a:buChar char="§"/>
            </a:pPr>
            <a:r>
              <a:rPr lang="pl-PL" sz="9600" b="1" dirty="0">
                <a:effectLst/>
                <a:ea typeface="Times New Roman" panose="02020603050405020304" pitchFamily="18" charset="0"/>
              </a:rPr>
              <a:t>coroczne saldo niezdyskontowanych przepływów pieniężnych dla Wnioskodawcy na koniec każdego roku prognozy.</a:t>
            </a: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5FCD742-59E5-967E-5D13-F7303C0CE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Załączniki finansowe do wniosku&#10;">
            <a:extLst>
              <a:ext uri="{FF2B5EF4-FFF2-40B4-BE49-F238E27FC236}">
                <a16:creationId xmlns:a16="http://schemas.microsoft.com/office/drawing/2014/main" id="{F3A69FE3-5104-7350-38BC-E394310B2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2B9B91E-F588-3F2F-45FB-903071D7232F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919D61DF-1C27-51BA-6322-04E47D1DDB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Załączniki do wniosku</a:t>
            </a:r>
          </a:p>
        </p:txBody>
      </p:sp>
    </p:spTree>
    <p:extLst>
      <p:ext uri="{BB962C8B-B14F-4D97-AF65-F5344CB8AC3E}">
        <p14:creationId xmlns:p14="http://schemas.microsoft.com/office/powerpoint/2010/main" val="211268567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60D44-2117-C643-5AB7-3BA13268E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ałączniki finansowe do wniosku&#10;">
            <a:extLst>
              <a:ext uri="{FF2B5EF4-FFF2-40B4-BE49-F238E27FC236}">
                <a16:creationId xmlns:a16="http://schemas.microsoft.com/office/drawing/2014/main" id="{144B456C-0718-93AA-2E79-A7510C56E9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0BD90-AE05-049B-E496-7220C2B2E2F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02807"/>
            <a:ext cx="11005387" cy="4883214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31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obliczeniowa (model finansowy)</a:t>
            </a:r>
          </a:p>
          <a:p>
            <a:pPr>
              <a:spcBef>
                <a:spcPts val="0"/>
              </a:spcBef>
            </a:pPr>
            <a:endParaRPr lang="pl-PL" sz="24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3525" indent="-26352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sporządzony w postaci aktywnego arkusza kalkulacyjnego, umożliwiającego prześledzenie toku poprawności dokonanych obliczeń (aktywne formuły),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8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składa się z trzech wyodrębnionych zakładek połączonych ze sobą formułami:</a:t>
            </a:r>
          </a:p>
          <a:p>
            <a:pPr marL="811213" indent="-2746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założenia</a:t>
            </a:r>
          </a:p>
          <a:p>
            <a:pPr marL="811213" indent="-2746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obliczenia</a:t>
            </a:r>
          </a:p>
          <a:p>
            <a:pPr marL="811213" indent="-2746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wyniki</a:t>
            </a:r>
          </a:p>
          <a:p>
            <a:pPr indent="552450">
              <a:lnSpc>
                <a:spcPct val="120000"/>
              </a:lnSpc>
              <a:spcBef>
                <a:spcPts val="0"/>
              </a:spcBef>
            </a:pPr>
            <a:endParaRPr lang="pl-PL" sz="28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0825" lvl="0" indent="-250825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8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powinien prezentować sprawozdania finansowe w zakresie:</a:t>
            </a:r>
          </a:p>
          <a:p>
            <a:pPr marL="715963" lvl="0" indent="-179388" defTabSz="1006475"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 dotychczasowej działalności Wnioskodawcy,</a:t>
            </a:r>
          </a:p>
          <a:p>
            <a:pPr marL="715963" lvl="0" indent="-179388" defTabSz="1006475"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 prognozy dla całej działalności Wnioskodawcy w okresie spłaty pożyczki,</a:t>
            </a:r>
          </a:p>
          <a:p>
            <a:pPr marL="715963" lvl="0" indent="-179388" defTabSz="1006475"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 prognozy dla projektu,</a:t>
            </a:r>
          </a:p>
          <a:p>
            <a:pPr marL="715963" lvl="0" indent="-179388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pl-PL" sz="2800" b="1" dirty="0">
              <a:solidFill>
                <a:srgbClr val="FFFFFF"/>
              </a:solidFill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3B2BDE-15D9-1EAD-1AB5-0227E81F5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Załączniki finansowe do wniosku&#10;">
            <a:extLst>
              <a:ext uri="{FF2B5EF4-FFF2-40B4-BE49-F238E27FC236}">
                <a16:creationId xmlns:a16="http://schemas.microsoft.com/office/drawing/2014/main" id="{10CBD253-5B8B-7BC2-754A-73B33328C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F44E2-C1F6-73CA-EE31-1AD3A0A078C9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8EFCABF1-B758-9CAA-2932-443A75FDBF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Załączniki do wniosku</a:t>
            </a:r>
          </a:p>
        </p:txBody>
      </p:sp>
    </p:spTree>
    <p:extLst>
      <p:ext uri="{BB962C8B-B14F-4D97-AF65-F5344CB8AC3E}">
        <p14:creationId xmlns:p14="http://schemas.microsoft.com/office/powerpoint/2010/main" val="124609428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7E86B-652C-ED98-544A-EDCAE282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ałączniki finansowe do wniosku&#10;">
            <a:extLst>
              <a:ext uri="{FF2B5EF4-FFF2-40B4-BE49-F238E27FC236}">
                <a16:creationId xmlns:a16="http://schemas.microsoft.com/office/drawing/2014/main" id="{378F718D-3990-61EE-C6C8-7F1AC741B6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9C167-03C5-D8A0-6F00-B3C7D65B15D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91272"/>
            <a:ext cx="11005387" cy="4652386"/>
          </a:xfrm>
        </p:spPr>
        <p:txBody>
          <a:bodyPr>
            <a:normAutofit fontScale="925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obliczeniowa (model finansowy)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428625" marR="0" lvl="0" indent="-34290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dane zawarte w tabelach finansowych w zakładce „Dane finansowe” we wniosku o dofinansowanie służą do prezentacji wyników obliczeń przeprowadzonych w modelu finansowym</a:t>
            </a: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,</a:t>
            </a:r>
          </a:p>
          <a:p>
            <a:pPr marL="428625" marR="0" lvl="0" indent="-34290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wskazane jest, aby model finansowy zawierał prognozy sprawozdań finansowych sporządzone w układzie zgodnym z tabelami finansowymi w zakładce „Dane finansowe”,</a:t>
            </a:r>
          </a:p>
          <a:p>
            <a:pPr marL="428625" marR="0" lvl="0" indent="-34290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b="1" dirty="0">
                <a:ea typeface="Times New Roman" panose="02020603050405020304" pitchFamily="18" charset="0"/>
              </a:rPr>
              <a:t>a</a:t>
            </a:r>
            <a:r>
              <a:rPr lang="pl-PL" sz="2400" b="1" dirty="0">
                <a:effectLst/>
                <a:ea typeface="Times New Roman" panose="02020603050405020304" pitchFamily="18" charset="0"/>
              </a:rPr>
              <a:t>rkusz kalkulacyjny nie powinien być chroniony oraz nie powinien zawierać łączy do zewnętrznych plików,</a:t>
            </a:r>
          </a:p>
          <a:p>
            <a:pPr marL="428625" lvl="0" indent="-342900" algn="just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n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uLnTx/>
                <a:uFillTx/>
                <a:ea typeface="Open Sans" pitchFamily="2" charset="0"/>
                <a:cs typeface="Open Sans" pitchFamily="2" charset="0"/>
              </a:rPr>
              <a:t>ależy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ea typeface="Open Sans" pitchFamily="2" charset="0"/>
                <a:cs typeface="Open Sans" pitchFamily="2" charset="0"/>
              </a:rPr>
              <a:t> zwrócić uwagę, aby </a:t>
            </a: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każda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ea typeface="Open Sans" pitchFamily="2" charset="0"/>
                <a:cs typeface="Open Sans" pitchFamily="2" charset="0"/>
              </a:rPr>
              <a:t>ewentualna zmiana parametru założeń skutkowała wynikową poprawnością formalną sprawozdań finansowych.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8F797C3-F9FA-4C17-11EA-B9650F8E9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Załączniki finansowe do wniosku&#10;">
            <a:extLst>
              <a:ext uri="{FF2B5EF4-FFF2-40B4-BE49-F238E27FC236}">
                <a16:creationId xmlns:a16="http://schemas.microsoft.com/office/drawing/2014/main" id="{DC88AD4B-05CA-D944-69E2-0C72FA4D5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4CE6DDB-414C-54B0-7AF3-619DF19C3EEE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308859F2-3E48-05B0-9E25-64C73B3099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Załączniki do wniosku</a:t>
            </a:r>
          </a:p>
        </p:txBody>
      </p:sp>
    </p:spTree>
    <p:extLst>
      <p:ext uri="{BB962C8B-B14F-4D97-AF65-F5344CB8AC3E}">
        <p14:creationId xmlns:p14="http://schemas.microsoft.com/office/powerpoint/2010/main" val="176100495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CB569-B1EE-5299-4212-D17AFD479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ałączniki finansowe do wniosku&#10;">
            <a:extLst>
              <a:ext uri="{FF2B5EF4-FFF2-40B4-BE49-F238E27FC236}">
                <a16:creationId xmlns:a16="http://schemas.microsoft.com/office/drawing/2014/main" id="{D66D22AD-1CF2-E401-075F-A28764C79F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8465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D76F-58C5-372A-971A-FA98DABFE21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918632"/>
            <a:ext cx="11005387" cy="4652386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29750" marR="0" lvl="0" indent="-28575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Sprawozdania finansowe za ostatnie trzy lata poprzedzające rok złożenia wniosku, sporządzone zgodnie z wymogami ustawy o rachunkowości, obejmujące: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Rachunek zysków i strat,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Bilans,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Rachunek przepływów pieniężnych,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Zestawienie zmian w kapitale (funduszu) własnym,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Informacje dodatkowe i objaśnienia,</a:t>
            </a:r>
          </a:p>
          <a:p>
            <a:pPr marL="444500" marR="0" lvl="0" indent="-258763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Sprawozdanie statystyczne według wzoru F-01 za wykonany okres sprawozdawczy bieżącego roku,</a:t>
            </a:r>
          </a:p>
          <a:p>
            <a:pPr marL="444500" marR="0" lvl="0" indent="-258763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Sprawozdanie biegłego rewidenta z badania rocznego sprawozdania finansowego za ostatnie trzy lata poprzedzające rok złożenia wniosku (jeśli dotyczy).</a:t>
            </a: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AE4AD2E-C7A9-5DD3-3DF5-9275A68F3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Załączniki finansowe do wniosku&#10;">
            <a:extLst>
              <a:ext uri="{FF2B5EF4-FFF2-40B4-BE49-F238E27FC236}">
                <a16:creationId xmlns:a16="http://schemas.microsoft.com/office/drawing/2014/main" id="{D931DE40-2677-F6F7-1F96-35CB3FB48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CFFCDA0-17CF-97B2-B958-63C0AE12B1CD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5353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D6138563-9DC1-F1E1-2D0A-F6817F1C02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Załączniki do wniosku</a:t>
            </a:r>
          </a:p>
        </p:txBody>
      </p:sp>
    </p:spTree>
    <p:extLst>
      <p:ext uri="{BB962C8B-B14F-4D97-AF65-F5344CB8AC3E}">
        <p14:creationId xmlns:p14="http://schemas.microsoft.com/office/powerpoint/2010/main" val="5190530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F6CA5-00FB-B254-8665-518102145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ałączniki finansowe do wniosku&#10;">
            <a:extLst>
              <a:ext uri="{FF2B5EF4-FFF2-40B4-BE49-F238E27FC236}">
                <a16:creationId xmlns:a16="http://schemas.microsoft.com/office/drawing/2014/main" id="{01B6AB26-BFEA-2445-058F-B1654D18D6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8465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3835E-6607-A5FA-AD6E-4DBD18F9C2E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918632"/>
            <a:ext cx="11005387" cy="4652386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29750" marR="0" lvl="0" indent="-285750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Dokumenty potwierdzające pełne zbilansowanie źródeł finansowania projektu, </a:t>
            </a:r>
            <a:endParaRPr lang="pl-PL" sz="9600" b="1" dirty="0">
              <a:solidFill>
                <a:srgbClr val="FFFFFF"/>
              </a:solidFill>
              <a:ea typeface="Open Sans" pitchFamily="2" charset="0"/>
              <a:cs typeface="Open Sans" pitchFamily="2" charset="0"/>
            </a:endParaRPr>
          </a:p>
          <a:p>
            <a:pPr marL="144000" marR="0" lvl="0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   w tym środki na sfinansowanie rozliczeń podatku VAT: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wyciągi z rachunków bankowych;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umowy kredytowe;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umowy pożyczkowe;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dokapitalizowanie.</a:t>
            </a:r>
          </a:p>
          <a:p>
            <a:pPr marL="429750" marR="0" lvl="0" indent="-28575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429750" marR="0" lvl="0" indent="-285750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Pożyczki i dokapitalizowanie - należy udokumentować, że podmiot udzielający pożyczki/dokonujący dokapitalizowania dysponuje odpowiednimi środkami finansowymi.</a:t>
            </a: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AE442EB-11F8-25BB-3857-6C92D8A2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Załączniki finansowe do wniosku&#10;">
            <a:extLst>
              <a:ext uri="{FF2B5EF4-FFF2-40B4-BE49-F238E27FC236}">
                <a16:creationId xmlns:a16="http://schemas.microsoft.com/office/drawing/2014/main" id="{C27D97A7-72AE-52A9-8B67-39E335E03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A50DE40-E659-C73D-1710-66BBAA0A8FFD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5353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6DD5543-3D5E-9DB5-B095-33E61F6CD3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Załączniki do wniosku</a:t>
            </a:r>
          </a:p>
        </p:txBody>
      </p:sp>
    </p:spTree>
    <p:extLst>
      <p:ext uri="{BB962C8B-B14F-4D97-AF65-F5344CB8AC3E}">
        <p14:creationId xmlns:p14="http://schemas.microsoft.com/office/powerpoint/2010/main" val="329582860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5D544-3736-D516-E029-D3E9BA280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D0DB50C-A1D7-FDE3-1D8E-3EA3867C7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Calibri"/>
                <a:ea typeface="Calibri"/>
                <a:cs typeface="Calibri"/>
              </a:rPr>
              <a:t>Warunki dofinansowania zwrotnego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pic>
        <p:nvPicPr>
          <p:cNvPr id="13" name="Picture Placeholder 12" descr="warunki dofinansowania zwrotnego">
            <a:extLst>
              <a:ext uri="{FF2B5EF4-FFF2-40B4-BE49-F238E27FC236}">
                <a16:creationId xmlns:a16="http://schemas.microsoft.com/office/drawing/2014/main" id="{10C18DBE-3A19-38D6-AB39-A44CA1B8F74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699250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1C9CD-4B3F-8557-3E35-C888FC7AF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warunki dofinansowania zwrotnego">
            <a:extLst>
              <a:ext uri="{FF2B5EF4-FFF2-40B4-BE49-F238E27FC236}">
                <a16:creationId xmlns:a16="http://schemas.microsoft.com/office/drawing/2014/main" id="{6E39D75D-7CC3-9C49-A1B4-EFF35C72F5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8465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B5991-54ED-6938-F150-BD9F1730E87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508288"/>
            <a:ext cx="11005387" cy="4637988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8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Pożyczka IF i pożyczka NFOŚiGW:</a:t>
            </a:r>
          </a:p>
          <a:p>
            <a:pPr marL="250825" lvl="0" indent="-250825" defTabSz="1006475" eaLnBrk="0" fontAlgn="base" hangingPunct="0">
              <a:spcBef>
                <a:spcPts val="1100"/>
              </a:spcBef>
              <a:spcAft>
                <a:spcPts val="8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96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okres finansowania - </a:t>
            </a: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nie dłużej niż 15 lat liczone od daty planowanej wypłaty pierwszej transzy pożyczki do daty spłaty ostatniej raty kapitałowej,</a:t>
            </a:r>
          </a:p>
          <a:p>
            <a:pPr marL="250825" marR="0" lvl="0" indent="-250825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8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okres finansowania oznacza dla pożyczki sumę okresu: wypłat, karencji oraz spłat pożyczki,</a:t>
            </a:r>
          </a:p>
          <a:p>
            <a:pPr marL="250825" indent="-250825" defTabSz="1006475" eaLnBrk="0" fontAlgn="base" hangingPunct="0">
              <a:spcBef>
                <a:spcPts val="1100"/>
              </a:spcBef>
              <a:spcAft>
                <a:spcPts val="8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96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okres finansowania dla pożyczki = okres prognozy sprawozdań finansowych, </a:t>
            </a:r>
          </a:p>
          <a:p>
            <a:pPr marL="250825" indent="-250825" defTabSz="1006475" eaLnBrk="0" fontAlgn="base" hangingPunct="0">
              <a:spcBef>
                <a:spcPts val="1100"/>
              </a:spcBef>
              <a:spcAft>
                <a:spcPts val="8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96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karencja - do 12 miesięcy od daty zakończenia realizacji przedsięwzięcia, </a:t>
            </a:r>
          </a:p>
          <a:p>
            <a:pPr marL="250825" marR="0" lvl="0" indent="-250825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8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dla prognoz spłaty rat kapitałowych pożyczki należy przyjąć kwartalne okresy spłaty z terminami spłat odpowiednio: 31 marzec, 30 czerwiec, 30 wrzesień i 20 grudzień każdego roku.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83527E2-656C-8393-89E6-263258436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warunki dofinansowania zwrotnego">
            <a:extLst>
              <a:ext uri="{FF2B5EF4-FFF2-40B4-BE49-F238E27FC236}">
                <a16:creationId xmlns:a16="http://schemas.microsoft.com/office/drawing/2014/main" id="{86DD3E71-75F1-2BB0-76A1-7D1E1B872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B4F213-FDFD-3371-CCB7-CCB626975BA9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96189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/>
              <a:t>Warunki dofinansowania zwrotnego</a:t>
            </a:r>
            <a:br>
              <a:rPr lang="pl-PL" dirty="0"/>
            </a:br>
            <a:r>
              <a:rPr lang="pl-PL" sz="3200" i="1" u="sng" cap="none" dirty="0"/>
              <a:t>Okres finansowania </a:t>
            </a:r>
            <a:endParaRPr lang="pl-PL" sz="3200" i="1" u="sng" dirty="0"/>
          </a:p>
          <a:p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BCAF5AE4-4E03-D1C9-8542-B8B7C4CC20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Warunki dofinansowania zwrotnego</a:t>
            </a:r>
          </a:p>
        </p:txBody>
      </p:sp>
    </p:spTree>
    <p:extLst>
      <p:ext uri="{BB962C8B-B14F-4D97-AF65-F5344CB8AC3E}">
        <p14:creationId xmlns:p14="http://schemas.microsoft.com/office/powerpoint/2010/main" val="138173672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843C4-C6B3-C8DC-A659-E74C47184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warunki dofinansowania zwrotnego">
            <a:extLst>
              <a:ext uri="{FF2B5EF4-FFF2-40B4-BE49-F238E27FC236}">
                <a16:creationId xmlns:a16="http://schemas.microsoft.com/office/drawing/2014/main" id="{2993CCA0-D3E5-1C1F-10BD-66D63A408F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8465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E9DF6-EF74-3236-75C2-2D44D947163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419823"/>
            <a:ext cx="11005387" cy="406272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96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Pożyczka IF:</a:t>
            </a:r>
          </a:p>
          <a:p>
            <a:pPr marL="179388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96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0%</a:t>
            </a:r>
          </a:p>
          <a:p>
            <a:pPr algn="just">
              <a:spcAft>
                <a:spcPts val="800"/>
              </a:spcAft>
            </a:pPr>
            <a:r>
              <a:rPr lang="pl-PL" sz="96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Pożyczka NFOŚiGW:</a:t>
            </a:r>
          </a:p>
          <a:p>
            <a:pPr marL="442913" indent="-265113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96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oprocentowanie na poziomie stopy referencyjnej ustalanej zgodnie z komunikatem Komisji Europejskiej w sprawie zmiany metody ustalania stóp referencyjnych i dyskontowych (Dz. Urz. UE C 14, 19.01.2008, str.6); oprocentowanie = stopa bazowa dla Polski 4,3% + marża wynikająca z ratingu wnioskodawcy; </a:t>
            </a:r>
          </a:p>
          <a:p>
            <a:pPr marL="442913" indent="-265113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96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wnioskodawca może samodzielnie sprawdzić swój rating https://www.gov.pl/web/nfosigw/kalkulatory-pomocy-publicznej;</a:t>
            </a:r>
          </a:p>
          <a:p>
            <a:pPr marL="442913" indent="-265113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96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odsetki z tytułu oprocentowania spłacane na bieżąco w okresach kwartalnych, pierwsza spłata na koniec kwartału kalendarzowego, następującego po kwartale, w którym wypłacono pierwszą transzę środków.</a:t>
            </a: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D34DF05-7F2A-02B8-2595-0076E8D0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warunki dofinansowania zwrotnego">
            <a:extLst>
              <a:ext uri="{FF2B5EF4-FFF2-40B4-BE49-F238E27FC236}">
                <a16:creationId xmlns:a16="http://schemas.microsoft.com/office/drawing/2014/main" id="{916A478A-7A36-CD4F-1AC6-46D37AA74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D90C7C-7D18-C405-004C-80C1587A88EC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96189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/>
              <a:t>Warunki dofinansowania zwrotnego</a:t>
            </a:r>
            <a:br>
              <a:rPr lang="pl-PL" dirty="0"/>
            </a:br>
            <a:r>
              <a:rPr lang="pl-PL" sz="3200" i="1" u="sng" cap="none" dirty="0"/>
              <a:t>Oprocentowanie</a:t>
            </a:r>
            <a:endParaRPr lang="pl-PL" sz="3200" i="1" u="sng" dirty="0"/>
          </a:p>
          <a:p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E28FAC78-8EA0-6C51-EE52-033B4EED56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Warunki dofinansowania zwrotnego</a:t>
            </a:r>
          </a:p>
        </p:txBody>
      </p:sp>
    </p:spTree>
    <p:extLst>
      <p:ext uri="{BB962C8B-B14F-4D97-AF65-F5344CB8AC3E}">
        <p14:creationId xmlns:p14="http://schemas.microsoft.com/office/powerpoint/2010/main" val="17543121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D6722-D7E6-531D-B68E-6E37043A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D03F5AD-E35F-0C5B-0123-FECC75EA2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Calibri"/>
                <a:ea typeface="Calibri"/>
                <a:cs typeface="Calibri"/>
              </a:rPr>
              <a:t>PRZEDSIĘWZIĘCIE TYPU „Project </a:t>
            </a:r>
            <a:r>
              <a:rPr lang="pl-PL" dirty="0" err="1">
                <a:latin typeface="Calibri"/>
                <a:ea typeface="Calibri"/>
                <a:cs typeface="Calibri"/>
              </a:rPr>
              <a:t>finance</a:t>
            </a:r>
            <a:r>
              <a:rPr lang="pl-PL" dirty="0">
                <a:latin typeface="Calibri"/>
                <a:ea typeface="Calibri"/>
                <a:cs typeface="Calibri"/>
              </a:rPr>
              <a:t>”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pic>
        <p:nvPicPr>
          <p:cNvPr id="13" name="Picture Placeholder 12" descr="project finance">
            <a:extLst>
              <a:ext uri="{FF2B5EF4-FFF2-40B4-BE49-F238E27FC236}">
                <a16:creationId xmlns:a16="http://schemas.microsoft.com/office/drawing/2014/main" id="{B216E67B-5BBC-496E-11DC-F0732B2B55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66843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SPIS TREŚCI</a:t>
            </a:r>
            <a:endParaRPr lang="en-US" dirty="0"/>
          </a:p>
        </p:txBody>
      </p:sp>
      <p:pic>
        <p:nvPicPr>
          <p:cNvPr id="9" name="Obraz 8" descr="Obraz zawierający drzewo, na wolnym powietrzu, kula, akwarium">
            <a:extLst>
              <a:ext uri="{FF2B5EF4-FFF2-40B4-BE49-F238E27FC236}">
                <a16:creationId xmlns:a16="http://schemas.microsoft.com/office/drawing/2014/main" id="{969CAA6E-9594-8C26-F414-BA81EF8B7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800" dirty="0">
                <a:solidFill>
                  <a:schemeClr val="bg1"/>
                </a:solidFill>
                <a:cs typeface="Poppins Light" pitchFamily="2" charset="77"/>
              </a:rPr>
              <a:t> </a:t>
            </a:r>
            <a:r>
              <a:rPr lang="pl-PL" sz="2800" b="1" dirty="0">
                <a:solidFill>
                  <a:schemeClr val="bg1"/>
                </a:solidFill>
                <a:cs typeface="Poppins Light" pitchFamily="2" charset="77"/>
              </a:rPr>
              <a:t>Zasady oceny finansowej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800" b="1" dirty="0">
                <a:solidFill>
                  <a:schemeClr val="bg1"/>
                </a:solidFill>
                <a:cs typeface="Poppins Light" pitchFamily="2" charset="77"/>
              </a:rPr>
              <a:t> Załączniki finansowe do wniosku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800" b="1" dirty="0">
                <a:solidFill>
                  <a:schemeClr val="bg1"/>
                </a:solidFill>
                <a:cs typeface="Poppins Light" pitchFamily="2" charset="77"/>
              </a:rPr>
              <a:t> Warunki dofinansowania zwrotnego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800" b="1" dirty="0">
                <a:solidFill>
                  <a:schemeClr val="bg1"/>
                </a:solidFill>
                <a:cs typeface="Poppins Light" pitchFamily="2" charset="77"/>
              </a:rPr>
              <a:t> Przedsięwzięcie typu „</a:t>
            </a:r>
            <a:r>
              <a:rPr lang="pl-PL" sz="2800" b="1" dirty="0" err="1">
                <a:solidFill>
                  <a:schemeClr val="bg1"/>
                </a:solidFill>
                <a:cs typeface="Poppins Light" pitchFamily="2" charset="77"/>
              </a:rPr>
              <a:t>project</a:t>
            </a:r>
            <a:r>
              <a:rPr lang="pl-PL" sz="2800" b="1" dirty="0">
                <a:solidFill>
                  <a:schemeClr val="bg1"/>
                </a:solidFill>
                <a:cs typeface="Poppins Light" pitchFamily="2" charset="77"/>
              </a:rPr>
              <a:t> </a:t>
            </a:r>
            <a:r>
              <a:rPr lang="pl-PL" sz="2800" b="1" dirty="0" err="1">
                <a:solidFill>
                  <a:schemeClr val="bg1"/>
                </a:solidFill>
                <a:cs typeface="Poppins Light" pitchFamily="2" charset="77"/>
              </a:rPr>
              <a:t>finance</a:t>
            </a:r>
            <a:r>
              <a:rPr lang="pl-PL" sz="2800" b="1" dirty="0">
                <a:solidFill>
                  <a:schemeClr val="bg1"/>
                </a:solidFill>
                <a:cs typeface="Poppins Light" pitchFamily="2" charset="77"/>
              </a:rPr>
              <a:t>”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800" b="1" dirty="0">
                <a:solidFill>
                  <a:schemeClr val="bg1"/>
                </a:solidFill>
                <a:cs typeface="Poppins Light" pitchFamily="2" charset="77"/>
              </a:rPr>
              <a:t> Zabezpieczenia zwrotu dofinansowania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637FF96-B4B4-DA1B-02EF-A7A5C3212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DFBF4A-BB9F-0CAA-9FCE-D6BBF5CF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CAE49-6AA8-8CCF-347B-E98FEFEAE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8FC3389-7E00-0358-65F6-81D1D9EA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1220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Project </a:t>
            </a:r>
            <a:r>
              <a:rPr lang="pl-PL" dirty="0" err="1">
                <a:latin typeface="Calibri"/>
                <a:ea typeface="Calibri"/>
                <a:cs typeface="Calibri"/>
              </a:rPr>
              <a:t>finance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4A1CE31-4B56-0BD4-9656-E7C4E17C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59758" y="1701595"/>
            <a:ext cx="10142704" cy="4303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>
                <a:tab pos="720000" algn="l"/>
              </a:tabLst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Symbol zastępczy obrazu 6" descr="project finance">
            <a:extLst>
              <a:ext uri="{FF2B5EF4-FFF2-40B4-BE49-F238E27FC236}">
                <a16:creationId xmlns:a16="http://schemas.microsoft.com/office/drawing/2014/main" id="{260A21C6-3A4C-D6BE-0AF6-67537DA32A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D1F9763-28BA-A7B8-4435-932D390AFFDA}"/>
              </a:ext>
            </a:extLst>
          </p:cNvPr>
          <p:cNvSpPr txBox="1"/>
          <p:nvPr/>
        </p:nvSpPr>
        <p:spPr>
          <a:xfrm>
            <a:off x="593889" y="2056588"/>
            <a:ext cx="11049769" cy="420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Za przedsięwzięcie realizowane w formule „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finance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” uznaje się przedsięwzięcie realizowane przez podmiot:</a:t>
            </a:r>
          </a:p>
          <a:p>
            <a:pPr marL="442913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utworzony specjalnie w celu realizacji przedsięwzięcia, który nie rozpoczął jeszcze prowadzenia działalności operacyjnej, lub</a:t>
            </a:r>
          </a:p>
          <a:p>
            <a:pPr marL="442913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który prowadzi działalność operacyjną krócej niż 3 pełne lata obrachunkowe, lub</a:t>
            </a:r>
          </a:p>
          <a:p>
            <a:pPr marL="442913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który prowadzi obecnie działalność gospodarczą, ale w innej dziedzinie niż charakter przedsięwzięcia zgłoszonego we wniosku o dofinansowanie - szczególnie w przypadku, kiedy skala prowadzonej dotychczasowej działalności podmiotu nie gwarantuje ewentualnego zwrotu środków w przypadku niepowodzenia realizacji przedsięwzięcia.</a:t>
            </a:r>
          </a:p>
        </p:txBody>
      </p:sp>
    </p:spTree>
    <p:extLst>
      <p:ext uri="{BB962C8B-B14F-4D97-AF65-F5344CB8AC3E}">
        <p14:creationId xmlns:p14="http://schemas.microsoft.com/office/powerpoint/2010/main" val="371203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56061-A436-B4AE-34F0-CA6B5E87B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842E67-D4D5-B693-7766-70B08EE4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1220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Project </a:t>
            </a:r>
            <a:r>
              <a:rPr lang="pl-PL" dirty="0" err="1">
                <a:latin typeface="Calibri"/>
                <a:ea typeface="Calibri"/>
                <a:cs typeface="Calibri"/>
              </a:rPr>
              <a:t>finance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2CD85DA-5B4D-2A7F-846C-3D760CA90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59758" y="1701595"/>
            <a:ext cx="10142704" cy="4303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>
                <a:tab pos="720000" algn="l"/>
              </a:tabLst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Symbol zastępczy obrazu 6" descr="project finance">
            <a:extLst>
              <a:ext uri="{FF2B5EF4-FFF2-40B4-BE49-F238E27FC236}">
                <a16:creationId xmlns:a16="http://schemas.microsoft.com/office/drawing/2014/main" id="{388EDAE3-E992-1A81-D7A4-29F23E66328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B63420A-E964-9F3F-F7B0-C9A3B4D4DA1F}"/>
              </a:ext>
            </a:extLst>
          </p:cNvPr>
          <p:cNvSpPr txBox="1"/>
          <p:nvPr/>
        </p:nvSpPr>
        <p:spPr>
          <a:xfrm>
            <a:off x="593889" y="2056588"/>
            <a:ext cx="11049769" cy="4067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Dodatkowe wymagania stawiane przez NFOŚiGW dla przedsięwzięć realizowanych w formule „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finance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”: </a:t>
            </a:r>
          </a:p>
          <a:p>
            <a:pPr marL="442913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wymóg udziału środków własnych Wnioskodawcy (z zastrzeżeniem, że środki własne nie obejmują: kredytów bankowych, emisji obligacji, pożyczek właścicielskich, pożyczek udzielonych przez inne podmioty itp.) w wysokości minimum 15% kosztów kwalifikowanych przedsięwzięcia, wniesionego w postaci udziału kapitału zakładowego pokrytego wkładem pieniężnym,  </a:t>
            </a:r>
          </a:p>
          <a:p>
            <a:pPr marL="442913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wymóg zaangażowania i udokumentowania wydatkowania środków własnych i z innych źródeł finansowania (w szczególności pożyczek właścicielskich) w pierwszej kolejności. </a:t>
            </a:r>
          </a:p>
        </p:txBody>
      </p:sp>
    </p:spTree>
    <p:extLst>
      <p:ext uri="{BB962C8B-B14F-4D97-AF65-F5344CB8AC3E}">
        <p14:creationId xmlns:p14="http://schemas.microsoft.com/office/powerpoint/2010/main" val="522375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0500-8E42-58B8-86DA-7BA062ABA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93ADD2-9457-EC18-8D11-9260585E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1220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Project </a:t>
            </a:r>
            <a:r>
              <a:rPr lang="pl-PL" dirty="0" err="1">
                <a:latin typeface="Calibri"/>
                <a:ea typeface="Calibri"/>
                <a:cs typeface="Calibri"/>
              </a:rPr>
              <a:t>finance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5C33E9E-3453-BA9D-5760-4BFE7FB6E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59758" y="1701595"/>
            <a:ext cx="10142704" cy="4303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>
                <a:tab pos="720000" algn="l"/>
              </a:tabLst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Symbol zastępczy obrazu 6" descr="project finance">
            <a:extLst>
              <a:ext uri="{FF2B5EF4-FFF2-40B4-BE49-F238E27FC236}">
                <a16:creationId xmlns:a16="http://schemas.microsoft.com/office/drawing/2014/main" id="{925E2C01-5BFA-491E-76DC-C4B2CC2A834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0822A28-1183-FA03-5F26-3D16224F43C2}"/>
              </a:ext>
            </a:extLst>
          </p:cNvPr>
          <p:cNvSpPr txBox="1"/>
          <p:nvPr/>
        </p:nvSpPr>
        <p:spPr>
          <a:xfrm>
            <a:off x="593889" y="2056588"/>
            <a:ext cx="11049769" cy="273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Dodatkowe wymagania stawiane przez NFOŚiGW dla przedsięwzięć realizowanych w formule „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finance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”: </a:t>
            </a:r>
          </a:p>
          <a:p>
            <a:pPr marL="442913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brak wypłat zaliczkowych, </a:t>
            </a:r>
          </a:p>
          <a:p>
            <a:pPr marL="442913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w przypadku stwierdzenia podwyższonego ryzyka realizacji przedsięwzięcia, zastosowanie zabezpieczenia uzupełniającego. </a:t>
            </a:r>
          </a:p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87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6AC44-E8FC-7492-AEBF-DA355F59C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061A83E-5D58-AA78-61E3-B044182769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>
                <a:latin typeface="Calibri"/>
                <a:ea typeface="Calibri"/>
                <a:cs typeface="Calibri"/>
              </a:rPr>
              <a:t>ZABEZPIECZENIA ZWROTU DOFINANSOWANIA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pic>
        <p:nvPicPr>
          <p:cNvPr id="13" name="Picture Placeholder 12" descr="zabezpieczenia zwrotu dofinansowania">
            <a:extLst>
              <a:ext uri="{FF2B5EF4-FFF2-40B4-BE49-F238E27FC236}">
                <a16:creationId xmlns:a16="http://schemas.microsoft.com/office/drawing/2014/main" id="{F3B3A363-F8C0-E8C2-4A14-BDF3F756177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927831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F3A29-7CED-BDAC-1FA4-D9F0F3817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B6B804E-D598-B410-B7AB-06D4C56B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1220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Zabezpieczenia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0199FE0-B315-9524-B2F9-0A7ECFBF6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59757" y="1701595"/>
            <a:ext cx="10976613" cy="4303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>
                <a:tab pos="720000" algn="l"/>
              </a:tabLst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Symbol zastępczy obrazu 6" descr="zabezpieczenia">
            <a:extLst>
              <a:ext uri="{FF2B5EF4-FFF2-40B4-BE49-F238E27FC236}">
                <a16:creationId xmlns:a16="http://schemas.microsoft.com/office/drawing/2014/main" id="{E10F23B9-04E4-210F-4AC9-B4AA0CAC793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A75AA41-E5C6-8BF1-45CD-EE4CCC783763}"/>
              </a:ext>
            </a:extLst>
          </p:cNvPr>
          <p:cNvSpPr txBox="1"/>
          <p:nvPr/>
        </p:nvSpPr>
        <p:spPr>
          <a:xfrm>
            <a:off x="593889" y="2056588"/>
            <a:ext cx="11049769" cy="4375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Regulacje ogólne</a:t>
            </a:r>
          </a:p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Wnioskodawca we wniosku o dofinansowanie przedstawia własną propozycję zabezpieczenia zwrotu dofinansowania, która podlega ocenie i weryfikacji NFOŚiGW. </a:t>
            </a:r>
          </a:p>
          <a:p>
            <a:pPr marL="250825" indent="-250825" algn="just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Dla wniosków składanych przez przedsiębiorców standardowe zabezpieczenie zwrotu/spłaty dofinansowania stanowi weksel własny Beneficjenta in blanco z klauzulą „bez protestu” wraz z deklaracją wekslową wystawcy weksla (z zastrzeżeniem „</a:t>
            </a:r>
            <a:r>
              <a:rPr lang="pl-PL" sz="2400" b="1" dirty="0" err="1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project</a:t>
            </a: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 </a:t>
            </a:r>
            <a:r>
              <a:rPr lang="pl-PL" sz="2400" b="1" dirty="0" err="1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finance</a:t>
            </a: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”). </a:t>
            </a:r>
          </a:p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7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DB66D-2F1A-3270-6C73-D93598B0D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0EDF6E-390D-546B-3397-91C13026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1220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Zabezpieczenia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6A3658-A103-3183-4783-C0E92146C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59757" y="1701595"/>
            <a:ext cx="10976613" cy="4303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>
                <a:tab pos="720000" algn="l"/>
              </a:tabLst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Symbol zastępczy obrazu 6" descr="zabezpieczenia">
            <a:extLst>
              <a:ext uri="{FF2B5EF4-FFF2-40B4-BE49-F238E27FC236}">
                <a16:creationId xmlns:a16="http://schemas.microsoft.com/office/drawing/2014/main" id="{99FE4A60-17C1-9CF5-AF3A-00CA618B99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CA7379-B98D-5DA9-F1ED-E77301E243F9}"/>
              </a:ext>
            </a:extLst>
          </p:cNvPr>
          <p:cNvSpPr txBox="1"/>
          <p:nvPr/>
        </p:nvSpPr>
        <p:spPr>
          <a:xfrm>
            <a:off x="455630" y="1701595"/>
            <a:ext cx="11049769" cy="4603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Regulacje ogólne</a:t>
            </a:r>
          </a:p>
          <a:p>
            <a:pPr marR="0" lvl="0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250825" lvl="0" indent="-250825" algn="just" defTabSz="1006475" eaLnBrk="0" fontAlgn="base" hangingPunct="0"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Standardowe zabezpieczenie może zostać wzmocnione w zależności od wyników:</a:t>
            </a:r>
          </a:p>
          <a:p>
            <a:pPr marL="250825" lvl="0" indent="193675" algn="just" defTabSz="1006475" eaLnBrk="0" fontAlgn="base" hangingPunct="0"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przeprowadzonej oceny finansowej, </a:t>
            </a:r>
          </a:p>
          <a:p>
            <a:pPr marL="250825" lvl="0" indent="193675" algn="just" defTabSz="1006475" eaLnBrk="0" fontAlgn="base" hangingPunct="0"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przeprowadzonej oceny ekologicznej. </a:t>
            </a:r>
          </a:p>
          <a:p>
            <a:pPr marL="250825" lvl="0" indent="-250825" algn="just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W przypadku braku akceptacji przez NFOŚiGW propozycji wnioskodawcy, pakiet zabezpieczeń podlega negocjacjom.</a:t>
            </a:r>
          </a:p>
          <a:p>
            <a:pPr marL="250825" lvl="0" indent="-250825" algn="just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W przypadku braku możliwości wypracowania pakietu zabezpieczeń akceptowalnego zarówno przez NFOŚiGW, jak i przez wnioskodawcę, wniosek o dofinansowanie zostanie oceniony negatywnie.</a:t>
            </a:r>
          </a:p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16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80701-906E-554D-4B6D-9A2666A1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abezpieczenia">
            <a:extLst>
              <a:ext uri="{FF2B5EF4-FFF2-40B4-BE49-F238E27FC236}">
                <a16:creationId xmlns:a16="http://schemas.microsoft.com/office/drawing/2014/main" id="{5A61B0E0-4B00-2AB3-0BA3-5A321070EE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B374-27CF-4737-D559-54D64A6C7A4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419823"/>
            <a:ext cx="11005387" cy="4659430"/>
          </a:xfrm>
        </p:spPr>
        <p:txBody>
          <a:bodyPr>
            <a:normAutofit fontScale="62500" lnSpcReduction="20000"/>
          </a:bodyPr>
          <a:lstStyle/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Formy zabezpieczeń mogących stanowić wzmocnienie standardowego zabezpieczenia: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Rygor egzekucji,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Poręczenie wekslowe (awal),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Poręczenie według kodeksu cywilnego,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Gwarancja lub poręczenie Skarbu Państwa, banku, innej instytucji,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Przelew/cesja wierzytelności,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Przystąpienie do długu,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Hipoteka,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Zastaw,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Cesja z umowy ubezpieczenia majątku,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Blokada środków pieniężnych/papierów wartościowych na rachunku bankowym/inwestycyjnym,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Pełnomocnictwo do rachunku bankowego,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Inne przewidziane prawem formy zabezpieczeń.</a:t>
            </a: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B09AA7D-75F2-A894-AB28-58020A2FD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zabezpieczenia">
            <a:extLst>
              <a:ext uri="{FF2B5EF4-FFF2-40B4-BE49-F238E27FC236}">
                <a16:creationId xmlns:a16="http://schemas.microsoft.com/office/drawing/2014/main" id="{850814C1-3778-2E80-E708-C9162228F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BAC8E8-9A20-6BD4-FDB6-ACEE71DDC1DD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9618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sz="2900" dirty="0"/>
              <a:t>ZABEZPIECZENIA</a:t>
            </a:r>
            <a:br>
              <a:rPr lang="pl-PL" sz="2500" dirty="0"/>
            </a:br>
            <a:r>
              <a:rPr lang="pl-PL" sz="2500" i="1" u="sng" cap="none" dirty="0"/>
              <a:t>Wzmocnienie zabezpieczenia</a:t>
            </a:r>
            <a:endParaRPr lang="pl-PL" sz="2500" i="1" u="sng" dirty="0"/>
          </a:p>
          <a:p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55FC8BD1-6194-7ECC-4A6B-CF7924BB56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zabezpieczenia</a:t>
            </a:r>
          </a:p>
        </p:txBody>
      </p:sp>
    </p:spTree>
    <p:extLst>
      <p:ext uri="{BB962C8B-B14F-4D97-AF65-F5344CB8AC3E}">
        <p14:creationId xmlns:p14="http://schemas.microsoft.com/office/powerpoint/2010/main" val="203004649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652FD-D075-C8E7-38B0-FA50606CB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46AB67-9BB2-F03C-4ADC-66663462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1220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Zabezpieczenia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1AFE702-E9CD-B1D4-0AF1-5F4B7B135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59757" y="1701595"/>
            <a:ext cx="10976613" cy="4303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>
                <a:tab pos="720000" algn="l"/>
              </a:tabLst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Symbol zastępczy obrazu 6" descr="zabezpieczenia">
            <a:extLst>
              <a:ext uri="{FF2B5EF4-FFF2-40B4-BE49-F238E27FC236}">
                <a16:creationId xmlns:a16="http://schemas.microsoft.com/office/drawing/2014/main" id="{48663F12-3F78-39A2-1871-1DCDB08193D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FE57A87-6D80-E591-FAE9-5BBF03DD93B7}"/>
              </a:ext>
            </a:extLst>
          </p:cNvPr>
          <p:cNvSpPr txBox="1"/>
          <p:nvPr/>
        </p:nvSpPr>
        <p:spPr>
          <a:xfrm>
            <a:off x="382474" y="1635607"/>
            <a:ext cx="11049769" cy="4467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lang="pl-PL" sz="2400" b="1" u="sng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Project </a:t>
            </a:r>
            <a:r>
              <a:rPr lang="pl-PL" sz="2400" b="1" u="sng" dirty="0" err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finance</a:t>
            </a:r>
            <a:endParaRPr kumimoji="0" lang="pl-PL" sz="2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Pakiet podstawowych zabezpieczeń dla „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project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finance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” stanowi: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w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eksel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własny „in blanco” opatrzony klauzulą „bez protestu” wraz z deklaracją wekslową (plus ew. poręczenie właścicielskie),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c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esja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wierzytelności/pełnomocnictwo do podstawowego rachunku bankowego,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z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astaw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rejestrowy na akcjach/udziałach spółki celowej,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h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ipoteka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na nieruchomości, na której realizowane będzie przedsięwzięcie,</a:t>
            </a:r>
          </a:p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62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868E5-C48F-3811-A164-E1E882F9D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FEAB76-9AEC-A352-3713-23B92673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1220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Zabezpieczenia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25F4994-841E-2C7C-4923-35B780C86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59757" y="1701595"/>
            <a:ext cx="10976613" cy="4303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>
                <a:tab pos="720000" algn="l"/>
              </a:tabLst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Symbol zastępczy obrazu 6" descr="zabezpieczenia">
            <a:extLst>
              <a:ext uri="{FF2B5EF4-FFF2-40B4-BE49-F238E27FC236}">
                <a16:creationId xmlns:a16="http://schemas.microsoft.com/office/drawing/2014/main" id="{32638C97-1A79-3E66-D95F-B78B2794DE0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0DC941A-070C-1A6F-32EA-12505C0E06B7}"/>
              </a:ext>
            </a:extLst>
          </p:cNvPr>
          <p:cNvSpPr txBox="1"/>
          <p:nvPr/>
        </p:nvSpPr>
        <p:spPr>
          <a:xfrm>
            <a:off x="455630" y="1701595"/>
            <a:ext cx="11049769" cy="5052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lang="pl-PL" sz="2400" b="1" u="sng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Project </a:t>
            </a:r>
            <a:r>
              <a:rPr lang="pl-PL" sz="2400" b="1" u="sng" dirty="0" err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finance</a:t>
            </a:r>
            <a:endParaRPr kumimoji="0" lang="pl-PL" sz="2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Notarialne oświadczenie o poddaniu się rygorowi egzekucji w myśl art. 777 § 1 pkt. 4,  5 lub 6 k.p.c.,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Zastaw rejestrowy na zbiorze rzeczy ruchomych i praw majątkowych spółki celowej, powstałych w wyniku realizacji przedsięwzięcia, 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Cesja wierzytelności z umów sprzedaży towarów/usług powstałych w wyniku realizacji przedsięwzięcia,</a:t>
            </a:r>
          </a:p>
          <a:p>
            <a:pPr marL="250825" marR="0" lvl="0" indent="-250825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Cesja wierzytelności z  umów/polis ubezpieczeniowych majątku powstałego w wyniku realizacji przedsięwzięcia.</a:t>
            </a:r>
          </a:p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6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/>
              <a:t>Dziękujemy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 descr="dziękujemy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 descr="nfosigw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 descr="x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 descr="fb">
            <a:hlinkClick r:id="rId8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 descr="linkedin">
            <a:hlinkClick r:id="rId11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2B54FE-DB4A-287B-84E8-7E5C24F1C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Calibri"/>
                <a:ea typeface="Calibri"/>
                <a:cs typeface="Calibri"/>
              </a:rPr>
              <a:t>Zasady oceny finansowej</a:t>
            </a:r>
          </a:p>
        </p:txBody>
      </p:sp>
      <p:pic>
        <p:nvPicPr>
          <p:cNvPr id="13" name="Picture Placeholder 12" descr="zasady oceny finansowej&#10;">
            <a:extLst>
              <a:ext uri="{FF2B5EF4-FFF2-40B4-BE49-F238E27FC236}">
                <a16:creationId xmlns:a16="http://schemas.microsoft.com/office/drawing/2014/main" id="{1A836202-BF07-0D8C-D22B-73F87E6F86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27273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22C47A-F318-E013-2238-6040FD71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73334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Ocena finansowa</a:t>
            </a:r>
            <a:br>
              <a:rPr lang="pl-PL" dirty="0">
                <a:latin typeface="Calibri"/>
                <a:ea typeface="Calibri"/>
                <a:cs typeface="Calibri"/>
              </a:rPr>
            </a:br>
            <a:r>
              <a:rPr lang="pl-PL" u="sng" cap="none" dirty="0">
                <a:latin typeface="Calibri"/>
                <a:ea typeface="Calibri"/>
                <a:cs typeface="Calibri"/>
              </a:rPr>
              <a:t>Zasady ogólne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>
            <a:off x="759758" y="2456543"/>
            <a:ext cx="10142704" cy="3320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Analiza finansowa obejmuje ocenę: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dotychczasowej sytuacji finansowej Wnioskodawcy,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poprawności i realności założeń do prognoz finansowych dla przedsięwzięcia i Wnioskodawcy,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prognozowanej sytuacji finansowej Wnioskodawcy,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zbilansowania źródeł finansowania przedsięwzięcia,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ryzyka finansowego związanego z realizacją przedsięwzięcia, wraz z rekomendacją zabezpieczeń.</a:t>
            </a:r>
          </a:p>
        </p:txBody>
      </p:sp>
      <p:pic>
        <p:nvPicPr>
          <p:cNvPr id="7" name="Symbol zastępczy obrazu 6" descr="ocena finansowa - zasady ogólne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905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17FA2-2BDD-22A0-13D6-5E2E98C60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C1BB7E-67BD-4319-1DFF-D48B6E07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73334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Ocena finansowa</a:t>
            </a:r>
            <a:br>
              <a:rPr lang="pl-PL" dirty="0">
                <a:latin typeface="Calibri"/>
                <a:ea typeface="Calibri"/>
                <a:cs typeface="Calibri"/>
              </a:rPr>
            </a:br>
            <a:r>
              <a:rPr lang="pl-PL" u="sng" cap="none" dirty="0">
                <a:latin typeface="Calibri"/>
                <a:ea typeface="Calibri"/>
                <a:cs typeface="Calibri"/>
              </a:rPr>
              <a:t>Zasady ogólne</a:t>
            </a:r>
            <a:br>
              <a:rPr lang="pl-PL" u="sng" cap="none" dirty="0">
                <a:latin typeface="Calibri"/>
                <a:ea typeface="Calibri"/>
                <a:cs typeface="Calibri"/>
              </a:rPr>
            </a:b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33CD8C0-A8D3-119D-1282-5A0C4AB8ACFE}"/>
              </a:ext>
            </a:extLst>
          </p:cNvPr>
          <p:cNvSpPr txBox="1">
            <a:spLocks/>
          </p:cNvSpPr>
          <p:nvPr/>
        </p:nvSpPr>
        <p:spPr>
          <a:xfrm>
            <a:off x="528646" y="2124947"/>
            <a:ext cx="10142704" cy="3320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>
                <a:tab pos="720000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Ocena finansowa przeprowadzana jest na podstawie zweryfikowanych przez NFOŚiGW danych finansowych, których źródła stanowią: </a:t>
            </a:r>
          </a:p>
          <a:p>
            <a:pPr marL="432000" marR="0" lvl="0" indent="-432000" algn="l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dofinansowanie, </a:t>
            </a:r>
          </a:p>
          <a:p>
            <a:pPr marL="432000" marR="0" lvl="0" indent="-432000" algn="l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Studium wykonalności oraz aktywny model finansowy,</a:t>
            </a:r>
          </a:p>
          <a:p>
            <a:pPr marL="432000" marR="0" lvl="0" indent="-432000" algn="l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Sprawozdanie finansowe za ostatnie trzy lata poprzedzające rok złożenia wniosku,</a:t>
            </a:r>
          </a:p>
          <a:p>
            <a:pPr marL="432000" indent="-432000" defTabSz="1006475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Sprawozdanie statystyczne F-01 za wykonany okres sprawozdawczy bieżącego roku (jeżeli dotyczy),</a:t>
            </a:r>
          </a:p>
          <a:p>
            <a:pPr marL="452438" indent="-452438" defTabSz="1006475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24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Dokumenty rejestrowe (umowa spółki, statut, wypis z rejestru, itp.).</a:t>
            </a:r>
          </a:p>
          <a:p>
            <a:pPr marL="432000" marR="0" lvl="0" indent="-432000" algn="l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Symbol zastępczy obrazu 6" descr="ocena finansowa - zasady ogólne">
            <a:extLst>
              <a:ext uri="{FF2B5EF4-FFF2-40B4-BE49-F238E27FC236}">
                <a16:creationId xmlns:a16="http://schemas.microsoft.com/office/drawing/2014/main" id="{B523C3AC-8F25-2E82-A0DF-65698F9BB5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511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81EC3-24F1-288E-C60B-336C20778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A25C0E2-7F37-D4D2-3D2E-2E9F1D523F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pic>
        <p:nvPicPr>
          <p:cNvPr id="13" name="Picture Placeholder 12" descr="załączniki finansowe do wniosku">
            <a:extLst>
              <a:ext uri="{FF2B5EF4-FFF2-40B4-BE49-F238E27FC236}">
                <a16:creationId xmlns:a16="http://schemas.microsoft.com/office/drawing/2014/main" id="{9820FF4C-79F6-41F3-4E3F-757BDB92031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67595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ałączniki finansowe do wniosku&#10;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286190"/>
            <a:ext cx="11005387" cy="4652386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dla projektu</a:t>
            </a:r>
          </a:p>
          <a:p>
            <a:pPr marL="271463" marR="0" lvl="0" indent="0" algn="l" defTabSz="1006475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614363" marR="0" lvl="0" indent="-342900" algn="l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Przygotowane zgodnie z „Instrukcją sporządzania Studium Wykonalności dla przedsięwzięcia ubiegającego się o dofinansowanie ze środków NFOŚiGW”,</a:t>
            </a:r>
          </a:p>
          <a:p>
            <a:pPr marL="614363" marR="0" lvl="0" indent="-342900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614363" marR="0" lvl="0" indent="-342900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Stanowi rozszerzenie i uzupełnienie informacji zawartych we wniosku o dofinansowanie przedsięwzięcia,</a:t>
            </a:r>
          </a:p>
          <a:p>
            <a:pPr marL="614363" marR="0" lvl="0" indent="-342900" algn="l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614363" marR="0" lvl="0" indent="-342900" algn="l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Składa się z dwóch części: </a:t>
            </a:r>
          </a:p>
          <a:p>
            <a:pPr marL="984250" marR="0" lvl="0" indent="-361950" algn="l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+mj-lt"/>
              <a:buAutoNum type="alphaLcParenR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opisowa,</a:t>
            </a:r>
          </a:p>
          <a:p>
            <a:pPr marL="984250" marR="0" lvl="0" indent="-361950" algn="l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+mj-lt"/>
              <a:buAutoNum type="alphaLcParenR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obliczeniowa (model finansowy). </a:t>
            </a:r>
          </a:p>
          <a:p>
            <a:pPr marL="271463" marR="0" lvl="0" indent="0" algn="l" defTabSz="1006475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Załączniki finansowe do wniosku&#10;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BE875E7-3759-CC16-31FF-EC19E95BE1A3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2B4FC9A0-8FB5-93F5-BBB8-0E0FF3E486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Załączniki do wniosku</a:t>
            </a:r>
          </a:p>
        </p:txBody>
      </p:sp>
    </p:spTree>
    <p:extLst>
      <p:ext uri="{BB962C8B-B14F-4D97-AF65-F5344CB8AC3E}">
        <p14:creationId xmlns:p14="http://schemas.microsoft.com/office/powerpoint/2010/main" val="27599999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FD8A7-10A2-3BF0-9103-35B23F3ED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ałączniki finansowe do wniosku&#10;">
            <a:extLst>
              <a:ext uri="{FF2B5EF4-FFF2-40B4-BE49-F238E27FC236}">
                <a16:creationId xmlns:a16="http://schemas.microsoft.com/office/drawing/2014/main" id="{F3261851-A0D4-2D96-0573-071781FCF9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DC1E7-09BD-3047-A2CC-8D8217DB28B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286190"/>
            <a:ext cx="11005387" cy="4652386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opisowa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Zakres części finansowej w Studium Wykonalności:</a:t>
            </a:r>
          </a:p>
          <a:p>
            <a:pPr marL="514350" marR="0" lvl="0" indent="-51435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Finansowanie przedsięwzięcia;</a:t>
            </a:r>
          </a:p>
          <a:p>
            <a:pPr marL="514350" marR="0" lvl="0" indent="-51435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Analiza finansowa;</a:t>
            </a:r>
          </a:p>
          <a:p>
            <a:pPr marL="514350" marR="0" lvl="0" indent="-51435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Ocena ryzyka i analiza wrażliwości.</a:t>
            </a: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4816552-7ABC-F4C9-D185-042D19CE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Załączniki finansowe do wniosku&#10;">
            <a:extLst>
              <a:ext uri="{FF2B5EF4-FFF2-40B4-BE49-F238E27FC236}">
                <a16:creationId xmlns:a16="http://schemas.microsoft.com/office/drawing/2014/main" id="{556398DE-F789-7E72-1AEE-276502D41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5B6896E-7C6C-D0D7-5E08-9EEF624334DA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28F8A1B-B908-22F9-4D29-E286B54A1A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Załączniki do wniosku</a:t>
            </a:r>
          </a:p>
        </p:txBody>
      </p:sp>
    </p:spTree>
    <p:extLst>
      <p:ext uri="{BB962C8B-B14F-4D97-AF65-F5344CB8AC3E}">
        <p14:creationId xmlns:p14="http://schemas.microsoft.com/office/powerpoint/2010/main" val="2046735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6170A-AD8D-1B1C-3A15-28E706A3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ałączniki finansowe do wniosku&#10;">
            <a:extLst>
              <a:ext uri="{FF2B5EF4-FFF2-40B4-BE49-F238E27FC236}">
                <a16:creationId xmlns:a16="http://schemas.microsoft.com/office/drawing/2014/main" id="{B5AF4847-26E6-66A7-3C78-2E1A6F4F36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542CB-1239-A050-7A92-E58F436F78A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286190"/>
            <a:ext cx="11005387" cy="4652386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opisowa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R="0" lvl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Zakres części finansowej w Studium wykonalności</a:t>
            </a:r>
          </a:p>
          <a:p>
            <a:pPr marR="0" lvl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I. Finansowanie przedsięwzięcia:</a:t>
            </a:r>
          </a:p>
          <a:p>
            <a:pPr marL="701675" marR="0" lvl="0" indent="-34290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Analiza zdolności Wnioskodawcy do obsługi planowanego zadłużenia związanego z realizacją przedsięwzięcia,</a:t>
            </a:r>
          </a:p>
          <a:p>
            <a:pPr marL="701675" marR="0" lvl="0" indent="-34290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Planowane koszty całkowite i kwalifikowane przedsięwzięcia,</a:t>
            </a:r>
          </a:p>
          <a:p>
            <a:pPr marL="701675" marR="0" lvl="0" indent="-34290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Planowane źródła finansowania kosztów całkowitych i kwalifikowanych przedsięwzięcia.</a:t>
            </a: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E4BFC89-D7D7-D6E9-4475-CC1F29EC8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Załączniki finansowe do wniosku&#10;">
            <a:extLst>
              <a:ext uri="{FF2B5EF4-FFF2-40B4-BE49-F238E27FC236}">
                <a16:creationId xmlns:a16="http://schemas.microsoft.com/office/drawing/2014/main" id="{D000124E-7C92-E4E4-27B4-0E66E3014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ABC6E0-F2CE-6099-9AEB-63CBAE4254B1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2C8D112-AD92-A958-9C65-44C0F1127E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Załączniki do wniosku</a:t>
            </a:r>
          </a:p>
        </p:txBody>
      </p:sp>
    </p:spTree>
    <p:extLst>
      <p:ext uri="{BB962C8B-B14F-4D97-AF65-F5344CB8AC3E}">
        <p14:creationId xmlns:p14="http://schemas.microsoft.com/office/powerpoint/2010/main" val="17803557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</TotalTime>
  <Words>1541</Words>
  <Application>Microsoft Office PowerPoint</Application>
  <PresentationFormat>Panoramiczny</PresentationFormat>
  <Paragraphs>200</Paragraphs>
  <Slides>29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40" baseType="lpstr">
      <vt:lpstr>Aptos</vt:lpstr>
      <vt:lpstr>Arial</vt:lpstr>
      <vt:lpstr>Calibri</vt:lpstr>
      <vt:lpstr>Open Sans</vt:lpstr>
      <vt:lpstr>Poppins</vt:lpstr>
      <vt:lpstr>Poppins Light</vt:lpstr>
      <vt:lpstr>Source Sans 3</vt:lpstr>
      <vt:lpstr>Source Sans Pro Semibold</vt:lpstr>
      <vt:lpstr>Times New Roman</vt:lpstr>
      <vt:lpstr>Wingdings</vt:lpstr>
      <vt:lpstr>Epic Nature</vt:lpstr>
      <vt:lpstr>Część  finansowo-ekonomiczna </vt:lpstr>
      <vt:lpstr>SPIS TREŚCI</vt:lpstr>
      <vt:lpstr>Zasady oceny finansowej</vt:lpstr>
      <vt:lpstr>Ocena finansowa Zasady ogólne</vt:lpstr>
      <vt:lpstr>Ocena finansowa Zasady ogólne </vt:lpstr>
      <vt:lpstr>Załączniki finansowe do wniosku</vt:lpstr>
      <vt:lpstr>Załączniki do wniosku</vt:lpstr>
      <vt:lpstr>Załączniki do wniosku</vt:lpstr>
      <vt:lpstr>Załączniki do wniosku</vt:lpstr>
      <vt:lpstr>Załączniki do wniosku</vt:lpstr>
      <vt:lpstr>Załączniki do wniosku</vt:lpstr>
      <vt:lpstr>Załączniki do wniosku</vt:lpstr>
      <vt:lpstr>Załączniki do wniosku</vt:lpstr>
      <vt:lpstr>Załączniki do wniosku</vt:lpstr>
      <vt:lpstr>Załączniki do wniosku</vt:lpstr>
      <vt:lpstr>Warunki dofinansowania zwrotnego</vt:lpstr>
      <vt:lpstr>Warunki dofinansowania zwrotnego</vt:lpstr>
      <vt:lpstr>Warunki dofinansowania zwrotnego</vt:lpstr>
      <vt:lpstr>PRZEDSIĘWZIĘCIE TYPU „Project finance”</vt:lpstr>
      <vt:lpstr>Project finance</vt:lpstr>
      <vt:lpstr>Project finance</vt:lpstr>
      <vt:lpstr>Project finance</vt:lpstr>
      <vt:lpstr>ZABEZPIECZENIA ZWROTU DOFINANSOWANIA</vt:lpstr>
      <vt:lpstr>Zabezpieczenia</vt:lpstr>
      <vt:lpstr>Zabezpieczenia</vt:lpstr>
      <vt:lpstr>zabezpieczenia</vt:lpstr>
      <vt:lpstr>Zabezpieczenia</vt:lpstr>
      <vt:lpstr>Zabezpieczenia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Kryczkowski Paweł</cp:lastModifiedBy>
  <cp:revision>95</cp:revision>
  <dcterms:created xsi:type="dcterms:W3CDTF">2024-06-26T20:20:27Z</dcterms:created>
  <dcterms:modified xsi:type="dcterms:W3CDTF">2026-02-02T06:39:11Z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