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4"/>
  </p:sldMasterIdLst>
  <p:notesMasterIdLst>
    <p:notesMasterId r:id="rId6"/>
  </p:notesMasterIdLst>
  <p:handoutMasterIdLst>
    <p:handoutMasterId r:id="rId7"/>
  </p:handoutMasterIdLst>
  <p:sldIdLst>
    <p:sldId id="491" r:id="rId5"/>
  </p:sldIdLst>
  <p:sldSz cx="10287000" cy="6858000" type="35mm"/>
  <p:notesSz cx="6797675" cy="9874250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094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10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EED9"/>
    <a:srgbClr val="95DFB6"/>
    <a:srgbClr val="00823B"/>
    <a:srgbClr val="CF2240"/>
    <a:srgbClr val="BDEBD2"/>
    <a:srgbClr val="00FF99"/>
    <a:srgbClr val="99FF99"/>
    <a:srgbClr val="FFFFFF"/>
    <a:srgbClr val="009644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4859" autoAdjust="0"/>
    <p:restoredTop sz="92792" autoAdjust="0"/>
  </p:normalViewPr>
  <p:slideViewPr>
    <p:cSldViewPr>
      <p:cViewPr varScale="1">
        <p:scale>
          <a:sx n="100" d="100"/>
          <a:sy n="100" d="100"/>
        </p:scale>
        <p:origin x="2238" y="90"/>
      </p:cViewPr>
      <p:guideLst/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094"/>
        <p:guide pos="2119"/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7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7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1"/>
            <a:ext cx="2919021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71513" y="736600"/>
            <a:ext cx="5514975" cy="3676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6" y="4705351"/>
            <a:ext cx="5030857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/>
              <a:t>Kliknij, aby edytować style wzorca tekstu</a:t>
            </a:r>
          </a:p>
          <a:p>
            <a:pPr lvl="1"/>
            <a:r>
              <a:rPr lang="pl-PL" altLang="pl-PL" noProof="0"/>
              <a:t>Drugi poziom</a:t>
            </a:r>
          </a:p>
          <a:p>
            <a:pPr lvl="2"/>
            <a:r>
              <a:rPr lang="pl-PL" altLang="pl-PL" noProof="0"/>
              <a:t>Trzeci poziom</a:t>
            </a:r>
          </a:p>
          <a:p>
            <a:pPr lvl="3"/>
            <a:r>
              <a:rPr lang="pl-PL" altLang="pl-PL" noProof="0"/>
              <a:t>Czwarty poziom</a:t>
            </a:r>
          </a:p>
          <a:p>
            <a:pPr lvl="4"/>
            <a:r>
              <a:rPr lang="pl-PL" altLang="pl-PL" noProof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410702"/>
            <a:ext cx="2919021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10702"/>
            <a:ext cx="2919020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FB2269-152C-4AB6-80C3-429635D446E7}" type="slidenum">
              <a:rPr lang="pl-PL" altLang="pl-PL" smtClean="0"/>
              <a:pPr/>
              <a:t>1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3175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/>
              <a:t>Opracowano </a:t>
            </a:r>
            <a:br>
              <a:rPr lang="pl-PL" altLang="pl-PL" sz="800" b="1"/>
            </a:br>
            <a:r>
              <a:rPr lang="pl-PL" altLang="pl-PL" sz="800" b="1"/>
              <a:t>w Biurze Dyrektora Generalnego</a:t>
            </a:r>
            <a:br>
              <a:rPr lang="pl-PL" altLang="pl-PL" sz="800" b="1"/>
            </a:br>
            <a:r>
              <a:rPr lang="pl-PL" altLang="pl-PL" sz="800" b="1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 Box 345"/>
          <p:cNvSpPr txBox="1">
            <a:spLocks noChangeArrowheads="1"/>
          </p:cNvSpPr>
          <p:nvPr/>
        </p:nvSpPr>
        <p:spPr bwMode="auto">
          <a:xfrm>
            <a:off x="4238625" y="3027057"/>
            <a:ext cx="2316108" cy="571867"/>
          </a:xfrm>
          <a:prstGeom prst="rect">
            <a:avLst/>
          </a:prstGeom>
          <a:solidFill>
            <a:srgbClr val="FFFFFF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defPPr>
              <a:defRPr lang="pl-PL"/>
            </a:defPPr>
            <a:lvl1pPr>
              <a:spcBef>
                <a:spcPts val="0"/>
              </a:spcBef>
              <a:defRPr sz="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pl-PL" b="1" dirty="0"/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4238625" y="2350779"/>
            <a:ext cx="2322617" cy="59789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ts val="2400"/>
              </a:spcAft>
            </a:pPr>
            <a:endParaRPr lang="en-GB" altLang="pl-PL" sz="700" b="1" dirty="0">
              <a:blipFill>
                <a:blip r:embed="rId3"/>
                <a:tile tx="0" ty="0" sx="100000" sy="100000" flip="none" algn="tl"/>
              </a:blipFill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5397144" y="1620567"/>
            <a:ext cx="3479205" cy="4805142"/>
          </a:xfrm>
          <a:prstGeom prst="rect">
            <a:avLst/>
          </a:prstGeom>
          <a:solidFill>
            <a:schemeClr val="bg1">
              <a:lumMod val="85000"/>
              <a:alpha val="37000"/>
            </a:schemeClr>
          </a:solidFill>
          <a:ln w="38100">
            <a:noFill/>
          </a:ln>
          <a:effectLst>
            <a:softEdge rad="50800"/>
          </a:effectLst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8897031" y="2286182"/>
            <a:ext cx="1079004" cy="278357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General Director’s Office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BDG</a:t>
            </a: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638504" y="4510297"/>
            <a:ext cx="1014119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Paying Authority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 IP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649583" y="2322908"/>
            <a:ext cx="1003744" cy="46942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State Budget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BP</a:t>
            </a: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644184" y="3375755"/>
            <a:ext cx="1009142" cy="48080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Economy Financing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FG</a:t>
            </a: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644184" y="3941295"/>
            <a:ext cx="1009142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Local Government Finances Department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 </a:t>
            </a:r>
            <a:r>
              <a:rPr lang="en-GB" altLang="pl-PL" sz="70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2933648" y="4476875"/>
            <a:ext cx="923665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Goods and Services Tax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PT</a:t>
            </a: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1850244" y="4082230"/>
            <a:ext cx="930525" cy="35381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Economic Policy Support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PG</a:t>
            </a: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8906006" y="4557888"/>
            <a:ext cx="1070029" cy="36493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Finances and Accounting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FK</a:t>
            </a: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4242822" y="5353851"/>
            <a:ext cx="1124663" cy="358427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International Cooperation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WM</a:t>
            </a: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7792564" y="4236205"/>
            <a:ext cx="990862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pl-PL" sz="600" b="0" i="0" u="none" strike="noStrike" kern="1200" cap="none" spc="0" normalizeH="0" baseline="0" noProof="0" dirty="0">
                <a:ln>
                  <a:noFill/>
                </a:ln>
                <a:solidFill>
                  <a:srgbClr val="CF224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International Relations of the National Revenue Administration Department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pl-PL" sz="600" b="0" i="0" u="none" strike="noStrike" kern="1200" cap="none" spc="0" normalizeH="0" baseline="0" noProof="0" dirty="0">
                <a:ln>
                  <a:noFill/>
                </a:ln>
                <a:solidFill>
                  <a:srgbClr val="CF224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GB" altLang="pl-PL" sz="600" b="1" i="0" u="none" strike="noStrike" kern="1200" cap="none" spc="0" normalizeH="0" baseline="0" noProof="0" dirty="0">
                <a:ln>
                  <a:noFill/>
                </a:ln>
                <a:solidFill>
                  <a:srgbClr val="CF224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DWK</a:t>
            </a: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5550170" y="5843931"/>
            <a:ext cx="999284" cy="457064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Tax Collection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DPP</a:t>
            </a: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1843643" y="2355244"/>
            <a:ext cx="912342" cy="322982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Public Finance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Discipline Office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BDF</a:t>
            </a: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8906006" y="4191959"/>
            <a:ext cx="1070029" cy="30525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Security Department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DBE</a:t>
            </a:r>
            <a:endParaRPr lang="en-GB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6662422" y="3195000"/>
            <a:ext cx="990863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for Audit</a:t>
            </a:r>
          </a:p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of Public Funds </a:t>
            </a:r>
          </a:p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</a:t>
            </a:r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DAS</a:t>
            </a:r>
            <a:endParaRPr lang="en-GB" altLang="pl-PL" sz="700" i="1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644184" y="2847141"/>
            <a:ext cx="1009143" cy="46584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Budget Zone Financing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FS</a:t>
            </a: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2944155" y="3964333"/>
            <a:ext cx="923665" cy="45398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pl-PL" sz="700" dirty="0">
                <a:latin typeface="Calibri" panose="020F0502020204030204" pitchFamily="34" charset="0"/>
              </a:rPr>
              <a:t>Department of Excise Duty and Other Public Levies</a:t>
            </a:r>
            <a:endParaRPr lang="pl-PL" altLang="pl-PL" sz="7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PAD</a:t>
            </a:r>
            <a:endParaRPr lang="en-GB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2943079" y="2866049"/>
            <a:ext cx="917679" cy="43886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Income Taxes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DD</a:t>
            </a: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1836540" y="2695076"/>
            <a:ext cx="919210" cy="28352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Public Debt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DP</a:t>
            </a: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8903596" y="1252647"/>
            <a:ext cx="1079004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en-GB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Director General</a:t>
            </a: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Marta </a:t>
            </a:r>
          </a:p>
          <a:p>
            <a:r>
              <a:rPr lang="pl-PL" altLang="pl-PL" sz="9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Niżałowska-Pactwa</a:t>
            </a:r>
            <a:endParaRPr lang="en-GB" altLang="pl-PL" sz="9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8915303" y="5465751"/>
            <a:ext cx="1067297" cy="468000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pl-PL"/>
            </a:defPPr>
            <a:lvl1pPr eaLnBrk="1" hangingPunct="1">
              <a:spcBef>
                <a:spcPts val="600"/>
              </a:spcBef>
              <a:defRPr sz="700" i="1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pl-PL" dirty="0"/>
              <a:t>Commissioner for Protection of Classified Information</a:t>
            </a: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1839339" y="3518791"/>
            <a:ext cx="930525" cy="273517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Guarantee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DG</a:t>
            </a: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1836537" y="4479536"/>
            <a:ext cx="951538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Financial Market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Development </a:t>
            </a:r>
            <a:br>
              <a:rPr lang="pl-PL" altLang="pl-PL" sz="700" dirty="0">
                <a:latin typeface="Calibri" panose="020F0502020204030204" pitchFamily="34" charset="0"/>
              </a:rPr>
            </a:br>
            <a:r>
              <a:rPr lang="en-GB" altLang="pl-PL" sz="700" dirty="0">
                <a:latin typeface="Calibri" panose="020F0502020204030204" pitchFamily="34" charset="0"/>
              </a:rPr>
              <a:t>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1838214" y="5231751"/>
            <a:ext cx="924477" cy="468000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en-GB" sz="700" i="1" dirty="0">
                <a:solidFill>
                  <a:schemeClr val="tx1"/>
                </a:solidFill>
                <a:latin typeface="Calibri" panose="020F0502020204030204" pitchFamily="34" charset="0"/>
              </a:rPr>
              <a:t>Accounting Standards Committee</a:t>
            </a: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1844020" y="3006722"/>
            <a:ext cx="918671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Value for Money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and Accounting Department 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DWR</a:t>
            </a:r>
            <a:endParaRPr lang="en-GB" altLang="pl-PL" sz="700" b="1" i="1" dirty="0">
              <a:latin typeface="Calibri" panose="020F0502020204030204" pitchFamily="34" charset="0"/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2623220" y="201600"/>
            <a:ext cx="3672408" cy="693099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GB" altLang="pl-PL" sz="1100" dirty="0">
                <a:latin typeface="Calibri" panose="020F0502020204030204" pitchFamily="34" charset="0"/>
              </a:rPr>
              <a:t>Minister of Finance </a:t>
            </a:r>
          </a:p>
          <a:p>
            <a:pPr eaLnBrk="1" hangingPunct="1">
              <a:spcBef>
                <a:spcPts val="0"/>
              </a:spcBef>
            </a:pPr>
            <a:r>
              <a:rPr lang="pl-PL" altLang="pl-PL" sz="1100" b="1">
                <a:latin typeface="Calibri" panose="020F0502020204030204" pitchFamily="34" charset="0"/>
              </a:rPr>
              <a:t>Andrzej Domański</a:t>
            </a:r>
            <a:endParaRPr lang="en-GB" altLang="pl-PL" sz="1100" b="1" dirty="0">
              <a:latin typeface="Calibri" panose="020F0502020204030204" pitchFamily="34" charset="0"/>
            </a:endParaRP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6670772" y="4244889"/>
            <a:ext cx="1002349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for Combating Economic Crime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DZP</a:t>
            </a: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5538209" y="4215282"/>
            <a:ext cx="1014256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for Large Business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DKP</a:t>
            </a:r>
            <a:endParaRPr lang="en-GB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4247164" y="5116153"/>
            <a:ext cx="1129297" cy="209174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Strategy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DST</a:t>
            </a: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5541467" y="3671100"/>
            <a:ext cx="1019776" cy="460994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600" dirty="0">
                <a:solidFill>
                  <a:srgbClr val="CF2240"/>
                </a:solidFill>
                <a:latin typeface="Calibri" panose="020F0502020204030204" pitchFamily="34" charset="0"/>
              </a:rPr>
              <a:t>Budget, Property and Human Resources Revenue Administration Department</a:t>
            </a:r>
          </a:p>
          <a:p>
            <a:pPr eaLnBrk="1" hangingPunct="1"/>
            <a:r>
              <a:rPr lang="en-GB" altLang="pl-PL" sz="600" b="1" dirty="0">
                <a:solidFill>
                  <a:srgbClr val="CF2240"/>
                </a:solidFill>
                <a:latin typeface="Calibri" panose="020F0502020204030204" pitchFamily="34" charset="0"/>
              </a:rPr>
              <a:t>DBM</a:t>
            </a: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8906006" y="2636912"/>
            <a:ext cx="1070029" cy="32680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Control and Internal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Audit Office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BKA</a:t>
            </a:r>
            <a:endParaRPr lang="en-GB" altLang="pl-PL" sz="7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7786822" y="3196389"/>
            <a:ext cx="1002347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pl-PL" sz="700" b="0" i="0" u="none" strike="noStrike" kern="1200" cap="none" spc="0" normalizeH="0" baseline="0" noProof="0" dirty="0">
                <a:ln>
                  <a:noFill/>
                </a:ln>
                <a:solidFill>
                  <a:srgbClr val="CF224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Department of Toll Collection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pl-PL" sz="700" b="1" i="0" u="none" strike="noStrike" kern="1200" cap="none" spc="0" normalizeH="0" baseline="0" noProof="0" dirty="0">
                <a:ln>
                  <a:noFill/>
                </a:ln>
                <a:solidFill>
                  <a:srgbClr val="CF224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DPO</a:t>
            </a: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8906006" y="5026077"/>
            <a:ext cx="1070029" cy="372413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Digital </a:t>
            </a:r>
            <a:r>
              <a:rPr lang="pl-PL" altLang="pl-PL" sz="700" dirty="0" err="1">
                <a:latin typeface="Calibri" panose="020F0502020204030204" pitchFamily="34" charset="0"/>
              </a:rPr>
              <a:t>Transformation</a:t>
            </a:r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en-GB" altLang="pl-PL" sz="700" dirty="0">
                <a:latin typeface="Calibri" panose="020F0502020204030204" pitchFamily="34" charset="0"/>
              </a:rPr>
              <a:t>Department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DTC</a:t>
            </a:r>
            <a:endParaRPr lang="en-GB" altLang="pl-PL" sz="700" dirty="0">
              <a:latin typeface="Calibri" panose="020F0502020204030204" pitchFamily="34" charset="0"/>
            </a:endParaRP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7783658" y="3707295"/>
            <a:ext cx="990863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</a:t>
            </a:r>
            <a:r>
              <a:rPr kumimoji="0" lang="en-GB" altLang="pl-PL" sz="700" b="0" i="0" u="none" strike="noStrike" kern="1200" cap="none" spc="0" normalizeH="0" baseline="0" noProof="0" dirty="0">
                <a:ln>
                  <a:noFill/>
                </a:ln>
                <a:solidFill>
                  <a:srgbClr val="CF224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Relationships with Customers Department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pl-PL" sz="700" b="1" i="0" u="none" strike="noStrike" kern="1200" cap="none" spc="0" normalizeH="0" baseline="0" noProof="0" dirty="0">
                <a:ln>
                  <a:noFill/>
                </a:ln>
                <a:solidFill>
                  <a:srgbClr val="CF224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DRK</a:t>
            </a:r>
            <a:endParaRPr lang="en-GB" altLang="pl-PL" sz="600" b="1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6671250" y="2664917"/>
            <a:ext cx="990863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Data Analytics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DAK</a:t>
            </a: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2937755" y="2347863"/>
            <a:ext cx="923665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International </a:t>
            </a:r>
            <a:r>
              <a:rPr lang="pl-PL" altLang="pl-PL" sz="700" dirty="0" err="1">
                <a:solidFill>
                  <a:schemeClr val="tx1"/>
                </a:solidFill>
                <a:latin typeface="Calibri" panose="020F0502020204030204" pitchFamily="34" charset="0"/>
              </a:rPr>
              <a:t>Tax</a:t>
            </a:r>
            <a:r>
              <a:rPr lang="pl-PL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 Policy </a:t>
            </a:r>
            <a:r>
              <a:rPr lang="pl-PL" altLang="pl-PL" sz="700" dirty="0" err="1">
                <a:solidFill>
                  <a:schemeClr val="tx1"/>
                </a:solidFill>
                <a:latin typeface="Calibri" panose="020F0502020204030204" pitchFamily="34" charset="0"/>
              </a:rPr>
              <a:t>Department</a:t>
            </a:r>
            <a:endParaRPr lang="en-GB" altLang="pl-PL" sz="7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solidFill>
                  <a:schemeClr val="tx1"/>
                </a:solidFill>
                <a:latin typeface="Calibri" panose="020F0502020204030204" pitchFamily="34" charset="0"/>
              </a:rPr>
              <a:t>DMP</a:t>
            </a:r>
            <a:endParaRPr lang="en-GB" altLang="pl-PL" sz="7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69" name="Rectangle 257"/>
          <p:cNvSpPr>
            <a:spLocks noChangeArrowheads="1"/>
          </p:cNvSpPr>
          <p:nvPr/>
        </p:nvSpPr>
        <p:spPr bwMode="auto">
          <a:xfrm>
            <a:off x="6662422" y="3725083"/>
            <a:ext cx="1002349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for Supervision of the Controls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DNK</a:t>
            </a:r>
          </a:p>
        </p:txBody>
      </p:sp>
      <p:sp>
        <p:nvSpPr>
          <p:cNvPr id="73" name="Rectangle 257"/>
          <p:cNvSpPr>
            <a:spLocks noChangeArrowheads="1"/>
          </p:cNvSpPr>
          <p:nvPr/>
        </p:nvSpPr>
        <p:spPr bwMode="auto">
          <a:xfrm>
            <a:off x="5538209" y="4769433"/>
            <a:ext cx="1011245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600" dirty="0">
                <a:solidFill>
                  <a:srgbClr val="CF2240"/>
                </a:solidFill>
                <a:latin typeface="Calibri" panose="020F0502020204030204" pitchFamily="34" charset="0"/>
              </a:rPr>
              <a:t>Organization of the National Revenue Administration Department</a:t>
            </a:r>
          </a:p>
          <a:p>
            <a:pPr eaLnBrk="1" hangingPunct="1"/>
            <a:r>
              <a:rPr lang="en-GB" altLang="pl-PL" sz="600" b="1" dirty="0">
                <a:solidFill>
                  <a:srgbClr val="CF2240"/>
                </a:solidFill>
                <a:latin typeface="Calibri" panose="020F0502020204030204" pitchFamily="34" charset="0"/>
              </a:rPr>
              <a:t> DKS</a:t>
            </a:r>
          </a:p>
        </p:txBody>
      </p:sp>
      <p:sp>
        <p:nvSpPr>
          <p:cNvPr id="74" name="Text Box 275"/>
          <p:cNvSpPr txBox="1">
            <a:spLocks noChangeArrowheads="1"/>
          </p:cNvSpPr>
          <p:nvPr/>
        </p:nvSpPr>
        <p:spPr bwMode="auto">
          <a:xfrm>
            <a:off x="5538209" y="5316507"/>
            <a:ext cx="1011245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Tax Certification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DOP</a:t>
            </a:r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 </a:t>
            </a:r>
          </a:p>
        </p:txBody>
      </p:sp>
      <p:sp>
        <p:nvSpPr>
          <p:cNvPr id="84" name="Text Box 294"/>
          <p:cNvSpPr txBox="1">
            <a:spLocks noChangeArrowheads="1"/>
          </p:cNvSpPr>
          <p:nvPr/>
        </p:nvSpPr>
        <p:spPr bwMode="auto">
          <a:xfrm>
            <a:off x="2940853" y="3375755"/>
            <a:ext cx="924336" cy="51774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600" dirty="0" err="1">
                <a:latin typeface="Calibri" panose="020F0502020204030204" pitchFamily="34" charset="0"/>
              </a:rPr>
              <a:t>Taxes</a:t>
            </a:r>
            <a:r>
              <a:rPr lang="pl-PL" altLang="pl-PL" sz="600" dirty="0">
                <a:latin typeface="Calibri" panose="020F0502020204030204" pitchFamily="34" charset="0"/>
              </a:rPr>
              <a:t> and </a:t>
            </a:r>
            <a:r>
              <a:rPr lang="pl-PL" altLang="pl-PL" sz="600" dirty="0" err="1">
                <a:latin typeface="Calibri" panose="020F0502020204030204" pitchFamily="34" charset="0"/>
              </a:rPr>
              <a:t>Fees</a:t>
            </a:r>
            <a:r>
              <a:rPr lang="pl-PL" altLang="pl-PL" sz="600" dirty="0">
                <a:latin typeface="Calibri" panose="020F0502020204030204" pitchFamily="34" charset="0"/>
              </a:rPr>
              <a:t> </a:t>
            </a:r>
            <a:r>
              <a:rPr lang="pl-PL" altLang="pl-PL" sz="600" dirty="0" err="1">
                <a:latin typeface="Calibri" panose="020F0502020204030204" pitchFamily="34" charset="0"/>
              </a:rPr>
              <a:t>Constituting</a:t>
            </a:r>
            <a:r>
              <a:rPr lang="pl-PL" altLang="pl-PL" sz="600">
                <a:latin typeface="Calibri" panose="020F0502020204030204" pitchFamily="34" charset="0"/>
              </a:rPr>
              <a:t>  </a:t>
            </a:r>
            <a:r>
              <a:rPr lang="pl-PL" altLang="pl-PL" sz="600" dirty="0" err="1">
                <a:latin typeface="Calibri" panose="020F0502020204030204" pitchFamily="34" charset="0"/>
              </a:rPr>
              <a:t>Revenue</a:t>
            </a:r>
            <a:r>
              <a:rPr lang="pl-PL" altLang="pl-PL" sz="600" dirty="0">
                <a:latin typeface="Calibri" panose="020F0502020204030204" pitchFamily="34" charset="0"/>
              </a:rPr>
              <a:t> of </a:t>
            </a:r>
            <a:r>
              <a:rPr lang="pl-PL" altLang="pl-PL" sz="600" dirty="0" err="1">
                <a:latin typeface="Calibri" panose="020F0502020204030204" pitchFamily="34" charset="0"/>
              </a:rPr>
              <a:t>Local</a:t>
            </a:r>
            <a:r>
              <a:rPr lang="pl-PL" altLang="pl-PL" sz="600" dirty="0">
                <a:latin typeface="Calibri" panose="020F0502020204030204" pitchFamily="34" charset="0"/>
              </a:rPr>
              <a:t> </a:t>
            </a:r>
            <a:r>
              <a:rPr lang="pl-PL" altLang="pl-PL" sz="600" dirty="0" err="1">
                <a:latin typeface="Calibri" panose="020F0502020204030204" pitchFamily="34" charset="0"/>
              </a:rPr>
              <a:t>Government</a:t>
            </a:r>
            <a:r>
              <a:rPr lang="pl-PL" altLang="pl-PL" sz="600" dirty="0">
                <a:latin typeface="Calibri" panose="020F0502020204030204" pitchFamily="34" charset="0"/>
              </a:rPr>
              <a:t> </a:t>
            </a:r>
            <a:r>
              <a:rPr lang="pl-PL" altLang="pl-PL" sz="600" dirty="0" err="1">
                <a:latin typeface="Calibri" panose="020F0502020204030204" pitchFamily="34" charset="0"/>
              </a:rPr>
              <a:t>Units</a:t>
            </a:r>
            <a:r>
              <a:rPr lang="pl-PL" altLang="pl-PL" sz="600" dirty="0">
                <a:latin typeface="Calibri" panose="020F0502020204030204" pitchFamily="34" charset="0"/>
              </a:rPr>
              <a:t> </a:t>
            </a:r>
            <a:r>
              <a:rPr lang="pl-PL" altLang="pl-PL" sz="600" dirty="0" err="1">
                <a:latin typeface="Calibri" panose="020F0502020204030204" pitchFamily="34" charset="0"/>
              </a:rPr>
              <a:t>Department</a:t>
            </a:r>
            <a:endParaRPr lang="en-GB" altLang="pl-PL" sz="6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DPL</a:t>
            </a:r>
            <a:endParaRPr lang="en-GB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71" name="Text Box 345"/>
          <p:cNvSpPr txBox="1">
            <a:spLocks noChangeArrowheads="1"/>
          </p:cNvSpPr>
          <p:nvPr/>
        </p:nvSpPr>
        <p:spPr bwMode="auto">
          <a:xfrm>
            <a:off x="5604983" y="3210786"/>
            <a:ext cx="916434" cy="36493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500" i="1" dirty="0">
                <a:latin typeface="Calibri" panose="020F0502020204030204" pitchFamily="34" charset="0"/>
              </a:rPr>
              <a:t>with evaluation of information and promotion activities of the National Revenue Administration</a:t>
            </a:r>
            <a:endParaRPr lang="en-GB" altLang="pl-PL" sz="500" b="1" i="1" dirty="0">
              <a:latin typeface="Calibri" panose="020F0502020204030204" pitchFamily="34" charset="0"/>
            </a:endParaRPr>
          </a:p>
        </p:txBody>
      </p:sp>
      <p:sp>
        <p:nvSpPr>
          <p:cNvPr id="61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1852994" y="3817751"/>
            <a:ext cx="916870" cy="249389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GB" altLang="pl-PL" sz="700" dirty="0">
                <a:solidFill>
                  <a:schemeClr val="tx1"/>
                </a:solidFill>
              </a:rPr>
              <a:t>Legal Department</a:t>
            </a:r>
          </a:p>
          <a:p>
            <a:r>
              <a:rPr lang="en-GB" altLang="pl-PL" sz="700" b="1" dirty="0">
                <a:ln w="0"/>
                <a:solidFill>
                  <a:schemeClr val="tx1"/>
                </a:solidFill>
              </a:rPr>
              <a:t>PR</a:t>
            </a:r>
          </a:p>
        </p:txBody>
      </p:sp>
      <p:sp>
        <p:nvSpPr>
          <p:cNvPr id="81" name="Rectangle 257"/>
          <p:cNvSpPr>
            <a:spLocks noChangeArrowheads="1"/>
          </p:cNvSpPr>
          <p:nvPr/>
        </p:nvSpPr>
        <p:spPr bwMode="auto">
          <a:xfrm>
            <a:off x="7786822" y="2681493"/>
            <a:ext cx="1002347" cy="45706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pl-PL" sz="700" b="0" i="0" u="none" strike="noStrike" kern="1200" cap="none" spc="0" normalizeH="0" baseline="0" noProof="0" dirty="0">
                <a:ln>
                  <a:noFill/>
                </a:ln>
                <a:solidFill>
                  <a:srgbClr val="CF224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Customs Department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pl-PL" sz="700" b="1" i="0" u="none" strike="noStrike" kern="1200" cap="none" spc="0" normalizeH="0" baseline="0" noProof="0" dirty="0">
                <a:ln>
                  <a:noFill/>
                </a:ln>
                <a:solidFill>
                  <a:srgbClr val="CF224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DC</a:t>
            </a:r>
          </a:p>
        </p:txBody>
      </p:sp>
      <p:sp>
        <p:nvSpPr>
          <p:cNvPr id="87" name="Rectangle 342"/>
          <p:cNvSpPr>
            <a:spLocks noChangeArrowheads="1"/>
          </p:cNvSpPr>
          <p:nvPr/>
        </p:nvSpPr>
        <p:spPr bwMode="auto">
          <a:xfrm>
            <a:off x="1841199" y="1260085"/>
            <a:ext cx="921493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en-GB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</a:p>
          <a:p>
            <a:r>
              <a:rPr lang="en-GB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</a:p>
          <a:p>
            <a:r>
              <a:rPr 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Jurand </a:t>
            </a:r>
          </a:p>
          <a:p>
            <a:r>
              <a:rPr 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Drop</a:t>
            </a:r>
            <a:endParaRPr lang="en-GB" sz="9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" name="Łącznik prosty 2"/>
          <p:cNvCxnSpPr/>
          <p:nvPr/>
        </p:nvCxnSpPr>
        <p:spPr bwMode="auto">
          <a:xfrm flipV="1">
            <a:off x="1197762" y="1063900"/>
            <a:ext cx="8288804" cy="11166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5" name="Łącznik prosty 94"/>
          <p:cNvCxnSpPr>
            <a:endCxn id="87" idx="0"/>
          </p:cNvCxnSpPr>
          <p:nvPr/>
        </p:nvCxnSpPr>
        <p:spPr bwMode="auto">
          <a:xfrm>
            <a:off x="2301946" y="1076421"/>
            <a:ext cx="0" cy="183664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7" name="Łącznik prosty 16"/>
          <p:cNvCxnSpPr/>
          <p:nvPr/>
        </p:nvCxnSpPr>
        <p:spPr bwMode="auto">
          <a:xfrm>
            <a:off x="4063380" y="894699"/>
            <a:ext cx="0" cy="169200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1" name="Łącznik prosty 30"/>
          <p:cNvCxnSpPr>
            <a:cxnSpLocks/>
          </p:cNvCxnSpPr>
          <p:nvPr/>
        </p:nvCxnSpPr>
        <p:spPr bwMode="auto">
          <a:xfrm>
            <a:off x="4694182" y="1076819"/>
            <a:ext cx="4015" cy="789213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0" name="Łącznik prosty 119"/>
          <p:cNvCxnSpPr/>
          <p:nvPr/>
        </p:nvCxnSpPr>
        <p:spPr bwMode="auto">
          <a:xfrm>
            <a:off x="8311852" y="1058182"/>
            <a:ext cx="0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99" name="Rectangle 257"/>
          <p:cNvSpPr>
            <a:spLocks noChangeArrowheads="1"/>
          </p:cNvSpPr>
          <p:nvPr/>
        </p:nvSpPr>
        <p:spPr bwMode="auto">
          <a:xfrm>
            <a:off x="5590401" y="2564539"/>
            <a:ext cx="927201" cy="371725"/>
          </a:xfrm>
          <a:prstGeom prst="rect">
            <a:avLst/>
          </a:prstGeom>
          <a:solidFill>
            <a:srgbClr val="00B050">
              <a:alpha val="0"/>
            </a:srgb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sz="500" i="1" dirty="0">
                <a:latin typeface="Calibri" panose="020F0502020204030204" pitchFamily="34" charset="0"/>
                <a:cs typeface="Calibri" panose="020F0502020204030204" pitchFamily="34" charset="0"/>
              </a:rPr>
              <a:t>except regulations determined in the Article 12d of the Act of 16 November 2016 - National Revenue Administration</a:t>
            </a:r>
          </a:p>
        </p:txBody>
      </p:sp>
      <p:sp>
        <p:nvSpPr>
          <p:cNvPr id="100" name="Text Box 345"/>
          <p:cNvSpPr txBox="1">
            <a:spLocks noChangeArrowheads="1"/>
          </p:cNvSpPr>
          <p:nvPr/>
        </p:nvSpPr>
        <p:spPr bwMode="auto">
          <a:xfrm>
            <a:off x="4322515" y="3212313"/>
            <a:ext cx="919982" cy="364935"/>
          </a:xfrm>
          <a:prstGeom prst="rect">
            <a:avLst/>
          </a:prstGeom>
          <a:noFill/>
          <a:ln w="254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500" i="1" dirty="0">
                <a:latin typeface="Calibri" panose="020F0502020204030204" pitchFamily="34" charset="0"/>
              </a:rPr>
              <a:t>except evaluation of information and promotion activities of the National Revenue Administration</a:t>
            </a:r>
          </a:p>
        </p:txBody>
      </p:sp>
      <p:cxnSp>
        <p:nvCxnSpPr>
          <p:cNvPr id="102" name="Łącznik prosty 101"/>
          <p:cNvCxnSpPr/>
          <p:nvPr/>
        </p:nvCxnSpPr>
        <p:spPr bwMode="auto">
          <a:xfrm>
            <a:off x="6043831" y="1072280"/>
            <a:ext cx="0" cy="19492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3" name="Łącznik prosty 102"/>
          <p:cNvCxnSpPr/>
          <p:nvPr/>
        </p:nvCxnSpPr>
        <p:spPr bwMode="auto">
          <a:xfrm>
            <a:off x="9477431" y="1072280"/>
            <a:ext cx="0" cy="187805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07" name="Prostokąt 106"/>
          <p:cNvSpPr/>
          <p:nvPr/>
        </p:nvSpPr>
        <p:spPr bwMode="auto">
          <a:xfrm>
            <a:off x="5538209" y="1252647"/>
            <a:ext cx="1023033" cy="10080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Secretary of State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Marcin</a:t>
            </a:r>
            <a:r>
              <a:rPr lang="en-GB" sz="9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Łoboda</a:t>
            </a:r>
            <a:endParaRPr lang="en-GB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600"/>
              </a:spcBef>
            </a:pPr>
            <a:r>
              <a:rPr lang="en-GB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Head of the National Revenue Administration</a:t>
            </a:r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0" name="Prostokąt 109"/>
          <p:cNvSpPr/>
          <p:nvPr/>
        </p:nvSpPr>
        <p:spPr bwMode="auto">
          <a:xfrm>
            <a:off x="6654035" y="1237314"/>
            <a:ext cx="1002347" cy="137691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</a:p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Zbigniew 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Stawicki</a:t>
            </a:r>
            <a:endParaRPr lang="en-GB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Deputy Head of the National Revenue Administration</a:t>
            </a: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5" name="Rectangle 342"/>
          <p:cNvSpPr>
            <a:spLocks noChangeArrowheads="1"/>
          </p:cNvSpPr>
          <p:nvPr/>
        </p:nvSpPr>
        <p:spPr bwMode="auto">
          <a:xfrm>
            <a:off x="649583" y="1247557"/>
            <a:ext cx="1009806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</a:t>
            </a:r>
            <a:r>
              <a:rPr lang="en-GB" altLang="pl-PL" sz="9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ecretary</a:t>
            </a:r>
            <a:r>
              <a:rPr lang="en-GB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State</a:t>
            </a: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Hanna </a:t>
            </a:r>
          </a:p>
          <a:p>
            <a:r>
              <a:rPr lang="pl-PL" altLang="pl-PL" sz="9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Majszczyk</a:t>
            </a:r>
            <a:endParaRPr lang="en-GB" altLang="pl-PL" sz="9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22" name="Łącznik prosty 121"/>
          <p:cNvCxnSpPr/>
          <p:nvPr/>
        </p:nvCxnSpPr>
        <p:spPr bwMode="auto">
          <a:xfrm flipV="1">
            <a:off x="1197762" y="1063899"/>
            <a:ext cx="0" cy="177581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1" name="Łącznik prosty 10"/>
          <p:cNvCxnSpPr>
            <a:cxnSpLocks/>
          </p:cNvCxnSpPr>
          <p:nvPr/>
        </p:nvCxnSpPr>
        <p:spPr bwMode="auto">
          <a:xfrm>
            <a:off x="7135878" y="1938327"/>
            <a:ext cx="0" cy="267485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sm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3" name="Prostokąt 12"/>
          <p:cNvSpPr/>
          <p:nvPr/>
        </p:nvSpPr>
        <p:spPr bwMode="auto">
          <a:xfrm>
            <a:off x="4988150" y="2361035"/>
            <a:ext cx="1267191" cy="108000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GB" sz="7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Internal Control Bureau</a:t>
            </a: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4332706" y="2584401"/>
            <a:ext cx="962515" cy="348956"/>
          </a:xfrm>
          <a:prstGeom prst="rect">
            <a:avLst/>
          </a:prstGeom>
          <a:solidFill>
            <a:schemeClr val="bg1">
              <a:alpha val="33000"/>
            </a:schemeClr>
          </a:solidFill>
          <a:ln w="3175" cap="rnd">
            <a:solidFill>
              <a:schemeClr val="dk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500" i="1" dirty="0">
                <a:latin typeface="Calibri" panose="020F0502020204030204" pitchFamily="34" charset="0"/>
                <a:cs typeface="Calibri" panose="020F0502020204030204" pitchFamily="34" charset="0"/>
              </a:rPr>
              <a:t>with regulations determined in the Article 12d of the Act of 16 November 2016 – N</a:t>
            </a:r>
            <a:r>
              <a:rPr lang="pl-PL" sz="500" i="1" dirty="0" err="1">
                <a:latin typeface="Calibri" panose="020F0502020204030204" pitchFamily="34" charset="0"/>
                <a:cs typeface="Calibri" panose="020F0502020204030204" pitchFamily="34" charset="0"/>
              </a:rPr>
              <a:t>ational</a:t>
            </a: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500" i="1" dirty="0">
                <a:latin typeface="Calibri" panose="020F0502020204030204" pitchFamily="34" charset="0"/>
                <a:cs typeface="Calibri" panose="020F0502020204030204" pitchFamily="34" charset="0"/>
              </a:rPr>
              <a:t>Revenue Administration</a:t>
            </a:r>
          </a:p>
        </p:txBody>
      </p:sp>
      <p:sp>
        <p:nvSpPr>
          <p:cNvPr id="127" name="Prostokąt 126"/>
          <p:cNvSpPr/>
          <p:nvPr/>
        </p:nvSpPr>
        <p:spPr bwMode="auto">
          <a:xfrm>
            <a:off x="4656955" y="3055392"/>
            <a:ext cx="1598386" cy="134904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</a:p>
        </p:txBody>
      </p:sp>
      <p:sp>
        <p:nvSpPr>
          <p:cNvPr id="129" name="Prostokąt 128"/>
          <p:cNvSpPr/>
          <p:nvPr/>
        </p:nvSpPr>
        <p:spPr bwMode="auto">
          <a:xfrm>
            <a:off x="5354131" y="3156786"/>
            <a:ext cx="216000" cy="108000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BKP</a:t>
            </a:r>
          </a:p>
        </p:txBody>
      </p:sp>
      <p:sp>
        <p:nvSpPr>
          <p:cNvPr id="104" name="Prostokąt 103"/>
          <p:cNvSpPr/>
          <p:nvPr/>
        </p:nvSpPr>
        <p:spPr bwMode="auto">
          <a:xfrm>
            <a:off x="5367858" y="2466454"/>
            <a:ext cx="198422" cy="108000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1" i="0" u="none" strike="noStrike" cap="none" normalizeH="0" baseline="0" dirty="0">
                <a:ln>
                  <a:noFill/>
                </a:ln>
                <a:solidFill>
                  <a:srgbClr val="CF22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</a:p>
        </p:txBody>
      </p:sp>
      <p:cxnSp>
        <p:nvCxnSpPr>
          <p:cNvPr id="97" name="Łącznik prosty 96">
            <a:extLst>
              <a:ext uri="{FF2B5EF4-FFF2-40B4-BE49-F238E27FC236}">
                <a16:creationId xmlns:a16="http://schemas.microsoft.com/office/drawing/2014/main" id="{90FE0BC5-93FF-4238-9A85-58B9DB9F6DCB}"/>
              </a:ext>
            </a:extLst>
          </p:cNvPr>
          <p:cNvCxnSpPr/>
          <p:nvPr/>
        </p:nvCxnSpPr>
        <p:spPr bwMode="auto">
          <a:xfrm>
            <a:off x="3404823" y="1064550"/>
            <a:ext cx="688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85" name="Rectangle 307">
            <a:extLst>
              <a:ext uri="{FF2B5EF4-FFF2-40B4-BE49-F238E27FC236}">
                <a16:creationId xmlns:a16="http://schemas.microsoft.com/office/drawing/2014/main" id="{DD70008E-CEE6-42E4-A2BB-12A256745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1422" y="1267200"/>
            <a:ext cx="934989" cy="100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Undersecretary</a:t>
            </a:r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pl-PL" altLang="pl-PL" sz="9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endParaRPr lang="en-GB" altLang="pl-PL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Jarosław </a:t>
            </a:r>
          </a:p>
          <a:p>
            <a:r>
              <a:rPr lang="pl-PL" altLang="pl-PL" sz="9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Neneman</a:t>
            </a:r>
            <a:endParaRPr lang="en-GB" altLang="pl-PL" sz="9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3" name="pole tekstowe 82">
            <a:extLst>
              <a:ext uri="{FF2B5EF4-FFF2-40B4-BE49-F238E27FC236}">
                <a16:creationId xmlns:a16="http://schemas.microsoft.com/office/drawing/2014/main" id="{7C605CB6-E14D-487F-B76B-B52F22E3F705}"/>
              </a:ext>
            </a:extLst>
          </p:cNvPr>
          <p:cNvSpPr txBox="1"/>
          <p:nvPr/>
        </p:nvSpPr>
        <p:spPr>
          <a:xfrm>
            <a:off x="1904080" y="1913195"/>
            <a:ext cx="791468" cy="323165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Chief Spokesman for Public Finance Discipline</a:t>
            </a:r>
          </a:p>
        </p:txBody>
      </p:sp>
      <p:sp>
        <p:nvSpPr>
          <p:cNvPr id="90" name="Rectangle 277">
            <a:extLst>
              <a:ext uri="{FF2B5EF4-FFF2-40B4-BE49-F238E27FC236}">
                <a16:creationId xmlns:a16="http://schemas.microsoft.com/office/drawing/2014/main" id="{DA8542F3-25CE-45AE-98FA-8D6546F50B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8868" y="6105823"/>
            <a:ext cx="927110" cy="468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pl-PL" sz="700" i="1" dirty="0" err="1">
                <a:solidFill>
                  <a:schemeClr val="tx1"/>
                </a:solidFill>
                <a:latin typeface="Calibri" panose="020F0502020204030204" pitchFamily="34" charset="0"/>
              </a:rPr>
              <a:t>Institute</a:t>
            </a: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 of Finance</a:t>
            </a:r>
          </a:p>
          <a:p>
            <a:pPr eaLnBrk="1" hangingPunct="1">
              <a:spcBef>
                <a:spcPts val="600"/>
              </a:spcBef>
            </a:pP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in </a:t>
            </a:r>
            <a:r>
              <a:rPr lang="pl-PL" sz="700" i="1" dirty="0" err="1">
                <a:solidFill>
                  <a:schemeClr val="tx1"/>
                </a:solidFill>
                <a:latin typeface="Calibri" panose="020F0502020204030204" pitchFamily="34" charset="0"/>
              </a:rPr>
              <a:t>liquidation</a:t>
            </a:r>
            <a:endParaRPr lang="en-GB" sz="700" i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91" name="Rectangle 277">
            <a:extLst>
              <a:ext uri="{FF2B5EF4-FFF2-40B4-BE49-F238E27FC236}">
                <a16:creationId xmlns:a16="http://schemas.microsoft.com/office/drawing/2014/main" id="{374CE945-31E2-4343-B87A-08D7BE3F92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6540" y="5798305"/>
            <a:ext cx="924477" cy="468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pl-PL" sz="700" i="1" dirty="0" err="1">
                <a:solidFill>
                  <a:schemeClr val="tx1"/>
                </a:solidFill>
                <a:latin typeface="Calibri" panose="020F0502020204030204" pitchFamily="34" charset="0"/>
              </a:rPr>
              <a:t>Polish</a:t>
            </a: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pl-PL" sz="700" i="1" dirty="0" err="1">
                <a:solidFill>
                  <a:schemeClr val="tx1"/>
                </a:solidFill>
                <a:latin typeface="Calibri" panose="020F0502020204030204" pitchFamily="34" charset="0"/>
              </a:rPr>
              <a:t>Agency</a:t>
            </a: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 for </a:t>
            </a:r>
            <a:r>
              <a:rPr lang="pl-PL" sz="700" i="1" dirty="0" err="1">
                <a:solidFill>
                  <a:schemeClr val="tx1"/>
                </a:solidFill>
                <a:latin typeface="Calibri" panose="020F0502020204030204" pitchFamily="34" charset="0"/>
              </a:rPr>
              <a:t>Audit</a:t>
            </a: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pl-PL" sz="700" i="1" dirty="0" err="1">
                <a:solidFill>
                  <a:schemeClr val="tx1"/>
                </a:solidFill>
                <a:latin typeface="Calibri" panose="020F0502020204030204" pitchFamily="34" charset="0"/>
              </a:rPr>
              <a:t>Oversight</a:t>
            </a:r>
            <a:endParaRPr lang="en-GB" sz="700" i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92" name="Rectangle 277">
            <a:extLst>
              <a:ext uri="{FF2B5EF4-FFF2-40B4-BE49-F238E27FC236}">
                <a16:creationId xmlns:a16="http://schemas.microsoft.com/office/drawing/2014/main" id="{FCFDCCCE-BB70-4315-B99B-C974967D1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03596" y="5961106"/>
            <a:ext cx="1079004" cy="468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IT Center of The </a:t>
            </a:r>
            <a:r>
              <a:rPr lang="pl-PL" sz="700" i="1" dirty="0" err="1">
                <a:solidFill>
                  <a:schemeClr val="tx1"/>
                </a:solidFill>
                <a:latin typeface="Calibri" panose="020F0502020204030204" pitchFamily="34" charset="0"/>
              </a:rPr>
              <a:t>Ministry</a:t>
            </a: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 of Finance</a:t>
            </a:r>
            <a:endParaRPr lang="en-GB" sz="700" i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93" name="Prostokąt 92">
            <a:extLst>
              <a:ext uri="{FF2B5EF4-FFF2-40B4-BE49-F238E27FC236}">
                <a16:creationId xmlns:a16="http://schemas.microsoft.com/office/drawing/2014/main" id="{31E246F5-B578-4E6F-9552-BA83ADA9E0B4}"/>
              </a:ext>
            </a:extLst>
          </p:cNvPr>
          <p:cNvSpPr/>
          <p:nvPr/>
        </p:nvSpPr>
        <p:spPr bwMode="auto">
          <a:xfrm>
            <a:off x="7777917" y="1250108"/>
            <a:ext cx="1002347" cy="137691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</a:p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Małgorzata </a:t>
            </a:r>
          </a:p>
          <a:p>
            <a:r>
              <a:rPr lang="pl-PL" sz="900" b="1">
                <a:latin typeface="Calibri" panose="020F0502020204030204" pitchFamily="34" charset="0"/>
                <a:cs typeface="Calibri" panose="020F0502020204030204" pitchFamily="34" charset="0"/>
              </a:rPr>
              <a:t>Krok</a:t>
            </a:r>
            <a:endParaRPr lang="en-GB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Deputy Head of the National Revenue Administration</a:t>
            </a: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96" name="Łącznik prosty 95">
            <a:extLst>
              <a:ext uri="{FF2B5EF4-FFF2-40B4-BE49-F238E27FC236}">
                <a16:creationId xmlns:a16="http://schemas.microsoft.com/office/drawing/2014/main" id="{584C40B4-9472-4DDF-978A-68EC3194314B}"/>
              </a:ext>
            </a:extLst>
          </p:cNvPr>
          <p:cNvCxnSpPr>
            <a:cxnSpLocks/>
          </p:cNvCxnSpPr>
          <p:nvPr/>
        </p:nvCxnSpPr>
        <p:spPr bwMode="auto">
          <a:xfrm>
            <a:off x="6517602" y="1938327"/>
            <a:ext cx="1773552" cy="0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6" name="Łącznik prosty 105">
            <a:extLst>
              <a:ext uri="{FF2B5EF4-FFF2-40B4-BE49-F238E27FC236}">
                <a16:creationId xmlns:a16="http://schemas.microsoft.com/office/drawing/2014/main" id="{E0602CBC-0E53-49C2-87B7-4AD4D7FBF9DB}"/>
              </a:ext>
            </a:extLst>
          </p:cNvPr>
          <p:cNvCxnSpPr>
            <a:cxnSpLocks/>
          </p:cNvCxnSpPr>
          <p:nvPr/>
        </p:nvCxnSpPr>
        <p:spPr bwMode="auto">
          <a:xfrm>
            <a:off x="8289395" y="1938328"/>
            <a:ext cx="0" cy="267485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sm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4" name="Łącznik prosty 93">
            <a:extLst>
              <a:ext uri="{FF2B5EF4-FFF2-40B4-BE49-F238E27FC236}">
                <a16:creationId xmlns:a16="http://schemas.microsoft.com/office/drawing/2014/main" id="{2605C0DB-47CF-4679-A6DD-81BD38F2722D}"/>
              </a:ext>
            </a:extLst>
          </p:cNvPr>
          <p:cNvCxnSpPr/>
          <p:nvPr/>
        </p:nvCxnSpPr>
        <p:spPr bwMode="auto">
          <a:xfrm>
            <a:off x="7168787" y="1063899"/>
            <a:ext cx="0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" name="Symbol zastępczy stopki 1">
            <a:extLst>
              <a:ext uri="{FF2B5EF4-FFF2-40B4-BE49-F238E27FC236}">
                <a16:creationId xmlns:a16="http://schemas.microsoft.com/office/drawing/2014/main" id="{C2886BD3-698B-424E-B731-FDC077535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6956" y="6425719"/>
            <a:ext cx="3257550" cy="266681"/>
          </a:xfrm>
        </p:spPr>
        <p:txBody>
          <a:bodyPr/>
          <a:lstStyle/>
          <a:p>
            <a:pPr algn="l">
              <a:defRPr/>
            </a:pPr>
            <a:r>
              <a:rPr lang="pl-PL" altLang="pl-PL" sz="800" dirty="0" err="1"/>
              <a:t>Valid</a:t>
            </a:r>
            <a:r>
              <a:rPr lang="pl-PL" altLang="pl-PL" sz="800" dirty="0"/>
              <a:t> from </a:t>
            </a:r>
            <a:r>
              <a:rPr lang="pl-PL" altLang="pl-PL" sz="800" dirty="0" err="1"/>
              <a:t>June</a:t>
            </a:r>
            <a:r>
              <a:rPr lang="pl-PL" altLang="pl-PL" sz="800" dirty="0"/>
              <a:t> 12, 2025</a:t>
            </a:r>
          </a:p>
        </p:txBody>
      </p:sp>
      <p:sp>
        <p:nvSpPr>
          <p:cNvPr id="98" name="Rectangle 269">
            <a:extLst>
              <a:ext uri="{FF2B5EF4-FFF2-40B4-BE49-F238E27FC236}">
                <a16:creationId xmlns:a16="http://schemas.microsoft.com/office/drawing/2014/main" id="{4958D707-35F7-473C-B8BF-8077634F24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06006" y="3036094"/>
            <a:ext cx="1070029" cy="24563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Logistics Office</a:t>
            </a:r>
            <a:endParaRPr lang="en-GB" altLang="pl-PL" sz="7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BLG</a:t>
            </a:r>
            <a:endParaRPr lang="en-GB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101" name="Rectangle 279">
            <a:extLst>
              <a:ext uri="{FF2B5EF4-FFF2-40B4-BE49-F238E27FC236}">
                <a16:creationId xmlns:a16="http://schemas.microsoft.com/office/drawing/2014/main" id="{4F20AB21-D9F1-41AD-9895-EF620AE12B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06007" y="3318293"/>
            <a:ext cx="1070028" cy="36370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 err="1">
                <a:latin typeface="Calibri" panose="020F0502020204030204" pitchFamily="34" charset="0"/>
              </a:rPr>
              <a:t>Protection</a:t>
            </a:r>
            <a:r>
              <a:rPr lang="pl-PL" altLang="pl-PL" sz="700" dirty="0">
                <a:latin typeface="Calibri" panose="020F0502020204030204" pitchFamily="34" charset="0"/>
              </a:rPr>
              <a:t> of </a:t>
            </a:r>
            <a:r>
              <a:rPr lang="pl-PL" altLang="pl-PL" sz="700" dirty="0" err="1">
                <a:latin typeface="Calibri" panose="020F0502020204030204" pitchFamily="34" charset="0"/>
              </a:rPr>
              <a:t>Classified</a:t>
            </a:r>
            <a:r>
              <a:rPr lang="pl-PL" altLang="pl-PL" sz="700" dirty="0">
                <a:latin typeface="Calibri" panose="020F0502020204030204" pitchFamily="34" charset="0"/>
              </a:rPr>
              <a:t> Information Office</a:t>
            </a:r>
            <a:endParaRPr lang="en-GB" altLang="pl-PL" sz="7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BIN</a:t>
            </a:r>
            <a:endParaRPr lang="en-GB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105" name="Rectangle 279">
            <a:extLst>
              <a:ext uri="{FF2B5EF4-FFF2-40B4-BE49-F238E27FC236}">
                <a16:creationId xmlns:a16="http://schemas.microsoft.com/office/drawing/2014/main" id="{63768592-BFFA-4F17-A4C1-AC732A8AB3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06006" y="3727495"/>
            <a:ext cx="1070029" cy="430102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Public </a:t>
            </a:r>
            <a:r>
              <a:rPr lang="pl-PL" altLang="pl-PL" sz="700" dirty="0" err="1">
                <a:latin typeface="Calibri" panose="020F0502020204030204" pitchFamily="34" charset="0"/>
              </a:rPr>
              <a:t>Procurement</a:t>
            </a:r>
            <a:r>
              <a:rPr lang="pl-PL" altLang="pl-PL" sz="700" dirty="0">
                <a:latin typeface="Calibri" panose="020F0502020204030204" pitchFamily="34" charset="0"/>
              </a:rPr>
              <a:t> and </a:t>
            </a:r>
            <a:r>
              <a:rPr lang="pl-PL" altLang="pl-PL" sz="700" dirty="0" err="1">
                <a:latin typeface="Calibri" panose="020F0502020204030204" pitchFamily="34" charset="0"/>
              </a:rPr>
              <a:t>Records</a:t>
            </a:r>
            <a:r>
              <a:rPr lang="pl-PL" altLang="pl-PL" sz="700" dirty="0">
                <a:latin typeface="Calibri" panose="020F0502020204030204" pitchFamily="34" charset="0"/>
              </a:rPr>
              <a:t> Management </a:t>
            </a:r>
            <a:r>
              <a:rPr lang="pl-PL" altLang="pl-PL" sz="700" dirty="0" err="1">
                <a:latin typeface="Calibri" panose="020F0502020204030204" pitchFamily="34" charset="0"/>
              </a:rPr>
              <a:t>Department</a:t>
            </a:r>
            <a:endParaRPr lang="en-GB" altLang="pl-PL" sz="7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BZP</a:t>
            </a:r>
            <a:endParaRPr lang="en-GB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108" name="Text Box 294">
            <a:extLst>
              <a:ext uri="{FF2B5EF4-FFF2-40B4-BE49-F238E27FC236}">
                <a16:creationId xmlns:a16="http://schemas.microsoft.com/office/drawing/2014/main" id="{98EE5827-CB10-4C0D-8772-A8273C5DF3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9265" y="5582018"/>
            <a:ext cx="928986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Tax </a:t>
            </a:r>
            <a:r>
              <a:rPr lang="pl-PL" altLang="pl-PL" sz="700" dirty="0">
                <a:latin typeface="Calibri" panose="020F0502020204030204" pitchFamily="34" charset="0"/>
              </a:rPr>
              <a:t>System </a:t>
            </a:r>
            <a:r>
              <a:rPr lang="en-GB" altLang="pl-PL" sz="700" dirty="0">
                <a:latin typeface="Calibri" panose="020F0502020204030204" pitchFamily="34" charset="0"/>
              </a:rPr>
              <a:t>Department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DTS</a:t>
            </a:r>
            <a:endParaRPr lang="en-GB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109" name="Text Box 293">
            <a:extLst>
              <a:ext uri="{FF2B5EF4-FFF2-40B4-BE49-F238E27FC236}">
                <a16:creationId xmlns:a16="http://schemas.microsoft.com/office/drawing/2014/main" id="{1F46A522-9716-45CB-BE8B-E39D9CFFE5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44155" y="4987719"/>
            <a:ext cx="913158" cy="54423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 err="1">
                <a:latin typeface="Calibri" panose="020F0502020204030204" pitchFamily="34" charset="0"/>
              </a:rPr>
              <a:t>Gambling</a:t>
            </a:r>
            <a:r>
              <a:rPr lang="pl-PL" altLang="pl-PL" sz="700" dirty="0">
                <a:latin typeface="Calibri" panose="020F0502020204030204" pitchFamily="34" charset="0"/>
              </a:rPr>
              <a:t> Market </a:t>
            </a:r>
            <a:r>
              <a:rPr lang="pl-PL" altLang="pl-PL" sz="700" dirty="0" err="1">
                <a:latin typeface="Calibri" panose="020F0502020204030204" pitchFamily="34" charset="0"/>
              </a:rPr>
              <a:t>Regulation</a:t>
            </a:r>
            <a:r>
              <a:rPr lang="pl-PL" altLang="pl-PL" sz="700" dirty="0">
                <a:latin typeface="Calibri" panose="020F0502020204030204" pitchFamily="34" charset="0"/>
              </a:rPr>
              <a:t> and </a:t>
            </a:r>
            <a:r>
              <a:rPr lang="pl-PL" altLang="pl-PL" sz="700" dirty="0" err="1">
                <a:latin typeface="Calibri" panose="020F0502020204030204" pitchFamily="34" charset="0"/>
              </a:rPr>
              <a:t>Gambling</a:t>
            </a:r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dirty="0" err="1">
                <a:latin typeface="Calibri" panose="020F0502020204030204" pitchFamily="34" charset="0"/>
              </a:rPr>
              <a:t>Tax</a:t>
            </a:r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dirty="0" err="1">
                <a:latin typeface="Calibri" panose="020F0502020204030204" pitchFamily="34" charset="0"/>
              </a:rPr>
              <a:t>Department</a:t>
            </a:r>
            <a:endParaRPr lang="pl-PL" altLang="pl-PL" sz="7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>
                <a:latin typeface="Calibri" panose="020F0502020204030204" pitchFamily="34" charset="0"/>
              </a:rPr>
              <a:t> </a:t>
            </a:r>
            <a:r>
              <a:rPr lang="pl-PL" altLang="pl-PL" sz="700" b="1">
                <a:latin typeface="Calibri" panose="020F0502020204030204" pitchFamily="34" charset="0"/>
              </a:rPr>
              <a:t>DRG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112" name="Rectangle 285">
            <a:extLst>
              <a:ext uri="{FF2B5EF4-FFF2-40B4-BE49-F238E27FC236}">
                <a16:creationId xmlns:a16="http://schemas.microsoft.com/office/drawing/2014/main" id="{B4F706F3-14DF-4243-993C-49E0E17FDA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2822" y="4380452"/>
            <a:ext cx="1124663" cy="388981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  <a:ln w="3175">
            <a:solidFill>
              <a:schemeClr val="dk1">
                <a:alpha val="8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Department of Financial Information 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 IF</a:t>
            </a:r>
          </a:p>
        </p:txBody>
      </p:sp>
      <p:sp>
        <p:nvSpPr>
          <p:cNvPr id="113" name="Text Box 317">
            <a:extLst>
              <a:ext uri="{FF2B5EF4-FFF2-40B4-BE49-F238E27FC236}">
                <a16:creationId xmlns:a16="http://schemas.microsoft.com/office/drawing/2014/main" id="{5560F948-A4AF-4600-B0BA-A3FBA6AC2C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2357" y="4786205"/>
            <a:ext cx="1131055" cy="29584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Macroeconomic Policy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PM</a:t>
            </a:r>
          </a:p>
        </p:txBody>
      </p:sp>
      <p:sp>
        <p:nvSpPr>
          <p:cNvPr id="114" name="Text Box 287">
            <a:extLst>
              <a:ext uri="{FF2B5EF4-FFF2-40B4-BE49-F238E27FC236}">
                <a16:creationId xmlns:a16="http://schemas.microsoft.com/office/drawing/2014/main" id="{AAB44D7B-A86C-4B98-A119-B469E9C9CC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0334" y="3666460"/>
            <a:ext cx="958485" cy="249389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en-GB" altLang="pl-PL" sz="700" dirty="0">
                <a:solidFill>
                  <a:schemeClr val="tx1"/>
                </a:solidFill>
              </a:rPr>
              <a:t>Minister' s Office</a:t>
            </a:r>
            <a:br>
              <a:rPr lang="en-GB" altLang="pl-PL" sz="700" dirty="0">
                <a:solidFill>
                  <a:schemeClr val="tx1"/>
                </a:solidFill>
              </a:rPr>
            </a:br>
            <a:r>
              <a:rPr lang="en-GB" altLang="pl-PL" sz="700" b="1" dirty="0">
                <a:solidFill>
                  <a:schemeClr val="tx1"/>
                </a:solidFill>
              </a:rPr>
              <a:t>BMI</a:t>
            </a:r>
            <a:endParaRPr lang="en-GB" altLang="pl-PL" sz="700" b="1" dirty="0">
              <a:solidFill>
                <a:srgbClr val="FF0000"/>
              </a:solidFill>
            </a:endParaRPr>
          </a:p>
        </p:txBody>
      </p:sp>
      <p:sp>
        <p:nvSpPr>
          <p:cNvPr id="116" name="Text Box 290">
            <a:hlinkClick r:id="" action="ppaction://noaction"/>
            <a:extLst>
              <a:ext uri="{FF2B5EF4-FFF2-40B4-BE49-F238E27FC236}">
                <a16:creationId xmlns:a16="http://schemas.microsoft.com/office/drawing/2014/main" id="{8C3D2B05-606C-479A-B47B-72916F7902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8625" y="1849540"/>
            <a:ext cx="994836" cy="430515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GB" altLang="pl-PL" sz="700" dirty="0">
                <a:solidFill>
                  <a:schemeClr val="tx1"/>
                </a:solidFill>
              </a:rPr>
              <a:t>Political Cabinet</a:t>
            </a:r>
          </a:p>
        </p:txBody>
      </p:sp>
      <p:sp>
        <p:nvSpPr>
          <p:cNvPr id="117" name="Rectangle 277">
            <a:extLst>
              <a:ext uri="{FF2B5EF4-FFF2-40B4-BE49-F238E27FC236}">
                <a16:creationId xmlns:a16="http://schemas.microsoft.com/office/drawing/2014/main" id="{9F6650E6-6F87-4EFF-A91B-E0765E8BEB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5466" y="5803211"/>
            <a:ext cx="1102019" cy="31260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pl-PL" sz="700" i="1" dirty="0" err="1">
                <a:solidFill>
                  <a:schemeClr val="tx1"/>
                </a:solidFill>
                <a:latin typeface="Calibri" panose="020F0502020204030204" pitchFamily="34" charset="0"/>
              </a:rPr>
              <a:t>Polish</a:t>
            </a: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pl-PL" sz="700" i="1" dirty="0" err="1">
                <a:solidFill>
                  <a:schemeClr val="tx1"/>
                </a:solidFill>
                <a:latin typeface="Calibri" panose="020F0502020204030204" pitchFamily="34" charset="0"/>
              </a:rPr>
              <a:t>Economic</a:t>
            </a: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pl-PL" sz="700" i="1" dirty="0" err="1">
                <a:solidFill>
                  <a:schemeClr val="tx1"/>
                </a:solidFill>
                <a:latin typeface="Calibri" panose="020F0502020204030204" pitchFamily="34" charset="0"/>
              </a:rPr>
              <a:t>Institute</a:t>
            </a:r>
            <a:endParaRPr lang="en-GB" sz="700" i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18" name="Rectangle 285">
            <a:extLst>
              <a:ext uri="{FF2B5EF4-FFF2-40B4-BE49-F238E27FC236}">
                <a16:creationId xmlns:a16="http://schemas.microsoft.com/office/drawing/2014/main" id="{1FC24BD1-264F-4C0F-A4EB-92B1F0C8A3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2823" y="3991191"/>
            <a:ext cx="1111308" cy="358009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  <a:ln w="3175">
            <a:solidFill>
              <a:schemeClr val="dk1">
                <a:alpha val="8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pl-PL" sz="700" dirty="0">
                <a:latin typeface="Calibri" panose="020F0502020204030204" pitchFamily="34" charset="0"/>
              </a:rPr>
              <a:t>General Inspector of Financial Information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ED38E8AF27DBC4894FD84D87ABB19E6" ma:contentTypeVersion="" ma:contentTypeDescription="Utwórz nowy dokument." ma:contentTypeScope="" ma:versionID="ab3ce4e06ac2af5e91f3b3065473d0f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ec4c7b05c76d60ee97006aba598cf4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8AA289B-8775-414C-8095-E2129DEAF2A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D4F992F-09A8-4BCD-8E9F-8D0A2ACBDFD0}">
  <ds:schemaRefs>
    <ds:schemaRef ds:uri="http://www.w3.org/XML/1998/namespace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2006/metadata/properties"/>
    <ds:schemaRef ds:uri="http://schemas.microsoft.com/office/infopath/2007/PartnerControl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D10D63B-45F1-4465-B3A2-B71B932EB0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20101</TotalTime>
  <Words>431</Words>
  <Application>Microsoft Office PowerPoint</Application>
  <PresentationFormat>Slajdy 35 mm</PresentationFormat>
  <Paragraphs>157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 w jęz. angielskim</dc:title>
  <dc:creator>Waniek Michał</dc:creator>
  <cp:lastModifiedBy>Abażewska Katarzyna</cp:lastModifiedBy>
  <cp:revision>1821</cp:revision>
  <cp:lastPrinted>2023-05-26T11:12:36Z</cp:lastPrinted>
  <dcterms:created xsi:type="dcterms:W3CDTF">2006-06-26T12:00:33Z</dcterms:created>
  <dcterms:modified xsi:type="dcterms:W3CDTF">2025-06-17T19:05:54Z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0x0101004ED38E8AF27DBC4894FD84D87ABB19E6</vt:lpwstr>
  </property>
  <property fmtid="{D5CDD505-2E9C-101B-9397-08002B2CF9AE}" pid="3" name="MFCATEGORY">
    <vt:lpwstr>InformacjePrzeznaczoneWylacznieDoUzytkuWewnetrznego</vt:lpwstr>
  </property>
  <property fmtid="{D5CDD505-2E9C-101B-9397-08002B2CF9AE}" pid="4" name="MFClassifiedBy">
    <vt:lpwstr>UxC4dwLulzfINJ8nQH+xvX5LNGipWa4BRSZhPgxsCvkzJX0eXv1avSGNVkWZXf5R0nLY06PkqUTtMev+7Mk9iA==</vt:lpwstr>
  </property>
  <property fmtid="{D5CDD505-2E9C-101B-9397-08002B2CF9AE}" pid="5" name="MFClassificationDate">
    <vt:lpwstr>2022-01-04T14:59:43.4735580+01:00</vt:lpwstr>
  </property>
  <property fmtid="{D5CDD505-2E9C-101B-9397-08002B2CF9AE}" pid="6" name="MFClassifiedBySID">
    <vt:lpwstr>UxC4dwLulzfINJ8nQH+xvX5LNGipWa4BRSZhPgxsCvm42mrIC/DSDv0ggS+FjUN/2v1BBotkLlY5aAiEhoi6uYK8tD0NJ7EmZUO6ODVcBQ29uFWLuek7jmiX2uLpl1I3</vt:lpwstr>
  </property>
  <property fmtid="{D5CDD505-2E9C-101B-9397-08002B2CF9AE}" pid="7" name="MFGRNItemId">
    <vt:lpwstr>GRN-569a127c-acaf-42a7-840d-e6b3b70d7784</vt:lpwstr>
  </property>
  <property fmtid="{D5CDD505-2E9C-101B-9397-08002B2CF9AE}" pid="8" name="MFHash">
    <vt:lpwstr>WffuaNkZHjlylgoUCOM0Due3Mg9uJJ7nxkh235wukpM=</vt:lpwstr>
  </property>
  <property fmtid="{D5CDD505-2E9C-101B-9397-08002B2CF9AE}" pid="9" name="MFVisualMarkingsSettings">
    <vt:lpwstr>HeaderAlignment=1;FooterAlignment=1</vt:lpwstr>
  </property>
  <property fmtid="{D5CDD505-2E9C-101B-9397-08002B2CF9AE}" pid="10" name="DLPManualFileClassification">
    <vt:lpwstr>{5fdfc941-3fcf-4a5b-87be-4848800d39d0}</vt:lpwstr>
  </property>
  <property fmtid="{D5CDD505-2E9C-101B-9397-08002B2CF9AE}" pid="11" name="MFRefresh">
    <vt:lpwstr>False</vt:lpwstr>
  </property>
</Properties>
</file>