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60" r:id="rId1"/>
    <p:sldMasterId id="2147483661" r:id="rId2"/>
  </p:sldMasterIdLst>
  <p:notesMasterIdLst>
    <p:notesMasterId r:id="rId36"/>
  </p:notesMasterIdLst>
  <p:sldIdLst>
    <p:sldId id="256" r:id="rId3"/>
    <p:sldId id="293" r:id="rId4"/>
    <p:sldId id="258" r:id="rId5"/>
    <p:sldId id="279" r:id="rId6"/>
    <p:sldId id="264" r:id="rId7"/>
    <p:sldId id="277" r:id="rId8"/>
    <p:sldId id="276" r:id="rId9"/>
    <p:sldId id="278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81" r:id="rId22"/>
    <p:sldId id="282" r:id="rId23"/>
    <p:sldId id="280" r:id="rId24"/>
    <p:sldId id="287" r:id="rId25"/>
    <p:sldId id="288" r:id="rId26"/>
    <p:sldId id="283" r:id="rId27"/>
    <p:sldId id="285" r:id="rId28"/>
    <p:sldId id="286" r:id="rId29"/>
    <p:sldId id="289" r:id="rId30"/>
    <p:sldId id="290" r:id="rId31"/>
    <p:sldId id="291" r:id="rId32"/>
    <p:sldId id="292" r:id="rId33"/>
    <p:sldId id="261" r:id="rId34"/>
    <p:sldId id="262" r:id="rId35"/>
  </p:sldIdLst>
  <p:sldSz cx="9144000" cy="6858000" type="screen4x3"/>
  <p:notesSz cx="6858000" cy="9144000"/>
  <p:embeddedFontLst>
    <p:embeddedFont>
      <p:font typeface="Calibri" panose="020F0502020204030204" pitchFamily="34" charset="0"/>
      <p:regular r:id="rId37"/>
      <p:bold r:id="rId38"/>
      <p:italic r:id="rId39"/>
      <p:boldItalic r:id="rId40"/>
    </p:embeddedFont>
    <p:embeddedFont>
      <p:font typeface="Arial Black" panose="020B0A04020102020204" pitchFamily="34" charset="0"/>
      <p:bold r:id="rId4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2500" autoAdjust="0"/>
  </p:normalViewPr>
  <p:slideViewPr>
    <p:cSldViewPr snapToGrid="0">
      <p:cViewPr varScale="1">
        <p:scale>
          <a:sx n="85" d="100"/>
          <a:sy n="85" d="100"/>
        </p:scale>
        <p:origin x="1554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font" Target="fonts/font3.fntdata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font" Target="fonts/font2.fntdata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font" Target="fonts/font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font" Target="fonts/font1.fntdata"/><Relationship Id="rId40" Type="http://schemas.openxmlformats.org/officeDocument/2006/relationships/font" Target="fonts/font4.fntdata"/><Relationship Id="rId45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Shape 4"/>
          <p:cNvSpPr txBox="1">
            <a:spLocks noGrp="1"/>
          </p:cNvSpPr>
          <p:nvPr>
            <p:ph type="dt" idx="10"/>
          </p:nvPr>
        </p:nvSpPr>
        <p:spPr>
          <a:xfrm>
            <a:off x="3884612" y="0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Shape 5"/>
          <p:cNvSpPr>
            <a:spLocks noGrp="1" noRot="1" noChangeAspect="1"/>
          </p:cNvSpPr>
          <p:nvPr>
            <p:ph type="sldImg" idx="3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6" name="Shape 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Shape 8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702301528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Shape 11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14" name="Shape 11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" name="Shape 115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</a:t>
            </a:fld>
            <a:endParaRPr lang="pl-PL" sz="12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95010084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Shape 13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37" name="Shape 13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8" name="Shape 138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10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77696918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Shape 13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37" name="Shape 13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8" name="Shape 138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11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46507785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Shape 13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37" name="Shape 13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8" name="Shape 138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12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86576030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Shape 13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37" name="Shape 13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8" name="Shape 138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13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66466260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Shape 13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37" name="Shape 13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8" name="Shape 138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14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52522432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Shape 13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37" name="Shape 13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8" name="Shape 138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15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23326591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Shape 13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37" name="Shape 13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8" name="Shape 138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16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01507567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Shape 13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37" name="Shape 13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8" name="Shape 138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17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63630646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Shape 13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37" name="Shape 13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8" name="Shape 138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18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74063665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Shape 13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37" name="Shape 13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8" name="Shape 138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19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8173408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6756460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Shape 13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37" name="Shape 13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8" name="Shape 138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20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95982646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Shape 13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37" name="Shape 13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8" name="Shape 138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21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53502711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Shape 13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37" name="Shape 13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8" name="Shape 138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22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57027979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Shape 13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37" name="Shape 13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8" name="Shape 138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23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0784713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Shape 13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37" name="Shape 13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8" name="Shape 138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24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73722431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Shape 13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37" name="Shape 13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8" name="Shape 138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25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24456012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Shape 13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37" name="Shape 13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8" name="Shape 138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26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33179941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Shape 13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37" name="Shape 13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8" name="Shape 138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27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38859424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Shape 13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37" name="Shape 13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8" name="Shape 138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28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054382386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Shape 13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37" name="Shape 13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8" name="Shape 138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29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64884462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Shape 13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37" name="Shape 13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8" name="Shape 138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747785600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Shape 13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37" name="Shape 13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8" name="Shape 138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30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381857059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Shape 13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37" name="Shape 13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8" name="Shape 138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31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669046582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Shape 174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75" name="Shape 17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6" name="Shape 176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32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747714399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Shape 18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87" name="Shape 18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" name="Shape 188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33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14480247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Shape 13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37" name="Shape 13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8" name="Shape 138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4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49866677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Shape 13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37" name="Shape 13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8" name="Shape 138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5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0568704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Shape 13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37" name="Shape 13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8" name="Shape 138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6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52847218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Shape 13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37" name="Shape 13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8" name="Shape 138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7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13060239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Shape 13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37" name="Shape 13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8" name="Shape 138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8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89195288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Shape 13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37" name="Shape 13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8" name="Shape 138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9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2820979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Slajd tytułowy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hape 18"/>
          <p:cNvSpPr/>
          <p:nvPr/>
        </p:nvSpPr>
        <p:spPr>
          <a:xfrm>
            <a:off x="0" y="0"/>
            <a:ext cx="9143998" cy="5135429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" name="Shape 19"/>
          <p:cNvSpPr txBox="1">
            <a:spLocks noGrp="1"/>
          </p:cNvSpPr>
          <p:nvPr>
            <p:ph type="ctrTitle"/>
          </p:nvPr>
        </p:nvSpPr>
        <p:spPr>
          <a:xfrm>
            <a:off x="685800" y="3355848"/>
            <a:ext cx="8077199" cy="167335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Clr>
                <a:srgbClr val="FFC700"/>
              </a:buClr>
              <a:buFont typeface="Calibri"/>
              <a:buNone/>
              <a:defRPr sz="47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20" name="Shape 20"/>
          <p:cNvSpPr txBox="1">
            <a:spLocks noGrp="1"/>
          </p:cNvSpPr>
          <p:nvPr>
            <p:ph type="subTitle" idx="1"/>
          </p:nvPr>
        </p:nvSpPr>
        <p:spPr>
          <a:xfrm>
            <a:off x="685800" y="1828800"/>
            <a:ext cx="8077199" cy="149961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Clr>
                <a:schemeClr val="accent1"/>
              </a:buClr>
              <a:buFont typeface="Noto Sans Symbols"/>
              <a:buNone/>
              <a:defRPr sz="20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ctr" rtl="0">
              <a:spcBef>
                <a:spcPts val="560"/>
              </a:spcBef>
              <a:buClr>
                <a:schemeClr val="accent2"/>
              </a:buClr>
              <a:buFont typeface="Noto Sans Symbols"/>
              <a:buNone/>
              <a:defRPr sz="2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ctr" rtl="0">
              <a:spcBef>
                <a:spcPts val="480"/>
              </a:spcBef>
              <a:buClr>
                <a:schemeClr val="accent3"/>
              </a:buClr>
              <a:buFont typeface="Arial"/>
              <a:buNone/>
              <a:defRPr sz="2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ctr" rtl="0">
              <a:spcBef>
                <a:spcPts val="400"/>
              </a:spcBef>
              <a:buClr>
                <a:schemeClr val="accent4"/>
              </a:buClr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ctr" rtl="0">
              <a:spcBef>
                <a:spcPts val="400"/>
              </a:spcBef>
              <a:buClr>
                <a:schemeClr val="accent5"/>
              </a:buClr>
              <a:buFont typeface="Noto Sans Symbols"/>
              <a:buNone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ctr" rtl="0">
              <a:spcBef>
                <a:spcPts val="400"/>
              </a:spcBef>
              <a:buClr>
                <a:schemeClr val="accent6"/>
              </a:buClr>
              <a:buFont typeface="Noto Sans Symbols"/>
              <a:buNone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ctr" rtl="0">
              <a:spcBef>
                <a:spcPts val="360"/>
              </a:spcBef>
              <a:buClr>
                <a:schemeClr val="accent1"/>
              </a:buClr>
              <a:buFont typeface="Noto Sans Symbols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ctr" rtl="0">
              <a:spcBef>
                <a:spcPts val="360"/>
              </a:spcBef>
              <a:buClr>
                <a:schemeClr val="accent2"/>
              </a:buClr>
              <a:buFont typeface="Noto Sans Symbols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ctr" rtl="0">
              <a:spcBef>
                <a:spcPts val="360"/>
              </a:spcBef>
              <a:buClr>
                <a:schemeClr val="accent3"/>
              </a:buClr>
              <a:buFont typeface="Noto Sans Symbols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1" name="Shape 21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2" name="Shape 22"/>
          <p:cNvSpPr txBox="1">
            <a:spLocks noGrp="1"/>
          </p:cNvSpPr>
          <p:nvPr>
            <p:ph type="ftr" idx="11"/>
          </p:nvPr>
        </p:nvSpPr>
        <p:spPr>
          <a:xfrm>
            <a:off x="2640596" y="6476998"/>
            <a:ext cx="550771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3" name="Shape 23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" name="Shape 24"/>
          <p:cNvSpPr/>
          <p:nvPr/>
        </p:nvSpPr>
        <p:spPr>
          <a:xfrm>
            <a:off x="0" y="5128333"/>
            <a:ext cx="9144000" cy="45719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>
  <p:cSld name="Tytuł i tekst pionowy"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Shape 99"/>
          <p:cNvSpPr txBox="1"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Clr>
                <a:srgbClr val="FFC700"/>
              </a:buClr>
              <a:buFont typeface="Calibri"/>
              <a:buNone/>
              <a:defRPr sz="45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100" name="Shape 100"/>
          <p:cNvSpPr txBox="1">
            <a:spLocks noGrp="1"/>
          </p:cNvSpPr>
          <p:nvPr>
            <p:ph type="body" idx="1"/>
          </p:nvPr>
        </p:nvSpPr>
        <p:spPr>
          <a:xfrm rot="5400000">
            <a:off x="2259195" y="-26804"/>
            <a:ext cx="4625608" cy="8229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16205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14300" algn="l" rtl="0">
              <a:spcBef>
                <a:spcPts val="560"/>
              </a:spcBef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82296" algn="l" rtl="0">
              <a:spcBef>
                <a:spcPts val="480"/>
              </a:spcBef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60452" algn="l" rtl="0">
              <a:spcBef>
                <a:spcPts val="400"/>
              </a:spcBef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67564" algn="l" rtl="0">
              <a:spcBef>
                <a:spcPts val="400"/>
              </a:spcBef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65532" algn="l" rtl="0">
              <a:spcBef>
                <a:spcPts val="40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76200" algn="l" rtl="0">
              <a:spcBef>
                <a:spcPts val="36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74167" algn="l" rtl="0">
              <a:spcBef>
                <a:spcPts val="36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72135" algn="l" rtl="0">
              <a:spcBef>
                <a:spcPts val="36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1" name="Shape 101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2" name="Shape 102"/>
          <p:cNvSpPr txBox="1">
            <a:spLocks noGrp="1"/>
          </p:cNvSpPr>
          <p:nvPr>
            <p:ph type="ftr" idx="11"/>
          </p:nvPr>
        </p:nvSpPr>
        <p:spPr>
          <a:xfrm>
            <a:off x="2640596" y="6476998"/>
            <a:ext cx="550771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3" name="Shape 103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>
  <p:cSld name="Tytuł pionowy i tekst"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Shape 105"/>
          <p:cNvSpPr/>
          <p:nvPr/>
        </p:nvSpPr>
        <p:spPr>
          <a:xfrm>
            <a:off x="6598920" y="0"/>
            <a:ext cx="45719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6" name="Shape 106"/>
          <p:cNvSpPr/>
          <p:nvPr/>
        </p:nvSpPr>
        <p:spPr>
          <a:xfrm>
            <a:off x="6647686" y="0"/>
            <a:ext cx="2514600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7" name="Shape 107"/>
          <p:cNvSpPr txBox="1">
            <a:spLocks noGrp="1"/>
          </p:cNvSpPr>
          <p:nvPr>
            <p:ph type="title"/>
          </p:nvPr>
        </p:nvSpPr>
        <p:spPr>
          <a:xfrm rot="5400000">
            <a:off x="4808537" y="2247902"/>
            <a:ext cx="5851525" cy="19049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Clr>
                <a:srgbClr val="FFC700"/>
              </a:buClr>
              <a:buFont typeface="Calibri"/>
              <a:buNone/>
              <a:defRPr sz="45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108" name="Shape 108"/>
          <p:cNvSpPr txBox="1">
            <a:spLocks noGrp="1"/>
          </p:cNvSpPr>
          <p:nvPr>
            <p:ph type="body" idx="1"/>
          </p:nvPr>
        </p:nvSpPr>
        <p:spPr>
          <a:xfrm rot="5400000">
            <a:off x="541337" y="220662"/>
            <a:ext cx="5851525" cy="60197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16205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14300" algn="l" rtl="0">
              <a:spcBef>
                <a:spcPts val="560"/>
              </a:spcBef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82296" algn="l" rtl="0">
              <a:spcBef>
                <a:spcPts val="480"/>
              </a:spcBef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60452" algn="l" rtl="0">
              <a:spcBef>
                <a:spcPts val="400"/>
              </a:spcBef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67564" algn="l" rtl="0">
              <a:spcBef>
                <a:spcPts val="400"/>
              </a:spcBef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65532" algn="l" rtl="0">
              <a:spcBef>
                <a:spcPts val="40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76200" algn="l" rtl="0">
              <a:spcBef>
                <a:spcPts val="36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74167" algn="l" rtl="0">
              <a:spcBef>
                <a:spcPts val="36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72135" algn="l" rtl="0">
              <a:spcBef>
                <a:spcPts val="36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9" name="Shape 109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10" name="Shape 110"/>
          <p:cNvSpPr txBox="1">
            <a:spLocks noGrp="1"/>
          </p:cNvSpPr>
          <p:nvPr>
            <p:ph type="ftr" idx="11"/>
          </p:nvPr>
        </p:nvSpPr>
        <p:spPr>
          <a:xfrm>
            <a:off x="2640597" y="6377458"/>
            <a:ext cx="3836403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11" name="Shape 111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Tytuł, zawartość i 2 elementy zawartości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Shape 34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Clr>
                <a:srgbClr val="FFC700"/>
              </a:buClr>
              <a:buFont typeface="Calibri"/>
              <a:buNone/>
              <a:defRPr sz="45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35" name="Shape 35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599" cy="452596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16205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14300" algn="l" rtl="0">
              <a:spcBef>
                <a:spcPts val="560"/>
              </a:spcBef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82296" algn="l" rtl="0">
              <a:spcBef>
                <a:spcPts val="480"/>
              </a:spcBef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60452" algn="l" rtl="0">
              <a:spcBef>
                <a:spcPts val="400"/>
              </a:spcBef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67564" algn="l" rtl="0">
              <a:spcBef>
                <a:spcPts val="400"/>
              </a:spcBef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65532" algn="l" rtl="0">
              <a:spcBef>
                <a:spcPts val="40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76200" algn="l" rtl="0">
              <a:spcBef>
                <a:spcPts val="36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74167" algn="l" rtl="0">
              <a:spcBef>
                <a:spcPts val="36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72135" algn="l" rtl="0">
              <a:spcBef>
                <a:spcPts val="36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6" name="Shape 36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599" cy="218598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16205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14300" algn="l" rtl="0">
              <a:spcBef>
                <a:spcPts val="560"/>
              </a:spcBef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82296" algn="l" rtl="0">
              <a:spcBef>
                <a:spcPts val="480"/>
              </a:spcBef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60452" algn="l" rtl="0">
              <a:spcBef>
                <a:spcPts val="400"/>
              </a:spcBef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67564" algn="l" rtl="0">
              <a:spcBef>
                <a:spcPts val="400"/>
              </a:spcBef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65532" algn="l" rtl="0">
              <a:spcBef>
                <a:spcPts val="40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76200" algn="l" rtl="0">
              <a:spcBef>
                <a:spcPts val="36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74167" algn="l" rtl="0">
              <a:spcBef>
                <a:spcPts val="36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72135" algn="l" rtl="0">
              <a:spcBef>
                <a:spcPts val="36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7" name="Shape 37"/>
          <p:cNvSpPr txBox="1">
            <a:spLocks noGrp="1"/>
          </p:cNvSpPr>
          <p:nvPr>
            <p:ph type="body" idx="3"/>
          </p:nvPr>
        </p:nvSpPr>
        <p:spPr>
          <a:xfrm>
            <a:off x="4648200" y="3938587"/>
            <a:ext cx="4038599" cy="218757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16205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14300" algn="l" rtl="0">
              <a:spcBef>
                <a:spcPts val="560"/>
              </a:spcBef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82296" algn="l" rtl="0">
              <a:spcBef>
                <a:spcPts val="480"/>
              </a:spcBef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60452" algn="l" rtl="0">
              <a:spcBef>
                <a:spcPts val="400"/>
              </a:spcBef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67564" algn="l" rtl="0">
              <a:spcBef>
                <a:spcPts val="400"/>
              </a:spcBef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65532" algn="l" rtl="0">
              <a:spcBef>
                <a:spcPts val="40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76200" algn="l" rtl="0">
              <a:spcBef>
                <a:spcPts val="36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74167" algn="l" rtl="0">
              <a:spcBef>
                <a:spcPts val="36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72135" algn="l" rtl="0">
              <a:spcBef>
                <a:spcPts val="36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8" name="Shape 38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599" cy="47624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9" name="Shape 39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4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0" name="Shape 40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599" cy="47624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 b="0" i="0" u="none" strike="noStrike" cap="none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Nagłówek sekcji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Shape 48"/>
          <p:cNvSpPr/>
          <p:nvPr/>
        </p:nvSpPr>
        <p:spPr>
          <a:xfrm>
            <a:off x="0" y="0"/>
            <a:ext cx="9144000" cy="260252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" name="Shape 49"/>
          <p:cNvSpPr/>
          <p:nvPr/>
        </p:nvSpPr>
        <p:spPr>
          <a:xfrm>
            <a:off x="0" y="2602519"/>
            <a:ext cx="9144000" cy="45719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" name="Shape 50"/>
          <p:cNvSpPr txBox="1">
            <a:spLocks noGrp="1"/>
          </p:cNvSpPr>
          <p:nvPr>
            <p:ph type="title"/>
          </p:nvPr>
        </p:nvSpPr>
        <p:spPr>
          <a:xfrm>
            <a:off x="749808" y="118871"/>
            <a:ext cx="8013191" cy="1636776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Clr>
                <a:srgbClr val="FFC700"/>
              </a:buClr>
              <a:buFont typeface="Calibri"/>
              <a:buNone/>
              <a:defRPr sz="47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51" name="Shape 51"/>
          <p:cNvSpPr txBox="1">
            <a:spLocks noGrp="1"/>
          </p:cNvSpPr>
          <p:nvPr>
            <p:ph type="body" idx="1"/>
          </p:nvPr>
        </p:nvSpPr>
        <p:spPr>
          <a:xfrm>
            <a:off x="740664" y="1828800"/>
            <a:ext cx="8022336" cy="6857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Clr>
                <a:schemeClr val="accent1"/>
              </a:buClr>
              <a:buFont typeface="Noto Sans Symbols"/>
              <a:buNone/>
              <a:defRPr sz="20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360"/>
              </a:spcBef>
              <a:buClr>
                <a:schemeClr val="accent2"/>
              </a:buClr>
              <a:buFont typeface="Noto Sans Symbols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320"/>
              </a:spcBef>
              <a:buClr>
                <a:schemeClr val="accent3"/>
              </a:buClr>
              <a:buFont typeface="Arial"/>
              <a:buNone/>
              <a:defRPr sz="16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280"/>
              </a:spcBef>
              <a:buClr>
                <a:schemeClr val="accent4"/>
              </a:buClr>
              <a:buFont typeface="Arial"/>
              <a:buNone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280"/>
              </a:spcBef>
              <a:buClr>
                <a:schemeClr val="accent5"/>
              </a:buClr>
              <a:buFont typeface="Noto Sans Symbols"/>
              <a:buNone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280"/>
              </a:spcBef>
              <a:buClr>
                <a:schemeClr val="accent6"/>
              </a:buClr>
              <a:buFont typeface="Noto Sans Symbols"/>
              <a:buNone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280"/>
              </a:spcBef>
              <a:buClr>
                <a:schemeClr val="accent1"/>
              </a:buClr>
              <a:buFont typeface="Noto Sans Symbols"/>
              <a:buNone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280"/>
              </a:spcBef>
              <a:buClr>
                <a:schemeClr val="accent2"/>
              </a:buClr>
              <a:buFont typeface="Noto Sans Symbols"/>
              <a:buNone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280"/>
              </a:spcBef>
              <a:buClr>
                <a:schemeClr val="accent3"/>
              </a:buClr>
              <a:buFont typeface="Noto Sans Symbols"/>
              <a:buNone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2" name="Shape 52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3" name="Shape 53"/>
          <p:cNvSpPr txBox="1">
            <a:spLocks noGrp="1"/>
          </p:cNvSpPr>
          <p:nvPr>
            <p:ph type="ftr" idx="11"/>
          </p:nvPr>
        </p:nvSpPr>
        <p:spPr>
          <a:xfrm>
            <a:off x="2640596" y="6476998"/>
            <a:ext cx="550771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4" name="Shape 54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Dwa elementy zawartości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Shape 56"/>
          <p:cNvSpPr txBox="1"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Clr>
                <a:srgbClr val="FFC700"/>
              </a:buClr>
              <a:buFont typeface="Calibri"/>
              <a:buNone/>
              <a:defRPr sz="45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57" name="Shape 57"/>
          <p:cNvSpPr txBox="1">
            <a:spLocks noGrp="1"/>
          </p:cNvSpPr>
          <p:nvPr>
            <p:ph type="body" idx="1"/>
          </p:nvPr>
        </p:nvSpPr>
        <p:spPr>
          <a:xfrm>
            <a:off x="457200" y="1773935"/>
            <a:ext cx="4038599" cy="4623816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18237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◼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37159" algn="l" rtl="0">
              <a:spcBef>
                <a:spcPts val="480"/>
              </a:spcBef>
              <a:buClr>
                <a:schemeClr val="accent2"/>
              </a:buClr>
              <a:buSzPct val="90000"/>
              <a:buFont typeface="Noto Sans Symbols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107696" algn="l" rtl="0">
              <a:spcBef>
                <a:spcPts val="400"/>
              </a:spcBef>
              <a:buClr>
                <a:schemeClr val="accent3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73152" algn="l" rtl="0">
              <a:spcBef>
                <a:spcPts val="360"/>
              </a:spcBef>
              <a:buClr>
                <a:schemeClr val="accent4"/>
              </a:buClr>
              <a:buSzPct val="100000"/>
              <a:buFont typeface="Arial"/>
              <a:buChar char="▪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80264" algn="l" rtl="0">
              <a:spcBef>
                <a:spcPts val="360"/>
              </a:spcBef>
              <a:buClr>
                <a:schemeClr val="accent5"/>
              </a:buClr>
              <a:buSzPct val="100000"/>
              <a:buFont typeface="Noto Sans Symbols"/>
              <a:buChar char="●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78232" algn="l" rtl="0">
              <a:spcBef>
                <a:spcPts val="36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76200" algn="l" rtl="0">
              <a:spcBef>
                <a:spcPts val="36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74167" algn="l" rtl="0">
              <a:spcBef>
                <a:spcPts val="36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72135" algn="l" rtl="0">
              <a:spcBef>
                <a:spcPts val="36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8" name="Shape 58"/>
          <p:cNvSpPr txBox="1">
            <a:spLocks noGrp="1"/>
          </p:cNvSpPr>
          <p:nvPr>
            <p:ph type="body" idx="2"/>
          </p:nvPr>
        </p:nvSpPr>
        <p:spPr>
          <a:xfrm>
            <a:off x="4648200" y="1773935"/>
            <a:ext cx="4038599" cy="4623816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18237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◼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37159" algn="l" rtl="0">
              <a:spcBef>
                <a:spcPts val="480"/>
              </a:spcBef>
              <a:buClr>
                <a:schemeClr val="accent2"/>
              </a:buClr>
              <a:buSzPct val="90000"/>
              <a:buFont typeface="Noto Sans Symbols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107696" algn="l" rtl="0">
              <a:spcBef>
                <a:spcPts val="400"/>
              </a:spcBef>
              <a:buClr>
                <a:schemeClr val="accent3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73152" algn="l" rtl="0">
              <a:spcBef>
                <a:spcPts val="360"/>
              </a:spcBef>
              <a:buClr>
                <a:schemeClr val="accent4"/>
              </a:buClr>
              <a:buSzPct val="100000"/>
              <a:buFont typeface="Arial"/>
              <a:buChar char="▪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80264" algn="l" rtl="0">
              <a:spcBef>
                <a:spcPts val="360"/>
              </a:spcBef>
              <a:buClr>
                <a:schemeClr val="accent5"/>
              </a:buClr>
              <a:buSzPct val="100000"/>
              <a:buFont typeface="Noto Sans Symbols"/>
              <a:buChar char="●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78232" algn="l" rtl="0">
              <a:spcBef>
                <a:spcPts val="36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76200" algn="l" rtl="0">
              <a:spcBef>
                <a:spcPts val="36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74167" algn="l" rtl="0">
              <a:spcBef>
                <a:spcPts val="36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72135" algn="l" rtl="0">
              <a:spcBef>
                <a:spcPts val="36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9" name="Shape 59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0" name="Shape 60"/>
          <p:cNvSpPr txBox="1">
            <a:spLocks noGrp="1"/>
          </p:cNvSpPr>
          <p:nvPr>
            <p:ph type="ftr" idx="11"/>
          </p:nvPr>
        </p:nvSpPr>
        <p:spPr>
          <a:xfrm>
            <a:off x="2640596" y="6476998"/>
            <a:ext cx="550771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1" name="Shape 61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Porównanie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Shape 63"/>
          <p:cNvSpPr txBox="1"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Clr>
                <a:srgbClr val="FFC700"/>
              </a:buClr>
              <a:buFont typeface="Calibri"/>
              <a:buNone/>
              <a:defRPr sz="45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64" name="Shape 64"/>
          <p:cNvSpPr txBox="1">
            <a:spLocks noGrp="1"/>
          </p:cNvSpPr>
          <p:nvPr>
            <p:ph type="body" idx="1"/>
          </p:nvPr>
        </p:nvSpPr>
        <p:spPr>
          <a:xfrm>
            <a:off x="457200" y="1698986"/>
            <a:ext cx="4040187" cy="71535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Clr>
                <a:schemeClr val="accent1"/>
              </a:buClr>
              <a:buFont typeface="Noto Sans Symbols"/>
              <a:buNone/>
              <a:defRPr sz="23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400"/>
              </a:spcBef>
              <a:buClr>
                <a:schemeClr val="accent2"/>
              </a:buClr>
              <a:buFont typeface="Noto Sans Symbols"/>
              <a:buNone/>
              <a:defRPr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360"/>
              </a:spcBef>
              <a:buClr>
                <a:schemeClr val="accent3"/>
              </a:buClr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320"/>
              </a:spcBef>
              <a:buClr>
                <a:schemeClr val="accent4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320"/>
              </a:spcBef>
              <a:buClr>
                <a:schemeClr val="accent5"/>
              </a:buClr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320"/>
              </a:spcBef>
              <a:buClr>
                <a:schemeClr val="accent6"/>
              </a:buClr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320"/>
              </a:spcBef>
              <a:buClr>
                <a:schemeClr val="accent1"/>
              </a:buClr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320"/>
              </a:spcBef>
              <a:buClr>
                <a:schemeClr val="accent2"/>
              </a:buClr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320"/>
              </a:spcBef>
              <a:buClr>
                <a:schemeClr val="accent3"/>
              </a:buClr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5" name="Shape 65"/>
          <p:cNvSpPr txBox="1">
            <a:spLocks noGrp="1"/>
          </p:cNvSpPr>
          <p:nvPr>
            <p:ph type="body" idx="2"/>
          </p:nvPr>
        </p:nvSpPr>
        <p:spPr>
          <a:xfrm>
            <a:off x="457200" y="2449511"/>
            <a:ext cx="4040187" cy="395128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20269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◼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60019" algn="l" rtl="0">
              <a:spcBef>
                <a:spcPts val="400"/>
              </a:spcBef>
              <a:buClr>
                <a:schemeClr val="accent2"/>
              </a:buClr>
              <a:buSzPct val="900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120396" algn="l" rtl="0">
              <a:spcBef>
                <a:spcPts val="360"/>
              </a:spcBef>
              <a:buClr>
                <a:schemeClr val="accent3"/>
              </a:buClr>
              <a:buSzPct val="100000"/>
              <a:buFont typeface="Arial"/>
              <a:buChar char="▪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85852" algn="l" rtl="0">
              <a:spcBef>
                <a:spcPts val="320"/>
              </a:spcBef>
              <a:buClr>
                <a:schemeClr val="accent4"/>
              </a:buClr>
              <a:buSzPct val="100000"/>
              <a:buFont typeface="Arial"/>
              <a:buChar char="▪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92964" algn="l" rtl="0">
              <a:spcBef>
                <a:spcPts val="320"/>
              </a:spcBef>
              <a:buClr>
                <a:schemeClr val="accent5"/>
              </a:buClr>
              <a:buSzPct val="100000"/>
              <a:buFont typeface="Noto Sans Symbols"/>
              <a:buChar char="●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90932" algn="l" rtl="0">
              <a:spcBef>
                <a:spcPts val="32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88900" algn="l" rtl="0">
              <a:spcBef>
                <a:spcPts val="32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86867" algn="l" rtl="0">
              <a:spcBef>
                <a:spcPts val="32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84835" algn="l" rtl="0">
              <a:spcBef>
                <a:spcPts val="32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6" name="Shape 66"/>
          <p:cNvSpPr txBox="1">
            <a:spLocks noGrp="1"/>
          </p:cNvSpPr>
          <p:nvPr>
            <p:ph type="body" idx="3"/>
          </p:nvPr>
        </p:nvSpPr>
        <p:spPr>
          <a:xfrm>
            <a:off x="4645025" y="1698986"/>
            <a:ext cx="4041774" cy="71535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Clr>
                <a:schemeClr val="accent1"/>
              </a:buClr>
              <a:buFont typeface="Noto Sans Symbols"/>
              <a:buNone/>
              <a:defRPr sz="23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400"/>
              </a:spcBef>
              <a:buClr>
                <a:schemeClr val="accent2"/>
              </a:buClr>
              <a:buFont typeface="Noto Sans Symbols"/>
              <a:buNone/>
              <a:defRPr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360"/>
              </a:spcBef>
              <a:buClr>
                <a:schemeClr val="accent3"/>
              </a:buClr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320"/>
              </a:spcBef>
              <a:buClr>
                <a:schemeClr val="accent4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320"/>
              </a:spcBef>
              <a:buClr>
                <a:schemeClr val="accent5"/>
              </a:buClr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320"/>
              </a:spcBef>
              <a:buClr>
                <a:schemeClr val="accent6"/>
              </a:buClr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320"/>
              </a:spcBef>
              <a:buClr>
                <a:schemeClr val="accent1"/>
              </a:buClr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320"/>
              </a:spcBef>
              <a:buClr>
                <a:schemeClr val="accent2"/>
              </a:buClr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320"/>
              </a:spcBef>
              <a:buClr>
                <a:schemeClr val="accent3"/>
              </a:buClr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7" name="Shape 67"/>
          <p:cNvSpPr txBox="1">
            <a:spLocks noGrp="1"/>
          </p:cNvSpPr>
          <p:nvPr>
            <p:ph type="body" idx="4"/>
          </p:nvPr>
        </p:nvSpPr>
        <p:spPr>
          <a:xfrm>
            <a:off x="4645025" y="2449511"/>
            <a:ext cx="4041774" cy="395128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20269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◼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60019" algn="l" rtl="0">
              <a:spcBef>
                <a:spcPts val="400"/>
              </a:spcBef>
              <a:buClr>
                <a:schemeClr val="accent2"/>
              </a:buClr>
              <a:buSzPct val="900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120396" algn="l" rtl="0">
              <a:spcBef>
                <a:spcPts val="360"/>
              </a:spcBef>
              <a:buClr>
                <a:schemeClr val="accent3"/>
              </a:buClr>
              <a:buSzPct val="100000"/>
              <a:buFont typeface="Arial"/>
              <a:buChar char="▪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85852" algn="l" rtl="0">
              <a:spcBef>
                <a:spcPts val="320"/>
              </a:spcBef>
              <a:buClr>
                <a:schemeClr val="accent4"/>
              </a:buClr>
              <a:buSzPct val="100000"/>
              <a:buFont typeface="Arial"/>
              <a:buChar char="▪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92964" algn="l" rtl="0">
              <a:spcBef>
                <a:spcPts val="320"/>
              </a:spcBef>
              <a:buClr>
                <a:schemeClr val="accent5"/>
              </a:buClr>
              <a:buSzPct val="100000"/>
              <a:buFont typeface="Noto Sans Symbols"/>
              <a:buChar char="●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90932" algn="l" rtl="0">
              <a:spcBef>
                <a:spcPts val="32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88900" algn="l" rtl="0">
              <a:spcBef>
                <a:spcPts val="32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86867" algn="l" rtl="0">
              <a:spcBef>
                <a:spcPts val="32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84835" algn="l" rtl="0">
              <a:spcBef>
                <a:spcPts val="32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8" name="Shape 68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9" name="Shape 69"/>
          <p:cNvSpPr txBox="1">
            <a:spLocks noGrp="1"/>
          </p:cNvSpPr>
          <p:nvPr>
            <p:ph type="ftr" idx="11"/>
          </p:nvPr>
        </p:nvSpPr>
        <p:spPr>
          <a:xfrm>
            <a:off x="2640596" y="6476998"/>
            <a:ext cx="550771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0" name="Shape 70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ylko tytuł"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Shape 72"/>
          <p:cNvSpPr txBox="1"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Clr>
                <a:srgbClr val="FFC700"/>
              </a:buClr>
              <a:buFont typeface="Calibri"/>
              <a:buNone/>
              <a:defRPr sz="45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73" name="Shape 73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4" name="Shape 74"/>
          <p:cNvSpPr txBox="1">
            <a:spLocks noGrp="1"/>
          </p:cNvSpPr>
          <p:nvPr>
            <p:ph type="ftr" idx="11"/>
          </p:nvPr>
        </p:nvSpPr>
        <p:spPr>
          <a:xfrm>
            <a:off x="2640596" y="6476998"/>
            <a:ext cx="550771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5" name="Shape 75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Pusty"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Shape 77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8" name="Shape 78"/>
          <p:cNvSpPr txBox="1">
            <a:spLocks noGrp="1"/>
          </p:cNvSpPr>
          <p:nvPr>
            <p:ph type="ftr" idx="11"/>
          </p:nvPr>
        </p:nvSpPr>
        <p:spPr>
          <a:xfrm>
            <a:off x="2640596" y="6476998"/>
            <a:ext cx="550771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9" name="Shape 79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>
  <p:cSld name="Zawartość z podpisem"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Shape 81"/>
          <p:cNvSpPr txBox="1">
            <a:spLocks noGrp="1"/>
          </p:cNvSpPr>
          <p:nvPr>
            <p:ph type="title"/>
          </p:nvPr>
        </p:nvSpPr>
        <p:spPr>
          <a:xfrm>
            <a:off x="167838" y="152400"/>
            <a:ext cx="2523743" cy="97840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Clr>
                <a:srgbClr val="FFC700"/>
              </a:buClr>
              <a:buFont typeface="Calibri"/>
              <a:buNone/>
              <a:defRPr sz="2000" b="0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82" name="Shape 82"/>
          <p:cNvSpPr txBox="1">
            <a:spLocks noGrp="1"/>
          </p:cNvSpPr>
          <p:nvPr>
            <p:ph type="body" idx="1"/>
          </p:nvPr>
        </p:nvSpPr>
        <p:spPr>
          <a:xfrm>
            <a:off x="3019376" y="1743133"/>
            <a:ext cx="5920640" cy="455888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16205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14300" algn="l" rtl="0">
              <a:spcBef>
                <a:spcPts val="560"/>
              </a:spcBef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82296" algn="l" rtl="0">
              <a:spcBef>
                <a:spcPts val="480"/>
              </a:spcBef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60452" algn="l" rtl="0">
              <a:spcBef>
                <a:spcPts val="400"/>
              </a:spcBef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67564" algn="l" rtl="0">
              <a:spcBef>
                <a:spcPts val="400"/>
              </a:spcBef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65532" algn="l" rtl="0">
              <a:spcBef>
                <a:spcPts val="40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63500" algn="l" rtl="0">
              <a:spcBef>
                <a:spcPts val="40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61467" algn="l" rtl="0">
              <a:spcBef>
                <a:spcPts val="40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59435" algn="l" rtl="0">
              <a:spcBef>
                <a:spcPts val="40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3" name="Shape 83"/>
          <p:cNvSpPr txBox="1">
            <a:spLocks noGrp="1"/>
          </p:cNvSpPr>
          <p:nvPr>
            <p:ph type="body" idx="2"/>
          </p:nvPr>
        </p:nvSpPr>
        <p:spPr>
          <a:xfrm>
            <a:off x="167838" y="1730017"/>
            <a:ext cx="2468880" cy="4572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Clr>
                <a:schemeClr val="accent1"/>
              </a:buClr>
              <a:buFont typeface="Noto Sans Symbols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240"/>
              </a:spcBef>
              <a:buClr>
                <a:schemeClr val="accent2"/>
              </a:buClr>
              <a:buFont typeface="Noto Sans Symbols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200"/>
              </a:spcBef>
              <a:buClr>
                <a:schemeClr val="accent3"/>
              </a:buClr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180"/>
              </a:spcBef>
              <a:buClr>
                <a:schemeClr val="accent4"/>
              </a:buClr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180"/>
              </a:spcBef>
              <a:buClr>
                <a:schemeClr val="accent5"/>
              </a:buClr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180"/>
              </a:spcBef>
              <a:buClr>
                <a:schemeClr val="accent6"/>
              </a:buClr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180"/>
              </a:spcBef>
              <a:buClr>
                <a:schemeClr val="accent1"/>
              </a:buClr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180"/>
              </a:spcBef>
              <a:buClr>
                <a:schemeClr val="accent2"/>
              </a:buClr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180"/>
              </a:spcBef>
              <a:buClr>
                <a:schemeClr val="accent3"/>
              </a:buClr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4" name="Shape 84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5" name="Shape 85"/>
          <p:cNvSpPr txBox="1">
            <a:spLocks noGrp="1"/>
          </p:cNvSpPr>
          <p:nvPr>
            <p:ph type="ftr" idx="11"/>
          </p:nvPr>
        </p:nvSpPr>
        <p:spPr>
          <a:xfrm>
            <a:off x="2640596" y="6476998"/>
            <a:ext cx="550771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6" name="Shape 86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7" name="Shape 87"/>
          <p:cNvSpPr/>
          <p:nvPr/>
        </p:nvSpPr>
        <p:spPr>
          <a:xfrm>
            <a:off x="2855736" y="0"/>
            <a:ext cx="45719" cy="145389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8" name="Shape 88"/>
          <p:cNvSpPr/>
          <p:nvPr/>
        </p:nvSpPr>
        <p:spPr>
          <a:xfrm>
            <a:off x="2855736" y="0"/>
            <a:ext cx="45719" cy="145389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>
  <p:cSld name="Obraz z podpisem"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Shape 90"/>
          <p:cNvSpPr txBox="1">
            <a:spLocks noGrp="1"/>
          </p:cNvSpPr>
          <p:nvPr>
            <p:ph type="title"/>
          </p:nvPr>
        </p:nvSpPr>
        <p:spPr>
          <a:xfrm>
            <a:off x="164592" y="155447"/>
            <a:ext cx="2525149" cy="97840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Clr>
                <a:srgbClr val="FFC700"/>
              </a:buClr>
              <a:buFont typeface="Calibri"/>
              <a:buNone/>
              <a:defRPr sz="2000" b="0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91" name="Shape 91"/>
          <p:cNvSpPr>
            <a:spLocks noGrp="1"/>
          </p:cNvSpPr>
          <p:nvPr>
            <p:ph type="pic" idx="2"/>
          </p:nvPr>
        </p:nvSpPr>
        <p:spPr>
          <a:xfrm>
            <a:off x="2903805" y="1484808"/>
            <a:ext cx="6247396" cy="5373192"/>
          </a:xfrm>
          <a:prstGeom prst="rect">
            <a:avLst/>
          </a:prstGeom>
          <a:solidFill>
            <a:srgbClr val="BABABB"/>
          </a:solidFill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Clr>
                <a:schemeClr val="accent1"/>
              </a:buClr>
              <a:buFont typeface="Noto Sans Symbols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560"/>
              </a:spcBef>
              <a:buClr>
                <a:schemeClr val="accent2"/>
              </a:buClr>
              <a:buFont typeface="Noto Sans Symbols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480"/>
              </a:spcBef>
              <a:buClr>
                <a:schemeClr val="accent3"/>
              </a:buClr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400"/>
              </a:spcBef>
              <a:buClr>
                <a:schemeClr val="accent4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400"/>
              </a:spcBef>
              <a:buClr>
                <a:schemeClr val="accent5"/>
              </a:buClr>
              <a:buFont typeface="Noto Sans Symbols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400"/>
              </a:spcBef>
              <a:buClr>
                <a:schemeClr val="accent6"/>
              </a:buClr>
              <a:buFont typeface="Noto Sans Symbols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400"/>
              </a:spcBef>
              <a:buClr>
                <a:schemeClr val="accent1"/>
              </a:buClr>
              <a:buFont typeface="Noto Sans Symbols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400"/>
              </a:spcBef>
              <a:buClr>
                <a:schemeClr val="accent2"/>
              </a:buClr>
              <a:buFont typeface="Noto Sans Symbols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400"/>
              </a:spcBef>
              <a:buClr>
                <a:schemeClr val="accent3"/>
              </a:buClr>
              <a:buFont typeface="Noto Sans Symbols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2" name="Shape 92"/>
          <p:cNvSpPr txBox="1">
            <a:spLocks noGrp="1"/>
          </p:cNvSpPr>
          <p:nvPr>
            <p:ph type="body" idx="1"/>
          </p:nvPr>
        </p:nvSpPr>
        <p:spPr>
          <a:xfrm>
            <a:off x="164592" y="1728216"/>
            <a:ext cx="2468880" cy="4572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Clr>
                <a:schemeClr val="accent1"/>
              </a:buClr>
              <a:buFont typeface="Noto Sans Symbols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240"/>
              </a:spcBef>
              <a:buClr>
                <a:schemeClr val="accent2"/>
              </a:buClr>
              <a:buFont typeface="Noto Sans Symbols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200"/>
              </a:spcBef>
              <a:buClr>
                <a:schemeClr val="accent3"/>
              </a:buClr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180"/>
              </a:spcBef>
              <a:buClr>
                <a:schemeClr val="accent4"/>
              </a:buClr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180"/>
              </a:spcBef>
              <a:buClr>
                <a:schemeClr val="accent5"/>
              </a:buClr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180"/>
              </a:spcBef>
              <a:buClr>
                <a:schemeClr val="accent6"/>
              </a:buClr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180"/>
              </a:spcBef>
              <a:buClr>
                <a:schemeClr val="accent1"/>
              </a:buClr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180"/>
              </a:spcBef>
              <a:buClr>
                <a:schemeClr val="accent2"/>
              </a:buClr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180"/>
              </a:spcBef>
              <a:buClr>
                <a:schemeClr val="accent3"/>
              </a:buClr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3" name="Shape 93"/>
          <p:cNvSpPr txBox="1">
            <a:spLocks noGrp="1"/>
          </p:cNvSpPr>
          <p:nvPr>
            <p:ph type="dt" idx="10"/>
          </p:nvPr>
        </p:nvSpPr>
        <p:spPr>
          <a:xfrm>
            <a:off x="164592" y="1170432"/>
            <a:ext cx="2523743" cy="20116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4" name="Shape 94"/>
          <p:cNvSpPr/>
          <p:nvPr/>
        </p:nvSpPr>
        <p:spPr>
          <a:xfrm>
            <a:off x="2855736" y="0"/>
            <a:ext cx="45719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5" name="Shape 95"/>
          <p:cNvSpPr/>
          <p:nvPr/>
        </p:nvSpPr>
        <p:spPr>
          <a:xfrm>
            <a:off x="2855736" y="0"/>
            <a:ext cx="45719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6" name="Shape 96"/>
          <p:cNvSpPr txBox="1">
            <a:spLocks noGrp="1"/>
          </p:cNvSpPr>
          <p:nvPr>
            <p:ph type="ftr" idx="11"/>
          </p:nvPr>
        </p:nvSpPr>
        <p:spPr>
          <a:xfrm>
            <a:off x="3035808" y="1170432"/>
            <a:ext cx="5193791" cy="20116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BABABA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7" name="Shape 97"/>
          <p:cNvSpPr txBox="1">
            <a:spLocks noGrp="1"/>
          </p:cNvSpPr>
          <p:nvPr>
            <p:ph type="sldNum" idx="12"/>
          </p:nvPr>
        </p:nvSpPr>
        <p:spPr>
          <a:xfrm>
            <a:off x="8339328" y="1170432"/>
            <a:ext cx="733864" cy="20116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.xml"/><Relationship Id="rId3" Type="http://schemas.openxmlformats.org/officeDocument/2006/relationships/slideLayout" Target="../slideLayouts/slideLayout4.xml"/><Relationship Id="rId7" Type="http://schemas.openxmlformats.org/officeDocument/2006/relationships/slideLayout" Target="../slideLayouts/slideLayout8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11" Type="http://schemas.openxmlformats.org/officeDocument/2006/relationships/theme" Target="../theme/theme2.xml"/><Relationship Id="rId5" Type="http://schemas.openxmlformats.org/officeDocument/2006/relationships/slideLayout" Target="../slideLayouts/slideLayout6.xml"/><Relationship Id="rId10" Type="http://schemas.openxmlformats.org/officeDocument/2006/relationships/slideLayout" Target="../slideLayouts/slideLayout11.xml"/><Relationship Id="rId4" Type="http://schemas.openxmlformats.org/officeDocument/2006/relationships/slideLayout" Target="../slideLayouts/slideLayout5.xml"/><Relationship Id="rId9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10"/>
          <p:cNvSpPr/>
          <p:nvPr/>
        </p:nvSpPr>
        <p:spPr>
          <a:xfrm>
            <a:off x="0" y="1435895"/>
            <a:ext cx="9144000" cy="45719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" name="Shape 11"/>
          <p:cNvSpPr/>
          <p:nvPr/>
        </p:nvSpPr>
        <p:spPr>
          <a:xfrm>
            <a:off x="0" y="0"/>
            <a:ext cx="9143998" cy="1433732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" name="Shape 12"/>
          <p:cNvSpPr txBox="1"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Clr>
                <a:srgbClr val="FFC700"/>
              </a:buClr>
              <a:buFont typeface="Calibri"/>
              <a:buNone/>
              <a:defRPr sz="45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13" name="Shape 13"/>
          <p:cNvSpPr txBox="1"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16205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14300" algn="l" rtl="0">
              <a:spcBef>
                <a:spcPts val="560"/>
              </a:spcBef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82296" algn="l" rtl="0">
              <a:spcBef>
                <a:spcPts val="480"/>
              </a:spcBef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60452" algn="l" rtl="0">
              <a:spcBef>
                <a:spcPts val="400"/>
              </a:spcBef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67564" algn="l" rtl="0">
              <a:spcBef>
                <a:spcPts val="400"/>
              </a:spcBef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65532" algn="l" rtl="0">
              <a:spcBef>
                <a:spcPts val="40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76200" algn="l" rtl="0">
              <a:spcBef>
                <a:spcPts val="36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74167" algn="l" rtl="0">
              <a:spcBef>
                <a:spcPts val="36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72135" algn="l" rtl="0">
              <a:spcBef>
                <a:spcPts val="36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Shape 14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5" name="Shape 15"/>
          <p:cNvSpPr txBox="1">
            <a:spLocks noGrp="1"/>
          </p:cNvSpPr>
          <p:nvPr>
            <p:ph type="ftr" idx="11"/>
          </p:nvPr>
        </p:nvSpPr>
        <p:spPr>
          <a:xfrm>
            <a:off x="2640596" y="6476998"/>
            <a:ext cx="550771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6" name="Shape 16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Shape 26"/>
          <p:cNvSpPr/>
          <p:nvPr/>
        </p:nvSpPr>
        <p:spPr>
          <a:xfrm>
            <a:off x="0" y="1435895"/>
            <a:ext cx="9144000" cy="45719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" name="Shape 27"/>
          <p:cNvSpPr/>
          <p:nvPr/>
        </p:nvSpPr>
        <p:spPr>
          <a:xfrm>
            <a:off x="0" y="0"/>
            <a:ext cx="9143998" cy="1433732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" name="Shape 28"/>
          <p:cNvSpPr txBox="1"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Clr>
                <a:srgbClr val="FFC700"/>
              </a:buClr>
              <a:buFont typeface="Calibri"/>
              <a:buNone/>
              <a:defRPr sz="45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29" name="Shape 29"/>
          <p:cNvSpPr txBox="1"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16205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14300" algn="l" rtl="0">
              <a:spcBef>
                <a:spcPts val="560"/>
              </a:spcBef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82296" algn="l" rtl="0">
              <a:spcBef>
                <a:spcPts val="480"/>
              </a:spcBef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60452" algn="l" rtl="0">
              <a:spcBef>
                <a:spcPts val="400"/>
              </a:spcBef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67564" algn="l" rtl="0">
              <a:spcBef>
                <a:spcPts val="400"/>
              </a:spcBef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65532" algn="l" rtl="0">
              <a:spcBef>
                <a:spcPts val="40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76200" algn="l" rtl="0">
              <a:spcBef>
                <a:spcPts val="36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74167" algn="l" rtl="0">
              <a:spcBef>
                <a:spcPts val="36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72135" algn="l" rtl="0">
              <a:spcBef>
                <a:spcPts val="36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0" name="Shape 30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1" name="Shape 31"/>
          <p:cNvSpPr txBox="1">
            <a:spLocks noGrp="1"/>
          </p:cNvSpPr>
          <p:nvPr>
            <p:ph type="ftr" idx="11"/>
          </p:nvPr>
        </p:nvSpPr>
        <p:spPr>
          <a:xfrm>
            <a:off x="2640596" y="6476998"/>
            <a:ext cx="550771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2" name="Shape 32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 b="0" i="0" u="none" strike="noStrike" cap="none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wiadomosci24.pl/" TargetMode="External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Shape 117"/>
          <p:cNvSpPr txBox="1">
            <a:spLocks noGrp="1"/>
          </p:cNvSpPr>
          <p:nvPr>
            <p:ph type="ctrTitle"/>
          </p:nvPr>
        </p:nvSpPr>
        <p:spPr>
          <a:xfrm>
            <a:off x="17883" y="2492896"/>
            <a:ext cx="9144000" cy="1080120"/>
          </a:xfrm>
          <a:prstGeom prst="rect">
            <a:avLst/>
          </a:prstGeom>
          <a:noFill/>
          <a:ln>
            <a:noFill/>
          </a:ln>
        </p:spPr>
        <p:txBody>
          <a:bodyPr lIns="91425" tIns="0" rIns="4570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Clr>
                <a:srgbClr val="FFC700"/>
              </a:buClr>
              <a:buSzPct val="25000"/>
              <a:buFont typeface="Arial Black"/>
              <a:buNone/>
            </a:pPr>
            <a:r>
              <a:rPr lang="pl-PL" sz="2880" b="1" i="0" u="none" strike="noStrike" cap="none" dirty="0">
                <a:solidFill>
                  <a:srgbClr val="FFC700"/>
                </a:solidFill>
                <a:latin typeface="Arial Black"/>
                <a:ea typeface="Arial Black"/>
                <a:cs typeface="Arial Black"/>
                <a:sym typeface="Arial Black"/>
              </a:rPr>
              <a:t>TEMAT </a:t>
            </a:r>
            <a:r>
              <a:rPr lang="pl-PL" sz="2880" dirty="0">
                <a:latin typeface="Arial Black"/>
                <a:ea typeface="Arial Black"/>
                <a:cs typeface="Arial Black"/>
                <a:sym typeface="Arial Black"/>
              </a:rPr>
              <a:t>33</a:t>
            </a:r>
            <a:r>
              <a:rPr lang="pl-PL" sz="2880" b="1" i="0" u="none" strike="noStrike" cap="none" dirty="0">
                <a:solidFill>
                  <a:srgbClr val="FFC700"/>
                </a:solidFill>
                <a:latin typeface="Arial Black"/>
                <a:ea typeface="Arial Black"/>
                <a:cs typeface="Arial Black"/>
                <a:sym typeface="Arial Black"/>
              </a:rPr>
              <a:t>: </a:t>
            </a:r>
            <a:r>
              <a:rPr lang="pl-PL" sz="2880" b="1" i="0" u="none" strike="noStrike" cap="none" dirty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/>
            </a:r>
            <a:br>
              <a:rPr lang="pl-PL" sz="2880" b="1" i="0" u="none" strike="noStrike" cap="none" dirty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pl-PL" sz="3200" b="1" i="0" u="none" strike="noStrike" cap="none" dirty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Zjawisko </a:t>
            </a:r>
            <a:r>
              <a:rPr lang="pl-PL" sz="3200" b="1" i="0" u="none" strike="noStrike" cap="none" dirty="0" smtClean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powodzi</a:t>
            </a:r>
            <a:endParaRPr lang="pl-PL" sz="320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8" name="Shape 118"/>
          <p:cNvSpPr txBox="1">
            <a:spLocks noGrp="1"/>
          </p:cNvSpPr>
          <p:nvPr>
            <p:ph type="subTitle" idx="1"/>
          </p:nvPr>
        </p:nvSpPr>
        <p:spPr>
          <a:xfrm>
            <a:off x="5436096" y="5301207"/>
            <a:ext cx="3707903" cy="336129"/>
          </a:xfrm>
          <a:prstGeom prst="rect">
            <a:avLst/>
          </a:prstGeom>
          <a:noFill/>
          <a:ln>
            <a:noFill/>
          </a:ln>
        </p:spPr>
        <p:txBody>
          <a:bodyPr lIns="118850" tIns="0" rIns="45700" bIns="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pl-PL" sz="1600" b="1" i="1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autor:  </a:t>
            </a:r>
            <a:r>
              <a:rPr lang="pl-PL" sz="2000" b="1" i="0" u="none" strike="noStrike" cap="none" dirty="0" smtClea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Piotr </a:t>
            </a:r>
            <a:r>
              <a:rPr lang="pl-PL" sz="2000" b="1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Woliński</a:t>
            </a:r>
          </a:p>
        </p:txBody>
      </p:sp>
      <p:pic>
        <p:nvPicPr>
          <p:cNvPr id="119" name="Shape 11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77516" y="152493"/>
            <a:ext cx="1368151" cy="1557001"/>
          </a:xfrm>
          <a:prstGeom prst="rect">
            <a:avLst/>
          </a:prstGeom>
          <a:noFill/>
          <a:ln>
            <a:noFill/>
          </a:ln>
        </p:spPr>
      </p:pic>
      <p:sp>
        <p:nvSpPr>
          <p:cNvPr id="120" name="Shape 120"/>
          <p:cNvSpPr txBox="1"/>
          <p:nvPr/>
        </p:nvSpPr>
        <p:spPr>
          <a:xfrm>
            <a:off x="2025948" y="404768"/>
            <a:ext cx="6984776" cy="936103"/>
          </a:xfrm>
          <a:prstGeom prst="rect">
            <a:avLst/>
          </a:prstGeom>
          <a:noFill/>
          <a:ln>
            <a:noFill/>
          </a:ln>
        </p:spPr>
        <p:txBody>
          <a:bodyPr lIns="91425" tIns="0" rIns="45700" bIns="0" anchor="ctr" anchorCtr="0">
            <a:noAutofit/>
          </a:bodyPr>
          <a:lstStyle/>
          <a:p>
            <a:pPr lvl="0" algn="ctr">
              <a:buClr>
                <a:srgbClr val="FFC700"/>
              </a:buClr>
              <a:buSzPct val="25000"/>
            </a:pPr>
            <a:r>
              <a:rPr lang="pl-PL" sz="3330" b="1" dirty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 SZKOLENIE  PODSTAWOWE </a:t>
            </a:r>
            <a:br>
              <a:rPr lang="pl-PL" sz="3330" b="1" dirty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pl-PL" sz="3330" b="1" dirty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STRAŻAKÓW RATOWNIKÓW OSP</a:t>
            </a:r>
            <a:endParaRPr lang="pl-PL" sz="333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Shape 140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rgbClr val="FFC700"/>
              </a:buClr>
              <a:buSzPct val="25000"/>
              <a:buFont typeface="Calibri"/>
              <a:buNone/>
            </a:pPr>
            <a:r>
              <a:rPr lang="pl-PL" sz="2800" b="1" i="0" u="none" strike="noStrike" cap="none" dirty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Powodzie opadowe (O) </a:t>
            </a:r>
          </a:p>
        </p:txBody>
      </p:sp>
      <p:sp>
        <p:nvSpPr>
          <p:cNvPr id="141" name="Shape 141"/>
          <p:cNvSpPr/>
          <p:nvPr/>
        </p:nvSpPr>
        <p:spPr>
          <a:xfrm>
            <a:off x="121023" y="1636810"/>
            <a:ext cx="9022975" cy="450849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lvl="0" indent="12700" algn="just">
              <a:lnSpc>
                <a:spcPct val="150000"/>
              </a:lnSpc>
              <a:buClr>
                <a:schemeClr val="dk1"/>
              </a:buClr>
              <a:buSzPct val="25000"/>
            </a:pPr>
            <a:r>
              <a:rPr lang="pl-PL" sz="2400" b="1" dirty="0">
                <a:solidFill>
                  <a:schemeClr val="tx1"/>
                </a:solidFill>
              </a:rPr>
              <a:t>Powodzie te najczęściej występują w maju, czerwcu, lipcu, sierpniu i wrześniu. Jak wskazuje nazwa są one związane z występowaniem silnych nawalnych lub rozległych opadów.  Ich zasięg i gwałtowność przebiegu zależą od charakteru deszczu, czasu jego trwania, stopnia uwilgotnienia zlewni w momencie wystąpienia.</a:t>
            </a:r>
          </a:p>
          <a:p>
            <a:pPr lvl="0" algn="just">
              <a:lnSpc>
                <a:spcPct val="150000"/>
              </a:lnSpc>
              <a:buClr>
                <a:schemeClr val="dk1"/>
              </a:buClr>
              <a:buSzPct val="25000"/>
            </a:pPr>
            <a:endParaRPr lang="pl-PL" sz="2400" b="1" dirty="0">
              <a:solidFill>
                <a:schemeClr val="tx1"/>
              </a:solidFill>
            </a:endParaRPr>
          </a:p>
        </p:txBody>
      </p:sp>
      <p:pic>
        <p:nvPicPr>
          <p:cNvPr id="143" name="Shape 14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144" name="Shape 144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10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6" name="Shape 146"/>
          <p:cNvSpPr txBox="1">
            <a:spLocks noGrp="1"/>
          </p:cNvSpPr>
          <p:nvPr>
            <p:ph type="body" idx="2"/>
          </p:nvPr>
        </p:nvSpPr>
        <p:spPr>
          <a:xfrm>
            <a:off x="5436096" y="5362694"/>
            <a:ext cx="1080120" cy="216023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118871" marR="0" lvl="0" indent="-4571" algn="l" rtl="0">
              <a:lnSpc>
                <a:spcPct val="80000"/>
              </a:lnSpc>
              <a:spcBef>
                <a:spcPts val="0"/>
              </a:spcBef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pl-PL" sz="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Zdjęcie 1</a:t>
            </a:r>
          </a:p>
        </p:txBody>
      </p:sp>
    </p:spTree>
    <p:extLst>
      <p:ext uri="{BB962C8B-B14F-4D97-AF65-F5344CB8AC3E}">
        <p14:creationId xmlns:p14="http://schemas.microsoft.com/office/powerpoint/2010/main" val="1177778291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Shape 140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rgbClr val="FFC700"/>
              </a:buClr>
              <a:buSzPct val="25000"/>
              <a:buFont typeface="Calibri"/>
              <a:buNone/>
            </a:pPr>
            <a:r>
              <a:rPr lang="pl-PL" sz="2800" b="1" i="0" u="none" strike="noStrike" cap="none" dirty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Powodzie opadowe (O) - podział </a:t>
            </a:r>
          </a:p>
        </p:txBody>
      </p:sp>
      <p:sp>
        <p:nvSpPr>
          <p:cNvPr id="141" name="Shape 141"/>
          <p:cNvSpPr/>
          <p:nvPr/>
        </p:nvSpPr>
        <p:spPr>
          <a:xfrm>
            <a:off x="121023" y="1636810"/>
            <a:ext cx="9022975" cy="450849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lvl="0" indent="12700" algn="just">
              <a:lnSpc>
                <a:spcPct val="150000"/>
              </a:lnSpc>
              <a:buClr>
                <a:schemeClr val="dk1"/>
              </a:buClr>
              <a:buSzPct val="25000"/>
            </a:pPr>
            <a:r>
              <a:rPr lang="pl-PL" sz="2400" b="1" dirty="0">
                <a:solidFill>
                  <a:schemeClr val="tx1"/>
                </a:solidFill>
              </a:rPr>
              <a:t>Z uwagi na charakter deszczu powodzie te można podzielić na wywołane deszczami:</a:t>
            </a:r>
          </a:p>
          <a:p>
            <a:pPr marL="342900" lvl="0" indent="-342900" algn="just">
              <a:lnSpc>
                <a:spcPct val="150000"/>
              </a:lnSpc>
              <a:buClr>
                <a:schemeClr val="dk1"/>
              </a:buClr>
              <a:buSzPct val="40000"/>
              <a:buFont typeface="Wingdings" panose="05000000000000000000" pitchFamily="2" charset="2"/>
              <a:buChar char="q"/>
            </a:pPr>
            <a:r>
              <a:rPr lang="pl-PL" sz="2400" b="1" dirty="0">
                <a:solidFill>
                  <a:srgbClr val="FF0000"/>
                </a:solidFill>
              </a:rPr>
              <a:t>nawalnymi (On) </a:t>
            </a:r>
            <a:r>
              <a:rPr lang="pl-PL" sz="2400" b="1" dirty="0">
                <a:solidFill>
                  <a:schemeClr val="tx1"/>
                </a:solidFill>
              </a:rPr>
              <a:t>– gwałtowne, lecz z reguły krótkotrwałe i mające niewielki zasięg terytorialny (lokalne), ale mogące powodować dotkliwe straty ze względu na bardzo szybki i trudny do przewidzenia przybór wody (na terenach nizinnych opad rzędu 60-80 mm).</a:t>
            </a:r>
          </a:p>
        </p:txBody>
      </p:sp>
      <p:pic>
        <p:nvPicPr>
          <p:cNvPr id="143" name="Shape 14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144" name="Shape 144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11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6" name="Shape 146"/>
          <p:cNvSpPr txBox="1">
            <a:spLocks noGrp="1"/>
          </p:cNvSpPr>
          <p:nvPr>
            <p:ph type="body" idx="2"/>
          </p:nvPr>
        </p:nvSpPr>
        <p:spPr>
          <a:xfrm>
            <a:off x="5436096" y="5362694"/>
            <a:ext cx="1080120" cy="216023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118871" marR="0" lvl="0" indent="-4571" algn="l" rtl="0">
              <a:lnSpc>
                <a:spcPct val="80000"/>
              </a:lnSpc>
              <a:spcBef>
                <a:spcPts val="0"/>
              </a:spcBef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pl-PL" sz="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Zdjęcie 1</a:t>
            </a:r>
          </a:p>
        </p:txBody>
      </p:sp>
    </p:spTree>
    <p:extLst>
      <p:ext uri="{BB962C8B-B14F-4D97-AF65-F5344CB8AC3E}">
        <p14:creationId xmlns:p14="http://schemas.microsoft.com/office/powerpoint/2010/main" val="2899335541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Shape 140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rgbClr val="FFC700"/>
              </a:buClr>
              <a:buSzPct val="25000"/>
              <a:buFont typeface="Calibri"/>
              <a:buNone/>
            </a:pPr>
            <a:r>
              <a:rPr lang="pl-PL" sz="2800" b="1" i="0" u="none" strike="noStrike" cap="none" dirty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Powodzie opadowe (O) - podział </a:t>
            </a:r>
          </a:p>
        </p:txBody>
      </p:sp>
      <p:sp>
        <p:nvSpPr>
          <p:cNvPr id="141" name="Shape 141"/>
          <p:cNvSpPr/>
          <p:nvPr/>
        </p:nvSpPr>
        <p:spPr>
          <a:xfrm>
            <a:off x="121024" y="1461998"/>
            <a:ext cx="9022975" cy="450849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342900" lvl="0" indent="-342900" algn="just">
              <a:lnSpc>
                <a:spcPct val="150000"/>
              </a:lnSpc>
              <a:buClr>
                <a:schemeClr val="dk1"/>
              </a:buClr>
              <a:buSzPct val="40000"/>
              <a:buFont typeface="Wingdings" panose="05000000000000000000" pitchFamily="2" charset="2"/>
              <a:buChar char="q"/>
            </a:pPr>
            <a:r>
              <a:rPr lang="pl-PL" sz="2400" b="1" dirty="0">
                <a:solidFill>
                  <a:srgbClr val="FF0000"/>
                </a:solidFill>
              </a:rPr>
              <a:t>frontalnymi (Of) – </a:t>
            </a:r>
            <a:r>
              <a:rPr lang="pl-PL" sz="2400" b="1" dirty="0">
                <a:solidFill>
                  <a:schemeClr val="tx1"/>
                </a:solidFill>
              </a:rPr>
              <a:t>posiadaj podobny przebieg do nawalnych lecz znacznie większy zasięg terytorialny.</a:t>
            </a:r>
          </a:p>
          <a:p>
            <a:pPr marL="342900" lvl="0" indent="-342900" algn="just">
              <a:lnSpc>
                <a:spcPct val="150000"/>
              </a:lnSpc>
              <a:buClr>
                <a:schemeClr val="dk1"/>
              </a:buClr>
              <a:buSzPct val="40000"/>
              <a:buFont typeface="Wingdings" panose="05000000000000000000" pitchFamily="2" charset="2"/>
              <a:buChar char="q"/>
            </a:pPr>
            <a:r>
              <a:rPr lang="pl-PL" sz="2400" b="1" dirty="0">
                <a:solidFill>
                  <a:srgbClr val="FF0000"/>
                </a:solidFill>
              </a:rPr>
              <a:t>rozlewnymi (Or) – </a:t>
            </a:r>
            <a:r>
              <a:rPr lang="pl-PL" sz="2400" b="1" dirty="0">
                <a:solidFill>
                  <a:schemeClr val="tx1"/>
                </a:solidFill>
              </a:rPr>
              <a:t>wywołane długotrwałymi opadami. Zasięg tych powodzi jest największy i może obejmować nawet całe dorzecze. Z analiz wielkości opadów wynika, że  wielkość spadającego deszczu w ciągu 2-4 dni może znacznie przekroczyć normę miesięczną.</a:t>
            </a:r>
          </a:p>
        </p:txBody>
      </p:sp>
      <p:pic>
        <p:nvPicPr>
          <p:cNvPr id="143" name="Shape 14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144" name="Shape 144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12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6" name="Shape 146"/>
          <p:cNvSpPr txBox="1">
            <a:spLocks noGrp="1"/>
          </p:cNvSpPr>
          <p:nvPr>
            <p:ph type="body" idx="2"/>
          </p:nvPr>
        </p:nvSpPr>
        <p:spPr>
          <a:xfrm>
            <a:off x="5436096" y="5362694"/>
            <a:ext cx="1080120" cy="216023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118871" marR="0" lvl="0" indent="-4571" algn="l" rtl="0">
              <a:lnSpc>
                <a:spcPct val="80000"/>
              </a:lnSpc>
              <a:spcBef>
                <a:spcPts val="0"/>
              </a:spcBef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pl-PL" sz="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Zdjęcie 1</a:t>
            </a:r>
          </a:p>
        </p:txBody>
      </p:sp>
    </p:spTree>
    <p:extLst>
      <p:ext uri="{BB962C8B-B14F-4D97-AF65-F5344CB8AC3E}">
        <p14:creationId xmlns:p14="http://schemas.microsoft.com/office/powerpoint/2010/main" val="954626918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Shape 140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rgbClr val="FFC700"/>
              </a:buClr>
              <a:buSzPct val="25000"/>
              <a:buFont typeface="Calibri"/>
              <a:buNone/>
            </a:pPr>
            <a:r>
              <a:rPr lang="pl-PL" sz="2800" b="1" i="0" u="none" strike="noStrike" cap="none" dirty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Powodzie opadowe (O) </a:t>
            </a:r>
          </a:p>
        </p:txBody>
      </p:sp>
      <p:sp>
        <p:nvSpPr>
          <p:cNvPr id="141" name="Shape 141"/>
          <p:cNvSpPr/>
          <p:nvPr/>
        </p:nvSpPr>
        <p:spPr>
          <a:xfrm>
            <a:off x="121024" y="1461998"/>
            <a:ext cx="9022975" cy="450849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lvl="0" algn="just">
              <a:lnSpc>
                <a:spcPct val="150000"/>
              </a:lnSpc>
              <a:buClr>
                <a:schemeClr val="dk1"/>
              </a:buClr>
              <a:buSzPct val="40000"/>
            </a:pPr>
            <a:r>
              <a:rPr lang="pl-PL" sz="2000" b="1" dirty="0">
                <a:solidFill>
                  <a:schemeClr val="tx1"/>
                </a:solidFill>
              </a:rPr>
              <a:t>Powódź opadowa – Elbląg 13.10.2009 r. obrona budynku przy ul. Panieńskiej</a:t>
            </a:r>
          </a:p>
        </p:txBody>
      </p:sp>
      <p:pic>
        <p:nvPicPr>
          <p:cNvPr id="143" name="Shape 14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144" name="Shape 144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13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6" name="Shape 146"/>
          <p:cNvSpPr txBox="1">
            <a:spLocks noGrp="1"/>
          </p:cNvSpPr>
          <p:nvPr>
            <p:ph type="body" idx="2"/>
          </p:nvPr>
        </p:nvSpPr>
        <p:spPr>
          <a:xfrm>
            <a:off x="5436096" y="5362694"/>
            <a:ext cx="1080120" cy="216023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118871" marR="0" lvl="0" indent="-4571" algn="l" rtl="0">
              <a:lnSpc>
                <a:spcPct val="80000"/>
              </a:lnSpc>
              <a:spcBef>
                <a:spcPts val="0"/>
              </a:spcBef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pl-PL" sz="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Zdjęcie 1</a:t>
            </a:r>
          </a:p>
        </p:txBody>
      </p:sp>
      <p:pic>
        <p:nvPicPr>
          <p:cNvPr id="2" name="Obraz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34915" y="2512069"/>
            <a:ext cx="6395192" cy="42462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4339432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Shape 140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rgbClr val="FFC700"/>
              </a:buClr>
              <a:buSzPct val="25000"/>
              <a:buFont typeface="Calibri"/>
              <a:buNone/>
            </a:pPr>
            <a:r>
              <a:rPr lang="pl-PL" sz="2800" b="1" i="0" u="none" strike="noStrike" cap="none" dirty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Powodzie roztopowe (R) </a:t>
            </a:r>
          </a:p>
        </p:txBody>
      </p:sp>
      <p:sp>
        <p:nvSpPr>
          <p:cNvPr id="141" name="Shape 141"/>
          <p:cNvSpPr/>
          <p:nvPr/>
        </p:nvSpPr>
        <p:spPr>
          <a:xfrm>
            <a:off x="121024" y="1461998"/>
            <a:ext cx="9022975" cy="450849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lvl="0" algn="just">
              <a:lnSpc>
                <a:spcPct val="150000"/>
              </a:lnSpc>
              <a:buClr>
                <a:schemeClr val="dk1"/>
              </a:buClr>
              <a:buSzPct val="40000"/>
            </a:pPr>
            <a:endParaRPr lang="pl-PL" sz="2400" b="1" dirty="0">
              <a:solidFill>
                <a:schemeClr val="tx1"/>
              </a:solidFill>
            </a:endParaRPr>
          </a:p>
        </p:txBody>
      </p:sp>
      <p:pic>
        <p:nvPicPr>
          <p:cNvPr id="143" name="Shape 14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144" name="Shape 144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14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6" name="Shape 146"/>
          <p:cNvSpPr txBox="1">
            <a:spLocks noGrp="1"/>
          </p:cNvSpPr>
          <p:nvPr>
            <p:ph type="body" idx="2"/>
          </p:nvPr>
        </p:nvSpPr>
        <p:spPr>
          <a:xfrm>
            <a:off x="5436096" y="5362694"/>
            <a:ext cx="1080120" cy="216023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118871" marR="0" lvl="0" indent="-4571" algn="l" rtl="0">
              <a:lnSpc>
                <a:spcPct val="80000"/>
              </a:lnSpc>
              <a:spcBef>
                <a:spcPts val="0"/>
              </a:spcBef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pl-PL" sz="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Zdjęcie 1</a:t>
            </a:r>
          </a:p>
        </p:txBody>
      </p:sp>
      <p:sp>
        <p:nvSpPr>
          <p:cNvPr id="3" name="Prostokąt 2"/>
          <p:cNvSpPr/>
          <p:nvPr/>
        </p:nvSpPr>
        <p:spPr>
          <a:xfrm>
            <a:off x="121025" y="1446179"/>
            <a:ext cx="9022975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pl-PL" sz="2400" b="1" dirty="0"/>
              <a:t>Powodzie te są związane z gwałtownym topnieniem pokrywy śnieżnej. Najczęściej występują w drugiej połowie lutego, w marcu oraz w pierwszej dekadzie kwietnia. Warunkami sprzyjającymi ich występowaniu są, gwałtowne ocieplenia z jednoczesnym wystąpieniem deszczu przy jeszcze zamarzniętym podłożu – co powoduje gwałtowny odpływ powierzchniowy wód. Zasięg terytorialny powodzi roztopowych jest bardzo duży.</a:t>
            </a:r>
          </a:p>
        </p:txBody>
      </p:sp>
    </p:spTree>
    <p:extLst>
      <p:ext uri="{BB962C8B-B14F-4D97-AF65-F5344CB8AC3E}">
        <p14:creationId xmlns:p14="http://schemas.microsoft.com/office/powerpoint/2010/main" val="986505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Shape 140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rgbClr val="FFC700"/>
              </a:buClr>
              <a:buSzPct val="25000"/>
              <a:buFont typeface="Calibri"/>
              <a:buNone/>
            </a:pPr>
            <a:r>
              <a:rPr lang="pl-PL" sz="2800" b="1" i="0" u="none" strike="noStrike" cap="none" dirty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Powodzie roztopowe (R) </a:t>
            </a:r>
          </a:p>
        </p:txBody>
      </p:sp>
      <p:sp>
        <p:nvSpPr>
          <p:cNvPr id="141" name="Shape 141"/>
          <p:cNvSpPr/>
          <p:nvPr/>
        </p:nvSpPr>
        <p:spPr>
          <a:xfrm>
            <a:off x="121024" y="1461998"/>
            <a:ext cx="9022975" cy="450849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lvl="0" algn="just">
              <a:lnSpc>
                <a:spcPct val="150000"/>
              </a:lnSpc>
              <a:buClr>
                <a:schemeClr val="dk1"/>
              </a:buClr>
              <a:buSzPct val="40000"/>
            </a:pPr>
            <a:endParaRPr lang="pl-PL" sz="2400" b="1" dirty="0">
              <a:solidFill>
                <a:schemeClr val="tx1"/>
              </a:solidFill>
            </a:endParaRPr>
          </a:p>
        </p:txBody>
      </p:sp>
      <p:pic>
        <p:nvPicPr>
          <p:cNvPr id="143" name="Shape 14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144" name="Shape 144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15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6" name="Shape 146"/>
          <p:cNvSpPr txBox="1">
            <a:spLocks noGrp="1"/>
          </p:cNvSpPr>
          <p:nvPr>
            <p:ph type="body" idx="2"/>
          </p:nvPr>
        </p:nvSpPr>
        <p:spPr>
          <a:xfrm>
            <a:off x="5436096" y="5362694"/>
            <a:ext cx="1080120" cy="216023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118871" marR="0" lvl="0" indent="-4571" algn="l" rtl="0">
              <a:lnSpc>
                <a:spcPct val="80000"/>
              </a:lnSpc>
              <a:spcBef>
                <a:spcPts val="0"/>
              </a:spcBef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pl-PL" sz="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Zdjęcie 1</a:t>
            </a:r>
          </a:p>
        </p:txBody>
      </p:sp>
      <p:sp>
        <p:nvSpPr>
          <p:cNvPr id="3" name="Prostokąt 2"/>
          <p:cNvSpPr/>
          <p:nvPr/>
        </p:nvSpPr>
        <p:spPr>
          <a:xfrm>
            <a:off x="121025" y="1446179"/>
            <a:ext cx="9022975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pl-PL" sz="2000" b="1" dirty="0"/>
              <a:t>Powódź roztopowa – m. Stegny 05.02.2011 r. gm. Pasłęk</a:t>
            </a:r>
          </a:p>
        </p:txBody>
      </p:sp>
      <p:pic>
        <p:nvPicPr>
          <p:cNvPr id="2" name="Obraz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1713" y="2015996"/>
            <a:ext cx="7049341" cy="4718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8949137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Shape 140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rgbClr val="FFC700"/>
              </a:buClr>
              <a:buSzPct val="25000"/>
              <a:buFont typeface="Calibri"/>
              <a:buNone/>
            </a:pPr>
            <a:r>
              <a:rPr lang="pl-PL" sz="2800" b="1" i="0" u="none" strike="noStrike" cap="none" dirty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Powodzie sztormowe (</a:t>
            </a:r>
            <a:r>
              <a:rPr lang="pl-PL" sz="2800" b="1" i="0" u="none" strike="noStrike" cap="none" dirty="0" err="1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Sz</a:t>
            </a:r>
            <a:r>
              <a:rPr lang="pl-PL" sz="2800" b="1" i="0" u="none" strike="noStrike" cap="none" dirty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) </a:t>
            </a:r>
          </a:p>
        </p:txBody>
      </p:sp>
      <p:sp>
        <p:nvSpPr>
          <p:cNvPr id="141" name="Shape 141"/>
          <p:cNvSpPr/>
          <p:nvPr/>
        </p:nvSpPr>
        <p:spPr>
          <a:xfrm>
            <a:off x="121024" y="1461998"/>
            <a:ext cx="9022975" cy="450849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lvl="0" algn="just">
              <a:lnSpc>
                <a:spcPct val="150000"/>
              </a:lnSpc>
              <a:buClr>
                <a:schemeClr val="dk1"/>
              </a:buClr>
              <a:buSzPct val="40000"/>
            </a:pPr>
            <a:endParaRPr lang="pl-PL" sz="2400" b="1" dirty="0">
              <a:solidFill>
                <a:schemeClr val="tx1"/>
              </a:solidFill>
            </a:endParaRPr>
          </a:p>
        </p:txBody>
      </p:sp>
      <p:pic>
        <p:nvPicPr>
          <p:cNvPr id="143" name="Shape 14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144" name="Shape 144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16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6" name="Shape 146"/>
          <p:cNvSpPr txBox="1">
            <a:spLocks noGrp="1"/>
          </p:cNvSpPr>
          <p:nvPr>
            <p:ph type="body" idx="2"/>
          </p:nvPr>
        </p:nvSpPr>
        <p:spPr>
          <a:xfrm>
            <a:off x="5436096" y="5362694"/>
            <a:ext cx="1080120" cy="216023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118871" marR="0" lvl="0" indent="-4571" algn="l" rtl="0">
              <a:lnSpc>
                <a:spcPct val="80000"/>
              </a:lnSpc>
              <a:spcBef>
                <a:spcPts val="0"/>
              </a:spcBef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pl-PL" sz="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Zdjęcie 1</a:t>
            </a:r>
          </a:p>
        </p:txBody>
      </p:sp>
      <p:sp>
        <p:nvSpPr>
          <p:cNvPr id="3" name="Prostokąt 2"/>
          <p:cNvSpPr/>
          <p:nvPr/>
        </p:nvSpPr>
        <p:spPr>
          <a:xfrm>
            <a:off x="121025" y="1446179"/>
            <a:ext cx="9022975" cy="27938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pl-PL" sz="2400" b="1" dirty="0"/>
              <a:t>Powodzie tego typu wywołane są silnymi wiatrami wiejącymi od morza  w kierunku lądu i sytuacją baryczną. Wody morskie pod wpływem wiatru w zalewach i ujściach rzek utrudniają odpływ wód rzecznych, co powoduje ich piętrzenie i zalewanie terenów przyległych. </a:t>
            </a:r>
          </a:p>
        </p:txBody>
      </p:sp>
    </p:spTree>
    <p:extLst>
      <p:ext uri="{BB962C8B-B14F-4D97-AF65-F5344CB8AC3E}">
        <p14:creationId xmlns:p14="http://schemas.microsoft.com/office/powerpoint/2010/main" val="2062989595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Shape 140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rgbClr val="FFC700"/>
              </a:buClr>
              <a:buSzPct val="25000"/>
              <a:buFont typeface="Calibri"/>
              <a:buNone/>
            </a:pPr>
            <a:r>
              <a:rPr lang="pl-PL" sz="2800" b="1" i="0" u="none" strike="noStrike" cap="none" dirty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Powodzie sztormowe (</a:t>
            </a:r>
            <a:r>
              <a:rPr lang="pl-PL" sz="2800" b="1" i="0" u="none" strike="noStrike" cap="none" dirty="0" err="1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Sz</a:t>
            </a:r>
            <a:r>
              <a:rPr lang="pl-PL" sz="2800" b="1" i="0" u="none" strike="noStrike" cap="none" dirty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) </a:t>
            </a:r>
          </a:p>
        </p:txBody>
      </p:sp>
      <p:sp>
        <p:nvSpPr>
          <p:cNvPr id="141" name="Shape 141"/>
          <p:cNvSpPr/>
          <p:nvPr/>
        </p:nvSpPr>
        <p:spPr>
          <a:xfrm>
            <a:off x="121024" y="1461998"/>
            <a:ext cx="9022975" cy="450849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lvl="0" algn="just">
              <a:lnSpc>
                <a:spcPct val="150000"/>
              </a:lnSpc>
              <a:buClr>
                <a:schemeClr val="dk1"/>
              </a:buClr>
              <a:buSzPct val="40000"/>
            </a:pPr>
            <a:endParaRPr lang="pl-PL" sz="2400" b="1" dirty="0">
              <a:solidFill>
                <a:schemeClr val="tx1"/>
              </a:solidFill>
            </a:endParaRPr>
          </a:p>
        </p:txBody>
      </p:sp>
      <p:pic>
        <p:nvPicPr>
          <p:cNvPr id="143" name="Shape 14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144" name="Shape 144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17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6" name="Shape 146"/>
          <p:cNvSpPr txBox="1">
            <a:spLocks noGrp="1"/>
          </p:cNvSpPr>
          <p:nvPr>
            <p:ph type="body" idx="2"/>
          </p:nvPr>
        </p:nvSpPr>
        <p:spPr>
          <a:xfrm>
            <a:off x="5436096" y="5362694"/>
            <a:ext cx="1080120" cy="216023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118871" marR="0" lvl="0" indent="-4571" algn="l" rtl="0">
              <a:lnSpc>
                <a:spcPct val="80000"/>
              </a:lnSpc>
              <a:spcBef>
                <a:spcPts val="0"/>
              </a:spcBef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pl-PL" sz="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Zdjęcie 1</a:t>
            </a:r>
          </a:p>
        </p:txBody>
      </p:sp>
      <p:sp>
        <p:nvSpPr>
          <p:cNvPr id="3" name="Prostokąt 2"/>
          <p:cNvSpPr/>
          <p:nvPr/>
        </p:nvSpPr>
        <p:spPr>
          <a:xfrm>
            <a:off x="121025" y="1446179"/>
            <a:ext cx="9022975" cy="27938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pl-PL" sz="2400" b="1" dirty="0"/>
              <a:t>Mogą również powstać w wyniku przelewania się wody przez wały lub inne zabezpieczenia przeciwpowodziowe terenów depresyjnych, których nie brakuje w powiecie elbląskim. Występują one głównie w grudniu, lutym i styczniu, ale nie jest to regułą i mogą wystąpić również w miesiącach letnich.</a:t>
            </a:r>
          </a:p>
        </p:txBody>
      </p:sp>
    </p:spTree>
    <p:extLst>
      <p:ext uri="{BB962C8B-B14F-4D97-AF65-F5344CB8AC3E}">
        <p14:creationId xmlns:p14="http://schemas.microsoft.com/office/powerpoint/2010/main" val="3977457282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Shape 140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rgbClr val="FFC700"/>
              </a:buClr>
              <a:buSzPct val="25000"/>
              <a:buFont typeface="Calibri"/>
              <a:buNone/>
            </a:pPr>
            <a:r>
              <a:rPr lang="pl-PL" sz="2800" b="1" i="0" u="none" strike="noStrike" cap="none" dirty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Powodzie sztormowe (</a:t>
            </a:r>
            <a:r>
              <a:rPr lang="pl-PL" sz="2800" b="1" i="0" u="none" strike="noStrike" cap="none" dirty="0" err="1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Sz</a:t>
            </a:r>
            <a:r>
              <a:rPr lang="pl-PL" sz="2800" b="1" i="0" u="none" strike="noStrike" cap="none" dirty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) </a:t>
            </a:r>
          </a:p>
        </p:txBody>
      </p:sp>
      <p:sp>
        <p:nvSpPr>
          <p:cNvPr id="141" name="Shape 141"/>
          <p:cNvSpPr/>
          <p:nvPr/>
        </p:nvSpPr>
        <p:spPr>
          <a:xfrm>
            <a:off x="121024" y="1461998"/>
            <a:ext cx="9022975" cy="450849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lvl="0" algn="just">
              <a:lnSpc>
                <a:spcPct val="150000"/>
              </a:lnSpc>
              <a:buClr>
                <a:schemeClr val="dk1"/>
              </a:buClr>
              <a:buSzPct val="40000"/>
            </a:pPr>
            <a:endParaRPr lang="pl-PL" sz="2400" b="1" dirty="0">
              <a:solidFill>
                <a:schemeClr val="tx1"/>
              </a:solidFill>
            </a:endParaRPr>
          </a:p>
        </p:txBody>
      </p:sp>
      <p:pic>
        <p:nvPicPr>
          <p:cNvPr id="143" name="Shape 14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144" name="Shape 144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18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6" name="Shape 146"/>
          <p:cNvSpPr txBox="1">
            <a:spLocks noGrp="1"/>
          </p:cNvSpPr>
          <p:nvPr>
            <p:ph type="body" idx="2"/>
          </p:nvPr>
        </p:nvSpPr>
        <p:spPr>
          <a:xfrm>
            <a:off x="5436096" y="5362694"/>
            <a:ext cx="1080120" cy="216023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118871" marR="0" lvl="0" indent="-4571" algn="l" rtl="0">
              <a:lnSpc>
                <a:spcPct val="80000"/>
              </a:lnSpc>
              <a:spcBef>
                <a:spcPts val="0"/>
              </a:spcBef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pl-PL" sz="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Zdjęcie 1</a:t>
            </a:r>
          </a:p>
        </p:txBody>
      </p:sp>
      <p:sp>
        <p:nvSpPr>
          <p:cNvPr id="3" name="Prostokąt 2"/>
          <p:cNvSpPr/>
          <p:nvPr/>
        </p:nvSpPr>
        <p:spPr>
          <a:xfrm>
            <a:off x="121025" y="1446179"/>
            <a:ext cx="9022975" cy="496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pl-PL" sz="2000" b="1" dirty="0"/>
              <a:t>Powódź sztormowa tzw.  „cofka” – Elbląg 14.01.2012 r.</a:t>
            </a:r>
          </a:p>
        </p:txBody>
      </p:sp>
      <p:pic>
        <p:nvPicPr>
          <p:cNvPr id="2" name="Obraz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4545" y="2095182"/>
            <a:ext cx="6963267" cy="46212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0390993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Shape 140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rgbClr val="FFC700"/>
              </a:buClr>
              <a:buSzPct val="25000"/>
              <a:buFont typeface="Calibri"/>
              <a:buNone/>
            </a:pPr>
            <a:r>
              <a:rPr lang="pl-PL" sz="2800" b="1" i="0" u="none" strike="noStrike" cap="none" dirty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Powodzie zimowe (Z)</a:t>
            </a:r>
          </a:p>
        </p:txBody>
      </p:sp>
      <p:sp>
        <p:nvSpPr>
          <p:cNvPr id="141" name="Shape 141"/>
          <p:cNvSpPr/>
          <p:nvPr/>
        </p:nvSpPr>
        <p:spPr>
          <a:xfrm>
            <a:off x="121024" y="1461998"/>
            <a:ext cx="9022975" cy="450849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lvl="0" algn="just">
              <a:lnSpc>
                <a:spcPct val="150000"/>
              </a:lnSpc>
              <a:buClr>
                <a:schemeClr val="dk1"/>
              </a:buClr>
              <a:buSzPct val="40000"/>
            </a:pPr>
            <a:endParaRPr lang="pl-PL" sz="2400" b="1" dirty="0">
              <a:solidFill>
                <a:schemeClr val="tx1"/>
              </a:solidFill>
            </a:endParaRPr>
          </a:p>
        </p:txBody>
      </p:sp>
      <p:pic>
        <p:nvPicPr>
          <p:cNvPr id="143" name="Shape 14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144" name="Shape 144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19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6" name="Shape 146"/>
          <p:cNvSpPr txBox="1">
            <a:spLocks noGrp="1"/>
          </p:cNvSpPr>
          <p:nvPr>
            <p:ph type="body" idx="2"/>
          </p:nvPr>
        </p:nvSpPr>
        <p:spPr>
          <a:xfrm>
            <a:off x="5436096" y="5362694"/>
            <a:ext cx="1080120" cy="216023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118871" marR="0" lvl="0" indent="-4571" algn="l" rtl="0">
              <a:lnSpc>
                <a:spcPct val="80000"/>
              </a:lnSpc>
              <a:spcBef>
                <a:spcPts val="0"/>
              </a:spcBef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pl-PL" sz="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Zdjęcie 1</a:t>
            </a:r>
          </a:p>
        </p:txBody>
      </p:sp>
      <p:sp>
        <p:nvSpPr>
          <p:cNvPr id="3" name="Prostokąt 2"/>
          <p:cNvSpPr/>
          <p:nvPr/>
        </p:nvSpPr>
        <p:spPr>
          <a:xfrm>
            <a:off x="121025" y="1446179"/>
            <a:ext cx="9022975" cy="38779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pl-PL" sz="2400" b="1" dirty="0"/>
              <a:t>Powodzie zimowe dzielimy na: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l-PL" sz="2400" b="1" dirty="0" err="1"/>
              <a:t>śryżowe</a:t>
            </a:r>
            <a:r>
              <a:rPr lang="pl-PL" sz="2000" b="1" dirty="0"/>
              <a:t> ( </a:t>
            </a:r>
            <a:r>
              <a:rPr lang="pl-PL" sz="2400" b="1" dirty="0" err="1"/>
              <a:t>Z</a:t>
            </a:r>
            <a:r>
              <a:rPr lang="pl-PL" sz="2000" b="1" baseline="-25000" dirty="0" err="1"/>
              <a:t>ś</a:t>
            </a:r>
            <a:r>
              <a:rPr lang="pl-PL" sz="2000" b="1" dirty="0"/>
              <a:t>)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l-PL" sz="2400" b="1" dirty="0"/>
              <a:t>zatorowe</a:t>
            </a:r>
            <a:r>
              <a:rPr lang="pl-PL" sz="2000" b="1" dirty="0"/>
              <a:t> (</a:t>
            </a:r>
            <a:r>
              <a:rPr lang="pl-PL" sz="2400" b="1" dirty="0" err="1"/>
              <a:t>Z</a:t>
            </a:r>
            <a:r>
              <a:rPr lang="pl-PL" sz="1200" b="1" dirty="0" err="1"/>
              <a:t>z</a:t>
            </a:r>
            <a:r>
              <a:rPr lang="pl-PL" sz="2000" b="1" dirty="0"/>
              <a:t>)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endParaRPr lang="pl-PL" sz="2000" b="1" dirty="0"/>
          </a:p>
          <a:p>
            <a:pPr>
              <a:lnSpc>
                <a:spcPct val="150000"/>
              </a:lnSpc>
            </a:pPr>
            <a:r>
              <a:rPr lang="pl-PL" sz="2400" b="1" dirty="0"/>
              <a:t>Różnią się przyczynami powstawania, przebiegiem, lokalizacją, zasięgiem, okresem występowania i towarzyszącymi im warunkami atmosferycznymi.</a:t>
            </a:r>
          </a:p>
        </p:txBody>
      </p:sp>
    </p:spTree>
    <p:extLst>
      <p:ext uri="{BB962C8B-B14F-4D97-AF65-F5344CB8AC3E}">
        <p14:creationId xmlns:p14="http://schemas.microsoft.com/office/powerpoint/2010/main" val="1888686402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Autofit/>
          </a:bodyPr>
          <a:lstStyle/>
          <a:p>
            <a:pPr algn="ctr"/>
            <a:r>
              <a:rPr lang="pl-PL" sz="3600" dirty="0" smtClean="0"/>
              <a:t>MATERIAŁ NAUCZANIA</a:t>
            </a:r>
            <a:endParaRPr lang="pl-PL" altLang="pl-PL" sz="3600" b="1" dirty="0"/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2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0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597391" y="1820300"/>
            <a:ext cx="8295089" cy="4633035"/>
          </a:xfrm>
        </p:spPr>
        <p:txBody>
          <a:bodyPr>
            <a:normAutofit/>
          </a:bodyPr>
          <a:lstStyle/>
          <a:p>
            <a:r>
              <a:rPr lang="pl-PL" dirty="0" smtClean="0"/>
              <a:t> Zjawisko </a:t>
            </a:r>
            <a:r>
              <a:rPr lang="pl-PL" dirty="0"/>
              <a:t>podtopienia, wezbrania i </a:t>
            </a:r>
            <a:r>
              <a:rPr lang="pl-PL" dirty="0" smtClean="0"/>
              <a:t>powodzi;</a:t>
            </a:r>
          </a:p>
          <a:p>
            <a:r>
              <a:rPr lang="pl-PL" dirty="0" smtClean="0"/>
              <a:t> Rodzaje wezbrań;</a:t>
            </a:r>
          </a:p>
          <a:p>
            <a:r>
              <a:rPr lang="pl-PL" dirty="0" smtClean="0"/>
              <a:t> </a:t>
            </a:r>
            <a:r>
              <a:rPr lang="pl-PL" dirty="0"/>
              <a:t>Charakterystyka fali </a:t>
            </a:r>
            <a:r>
              <a:rPr lang="pl-PL" dirty="0" smtClean="0"/>
              <a:t>powodziowej;</a:t>
            </a:r>
          </a:p>
          <a:p>
            <a:r>
              <a:rPr lang="pl-PL" dirty="0" smtClean="0"/>
              <a:t> Fazy </a:t>
            </a:r>
            <a:r>
              <a:rPr lang="pl-PL" dirty="0"/>
              <a:t>powodzi.</a:t>
            </a:r>
          </a:p>
          <a:p>
            <a:endParaRPr lang="pl-PL" dirty="0"/>
          </a:p>
          <a:p>
            <a:endParaRPr lang="pl-PL" dirty="0" smtClean="0"/>
          </a:p>
          <a:p>
            <a:pPr marL="118872" indent="0" algn="r">
              <a:buNone/>
            </a:pPr>
            <a:r>
              <a:rPr lang="pl-PL" dirty="0" smtClean="0"/>
              <a:t>Czas</a:t>
            </a:r>
            <a:r>
              <a:rPr lang="pl-PL" smtClean="0"/>
              <a:t>: 1T</a:t>
            </a:r>
            <a:endParaRPr lang="pl-PL" dirty="0"/>
          </a:p>
          <a:p>
            <a:endParaRPr lang="pl-P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4364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Shape 140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rgbClr val="FFC700"/>
              </a:buClr>
              <a:buSzPct val="25000"/>
              <a:buFont typeface="Calibri"/>
              <a:buNone/>
            </a:pPr>
            <a:r>
              <a:rPr lang="pl-PL" sz="2800" b="1" i="0" u="none" strike="noStrike" cap="none" dirty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Powodzie </a:t>
            </a:r>
            <a:r>
              <a:rPr lang="pl-PL" sz="2800" b="1" i="0" u="none" strike="noStrike" cap="none" dirty="0" err="1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śryżowe</a:t>
            </a:r>
            <a:r>
              <a:rPr lang="pl-PL" sz="2800" b="1" i="0" u="none" strike="noStrike" cap="none" dirty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 (</a:t>
            </a:r>
            <a:r>
              <a:rPr lang="pl-PL" sz="2800" b="1" i="0" u="none" strike="noStrike" cap="none" dirty="0" err="1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Z</a:t>
            </a:r>
            <a:r>
              <a:rPr lang="pl-PL" sz="2000" b="1" i="0" u="none" strike="noStrike" cap="none" dirty="0" err="1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ś</a:t>
            </a:r>
            <a:r>
              <a:rPr lang="pl-PL" sz="2800" b="1" i="0" u="none" strike="noStrike" cap="none" dirty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)</a:t>
            </a:r>
          </a:p>
        </p:txBody>
      </p:sp>
      <p:sp>
        <p:nvSpPr>
          <p:cNvPr id="141" name="Shape 141"/>
          <p:cNvSpPr/>
          <p:nvPr/>
        </p:nvSpPr>
        <p:spPr>
          <a:xfrm>
            <a:off x="121024" y="1461998"/>
            <a:ext cx="9022975" cy="450849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lvl="0" algn="just">
              <a:lnSpc>
                <a:spcPct val="150000"/>
              </a:lnSpc>
              <a:buClr>
                <a:schemeClr val="dk1"/>
              </a:buClr>
              <a:buSzPct val="40000"/>
            </a:pPr>
            <a:endParaRPr lang="pl-PL" sz="2400" b="1" dirty="0">
              <a:solidFill>
                <a:schemeClr val="tx1"/>
              </a:solidFill>
            </a:endParaRPr>
          </a:p>
        </p:txBody>
      </p:sp>
      <p:pic>
        <p:nvPicPr>
          <p:cNvPr id="143" name="Shape 14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144" name="Shape 144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20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6" name="Shape 146"/>
          <p:cNvSpPr txBox="1">
            <a:spLocks noGrp="1"/>
          </p:cNvSpPr>
          <p:nvPr>
            <p:ph type="body" idx="2"/>
          </p:nvPr>
        </p:nvSpPr>
        <p:spPr>
          <a:xfrm>
            <a:off x="5436096" y="5362694"/>
            <a:ext cx="1080120" cy="216023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118871" marR="0" lvl="0" indent="-4571" algn="l" rtl="0">
              <a:lnSpc>
                <a:spcPct val="80000"/>
              </a:lnSpc>
              <a:spcBef>
                <a:spcPts val="0"/>
              </a:spcBef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pl-PL" sz="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Zdjęcie 1</a:t>
            </a:r>
          </a:p>
        </p:txBody>
      </p:sp>
      <p:sp>
        <p:nvSpPr>
          <p:cNvPr id="3" name="Prostokąt 2"/>
          <p:cNvSpPr/>
          <p:nvPr/>
        </p:nvSpPr>
        <p:spPr>
          <a:xfrm>
            <a:off x="121025" y="1446179"/>
            <a:ext cx="9022975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pl-PL" sz="2400" b="1" dirty="0"/>
              <a:t>Mają miejsce w sytuacji, kiedy duże ilości tworzącego się śryżu i lodu dennego powodują „zatykanie” całego przekroju poprzecznego rzeki. Następuje wówczas spiętrzenie wody, które może spowodować lokalne przelanie się wody ponad koroną wału przeciwpowodziowego. Występują tylko w warunkach sprzyjających tworzeniu się śryżu, a więc przy gwałtownym spadku temperatury do ok. –10 </a:t>
            </a:r>
            <a:r>
              <a:rPr lang="pl-PL" sz="2400" b="1" baseline="30000" dirty="0" err="1"/>
              <a:t>o</a:t>
            </a:r>
            <a:r>
              <a:rPr lang="pl-PL" sz="2400" b="1" dirty="0" err="1"/>
              <a:t>C</a:t>
            </a:r>
            <a:r>
              <a:rPr lang="pl-PL" sz="2400" b="1" dirty="0"/>
              <a:t>, przeważnie nocą przy bezchmurnym niebie.</a:t>
            </a:r>
          </a:p>
        </p:txBody>
      </p:sp>
    </p:spTree>
    <p:extLst>
      <p:ext uri="{BB962C8B-B14F-4D97-AF65-F5344CB8AC3E}">
        <p14:creationId xmlns:p14="http://schemas.microsoft.com/office/powerpoint/2010/main" val="1068060879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Shape 140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rgbClr val="FFC700"/>
              </a:buClr>
              <a:buSzPct val="25000"/>
              <a:buFont typeface="Calibri"/>
              <a:buNone/>
            </a:pPr>
            <a:r>
              <a:rPr lang="pl-PL" sz="2800" b="1" i="0" u="none" strike="noStrike" cap="none" dirty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Powodzie zatorowe (</a:t>
            </a:r>
            <a:r>
              <a:rPr lang="pl-PL" sz="2800" b="1" i="0" u="none" strike="noStrike" cap="none" dirty="0" err="1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Z</a:t>
            </a:r>
            <a:r>
              <a:rPr lang="pl-PL" sz="2000" b="1" i="0" u="none" strike="noStrike" cap="none" dirty="0" err="1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z</a:t>
            </a:r>
            <a:r>
              <a:rPr lang="pl-PL" sz="2800" b="1" i="0" u="none" strike="noStrike" cap="none" dirty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)</a:t>
            </a:r>
          </a:p>
        </p:txBody>
      </p:sp>
      <p:sp>
        <p:nvSpPr>
          <p:cNvPr id="141" name="Shape 141"/>
          <p:cNvSpPr/>
          <p:nvPr/>
        </p:nvSpPr>
        <p:spPr>
          <a:xfrm>
            <a:off x="121024" y="1461998"/>
            <a:ext cx="9022975" cy="450849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lvl="0" algn="just">
              <a:lnSpc>
                <a:spcPct val="150000"/>
              </a:lnSpc>
              <a:buClr>
                <a:schemeClr val="dk1"/>
              </a:buClr>
              <a:buSzPct val="40000"/>
            </a:pPr>
            <a:endParaRPr lang="pl-PL" sz="2400" b="1" dirty="0">
              <a:solidFill>
                <a:schemeClr val="tx1"/>
              </a:solidFill>
            </a:endParaRPr>
          </a:p>
        </p:txBody>
      </p:sp>
      <p:pic>
        <p:nvPicPr>
          <p:cNvPr id="143" name="Shape 14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144" name="Shape 144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21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6" name="Shape 146"/>
          <p:cNvSpPr txBox="1">
            <a:spLocks noGrp="1"/>
          </p:cNvSpPr>
          <p:nvPr>
            <p:ph type="body" idx="2"/>
          </p:nvPr>
        </p:nvSpPr>
        <p:spPr>
          <a:xfrm>
            <a:off x="5436096" y="5362694"/>
            <a:ext cx="1080120" cy="216023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118871" marR="0" lvl="0" indent="-4571" algn="l" rtl="0">
              <a:lnSpc>
                <a:spcPct val="80000"/>
              </a:lnSpc>
              <a:spcBef>
                <a:spcPts val="0"/>
              </a:spcBef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pl-PL" sz="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Zdjęcie 1</a:t>
            </a:r>
          </a:p>
        </p:txBody>
      </p:sp>
      <p:sp>
        <p:nvSpPr>
          <p:cNvPr id="3" name="Prostokąt 2"/>
          <p:cNvSpPr/>
          <p:nvPr/>
        </p:nvSpPr>
        <p:spPr>
          <a:xfrm>
            <a:off x="121025" y="1446179"/>
            <a:ext cx="9022975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pl-PL" sz="2400" b="1" dirty="0"/>
              <a:t>Spowodowane są zatorami w czasie spływu lodów. </a:t>
            </a:r>
          </a:p>
          <a:p>
            <a:pPr>
              <a:lnSpc>
                <a:spcPct val="150000"/>
              </a:lnSpc>
            </a:pPr>
            <a:endParaRPr lang="pl-PL" sz="2400" b="1" dirty="0"/>
          </a:p>
          <a:p>
            <a:pPr>
              <a:lnSpc>
                <a:spcPct val="150000"/>
              </a:lnSpc>
            </a:pPr>
            <a:endParaRPr lang="pl-PL" sz="2400" b="1" dirty="0"/>
          </a:p>
          <a:p>
            <a:pPr>
              <a:lnSpc>
                <a:spcPct val="150000"/>
              </a:lnSpc>
            </a:pPr>
            <a:endParaRPr lang="pl-PL" sz="2400" b="1" dirty="0"/>
          </a:p>
          <a:p>
            <a:pPr>
              <a:lnSpc>
                <a:spcPct val="150000"/>
              </a:lnSpc>
            </a:pPr>
            <a:endParaRPr lang="pl-PL" sz="2400" b="1" dirty="0"/>
          </a:p>
          <a:p>
            <a:pPr>
              <a:lnSpc>
                <a:spcPct val="150000"/>
              </a:lnSpc>
            </a:pPr>
            <a:endParaRPr lang="pl-PL" sz="2400" b="1" dirty="0"/>
          </a:p>
          <a:p>
            <a:pPr>
              <a:lnSpc>
                <a:spcPct val="150000"/>
              </a:lnSpc>
            </a:pPr>
            <a:endParaRPr lang="pl-PL" sz="2400" b="1" dirty="0"/>
          </a:p>
          <a:p>
            <a:pPr>
              <a:lnSpc>
                <a:spcPct val="150000"/>
              </a:lnSpc>
            </a:pPr>
            <a:endParaRPr lang="pl-PL" sz="2400" b="1" dirty="0"/>
          </a:p>
          <a:p>
            <a:pPr>
              <a:lnSpc>
                <a:spcPct val="150000"/>
              </a:lnSpc>
            </a:pPr>
            <a:endParaRPr lang="pl-PL" sz="2400" b="1" dirty="0"/>
          </a:p>
          <a:p>
            <a:pPr algn="ctr">
              <a:lnSpc>
                <a:spcPct val="150000"/>
              </a:lnSpc>
            </a:pPr>
            <a:r>
              <a:rPr lang="pl-PL" sz="2000" b="1" dirty="0"/>
              <a:t>Zator na rzece </a:t>
            </a:r>
            <a:r>
              <a:rPr lang="pl-PL" sz="2000" b="1" dirty="0" err="1"/>
              <a:t>Kumiela</a:t>
            </a:r>
            <a:r>
              <a:rPr lang="pl-PL" sz="2000" b="1" dirty="0"/>
              <a:t>. Elbląg 24.02.2012</a:t>
            </a:r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5133" y="2039848"/>
            <a:ext cx="6422578" cy="42638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4238305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Shape 140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rgbClr val="FFC700"/>
              </a:buClr>
              <a:buSzPct val="25000"/>
              <a:buFont typeface="Calibri"/>
              <a:buNone/>
            </a:pPr>
            <a:r>
              <a:rPr lang="pl-PL" sz="2800" dirty="0" smtClean="0"/>
              <a:t>Charakterystyka fali powodziowej</a:t>
            </a:r>
            <a:endParaRPr lang="pl-PL" sz="280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Shape 141"/>
          <p:cNvSpPr/>
          <p:nvPr/>
        </p:nvSpPr>
        <p:spPr>
          <a:xfrm>
            <a:off x="121024" y="1461998"/>
            <a:ext cx="9022975" cy="450849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lvl="0" algn="just">
              <a:lnSpc>
                <a:spcPct val="150000"/>
              </a:lnSpc>
              <a:buClr>
                <a:schemeClr val="dk1"/>
              </a:buClr>
              <a:buSzPct val="40000"/>
            </a:pPr>
            <a:endParaRPr lang="pl-PL" sz="2400" b="1" dirty="0">
              <a:solidFill>
                <a:schemeClr val="tx1"/>
              </a:solidFill>
            </a:endParaRPr>
          </a:p>
        </p:txBody>
      </p:sp>
      <p:pic>
        <p:nvPicPr>
          <p:cNvPr id="143" name="Shape 14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144" name="Shape 144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22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6" name="Shape 146"/>
          <p:cNvSpPr txBox="1">
            <a:spLocks noGrp="1"/>
          </p:cNvSpPr>
          <p:nvPr>
            <p:ph type="body" idx="2"/>
          </p:nvPr>
        </p:nvSpPr>
        <p:spPr>
          <a:xfrm>
            <a:off x="5436096" y="5362694"/>
            <a:ext cx="1080120" cy="216023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118871" marR="0" lvl="0" indent="-4571" algn="l" rtl="0">
              <a:lnSpc>
                <a:spcPct val="80000"/>
              </a:lnSpc>
              <a:spcBef>
                <a:spcPts val="0"/>
              </a:spcBef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pl-PL" sz="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Zdjęcie 1</a:t>
            </a:r>
          </a:p>
        </p:txBody>
      </p:sp>
      <p:sp>
        <p:nvSpPr>
          <p:cNvPr id="3" name="Prostokąt 2"/>
          <p:cNvSpPr/>
          <p:nvPr/>
        </p:nvSpPr>
        <p:spPr>
          <a:xfrm>
            <a:off x="121025" y="1446179"/>
            <a:ext cx="9022975" cy="39018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pl-PL" sz="2400" b="1" dirty="0"/>
              <a:t>Przejściowe zjawisko hydrologiczne powstające w naturalnych ciekach wodnych, zbiornikach wodnych, kanałach lub na morzu w wyniku nagłego spływu dużych mas wody opadowej, lub roztopowej, masa wodna tworzy wysoki stan poziomu wody w kształcie wału przesuwającego się wzdłuż cieku wodnego, stwarzając potencjalne zagrożenie powodziowe</a:t>
            </a:r>
          </a:p>
        </p:txBody>
      </p:sp>
    </p:spTree>
    <p:extLst>
      <p:ext uri="{BB962C8B-B14F-4D97-AF65-F5344CB8AC3E}">
        <p14:creationId xmlns:p14="http://schemas.microsoft.com/office/powerpoint/2010/main" val="4118354728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Shape 140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rgbClr val="FFC700"/>
              </a:buClr>
              <a:buSzPct val="25000"/>
              <a:buFont typeface="Calibri"/>
              <a:buNone/>
            </a:pPr>
            <a:r>
              <a:rPr lang="pl-PL" sz="2800" dirty="0" smtClean="0"/>
              <a:t>Charakterystyka fali powodziowej</a:t>
            </a:r>
            <a:endParaRPr lang="pl-PL" sz="280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Shape 141"/>
          <p:cNvSpPr/>
          <p:nvPr/>
        </p:nvSpPr>
        <p:spPr>
          <a:xfrm>
            <a:off x="121024" y="1461998"/>
            <a:ext cx="9022975" cy="450849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lvl="0" algn="just">
              <a:lnSpc>
                <a:spcPct val="150000"/>
              </a:lnSpc>
              <a:buClr>
                <a:schemeClr val="dk1"/>
              </a:buClr>
              <a:buSzPct val="40000"/>
            </a:pPr>
            <a:endParaRPr lang="pl-PL" sz="2400" b="1" dirty="0">
              <a:solidFill>
                <a:schemeClr val="tx1"/>
              </a:solidFill>
            </a:endParaRPr>
          </a:p>
        </p:txBody>
      </p:sp>
      <p:pic>
        <p:nvPicPr>
          <p:cNvPr id="143" name="Shape 14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144" name="Shape 144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23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6" name="Shape 146"/>
          <p:cNvSpPr txBox="1">
            <a:spLocks noGrp="1"/>
          </p:cNvSpPr>
          <p:nvPr>
            <p:ph type="body" idx="2"/>
          </p:nvPr>
        </p:nvSpPr>
        <p:spPr>
          <a:xfrm>
            <a:off x="5436096" y="5362694"/>
            <a:ext cx="1080120" cy="216023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118871" marR="0" lvl="0" indent="-4571" algn="l" rtl="0">
              <a:lnSpc>
                <a:spcPct val="80000"/>
              </a:lnSpc>
              <a:spcBef>
                <a:spcPts val="0"/>
              </a:spcBef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pl-PL" sz="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Zdjęcie 1</a:t>
            </a:r>
          </a:p>
        </p:txBody>
      </p:sp>
      <p:sp>
        <p:nvSpPr>
          <p:cNvPr id="3" name="Prostokąt 2"/>
          <p:cNvSpPr/>
          <p:nvPr/>
        </p:nvSpPr>
        <p:spPr>
          <a:xfrm>
            <a:off x="121025" y="1446179"/>
            <a:ext cx="9022975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pl-PL" sz="2400" b="1" dirty="0"/>
              <a:t>Fala ma wyraźny początek, fazę wznoszenia, punkt</a:t>
            </a:r>
          </a:p>
          <a:p>
            <a:pPr>
              <a:lnSpc>
                <a:spcPct val="150000"/>
              </a:lnSpc>
            </a:pPr>
            <a:r>
              <a:rPr lang="pl-PL" sz="2400" b="1" dirty="0"/>
              <a:t>kulminacyjny i fazę opadania (rys.). W miarę przesuwania się</a:t>
            </a:r>
          </a:p>
          <a:p>
            <a:pPr>
              <a:lnSpc>
                <a:spcPct val="150000"/>
              </a:lnSpc>
            </a:pPr>
            <a:r>
              <a:rPr lang="pl-PL" sz="2400" b="1" dirty="0"/>
              <a:t>jej z biegiem rzeki, czoło fali ulega skróceniu, a sama fala ulega wydłużeniu. W przypadku powstania w górnym odcinku rzeki kilku pojedynczych fal, mogą się one połączyć i utworzyć w środkowym i dolnym biegu jeden szczyt. </a:t>
            </a:r>
          </a:p>
        </p:txBody>
      </p:sp>
    </p:spTree>
    <p:extLst>
      <p:ext uri="{BB962C8B-B14F-4D97-AF65-F5344CB8AC3E}">
        <p14:creationId xmlns:p14="http://schemas.microsoft.com/office/powerpoint/2010/main" val="3457560145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Shape 140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rgbClr val="FFC700"/>
              </a:buClr>
              <a:buSzPct val="25000"/>
              <a:buFont typeface="Calibri"/>
              <a:buNone/>
            </a:pPr>
            <a:r>
              <a:rPr lang="pl-PL" sz="2800" dirty="0" smtClean="0"/>
              <a:t>Charakterystyka fali powodziowej</a:t>
            </a:r>
            <a:endParaRPr lang="pl-PL" sz="280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Shape 141"/>
          <p:cNvSpPr/>
          <p:nvPr/>
        </p:nvSpPr>
        <p:spPr>
          <a:xfrm>
            <a:off x="121024" y="1461998"/>
            <a:ext cx="9022975" cy="450849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lvl="0" algn="just">
              <a:lnSpc>
                <a:spcPct val="150000"/>
              </a:lnSpc>
              <a:buClr>
                <a:schemeClr val="dk1"/>
              </a:buClr>
              <a:buSzPct val="40000"/>
            </a:pPr>
            <a:endParaRPr lang="pl-PL" sz="2400" b="1" dirty="0">
              <a:solidFill>
                <a:schemeClr val="tx1"/>
              </a:solidFill>
            </a:endParaRPr>
          </a:p>
        </p:txBody>
      </p:sp>
      <p:pic>
        <p:nvPicPr>
          <p:cNvPr id="143" name="Shape 14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144" name="Shape 144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24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6" name="Shape 146"/>
          <p:cNvSpPr txBox="1">
            <a:spLocks noGrp="1"/>
          </p:cNvSpPr>
          <p:nvPr>
            <p:ph type="body" idx="2"/>
          </p:nvPr>
        </p:nvSpPr>
        <p:spPr>
          <a:xfrm>
            <a:off x="5436096" y="5362694"/>
            <a:ext cx="1080120" cy="216023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118871" marR="0" lvl="0" indent="-4571" algn="l" rtl="0">
              <a:lnSpc>
                <a:spcPct val="80000"/>
              </a:lnSpc>
              <a:spcBef>
                <a:spcPts val="0"/>
              </a:spcBef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pl-PL" sz="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Zdjęcie 1</a:t>
            </a:r>
          </a:p>
        </p:txBody>
      </p:sp>
      <p:sp>
        <p:nvSpPr>
          <p:cNvPr id="3" name="Prostokąt 2"/>
          <p:cNvSpPr/>
          <p:nvPr/>
        </p:nvSpPr>
        <p:spPr>
          <a:xfrm>
            <a:off x="121025" y="1446179"/>
            <a:ext cx="9022975" cy="16858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pl-PL" sz="2400" b="1" dirty="0"/>
              <a:t>Jest to związane z tym, że prędkość przemieszczania się fal w górnym biegu rzeki jest zawsze większa niż na odcinkach środkowym i dolnym. </a:t>
            </a:r>
          </a:p>
        </p:txBody>
      </p:sp>
      <p:pic>
        <p:nvPicPr>
          <p:cNvPr id="2" name="Obraz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0798" y="3253653"/>
            <a:ext cx="4543425" cy="3343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1803021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Shape 140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rgbClr val="FFC700"/>
              </a:buClr>
              <a:buSzPct val="25000"/>
              <a:buFont typeface="Calibri"/>
              <a:buNone/>
            </a:pPr>
            <a:r>
              <a:rPr lang="pl-PL" sz="2800" dirty="0"/>
              <a:t>Fala powodziowa</a:t>
            </a:r>
            <a:endParaRPr lang="pl-PL" sz="280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Shape 141"/>
          <p:cNvSpPr/>
          <p:nvPr/>
        </p:nvSpPr>
        <p:spPr>
          <a:xfrm>
            <a:off x="121024" y="1461998"/>
            <a:ext cx="9022975" cy="450849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lvl="0" algn="just">
              <a:lnSpc>
                <a:spcPct val="150000"/>
              </a:lnSpc>
              <a:buClr>
                <a:schemeClr val="dk1"/>
              </a:buClr>
              <a:buSzPct val="40000"/>
            </a:pPr>
            <a:endParaRPr lang="pl-PL" sz="2400" b="1" dirty="0">
              <a:solidFill>
                <a:schemeClr val="tx1"/>
              </a:solidFill>
            </a:endParaRPr>
          </a:p>
        </p:txBody>
      </p:sp>
      <p:pic>
        <p:nvPicPr>
          <p:cNvPr id="143" name="Shape 14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144" name="Shape 144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25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6" name="Shape 146"/>
          <p:cNvSpPr txBox="1">
            <a:spLocks noGrp="1"/>
          </p:cNvSpPr>
          <p:nvPr>
            <p:ph type="body" idx="2"/>
          </p:nvPr>
        </p:nvSpPr>
        <p:spPr>
          <a:xfrm>
            <a:off x="5436096" y="5362694"/>
            <a:ext cx="1080120" cy="216023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118871" marR="0" lvl="0" indent="-4571" algn="l" rtl="0">
              <a:lnSpc>
                <a:spcPct val="80000"/>
              </a:lnSpc>
              <a:spcBef>
                <a:spcPts val="0"/>
              </a:spcBef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pl-PL" sz="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Zdjęcie 1</a:t>
            </a:r>
          </a:p>
        </p:txBody>
      </p:sp>
      <p:sp>
        <p:nvSpPr>
          <p:cNvPr id="3" name="Prostokąt 2"/>
          <p:cNvSpPr/>
          <p:nvPr/>
        </p:nvSpPr>
        <p:spPr>
          <a:xfrm>
            <a:off x="121025" y="1446179"/>
            <a:ext cx="9022975" cy="496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l-PL" sz="2000" b="1" dirty="0"/>
              <a:t>Fala powodziowa rz. Wisła 20.05.2010</a:t>
            </a:r>
          </a:p>
        </p:txBody>
      </p:sp>
      <p:pic>
        <p:nvPicPr>
          <p:cNvPr id="2" name="Obraz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1638" y="2024029"/>
            <a:ext cx="6311489" cy="47336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8059355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Shape 140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rgbClr val="FFC700"/>
              </a:buClr>
              <a:buSzPct val="25000"/>
              <a:buFont typeface="Calibri"/>
              <a:buNone/>
            </a:pPr>
            <a:r>
              <a:rPr lang="pl-PL" sz="2800" dirty="0"/>
              <a:t>Fazy powodzi</a:t>
            </a:r>
            <a:endParaRPr lang="pl-PL" sz="280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Shape 141"/>
          <p:cNvSpPr/>
          <p:nvPr/>
        </p:nvSpPr>
        <p:spPr>
          <a:xfrm>
            <a:off x="121024" y="1461998"/>
            <a:ext cx="9022975" cy="450849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lvl="0" algn="just">
              <a:lnSpc>
                <a:spcPct val="150000"/>
              </a:lnSpc>
              <a:buClr>
                <a:schemeClr val="dk1"/>
              </a:buClr>
              <a:buSzPct val="40000"/>
            </a:pPr>
            <a:endParaRPr lang="pl-PL" sz="2400" b="1" dirty="0">
              <a:solidFill>
                <a:schemeClr val="tx1"/>
              </a:solidFill>
            </a:endParaRPr>
          </a:p>
        </p:txBody>
      </p:sp>
      <p:pic>
        <p:nvPicPr>
          <p:cNvPr id="143" name="Shape 14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144" name="Shape 144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26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6" name="Shape 146"/>
          <p:cNvSpPr txBox="1">
            <a:spLocks noGrp="1"/>
          </p:cNvSpPr>
          <p:nvPr>
            <p:ph type="body" idx="2"/>
          </p:nvPr>
        </p:nvSpPr>
        <p:spPr>
          <a:xfrm>
            <a:off x="5436096" y="5362694"/>
            <a:ext cx="1080120" cy="216023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118871" marR="0" lvl="0" indent="-4571" algn="l" rtl="0">
              <a:lnSpc>
                <a:spcPct val="80000"/>
              </a:lnSpc>
              <a:spcBef>
                <a:spcPts val="0"/>
              </a:spcBef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pl-PL" sz="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Zdjęcie 1</a:t>
            </a:r>
          </a:p>
        </p:txBody>
      </p:sp>
      <p:sp>
        <p:nvSpPr>
          <p:cNvPr id="3" name="Prostokąt 2"/>
          <p:cNvSpPr/>
          <p:nvPr/>
        </p:nvSpPr>
        <p:spPr>
          <a:xfrm>
            <a:off x="121025" y="1446179"/>
            <a:ext cx="9022975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pl-PL" sz="2400" b="1" dirty="0"/>
              <a:t>Fazy powodzi: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l-PL" sz="2400" b="1" dirty="0"/>
              <a:t>przybór wody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l-PL" sz="2400" b="1" dirty="0"/>
              <a:t>fala (fale) kulminacyjne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l-PL" sz="2400" b="1" dirty="0"/>
              <a:t>opadanie wody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l-PL" sz="2400" b="1" dirty="0"/>
              <a:t>powrót do stanu normalnego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endParaRPr lang="pl-PL" sz="2400" b="1" dirty="0"/>
          </a:p>
        </p:txBody>
      </p:sp>
    </p:spTree>
    <p:extLst>
      <p:ext uri="{BB962C8B-B14F-4D97-AF65-F5344CB8AC3E}">
        <p14:creationId xmlns:p14="http://schemas.microsoft.com/office/powerpoint/2010/main" val="4262805187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Shape 140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rgbClr val="FFC700"/>
              </a:buClr>
              <a:buSzPct val="25000"/>
              <a:buFont typeface="Calibri"/>
              <a:buNone/>
            </a:pPr>
            <a:r>
              <a:rPr lang="pl-PL" sz="2800" dirty="0"/>
              <a:t>Fazy działań powodziowych</a:t>
            </a:r>
            <a:endParaRPr lang="pl-PL" sz="280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Shape 141"/>
          <p:cNvSpPr/>
          <p:nvPr/>
        </p:nvSpPr>
        <p:spPr>
          <a:xfrm>
            <a:off x="121024" y="1461998"/>
            <a:ext cx="9022975" cy="450849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lvl="0" algn="just">
              <a:lnSpc>
                <a:spcPct val="150000"/>
              </a:lnSpc>
              <a:buClr>
                <a:schemeClr val="dk1"/>
              </a:buClr>
              <a:buSzPct val="40000"/>
            </a:pPr>
            <a:endParaRPr lang="pl-PL" sz="2400" b="1" dirty="0">
              <a:solidFill>
                <a:schemeClr val="tx1"/>
              </a:solidFill>
            </a:endParaRPr>
          </a:p>
        </p:txBody>
      </p:sp>
      <p:pic>
        <p:nvPicPr>
          <p:cNvPr id="143" name="Shape 14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144" name="Shape 144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27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6" name="Shape 146"/>
          <p:cNvSpPr txBox="1">
            <a:spLocks noGrp="1"/>
          </p:cNvSpPr>
          <p:nvPr>
            <p:ph type="body" idx="2"/>
          </p:nvPr>
        </p:nvSpPr>
        <p:spPr>
          <a:xfrm>
            <a:off x="5436096" y="5362694"/>
            <a:ext cx="1080120" cy="216023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118871" marR="0" lvl="0" indent="-4571" algn="l" rtl="0">
              <a:lnSpc>
                <a:spcPct val="80000"/>
              </a:lnSpc>
              <a:spcBef>
                <a:spcPts val="0"/>
              </a:spcBef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pl-PL" sz="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Zdjęcie 1</a:t>
            </a:r>
          </a:p>
        </p:txBody>
      </p:sp>
      <p:sp>
        <p:nvSpPr>
          <p:cNvPr id="3" name="Prostokąt 2"/>
          <p:cNvSpPr/>
          <p:nvPr/>
        </p:nvSpPr>
        <p:spPr>
          <a:xfrm>
            <a:off x="121025" y="1446179"/>
            <a:ext cx="9022975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l-PL" sz="2400" b="1" dirty="0"/>
              <a:t>alarmowanie i ostrzeganie ludności z terenów zagrożonych falą powodziową przy wykorzystaniu dostępnych urządzeń nagłaśniających oraz środków łączności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l-PL" sz="2400" b="1" dirty="0"/>
              <a:t>ratowanie i ewakuacja ludzi i zwierząt z terenów zalanych i zagrożonych zalaniem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l-PL" sz="2400" b="1" dirty="0"/>
              <a:t>zaopatrywanie ludności na odciętych terenach w żywność, lekarstwa, wodę do picia, itp.,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endParaRPr lang="pl-PL" sz="2400" b="1" dirty="0"/>
          </a:p>
        </p:txBody>
      </p:sp>
    </p:spTree>
    <p:extLst>
      <p:ext uri="{BB962C8B-B14F-4D97-AF65-F5344CB8AC3E}">
        <p14:creationId xmlns:p14="http://schemas.microsoft.com/office/powerpoint/2010/main" val="1775175276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Shape 140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rgbClr val="FFC700"/>
              </a:buClr>
              <a:buSzPct val="25000"/>
              <a:buFont typeface="Calibri"/>
              <a:buNone/>
            </a:pPr>
            <a:r>
              <a:rPr lang="pl-PL" sz="2800" dirty="0"/>
              <a:t>Fazy działań powodziowych</a:t>
            </a:r>
            <a:endParaRPr lang="pl-PL" sz="280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Shape 141"/>
          <p:cNvSpPr/>
          <p:nvPr/>
        </p:nvSpPr>
        <p:spPr>
          <a:xfrm>
            <a:off x="121024" y="1461998"/>
            <a:ext cx="9022975" cy="450849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lvl="0" algn="just">
              <a:lnSpc>
                <a:spcPct val="150000"/>
              </a:lnSpc>
              <a:buClr>
                <a:schemeClr val="dk1"/>
              </a:buClr>
              <a:buSzPct val="40000"/>
            </a:pPr>
            <a:endParaRPr lang="pl-PL" sz="2400" b="1" dirty="0">
              <a:solidFill>
                <a:schemeClr val="tx1"/>
              </a:solidFill>
            </a:endParaRPr>
          </a:p>
        </p:txBody>
      </p:sp>
      <p:pic>
        <p:nvPicPr>
          <p:cNvPr id="143" name="Shape 14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144" name="Shape 144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28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6" name="Shape 146"/>
          <p:cNvSpPr txBox="1">
            <a:spLocks noGrp="1"/>
          </p:cNvSpPr>
          <p:nvPr>
            <p:ph type="body" idx="2"/>
          </p:nvPr>
        </p:nvSpPr>
        <p:spPr>
          <a:xfrm>
            <a:off x="5436096" y="5362694"/>
            <a:ext cx="1080120" cy="216023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118871" marR="0" lvl="0" indent="-4571" algn="l" rtl="0">
              <a:lnSpc>
                <a:spcPct val="80000"/>
              </a:lnSpc>
              <a:spcBef>
                <a:spcPts val="0"/>
              </a:spcBef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pl-PL" sz="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Zdjęcie 1</a:t>
            </a:r>
          </a:p>
        </p:txBody>
      </p:sp>
      <p:sp>
        <p:nvSpPr>
          <p:cNvPr id="3" name="Prostokąt 2"/>
          <p:cNvSpPr/>
          <p:nvPr/>
        </p:nvSpPr>
        <p:spPr>
          <a:xfrm>
            <a:off x="121025" y="1446179"/>
            <a:ext cx="9022975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l-PL" sz="2400" b="1" dirty="0"/>
              <a:t>umacnianie i ochrona wałów oraz budowa doraźnych wałów p. powodziowych (uszczelnianie folią i workami z  piaskiem przesiąkających wałów, likwidowanie wyrw w obwałowaniach),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l-PL" sz="2400" b="1" dirty="0"/>
              <a:t>ochrona mostów i obiektów strategicznych zagrożonych 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l-PL" sz="2400" b="1" dirty="0"/>
              <a:t>współpraca w usuwaniu zatorów lodowych,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l-PL" sz="2400" b="1" dirty="0"/>
              <a:t>świadczenie usług transportowych mających na celu dostarczenie żywności, wody pitnej, lekarstw itp., </a:t>
            </a:r>
          </a:p>
        </p:txBody>
      </p:sp>
    </p:spTree>
    <p:extLst>
      <p:ext uri="{BB962C8B-B14F-4D97-AF65-F5344CB8AC3E}">
        <p14:creationId xmlns:p14="http://schemas.microsoft.com/office/powerpoint/2010/main" val="3150944145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Shape 140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rgbClr val="FFC700"/>
              </a:buClr>
              <a:buSzPct val="25000"/>
              <a:buFont typeface="Calibri"/>
              <a:buNone/>
            </a:pPr>
            <a:r>
              <a:rPr lang="pl-PL" sz="2800" dirty="0"/>
              <a:t>Fazy działań powodziowych</a:t>
            </a:r>
            <a:endParaRPr lang="pl-PL" sz="280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Shape 141"/>
          <p:cNvSpPr/>
          <p:nvPr/>
        </p:nvSpPr>
        <p:spPr>
          <a:xfrm>
            <a:off x="121024" y="1461998"/>
            <a:ext cx="9022975" cy="450849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lvl="0" algn="just">
              <a:lnSpc>
                <a:spcPct val="150000"/>
              </a:lnSpc>
              <a:buClr>
                <a:schemeClr val="dk1"/>
              </a:buClr>
              <a:buSzPct val="40000"/>
            </a:pPr>
            <a:endParaRPr lang="pl-PL" sz="2400" b="1" dirty="0">
              <a:solidFill>
                <a:schemeClr val="tx1"/>
              </a:solidFill>
            </a:endParaRPr>
          </a:p>
        </p:txBody>
      </p:sp>
      <p:pic>
        <p:nvPicPr>
          <p:cNvPr id="143" name="Shape 14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144" name="Shape 144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29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6" name="Shape 146"/>
          <p:cNvSpPr txBox="1">
            <a:spLocks noGrp="1"/>
          </p:cNvSpPr>
          <p:nvPr>
            <p:ph type="body" idx="2"/>
          </p:nvPr>
        </p:nvSpPr>
        <p:spPr>
          <a:xfrm>
            <a:off x="5436096" y="5362694"/>
            <a:ext cx="1080120" cy="216023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118871" marR="0" lvl="0" indent="-4571" algn="l" rtl="0">
              <a:lnSpc>
                <a:spcPct val="80000"/>
              </a:lnSpc>
              <a:spcBef>
                <a:spcPts val="0"/>
              </a:spcBef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pl-PL" sz="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Zdjęcie 1</a:t>
            </a:r>
          </a:p>
        </p:txBody>
      </p:sp>
      <p:sp>
        <p:nvSpPr>
          <p:cNvPr id="3" name="Prostokąt 2"/>
          <p:cNvSpPr/>
          <p:nvPr/>
        </p:nvSpPr>
        <p:spPr>
          <a:xfrm>
            <a:off x="121025" y="1446179"/>
            <a:ext cx="9022975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l-PL" sz="2400" b="1" dirty="0"/>
              <a:t>dozorowanie stanu obwałowania i koryt rzek ,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l-PL" sz="2400" b="1" dirty="0"/>
              <a:t>pomoc w nawiązywaniu łączności z innymi służbami,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l-PL" sz="2400" b="1" dirty="0"/>
              <a:t>oświetlanie terenu akcji posiadanym sprzętem,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l-PL" sz="2400" b="1" dirty="0"/>
              <a:t>udrażnianiu przepustów i usuwaniu zapór tworzonych przez spływające z wody krzewy i gałęzie,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l-PL" sz="2400" b="1" dirty="0"/>
              <a:t>wypompowywaniu wody z budynków mieszkalnych, gospodarczych i obiektów komunalnych,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l-PL" sz="2400" b="1" dirty="0"/>
              <a:t>pomoc w odkażaniu terenów,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endParaRPr lang="pl-PL" sz="2400" b="1" dirty="0"/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endParaRPr lang="pl-PL" sz="2400" b="1" dirty="0"/>
          </a:p>
        </p:txBody>
      </p:sp>
    </p:spTree>
    <p:extLst>
      <p:ext uri="{BB962C8B-B14F-4D97-AF65-F5344CB8AC3E}">
        <p14:creationId xmlns:p14="http://schemas.microsoft.com/office/powerpoint/2010/main" val="718436914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Shape 140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rgbClr val="FFC700"/>
              </a:buClr>
              <a:buSzPct val="25000"/>
              <a:buFont typeface="Calibri"/>
              <a:buNone/>
            </a:pPr>
            <a:r>
              <a:rPr lang="pl-PL" sz="2800" b="1" i="0" u="none" strike="noStrike" cap="none" dirty="0" smtClean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Zjawisko podtopienia, wezbrania i powodzi</a:t>
            </a:r>
            <a:endParaRPr lang="pl-PL" sz="280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Shape 141"/>
          <p:cNvSpPr/>
          <p:nvPr/>
        </p:nvSpPr>
        <p:spPr>
          <a:xfrm>
            <a:off x="94129" y="1636810"/>
            <a:ext cx="9049870" cy="2047683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lvl="0" indent="12700" algn="just">
              <a:lnSpc>
                <a:spcPct val="150000"/>
              </a:lnSpc>
              <a:buClr>
                <a:schemeClr val="dk1"/>
              </a:buClr>
              <a:buSzPct val="25000"/>
            </a:pPr>
            <a:r>
              <a:rPr lang="pl-PL" sz="2400" b="1" dirty="0">
                <a:solidFill>
                  <a:srgbClr val="FF0000"/>
                </a:solidFill>
              </a:rPr>
              <a:t>Podtopienia</a:t>
            </a:r>
            <a:r>
              <a:rPr lang="pl-PL" sz="2400" b="1" dirty="0">
                <a:solidFill>
                  <a:schemeClr val="dk1"/>
                </a:solidFill>
              </a:rPr>
              <a:t> – zalania terenów z innych przyczyn niż powódź. Przyczynami podtopień mogą być np.: wypełnienie retencji gruntowej zlewni, duże opady deszczu oraz przesiąki wody przez wały przeciwpowodziowe.</a:t>
            </a:r>
            <a:endParaRPr sz="2400" b="1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3" name="Shape 14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144" name="Shape 144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3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6" name="Shape 146"/>
          <p:cNvSpPr txBox="1">
            <a:spLocks noGrp="1"/>
          </p:cNvSpPr>
          <p:nvPr>
            <p:ph type="body" idx="2"/>
          </p:nvPr>
        </p:nvSpPr>
        <p:spPr>
          <a:xfrm>
            <a:off x="5436096" y="5362694"/>
            <a:ext cx="1080120" cy="216023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118871" marR="0" lvl="0" indent="-4571" algn="l" rtl="0">
              <a:lnSpc>
                <a:spcPct val="80000"/>
              </a:lnSpc>
              <a:spcBef>
                <a:spcPts val="0"/>
              </a:spcBef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pl-PL" sz="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Zdjęcie 1</a:t>
            </a:r>
          </a:p>
        </p:txBody>
      </p:sp>
      <p:pic>
        <p:nvPicPr>
          <p:cNvPr id="2" name="Obraz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86283" y="3887345"/>
            <a:ext cx="3603502" cy="2702627"/>
          </a:xfrm>
          <a:prstGeom prst="rect">
            <a:avLst/>
          </a:prstGeom>
        </p:spPr>
      </p:pic>
      <p:sp>
        <p:nvSpPr>
          <p:cNvPr id="3" name="Prostokąt 2"/>
          <p:cNvSpPr/>
          <p:nvPr/>
        </p:nvSpPr>
        <p:spPr>
          <a:xfrm>
            <a:off x="2586283" y="6569747"/>
            <a:ext cx="349166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b="1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Podtopienie ul. Nowowiejska Elbląg 07.2011</a:t>
            </a:r>
            <a:endParaRPr lang="pl-PL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Shape 140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rgbClr val="FFC700"/>
              </a:buClr>
              <a:buSzPct val="25000"/>
              <a:buFont typeface="Calibri"/>
              <a:buNone/>
            </a:pPr>
            <a:r>
              <a:rPr lang="pl-PL" sz="2800" dirty="0"/>
              <a:t>Fazy działań powodziowych</a:t>
            </a:r>
            <a:endParaRPr lang="pl-PL" sz="280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Shape 141"/>
          <p:cNvSpPr/>
          <p:nvPr/>
        </p:nvSpPr>
        <p:spPr>
          <a:xfrm>
            <a:off x="121024" y="1461998"/>
            <a:ext cx="9022975" cy="450849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lvl="0" algn="just">
              <a:lnSpc>
                <a:spcPct val="150000"/>
              </a:lnSpc>
              <a:buClr>
                <a:schemeClr val="dk1"/>
              </a:buClr>
              <a:buSzPct val="40000"/>
            </a:pPr>
            <a:endParaRPr lang="pl-PL" sz="2400" b="1" dirty="0">
              <a:solidFill>
                <a:schemeClr val="tx1"/>
              </a:solidFill>
            </a:endParaRPr>
          </a:p>
        </p:txBody>
      </p:sp>
      <p:pic>
        <p:nvPicPr>
          <p:cNvPr id="143" name="Shape 14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144" name="Shape 144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30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6" name="Shape 146"/>
          <p:cNvSpPr txBox="1">
            <a:spLocks noGrp="1"/>
          </p:cNvSpPr>
          <p:nvPr>
            <p:ph type="body" idx="2"/>
          </p:nvPr>
        </p:nvSpPr>
        <p:spPr>
          <a:xfrm>
            <a:off x="5436096" y="5362694"/>
            <a:ext cx="1080120" cy="216023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118871" marR="0" lvl="0" indent="-4571" algn="l" rtl="0">
              <a:lnSpc>
                <a:spcPct val="80000"/>
              </a:lnSpc>
              <a:spcBef>
                <a:spcPts val="0"/>
              </a:spcBef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pl-PL" sz="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Zdjęcie 1</a:t>
            </a:r>
          </a:p>
        </p:txBody>
      </p:sp>
      <p:sp>
        <p:nvSpPr>
          <p:cNvPr id="3" name="Prostokąt 2"/>
          <p:cNvSpPr/>
          <p:nvPr/>
        </p:nvSpPr>
        <p:spPr>
          <a:xfrm>
            <a:off x="121025" y="1446179"/>
            <a:ext cx="9022975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l-PL" sz="2400" b="1" dirty="0"/>
              <a:t>zabezpieczenie przed pożarami terenów zdewastowanych,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l-PL" sz="2400" b="1" dirty="0"/>
              <a:t>inne prace zlecone przez sztaby kryzysowe,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l-PL" sz="2400" b="1" dirty="0"/>
              <a:t>przekazywanie meldunków do sztabów kryzysowych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endParaRPr lang="pl-PL" sz="2400" b="1" dirty="0"/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endParaRPr lang="pl-PL" sz="2400" b="1" dirty="0"/>
          </a:p>
        </p:txBody>
      </p:sp>
    </p:spTree>
    <p:extLst>
      <p:ext uri="{BB962C8B-B14F-4D97-AF65-F5344CB8AC3E}">
        <p14:creationId xmlns:p14="http://schemas.microsoft.com/office/powerpoint/2010/main" val="1525289524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Shape 140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rgbClr val="FFC700"/>
              </a:buClr>
              <a:buSzPct val="25000"/>
              <a:buFont typeface="Calibri"/>
              <a:buNone/>
            </a:pPr>
            <a:r>
              <a:rPr lang="pl-PL" sz="2800" dirty="0"/>
              <a:t>Organizacja terenu akcji przeciwpowodziowej</a:t>
            </a:r>
            <a:endParaRPr lang="pl-PL" sz="280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Shape 141"/>
          <p:cNvSpPr/>
          <p:nvPr/>
        </p:nvSpPr>
        <p:spPr>
          <a:xfrm>
            <a:off x="121024" y="1461998"/>
            <a:ext cx="9022975" cy="450849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lvl="0" algn="just">
              <a:lnSpc>
                <a:spcPct val="150000"/>
              </a:lnSpc>
              <a:buClr>
                <a:schemeClr val="dk1"/>
              </a:buClr>
              <a:buSzPct val="40000"/>
            </a:pPr>
            <a:endParaRPr lang="pl-PL" sz="2400" b="1" dirty="0">
              <a:solidFill>
                <a:schemeClr val="tx1"/>
              </a:solidFill>
            </a:endParaRPr>
          </a:p>
        </p:txBody>
      </p:sp>
      <p:pic>
        <p:nvPicPr>
          <p:cNvPr id="143" name="Shape 14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144" name="Shape 144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31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6" name="Shape 146"/>
          <p:cNvSpPr txBox="1">
            <a:spLocks noGrp="1"/>
          </p:cNvSpPr>
          <p:nvPr>
            <p:ph type="body" idx="2"/>
          </p:nvPr>
        </p:nvSpPr>
        <p:spPr>
          <a:xfrm>
            <a:off x="5436096" y="5362694"/>
            <a:ext cx="1080120" cy="216023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118871" marR="0" lvl="0" indent="-4571" algn="l" rtl="0">
              <a:lnSpc>
                <a:spcPct val="80000"/>
              </a:lnSpc>
              <a:spcBef>
                <a:spcPts val="0"/>
              </a:spcBef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pl-PL" sz="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Zdjęcie 1</a:t>
            </a:r>
          </a:p>
        </p:txBody>
      </p:sp>
      <p:pic>
        <p:nvPicPr>
          <p:cNvPr id="2" name="Obraz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64872" y="1607726"/>
            <a:ext cx="5988874" cy="51121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4936322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Shape 178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rgbClr val="FFC700"/>
              </a:buClr>
              <a:buSzPct val="25000"/>
              <a:buFont typeface="Calibri"/>
              <a:buNone/>
            </a:pPr>
            <a:r>
              <a:rPr lang="pl-PL" sz="28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BIBLIOGRAFIA</a:t>
            </a:r>
          </a:p>
        </p:txBody>
      </p:sp>
      <p:sp>
        <p:nvSpPr>
          <p:cNvPr id="179" name="Shape 179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" name="Shape 180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32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1" name="Shape 181"/>
          <p:cNvSpPr txBox="1">
            <a:spLocks noGrp="1"/>
          </p:cNvSpPr>
          <p:nvPr>
            <p:ph type="body" idx="2"/>
          </p:nvPr>
        </p:nvSpPr>
        <p:spPr>
          <a:xfrm>
            <a:off x="467543" y="1832843"/>
            <a:ext cx="8216267" cy="4610159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lvl="0" indent="-324612"/>
            <a:r>
              <a:rPr lang="pl-PL" dirty="0">
                <a:latin typeface="Arial"/>
                <a:ea typeface="Arial"/>
                <a:cs typeface="Arial"/>
                <a:sym typeface="Arial"/>
              </a:rPr>
              <a:t>„</a:t>
            </a:r>
            <a:r>
              <a:rPr lang="pl-PL" sz="2400" dirty="0">
                <a:latin typeface="Arial"/>
                <a:ea typeface="Arial"/>
                <a:cs typeface="Arial"/>
                <a:sym typeface="Arial"/>
              </a:rPr>
              <a:t>Szkolenie Strażaków Ratowników OSP z zakresu działań przeciwpowodziowych oraz ratownictwa na wodach</a:t>
            </a:r>
            <a:r>
              <a:rPr lang="pl-PL" dirty="0">
                <a:latin typeface="Arial"/>
                <a:ea typeface="Arial"/>
                <a:cs typeface="Arial"/>
                <a:sym typeface="Arial"/>
              </a:rPr>
              <a:t>”</a:t>
            </a:r>
            <a:r>
              <a:rPr lang="pl-PL" sz="2400" dirty="0">
                <a:latin typeface="Arial"/>
                <a:ea typeface="Arial"/>
                <a:cs typeface="Arial"/>
                <a:sym typeface="Arial"/>
              </a:rPr>
              <a:t> Praca zbiorowa CNBOP 2009</a:t>
            </a:r>
          </a:p>
          <a:p>
            <a:pPr lvl="0" indent="-324612"/>
            <a:r>
              <a:rPr lang="pl-PL" sz="2400" dirty="0">
                <a:latin typeface="Arial"/>
                <a:ea typeface="Arial"/>
                <a:cs typeface="Arial"/>
                <a:sym typeface="Arial"/>
              </a:rPr>
              <a:t>Vademecum ochrony przeciwpowodziowej, Bednarczyk S. i in., KZGW, Gdańsk 2006</a:t>
            </a:r>
          </a:p>
          <a:p>
            <a:pPr lvl="0" indent="-324612"/>
            <a:r>
              <a:rPr lang="pl-PL" sz="2400" dirty="0">
                <a:latin typeface="Arial"/>
                <a:ea typeface="Arial"/>
                <a:cs typeface="Arial"/>
                <a:sym typeface="Arial"/>
              </a:rPr>
              <a:t>Bednarczyk S., Mackiewicz St.: Powodzie na Bobrze oraz jego dopływach, Materiały Forum Naukowo-Technicznego, t.3, Ustroń </a:t>
            </a:r>
            <a:r>
              <a:rPr lang="pl-PL" sz="2400" dirty="0" err="1">
                <a:latin typeface="Arial"/>
                <a:ea typeface="Arial"/>
                <a:cs typeface="Arial"/>
                <a:sym typeface="Arial"/>
              </a:rPr>
              <a:t>k.Wisły</a:t>
            </a:r>
            <a:r>
              <a:rPr lang="pl-PL" sz="2400" dirty="0">
                <a:latin typeface="Arial"/>
                <a:ea typeface="Arial"/>
                <a:cs typeface="Arial"/>
                <a:sym typeface="Arial"/>
              </a:rPr>
              <a:t>, 1997. </a:t>
            </a:r>
          </a:p>
          <a:p>
            <a:pPr lvl="0" indent="-324612"/>
            <a:r>
              <a:rPr lang="pl-PL" sz="2400" dirty="0">
                <a:latin typeface="Arial"/>
                <a:ea typeface="Arial"/>
                <a:cs typeface="Arial"/>
                <a:sym typeface="Arial"/>
              </a:rPr>
              <a:t>Ziobro J. : „Powódź – zjawisko powtarzalne” </a:t>
            </a:r>
          </a:p>
          <a:p>
            <a:pPr lvl="0" indent="-324612"/>
            <a:endParaRPr lang="pl-PL" sz="2400" dirty="0">
              <a:latin typeface="Arial"/>
              <a:ea typeface="Arial"/>
              <a:cs typeface="Arial"/>
              <a:sym typeface="Arial"/>
            </a:endParaRPr>
          </a:p>
          <a:p>
            <a:pPr lvl="0" indent="-324612"/>
            <a:endParaRPr lang="pl-PL" sz="24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38912" marR="0" lvl="0" indent="-32461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None/>
            </a:pPr>
            <a:endParaRPr sz="3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84" name="Shape 18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Shape 190"/>
          <p:cNvSpPr txBox="1">
            <a:spLocks noGrp="1"/>
          </p:cNvSpPr>
          <p:nvPr>
            <p:ph type="title"/>
          </p:nvPr>
        </p:nvSpPr>
        <p:spPr>
          <a:xfrm>
            <a:off x="1331638" y="250031"/>
            <a:ext cx="7362846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rgbClr val="FFC700"/>
              </a:buClr>
              <a:buSzPct val="25000"/>
              <a:buFont typeface="Calibri"/>
              <a:buNone/>
            </a:pPr>
            <a:r>
              <a:rPr lang="pl-PL" sz="252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INDEKS MATERIAŁÓW POBRANYCH Z INTERNETU</a:t>
            </a:r>
          </a:p>
        </p:txBody>
      </p:sp>
      <p:sp>
        <p:nvSpPr>
          <p:cNvPr id="191" name="Shape 191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2" name="Shape 192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33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3" name="Shape 193"/>
          <p:cNvSpPr txBox="1">
            <a:spLocks noGrp="1"/>
          </p:cNvSpPr>
          <p:nvPr>
            <p:ph type="body" idx="2"/>
          </p:nvPr>
        </p:nvSpPr>
        <p:spPr>
          <a:xfrm>
            <a:off x="107504" y="1832844"/>
            <a:ext cx="8921000" cy="4188442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438912" marR="0" lvl="0" indent="-324612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◼"/>
            </a:pPr>
            <a:r>
              <a:rPr lang="pl-PL" sz="24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Zdjęcie 1: KM PSP Elbląg</a:t>
            </a:r>
          </a:p>
          <a:p>
            <a:pPr marL="438912" marR="0" lvl="0" indent="-324612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◼"/>
            </a:pPr>
            <a:r>
              <a:rPr lang="pl-PL" sz="2400" dirty="0">
                <a:latin typeface="Arial"/>
                <a:ea typeface="Arial"/>
                <a:cs typeface="Arial"/>
                <a:sym typeface="Arial"/>
              </a:rPr>
              <a:t>Zdjęcie 2 : Pobrano z dziennikelbląski.pl</a:t>
            </a:r>
          </a:p>
          <a:p>
            <a:pPr marL="438912" marR="0" lvl="0" indent="-324612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◼"/>
            </a:pPr>
            <a:r>
              <a:rPr lang="pl-PL" sz="24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Zdjęcie 3: KM PSP Elbląg</a:t>
            </a:r>
          </a:p>
          <a:p>
            <a:pPr marL="438912" marR="0" lvl="0" indent="-324612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◼"/>
            </a:pPr>
            <a:r>
              <a:rPr lang="pl-PL" sz="2400" dirty="0">
                <a:latin typeface="Arial"/>
                <a:ea typeface="Arial"/>
                <a:cs typeface="Arial"/>
                <a:sym typeface="Arial"/>
              </a:rPr>
              <a:t>Zdjęcie 4: KM PSP Elbląg</a:t>
            </a:r>
          </a:p>
          <a:p>
            <a:pPr marL="438912" marR="0" lvl="0" indent="-324612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◼"/>
            </a:pPr>
            <a:r>
              <a:rPr lang="pl-PL" sz="24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Zdjęcie 5: KM PSP Elbląg</a:t>
            </a:r>
          </a:p>
          <a:p>
            <a:pPr marL="438912" marR="0" lvl="0" indent="-324612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◼"/>
            </a:pPr>
            <a:r>
              <a:rPr lang="pl-PL" sz="2400" dirty="0">
                <a:latin typeface="Arial"/>
                <a:ea typeface="Arial"/>
                <a:cs typeface="Arial"/>
                <a:sym typeface="Arial"/>
              </a:rPr>
              <a:t>Zdjęcie 6: Witold Sadowski</a:t>
            </a:r>
          </a:p>
          <a:p>
            <a:pPr lvl="0" indent="-324612"/>
            <a:r>
              <a:rPr lang="pl-PL" sz="24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Zdjęcie 7</a:t>
            </a:r>
            <a:r>
              <a:rPr lang="pl-PL" sz="2400" dirty="0">
                <a:latin typeface="Arial"/>
                <a:ea typeface="Arial"/>
                <a:cs typeface="Arial"/>
                <a:sym typeface="Arial"/>
              </a:rPr>
              <a:t>:  Bednarczyk S. i in., Vademecum ochrony przeciwpowodziowej, KZGW, Gdańsk 2006</a:t>
            </a:r>
            <a:endParaRPr lang="pl-PL" sz="24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lvl="0" indent="-324612"/>
            <a:r>
              <a:rPr lang="pl-PL" sz="2400" dirty="0">
                <a:latin typeface="Arial"/>
                <a:ea typeface="Arial"/>
                <a:cs typeface="Arial"/>
                <a:sym typeface="Arial"/>
              </a:rPr>
              <a:t>Zdjęcie 8: </a:t>
            </a:r>
            <a:r>
              <a:rPr lang="pl-PL" sz="2400" dirty="0">
                <a:latin typeface="Arial"/>
                <a:ea typeface="Arial"/>
                <a:cs typeface="Arial"/>
                <a:sym typeface="Arial"/>
                <a:hlinkClick r:id="rId3"/>
              </a:rPr>
              <a:t>www.wiadomosci24.pl</a:t>
            </a:r>
            <a:endParaRPr lang="pl-PL" sz="2400" dirty="0">
              <a:latin typeface="Arial"/>
              <a:ea typeface="Arial"/>
              <a:cs typeface="Arial"/>
              <a:sym typeface="Arial"/>
            </a:endParaRPr>
          </a:p>
          <a:p>
            <a:pPr lvl="0" indent="-324612"/>
            <a:r>
              <a:rPr lang="pl-PL" sz="2400" dirty="0">
                <a:latin typeface="Arial"/>
                <a:ea typeface="Arial"/>
                <a:cs typeface="Arial"/>
                <a:sym typeface="Arial"/>
              </a:rPr>
              <a:t>Zdjęcie 9: Szkolenie Strażaków Ratowników OSP z zakresu działań przeciwpowodziowych oraz ratownictwa na wodach</a:t>
            </a:r>
            <a:endParaRPr lang="pl-PL" sz="24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1430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None/>
            </a:pPr>
            <a:endParaRPr lang="pl-PL" sz="24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38912" marR="0" lvl="0" indent="-324612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◼"/>
            </a:pPr>
            <a:endParaRPr lang="pl-PL" sz="24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38912" marR="0" lvl="0" indent="-32461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None/>
            </a:pPr>
            <a:endParaRPr sz="3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4" name="Shape 194"/>
          <p:cNvSpPr txBox="1">
            <a:spLocks noGrp="1"/>
          </p:cNvSpPr>
          <p:nvPr>
            <p:ph type="body" idx="2"/>
          </p:nvPr>
        </p:nvSpPr>
        <p:spPr>
          <a:xfrm>
            <a:off x="5940151" y="5157192"/>
            <a:ext cx="3088351" cy="360040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118871" marR="0" lvl="0" indent="-4571" algn="l" rtl="0">
              <a:lnSpc>
                <a:spcPct val="80000"/>
              </a:lnSpc>
              <a:spcBef>
                <a:spcPts val="0"/>
              </a:spcBef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pl-PL" sz="104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Pobrano 18.02.20016 z www.os-psp.olsztyn.pl</a:t>
            </a:r>
          </a:p>
        </p:txBody>
      </p:sp>
      <p:sp>
        <p:nvSpPr>
          <p:cNvPr id="195" name="Shape 195"/>
          <p:cNvSpPr txBox="1">
            <a:spLocks noGrp="1"/>
          </p:cNvSpPr>
          <p:nvPr>
            <p:ph type="body" idx="2"/>
          </p:nvPr>
        </p:nvSpPr>
        <p:spPr>
          <a:xfrm>
            <a:off x="6092551" y="5309592"/>
            <a:ext cx="3088351" cy="360040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118871" marR="0" lvl="0" indent="-4571" algn="l" rtl="0">
              <a:lnSpc>
                <a:spcPct val="80000"/>
              </a:lnSpc>
              <a:spcBef>
                <a:spcPts val="0"/>
              </a:spcBef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pl-PL" sz="104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Pobrano 18.02.20016 z www.os-psp.olsztyn.pl</a:t>
            </a:r>
          </a:p>
        </p:txBody>
      </p:sp>
      <p:pic>
        <p:nvPicPr>
          <p:cNvPr id="196" name="Shape 19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Shape 141"/>
          <p:cNvSpPr/>
          <p:nvPr/>
        </p:nvSpPr>
        <p:spPr>
          <a:xfrm>
            <a:off x="94129" y="1636810"/>
            <a:ext cx="9049870" cy="2047683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lvl="0" indent="12700" algn="just">
              <a:lnSpc>
                <a:spcPct val="150000"/>
              </a:lnSpc>
              <a:buClr>
                <a:schemeClr val="dk1"/>
              </a:buClr>
              <a:buSzPct val="25000"/>
            </a:pPr>
            <a:r>
              <a:rPr lang="pl-PL" sz="2400" b="1" dirty="0">
                <a:solidFill>
                  <a:srgbClr val="FF0000"/>
                </a:solidFill>
              </a:rPr>
              <a:t>Wezbranie – </a:t>
            </a:r>
            <a:r>
              <a:rPr lang="pl-PL" sz="2400" b="1" dirty="0">
                <a:solidFill>
                  <a:schemeClr val="tx1"/>
                </a:solidFill>
              </a:rPr>
              <a:t>znaczny wzrost stanów wody w ciekach i jeziorach, wywołany zwiększonym zasilaniem (opady, topnienie śniegu) lub zahamowaniem odpływu (zatory lodowe lub </a:t>
            </a:r>
            <a:r>
              <a:rPr lang="pl-PL" sz="2400" b="1" dirty="0" err="1">
                <a:solidFill>
                  <a:schemeClr val="tx1"/>
                </a:solidFill>
              </a:rPr>
              <a:t>śryżowe</a:t>
            </a:r>
            <a:r>
              <a:rPr lang="pl-PL" sz="2400" b="1" dirty="0">
                <a:solidFill>
                  <a:schemeClr val="tx1"/>
                </a:solidFill>
              </a:rPr>
              <a:t>, wiatr wiejący przeciwnie do kierunku przepływu wody). </a:t>
            </a:r>
            <a:endParaRPr sz="2400" b="1" i="0" u="none" strike="noStrike" cap="none" dirty="0">
              <a:solidFill>
                <a:schemeClr val="tx1"/>
              </a:solidFill>
              <a:sym typeface="Arial"/>
            </a:endParaRPr>
          </a:p>
        </p:txBody>
      </p:sp>
      <p:pic>
        <p:nvPicPr>
          <p:cNvPr id="143" name="Shape 14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144" name="Shape 144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4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6" name="Shape 146"/>
          <p:cNvSpPr txBox="1">
            <a:spLocks noGrp="1"/>
          </p:cNvSpPr>
          <p:nvPr>
            <p:ph type="body" idx="2"/>
          </p:nvPr>
        </p:nvSpPr>
        <p:spPr>
          <a:xfrm>
            <a:off x="5436096" y="5362694"/>
            <a:ext cx="1080120" cy="216023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118871" marR="0" lvl="0" indent="-4571" algn="l" rtl="0">
              <a:lnSpc>
                <a:spcPct val="80000"/>
              </a:lnSpc>
              <a:spcBef>
                <a:spcPts val="0"/>
              </a:spcBef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pl-PL" sz="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Zdjęcie 1</a:t>
            </a:r>
          </a:p>
        </p:txBody>
      </p:sp>
      <p:pic>
        <p:nvPicPr>
          <p:cNvPr id="2" name="Obraz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69428" y="4130627"/>
            <a:ext cx="5390100" cy="2395600"/>
          </a:xfrm>
          <a:prstGeom prst="rect">
            <a:avLst/>
          </a:prstGeom>
        </p:spPr>
      </p:pic>
      <p:sp>
        <p:nvSpPr>
          <p:cNvPr id="3" name="Prostokąt 2"/>
          <p:cNvSpPr/>
          <p:nvPr/>
        </p:nvSpPr>
        <p:spPr>
          <a:xfrm>
            <a:off x="4219113" y="6538316"/>
            <a:ext cx="479827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b="1" dirty="0">
                <a:solidFill>
                  <a:schemeClr val="tx1"/>
                </a:solidFill>
                <a:latin typeface="Calibri"/>
                <a:sym typeface="Calibri"/>
              </a:rPr>
              <a:t>Wezbranie rzeka Elbląg 28.12.2015</a:t>
            </a:r>
            <a:endParaRPr lang="pl-PL" dirty="0">
              <a:solidFill>
                <a:schemeClr val="tx1"/>
              </a:solidFill>
            </a:endParaRPr>
          </a:p>
        </p:txBody>
      </p:sp>
      <p:sp>
        <p:nvSpPr>
          <p:cNvPr id="10" name="Shape 140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rgbClr val="FFC700"/>
              </a:buClr>
              <a:buSzPct val="25000"/>
              <a:buFont typeface="Calibri"/>
              <a:buNone/>
            </a:pPr>
            <a:r>
              <a:rPr lang="pl-PL" sz="2800" b="1" i="0" u="none" strike="noStrike" cap="none" dirty="0" smtClean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Zjawisko podtopienia, wezbrania i powodzi</a:t>
            </a:r>
            <a:endParaRPr lang="pl-PL" sz="280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674361822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Shape 141"/>
          <p:cNvSpPr/>
          <p:nvPr/>
        </p:nvSpPr>
        <p:spPr>
          <a:xfrm>
            <a:off x="94129" y="1636810"/>
            <a:ext cx="9049870" cy="348651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lvl="0" indent="12700" algn="just">
              <a:lnSpc>
                <a:spcPct val="150000"/>
              </a:lnSpc>
              <a:buClr>
                <a:schemeClr val="dk1"/>
              </a:buClr>
              <a:buSzPct val="25000"/>
            </a:pPr>
            <a:r>
              <a:rPr lang="pl-PL" sz="2400" b="1" dirty="0">
                <a:solidFill>
                  <a:srgbClr val="FF0000"/>
                </a:solidFill>
              </a:rPr>
              <a:t>Powódź –</a:t>
            </a:r>
            <a:r>
              <a:rPr lang="pl-PL" sz="2400" b="1" dirty="0">
                <a:solidFill>
                  <a:schemeClr val="tx1"/>
                </a:solidFill>
              </a:rPr>
              <a:t> czasowe pokrycie przez wodę terenu, który w normalnych warunkach nie jest pokryty wodą, powstałe na skutek wezbrania wody w ciekach naturalnych, zbiornikach wodnych, kanałach oraz od strony morza, powodujące zagrożenie dla życia i zdrowia ludzi, środowiska, dziedzictwa kulturowego oraz działalności gospodarczej.</a:t>
            </a:r>
          </a:p>
        </p:txBody>
      </p:sp>
      <p:pic>
        <p:nvPicPr>
          <p:cNvPr id="143" name="Shape 14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144" name="Shape 144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5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6" name="Shape 146"/>
          <p:cNvSpPr txBox="1">
            <a:spLocks noGrp="1"/>
          </p:cNvSpPr>
          <p:nvPr>
            <p:ph type="body" idx="2"/>
          </p:nvPr>
        </p:nvSpPr>
        <p:spPr>
          <a:xfrm>
            <a:off x="5436096" y="5362694"/>
            <a:ext cx="1080120" cy="216023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118871" marR="0" lvl="0" indent="-4571" algn="l" rtl="0">
              <a:lnSpc>
                <a:spcPct val="80000"/>
              </a:lnSpc>
              <a:spcBef>
                <a:spcPts val="0"/>
              </a:spcBef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pl-PL" sz="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Zdjęcie 1</a:t>
            </a:r>
          </a:p>
        </p:txBody>
      </p:sp>
      <p:sp>
        <p:nvSpPr>
          <p:cNvPr id="8" name="Shape 140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rgbClr val="FFC700"/>
              </a:buClr>
              <a:buSzPct val="25000"/>
              <a:buFont typeface="Calibri"/>
              <a:buNone/>
            </a:pPr>
            <a:r>
              <a:rPr lang="pl-PL" sz="2800" b="1" i="0" u="none" strike="noStrike" cap="none" dirty="0" smtClean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Zjawisko podtopienia, wezbrania i powodzi</a:t>
            </a:r>
            <a:endParaRPr lang="pl-PL" sz="280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934540782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Shape 140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rgbClr val="FFC700"/>
              </a:buClr>
              <a:buSzPct val="25000"/>
              <a:buFont typeface="Calibri"/>
              <a:buNone/>
            </a:pPr>
            <a:r>
              <a:rPr lang="pl-PL" sz="2800" b="1" i="0" u="none" strike="noStrike" cap="none" dirty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Klasyfikacja i rodzaje powodzi</a:t>
            </a:r>
          </a:p>
        </p:txBody>
      </p:sp>
      <p:sp>
        <p:nvSpPr>
          <p:cNvPr id="141" name="Shape 141"/>
          <p:cNvSpPr/>
          <p:nvPr/>
        </p:nvSpPr>
        <p:spPr>
          <a:xfrm>
            <a:off x="121023" y="1636810"/>
            <a:ext cx="9022975" cy="348651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lvl="0" indent="12700" algn="just">
              <a:lnSpc>
                <a:spcPct val="150000"/>
              </a:lnSpc>
              <a:buClr>
                <a:schemeClr val="dk1"/>
              </a:buClr>
              <a:buSzPct val="25000"/>
            </a:pPr>
            <a:r>
              <a:rPr lang="pl-PL" sz="2400" b="1" dirty="0">
                <a:solidFill>
                  <a:srgbClr val="FF0000"/>
                </a:solidFill>
              </a:rPr>
              <a:t>Powodzie</a:t>
            </a:r>
            <a:r>
              <a:rPr lang="pl-PL" sz="2400" b="1" dirty="0">
                <a:solidFill>
                  <a:schemeClr val="tx1"/>
                </a:solidFill>
              </a:rPr>
              <a:t> dzieli się według kryteriów:</a:t>
            </a:r>
          </a:p>
          <a:p>
            <a:pPr marL="342900" lvl="0" indent="-342900" algn="just">
              <a:lnSpc>
                <a:spcPct val="150000"/>
              </a:lnSpc>
              <a:buClr>
                <a:schemeClr val="dk1"/>
              </a:buClr>
              <a:buSzPct val="40000"/>
              <a:buFont typeface="Wingdings" panose="05000000000000000000" pitchFamily="2" charset="2"/>
              <a:buChar char="Ø"/>
            </a:pPr>
            <a:r>
              <a:rPr lang="pl-PL" sz="2400" b="1" dirty="0">
                <a:solidFill>
                  <a:schemeClr val="tx1"/>
                </a:solidFill>
              </a:rPr>
              <a:t>zasięgu</a:t>
            </a:r>
          </a:p>
          <a:p>
            <a:pPr marL="342900" lvl="0" indent="-342900" algn="just">
              <a:lnSpc>
                <a:spcPct val="150000"/>
              </a:lnSpc>
              <a:buClr>
                <a:schemeClr val="dk1"/>
              </a:buClr>
              <a:buSzPct val="40000"/>
              <a:buFont typeface="Wingdings" panose="05000000000000000000" pitchFamily="2" charset="2"/>
              <a:buChar char="Ø"/>
            </a:pPr>
            <a:r>
              <a:rPr lang="pl-PL" sz="2400" b="1" dirty="0">
                <a:solidFill>
                  <a:schemeClr val="tx1"/>
                </a:solidFill>
              </a:rPr>
              <a:t>wielkości</a:t>
            </a:r>
          </a:p>
          <a:p>
            <a:pPr marL="342900" lvl="0" indent="-342900" algn="just">
              <a:lnSpc>
                <a:spcPct val="150000"/>
              </a:lnSpc>
              <a:buClr>
                <a:schemeClr val="dk1"/>
              </a:buClr>
              <a:buSzPct val="40000"/>
              <a:buFont typeface="Wingdings" panose="05000000000000000000" pitchFamily="2" charset="2"/>
              <a:buChar char="Ø"/>
            </a:pPr>
            <a:r>
              <a:rPr lang="pl-PL" sz="2400" b="1" dirty="0">
                <a:solidFill>
                  <a:schemeClr val="tx1"/>
                </a:solidFill>
              </a:rPr>
              <a:t>genezy</a:t>
            </a:r>
          </a:p>
          <a:p>
            <a:pPr lvl="0" algn="just">
              <a:lnSpc>
                <a:spcPct val="150000"/>
              </a:lnSpc>
              <a:buClr>
                <a:schemeClr val="dk1"/>
              </a:buClr>
              <a:buSzPct val="25000"/>
            </a:pPr>
            <a:endParaRPr lang="pl-PL" sz="2400" b="1" dirty="0">
              <a:solidFill>
                <a:schemeClr val="tx1"/>
              </a:solidFill>
            </a:endParaRPr>
          </a:p>
          <a:p>
            <a:pPr marL="342900" lvl="0" indent="-342900" algn="just">
              <a:lnSpc>
                <a:spcPct val="150000"/>
              </a:lnSpc>
              <a:buClr>
                <a:schemeClr val="dk1"/>
              </a:buClr>
              <a:buSzPct val="25000"/>
              <a:buFont typeface="Arial" panose="020B0604020202020204" pitchFamily="34" charset="0"/>
              <a:buChar char="•"/>
            </a:pPr>
            <a:endParaRPr lang="pl-PL" sz="2400" b="1" dirty="0">
              <a:solidFill>
                <a:schemeClr val="tx1"/>
              </a:solidFill>
            </a:endParaRPr>
          </a:p>
          <a:p>
            <a:pPr lvl="0" algn="just">
              <a:lnSpc>
                <a:spcPct val="150000"/>
              </a:lnSpc>
              <a:buClr>
                <a:schemeClr val="dk1"/>
              </a:buClr>
              <a:buSzPct val="25000"/>
            </a:pPr>
            <a:endParaRPr lang="pl-PL" sz="2400" b="1" dirty="0">
              <a:solidFill>
                <a:schemeClr val="tx1"/>
              </a:solidFill>
            </a:endParaRPr>
          </a:p>
        </p:txBody>
      </p:sp>
      <p:pic>
        <p:nvPicPr>
          <p:cNvPr id="143" name="Shape 14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144" name="Shape 144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6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6" name="Shape 146"/>
          <p:cNvSpPr txBox="1">
            <a:spLocks noGrp="1"/>
          </p:cNvSpPr>
          <p:nvPr>
            <p:ph type="body" idx="2"/>
          </p:nvPr>
        </p:nvSpPr>
        <p:spPr>
          <a:xfrm>
            <a:off x="5436096" y="5362694"/>
            <a:ext cx="1080120" cy="216023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118871" marR="0" lvl="0" indent="-4571" algn="l" rtl="0">
              <a:lnSpc>
                <a:spcPct val="80000"/>
              </a:lnSpc>
              <a:spcBef>
                <a:spcPts val="0"/>
              </a:spcBef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pl-PL" sz="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Zdjęcie 1</a:t>
            </a:r>
          </a:p>
        </p:txBody>
      </p:sp>
    </p:spTree>
    <p:extLst>
      <p:ext uri="{BB962C8B-B14F-4D97-AF65-F5344CB8AC3E}">
        <p14:creationId xmlns:p14="http://schemas.microsoft.com/office/powerpoint/2010/main" val="105706162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Shape 140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rgbClr val="FFC700"/>
              </a:buClr>
              <a:buSzPct val="25000"/>
              <a:buFont typeface="Calibri"/>
              <a:buNone/>
            </a:pPr>
            <a:r>
              <a:rPr lang="pl-PL" sz="2800" b="1" i="0" u="none" strike="noStrike" cap="none" dirty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Klasyfikacja i rodzaje powodzi</a:t>
            </a:r>
          </a:p>
        </p:txBody>
      </p:sp>
      <p:sp>
        <p:nvSpPr>
          <p:cNvPr id="141" name="Shape 141"/>
          <p:cNvSpPr/>
          <p:nvPr/>
        </p:nvSpPr>
        <p:spPr>
          <a:xfrm>
            <a:off x="121024" y="1456701"/>
            <a:ext cx="9022975" cy="522119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lvl="0" indent="12700" algn="just">
              <a:lnSpc>
                <a:spcPct val="150000"/>
              </a:lnSpc>
              <a:buClr>
                <a:schemeClr val="dk1"/>
              </a:buClr>
              <a:buSzPct val="25000"/>
            </a:pPr>
            <a:r>
              <a:rPr lang="pl-PL" sz="2400" b="1" dirty="0">
                <a:solidFill>
                  <a:schemeClr val="tx1"/>
                </a:solidFill>
              </a:rPr>
              <a:t>Ze względu na zasięg:</a:t>
            </a:r>
          </a:p>
          <a:p>
            <a:pPr marL="342900" lvl="0" indent="-342900" algn="just">
              <a:lnSpc>
                <a:spcPct val="150000"/>
              </a:lnSpc>
              <a:buClr>
                <a:schemeClr val="dk1"/>
              </a:buClr>
              <a:buSzPct val="40000"/>
              <a:buFont typeface="Wingdings" panose="05000000000000000000" pitchFamily="2" charset="2"/>
              <a:buChar char="Ø"/>
            </a:pPr>
            <a:r>
              <a:rPr lang="pl-PL" sz="2400" b="1" dirty="0">
                <a:solidFill>
                  <a:srgbClr val="FF0000"/>
                </a:solidFill>
              </a:rPr>
              <a:t>lokalne</a:t>
            </a:r>
            <a:r>
              <a:rPr lang="pl-PL" sz="2400" b="1" dirty="0">
                <a:solidFill>
                  <a:schemeClr val="tx1"/>
                </a:solidFill>
              </a:rPr>
              <a:t> - obejmujące swym zasięgiem małe zlewnie, są one spowodowane opadami nawalnymi o dużym natężeniu, określanymi potocznie „oberwaniem chmury”</a:t>
            </a:r>
          </a:p>
          <a:p>
            <a:pPr marL="342900" lvl="0" indent="-342900" algn="just">
              <a:lnSpc>
                <a:spcPct val="150000"/>
              </a:lnSpc>
              <a:buClr>
                <a:schemeClr val="dk1"/>
              </a:buClr>
              <a:buSzPct val="40000"/>
              <a:buFont typeface="Wingdings" panose="05000000000000000000" pitchFamily="2" charset="2"/>
              <a:buChar char="Ø"/>
            </a:pPr>
            <a:r>
              <a:rPr lang="pl-PL" sz="2400" b="1" dirty="0">
                <a:solidFill>
                  <a:srgbClr val="FF0000"/>
                </a:solidFill>
              </a:rPr>
              <a:t>regionalne</a:t>
            </a:r>
            <a:r>
              <a:rPr lang="pl-PL" sz="2400" b="1" dirty="0">
                <a:solidFill>
                  <a:schemeClr val="tx1"/>
                </a:solidFill>
              </a:rPr>
              <a:t> – obejmują na ogół jeden region hydrograficzny</a:t>
            </a:r>
          </a:p>
          <a:p>
            <a:pPr marL="342900" lvl="0" indent="-342900" algn="just">
              <a:lnSpc>
                <a:spcPct val="150000"/>
              </a:lnSpc>
              <a:buClr>
                <a:schemeClr val="dk1"/>
              </a:buClr>
              <a:buSzPct val="40000"/>
              <a:buFont typeface="Wingdings" panose="05000000000000000000" pitchFamily="2" charset="2"/>
              <a:buChar char="Ø"/>
            </a:pPr>
            <a:r>
              <a:rPr lang="pl-PL" sz="2400" b="1" dirty="0">
                <a:solidFill>
                  <a:srgbClr val="FF0000"/>
                </a:solidFill>
              </a:rPr>
              <a:t>krajowe</a:t>
            </a:r>
            <a:r>
              <a:rPr lang="pl-PL" sz="2400" b="1" dirty="0">
                <a:solidFill>
                  <a:schemeClr val="tx1"/>
                </a:solidFill>
              </a:rPr>
              <a:t> - obejmujące kilka regionów hydrograficznych. Ich przyczyną są zwykle długotrwałe deszcze obejmujące swym zasięgiem duże obszary</a:t>
            </a:r>
          </a:p>
          <a:p>
            <a:pPr lvl="0" algn="just">
              <a:lnSpc>
                <a:spcPct val="150000"/>
              </a:lnSpc>
              <a:buClr>
                <a:schemeClr val="dk1"/>
              </a:buClr>
              <a:buSzPct val="25000"/>
            </a:pPr>
            <a:endParaRPr lang="pl-PL" sz="2400" b="1" dirty="0">
              <a:solidFill>
                <a:schemeClr val="tx1"/>
              </a:solidFill>
            </a:endParaRPr>
          </a:p>
          <a:p>
            <a:pPr marL="342900" lvl="0" indent="-342900" algn="just">
              <a:lnSpc>
                <a:spcPct val="150000"/>
              </a:lnSpc>
              <a:buClr>
                <a:schemeClr val="dk1"/>
              </a:buClr>
              <a:buSzPct val="25000"/>
              <a:buFont typeface="Arial" panose="020B0604020202020204" pitchFamily="34" charset="0"/>
              <a:buChar char="•"/>
            </a:pPr>
            <a:endParaRPr lang="pl-PL" sz="2400" b="1" dirty="0">
              <a:solidFill>
                <a:schemeClr val="tx1"/>
              </a:solidFill>
            </a:endParaRPr>
          </a:p>
          <a:p>
            <a:pPr lvl="0" algn="just">
              <a:lnSpc>
                <a:spcPct val="150000"/>
              </a:lnSpc>
              <a:buClr>
                <a:schemeClr val="dk1"/>
              </a:buClr>
              <a:buSzPct val="25000"/>
            </a:pPr>
            <a:endParaRPr lang="pl-PL" sz="2400" b="1" dirty="0">
              <a:solidFill>
                <a:schemeClr val="tx1"/>
              </a:solidFill>
            </a:endParaRPr>
          </a:p>
        </p:txBody>
      </p:sp>
      <p:pic>
        <p:nvPicPr>
          <p:cNvPr id="143" name="Shape 14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144" name="Shape 144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7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6" name="Shape 146"/>
          <p:cNvSpPr txBox="1">
            <a:spLocks noGrp="1"/>
          </p:cNvSpPr>
          <p:nvPr>
            <p:ph type="body" idx="2"/>
          </p:nvPr>
        </p:nvSpPr>
        <p:spPr>
          <a:xfrm>
            <a:off x="5436096" y="5362694"/>
            <a:ext cx="1080120" cy="216023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118871" marR="0" lvl="0" indent="-4571" algn="l" rtl="0">
              <a:lnSpc>
                <a:spcPct val="80000"/>
              </a:lnSpc>
              <a:spcBef>
                <a:spcPts val="0"/>
              </a:spcBef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pl-PL" sz="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Zdjęcie 1</a:t>
            </a:r>
          </a:p>
        </p:txBody>
      </p:sp>
    </p:spTree>
    <p:extLst>
      <p:ext uri="{BB962C8B-B14F-4D97-AF65-F5344CB8AC3E}">
        <p14:creationId xmlns:p14="http://schemas.microsoft.com/office/powerpoint/2010/main" val="2267009688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Shape 140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rgbClr val="FFC700"/>
              </a:buClr>
              <a:buSzPct val="25000"/>
              <a:buFont typeface="Calibri"/>
              <a:buNone/>
            </a:pPr>
            <a:r>
              <a:rPr lang="pl-PL" sz="2800" b="1" i="0" u="none" strike="noStrike" cap="none" dirty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Klasyfikacja i rodzaje powodzi</a:t>
            </a:r>
          </a:p>
        </p:txBody>
      </p:sp>
      <p:sp>
        <p:nvSpPr>
          <p:cNvPr id="141" name="Shape 141"/>
          <p:cNvSpPr/>
          <p:nvPr/>
        </p:nvSpPr>
        <p:spPr>
          <a:xfrm>
            <a:off x="121023" y="1636810"/>
            <a:ext cx="9022975" cy="348651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lvl="0" indent="12700" algn="just">
              <a:lnSpc>
                <a:spcPct val="150000"/>
              </a:lnSpc>
              <a:buClr>
                <a:schemeClr val="dk1"/>
              </a:buClr>
              <a:buSzPct val="25000"/>
            </a:pPr>
            <a:r>
              <a:rPr lang="pl-PL" sz="2400" b="1" dirty="0">
                <a:solidFill>
                  <a:schemeClr val="tx1"/>
                </a:solidFill>
              </a:rPr>
              <a:t>Ze względu na wielkość:</a:t>
            </a:r>
          </a:p>
          <a:p>
            <a:pPr marL="342900" lvl="0" indent="-342900" algn="just">
              <a:lnSpc>
                <a:spcPct val="150000"/>
              </a:lnSpc>
              <a:buClr>
                <a:schemeClr val="dk1"/>
              </a:buClr>
              <a:buSzPct val="40000"/>
              <a:buFont typeface="Wingdings" panose="05000000000000000000" pitchFamily="2" charset="2"/>
              <a:buChar char="Ø"/>
            </a:pPr>
            <a:r>
              <a:rPr lang="pl-PL" sz="2400" b="1" dirty="0">
                <a:solidFill>
                  <a:schemeClr val="tx1"/>
                </a:solidFill>
              </a:rPr>
              <a:t>zwyczajne</a:t>
            </a:r>
          </a:p>
          <a:p>
            <a:pPr marL="342900" lvl="0" indent="-342900" algn="just">
              <a:lnSpc>
                <a:spcPct val="150000"/>
              </a:lnSpc>
              <a:buClr>
                <a:schemeClr val="dk1"/>
              </a:buClr>
              <a:buSzPct val="40000"/>
              <a:buFont typeface="Wingdings" panose="05000000000000000000" pitchFamily="2" charset="2"/>
              <a:buChar char="Ø"/>
            </a:pPr>
            <a:r>
              <a:rPr lang="pl-PL" sz="2400" b="1" dirty="0">
                <a:solidFill>
                  <a:schemeClr val="tx1"/>
                </a:solidFill>
              </a:rPr>
              <a:t>wielkie</a:t>
            </a:r>
          </a:p>
          <a:p>
            <a:pPr marL="342900" lvl="0" indent="-342900" algn="just">
              <a:lnSpc>
                <a:spcPct val="150000"/>
              </a:lnSpc>
              <a:buClr>
                <a:schemeClr val="dk1"/>
              </a:buClr>
              <a:buSzPct val="40000"/>
              <a:buFont typeface="Wingdings" panose="05000000000000000000" pitchFamily="2" charset="2"/>
              <a:buChar char="Ø"/>
            </a:pPr>
            <a:r>
              <a:rPr lang="pl-PL" sz="2400" b="1" dirty="0">
                <a:solidFill>
                  <a:schemeClr val="tx1"/>
                </a:solidFill>
              </a:rPr>
              <a:t>katastrofalne</a:t>
            </a:r>
          </a:p>
          <a:p>
            <a:pPr lvl="0" algn="just">
              <a:lnSpc>
                <a:spcPct val="150000"/>
              </a:lnSpc>
              <a:buClr>
                <a:schemeClr val="dk1"/>
              </a:buClr>
              <a:buSzPct val="25000"/>
            </a:pPr>
            <a:endParaRPr lang="pl-PL" sz="2400" b="1" dirty="0">
              <a:solidFill>
                <a:schemeClr val="tx1"/>
              </a:solidFill>
            </a:endParaRPr>
          </a:p>
          <a:p>
            <a:pPr marL="342900" lvl="0" indent="-342900" algn="just">
              <a:lnSpc>
                <a:spcPct val="150000"/>
              </a:lnSpc>
              <a:buClr>
                <a:schemeClr val="dk1"/>
              </a:buClr>
              <a:buSzPct val="25000"/>
              <a:buFont typeface="Arial" panose="020B0604020202020204" pitchFamily="34" charset="0"/>
              <a:buChar char="•"/>
            </a:pPr>
            <a:endParaRPr lang="pl-PL" sz="2400" b="1" dirty="0">
              <a:solidFill>
                <a:schemeClr val="tx1"/>
              </a:solidFill>
            </a:endParaRPr>
          </a:p>
          <a:p>
            <a:pPr lvl="0" algn="just">
              <a:lnSpc>
                <a:spcPct val="150000"/>
              </a:lnSpc>
              <a:buClr>
                <a:schemeClr val="dk1"/>
              </a:buClr>
              <a:buSzPct val="25000"/>
            </a:pPr>
            <a:endParaRPr lang="pl-PL" sz="2400" b="1" dirty="0">
              <a:solidFill>
                <a:schemeClr val="tx1"/>
              </a:solidFill>
            </a:endParaRPr>
          </a:p>
        </p:txBody>
      </p:sp>
      <p:pic>
        <p:nvPicPr>
          <p:cNvPr id="143" name="Shape 14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144" name="Shape 144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8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6" name="Shape 146"/>
          <p:cNvSpPr txBox="1">
            <a:spLocks noGrp="1"/>
          </p:cNvSpPr>
          <p:nvPr>
            <p:ph type="body" idx="2"/>
          </p:nvPr>
        </p:nvSpPr>
        <p:spPr>
          <a:xfrm>
            <a:off x="5436096" y="5362694"/>
            <a:ext cx="1080120" cy="216023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118871" marR="0" lvl="0" indent="-4571" algn="l" rtl="0">
              <a:lnSpc>
                <a:spcPct val="80000"/>
              </a:lnSpc>
              <a:spcBef>
                <a:spcPts val="0"/>
              </a:spcBef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pl-PL" sz="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Zdjęcie 1</a:t>
            </a:r>
          </a:p>
        </p:txBody>
      </p:sp>
    </p:spTree>
    <p:extLst>
      <p:ext uri="{BB962C8B-B14F-4D97-AF65-F5344CB8AC3E}">
        <p14:creationId xmlns:p14="http://schemas.microsoft.com/office/powerpoint/2010/main" val="2727933782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Shape 140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rgbClr val="FFC700"/>
              </a:buClr>
              <a:buSzPct val="25000"/>
              <a:buFont typeface="Calibri"/>
              <a:buNone/>
            </a:pPr>
            <a:r>
              <a:rPr lang="pl-PL" sz="2800" b="1" i="0" u="none" strike="noStrike" cap="none" dirty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Rodzaje powodzi</a:t>
            </a:r>
          </a:p>
        </p:txBody>
      </p:sp>
      <p:sp>
        <p:nvSpPr>
          <p:cNvPr id="141" name="Shape 141"/>
          <p:cNvSpPr/>
          <p:nvPr/>
        </p:nvSpPr>
        <p:spPr>
          <a:xfrm>
            <a:off x="121023" y="1636810"/>
            <a:ext cx="9022975" cy="4237517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lvl="0" indent="12700" algn="just">
              <a:lnSpc>
                <a:spcPct val="150000"/>
              </a:lnSpc>
              <a:buClr>
                <a:schemeClr val="dk1"/>
              </a:buClr>
              <a:buSzPct val="25000"/>
            </a:pPr>
            <a:r>
              <a:rPr lang="pl-PL" sz="2400" b="1" dirty="0">
                <a:solidFill>
                  <a:srgbClr val="FF0000"/>
                </a:solidFill>
              </a:rPr>
              <a:t>Powodzie</a:t>
            </a:r>
            <a:r>
              <a:rPr lang="pl-PL" sz="2400" b="1" dirty="0">
                <a:solidFill>
                  <a:schemeClr val="tx1"/>
                </a:solidFill>
              </a:rPr>
              <a:t> ze względu na ich proces powstawania możemy podzielić na:</a:t>
            </a:r>
          </a:p>
          <a:p>
            <a:pPr marL="342900" lvl="0" indent="-342900" algn="just">
              <a:lnSpc>
                <a:spcPct val="150000"/>
              </a:lnSpc>
              <a:buClr>
                <a:schemeClr val="dk1"/>
              </a:buClr>
              <a:buSzPct val="40000"/>
              <a:buFont typeface="Wingdings" panose="05000000000000000000" pitchFamily="2" charset="2"/>
              <a:buChar char="Ø"/>
            </a:pPr>
            <a:r>
              <a:rPr lang="pl-PL" sz="2400" b="1" dirty="0">
                <a:solidFill>
                  <a:schemeClr val="tx1"/>
                </a:solidFill>
              </a:rPr>
              <a:t>opadowe</a:t>
            </a:r>
          </a:p>
          <a:p>
            <a:pPr marL="342900" lvl="0" indent="-342900" algn="just">
              <a:lnSpc>
                <a:spcPct val="150000"/>
              </a:lnSpc>
              <a:buClr>
                <a:schemeClr val="dk1"/>
              </a:buClr>
              <a:buSzPct val="40000"/>
              <a:buFont typeface="Wingdings" panose="05000000000000000000" pitchFamily="2" charset="2"/>
              <a:buChar char="Ø"/>
            </a:pPr>
            <a:r>
              <a:rPr lang="pl-PL" sz="2400" b="1" dirty="0">
                <a:solidFill>
                  <a:schemeClr val="tx1"/>
                </a:solidFill>
              </a:rPr>
              <a:t>roztopowe</a:t>
            </a:r>
          </a:p>
          <a:p>
            <a:pPr marL="342900" lvl="0" indent="-342900" algn="just">
              <a:lnSpc>
                <a:spcPct val="150000"/>
              </a:lnSpc>
              <a:buClr>
                <a:schemeClr val="dk1"/>
              </a:buClr>
              <a:buSzPct val="40000"/>
              <a:buFont typeface="Wingdings" panose="05000000000000000000" pitchFamily="2" charset="2"/>
              <a:buChar char="Ø"/>
            </a:pPr>
            <a:r>
              <a:rPr lang="pl-PL" sz="2400" b="1" dirty="0">
                <a:solidFill>
                  <a:schemeClr val="tx1"/>
                </a:solidFill>
              </a:rPr>
              <a:t>zimowe</a:t>
            </a:r>
          </a:p>
          <a:p>
            <a:pPr marL="342900" lvl="0" indent="-342900" algn="just">
              <a:lnSpc>
                <a:spcPct val="150000"/>
              </a:lnSpc>
              <a:buClr>
                <a:schemeClr val="dk1"/>
              </a:buClr>
              <a:buSzPct val="40000"/>
              <a:buFont typeface="Wingdings" panose="05000000000000000000" pitchFamily="2" charset="2"/>
              <a:buChar char="Ø"/>
            </a:pPr>
            <a:r>
              <a:rPr lang="pl-PL" sz="2400" b="1" dirty="0">
                <a:solidFill>
                  <a:schemeClr val="tx1"/>
                </a:solidFill>
              </a:rPr>
              <a:t>sztormowe</a:t>
            </a:r>
          </a:p>
          <a:p>
            <a:pPr lvl="0" algn="just">
              <a:lnSpc>
                <a:spcPct val="150000"/>
              </a:lnSpc>
              <a:buClr>
                <a:schemeClr val="dk1"/>
              </a:buClr>
              <a:buSzPct val="25000"/>
            </a:pPr>
            <a:endParaRPr lang="pl-PL" sz="2400" b="1" dirty="0">
              <a:solidFill>
                <a:schemeClr val="tx1"/>
              </a:solidFill>
            </a:endParaRPr>
          </a:p>
          <a:p>
            <a:pPr marL="342900" lvl="0" indent="-342900" algn="just">
              <a:lnSpc>
                <a:spcPct val="150000"/>
              </a:lnSpc>
              <a:buClr>
                <a:schemeClr val="dk1"/>
              </a:buClr>
              <a:buSzPct val="25000"/>
              <a:buFont typeface="Arial" panose="020B0604020202020204" pitchFamily="34" charset="0"/>
              <a:buChar char="•"/>
            </a:pPr>
            <a:endParaRPr lang="pl-PL" sz="2400" b="1" dirty="0">
              <a:solidFill>
                <a:schemeClr val="tx1"/>
              </a:solidFill>
            </a:endParaRPr>
          </a:p>
          <a:p>
            <a:pPr lvl="0" algn="just">
              <a:lnSpc>
                <a:spcPct val="150000"/>
              </a:lnSpc>
              <a:buClr>
                <a:schemeClr val="dk1"/>
              </a:buClr>
              <a:buSzPct val="25000"/>
            </a:pPr>
            <a:endParaRPr lang="pl-PL" sz="2400" b="1" dirty="0">
              <a:solidFill>
                <a:schemeClr val="tx1"/>
              </a:solidFill>
            </a:endParaRPr>
          </a:p>
        </p:txBody>
      </p:sp>
      <p:pic>
        <p:nvPicPr>
          <p:cNvPr id="143" name="Shape 14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144" name="Shape 144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9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6" name="Shape 146"/>
          <p:cNvSpPr txBox="1">
            <a:spLocks noGrp="1"/>
          </p:cNvSpPr>
          <p:nvPr>
            <p:ph type="body" idx="2"/>
          </p:nvPr>
        </p:nvSpPr>
        <p:spPr>
          <a:xfrm>
            <a:off x="5436096" y="5362694"/>
            <a:ext cx="1080120" cy="216023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118871" marR="0" lvl="0" indent="-4571" algn="l" rtl="0">
              <a:lnSpc>
                <a:spcPct val="80000"/>
              </a:lnSpc>
              <a:spcBef>
                <a:spcPts val="0"/>
              </a:spcBef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pl-PL" sz="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Zdjęcie 1</a:t>
            </a:r>
          </a:p>
        </p:txBody>
      </p:sp>
    </p:spTree>
    <p:extLst>
      <p:ext uri="{BB962C8B-B14F-4D97-AF65-F5344CB8AC3E}">
        <p14:creationId xmlns:p14="http://schemas.microsoft.com/office/powerpoint/2010/main" val="71251071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duł">
  <a:themeElements>
    <a:clrScheme name="Moduł">
      <a:dk1>
        <a:srgbClr val="000000"/>
      </a:dk1>
      <a:lt1>
        <a:srgbClr val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duł">
  <a:themeElements>
    <a:clrScheme name="Moduł">
      <a:dk1>
        <a:srgbClr val="000000"/>
      </a:dk1>
      <a:lt1>
        <a:srgbClr val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1609</TotalTime>
  <Words>1498</Words>
  <Application>Microsoft Office PowerPoint</Application>
  <PresentationFormat>Pokaz na ekranie (4:3)</PresentationFormat>
  <Paragraphs>233</Paragraphs>
  <Slides>33</Slides>
  <Notes>33</Notes>
  <HiddenSlides>0</HiddenSlides>
  <MMClips>0</MMClips>
  <ScaleCrop>false</ScaleCrop>
  <HeadingPairs>
    <vt:vector size="6" baseType="variant">
      <vt:variant>
        <vt:lpstr>Używane czcionki</vt:lpstr>
      </vt:variant>
      <vt:variant>
        <vt:i4>5</vt:i4>
      </vt:variant>
      <vt:variant>
        <vt:lpstr>Motyw</vt:lpstr>
      </vt:variant>
      <vt:variant>
        <vt:i4>2</vt:i4>
      </vt:variant>
      <vt:variant>
        <vt:lpstr>Tytuły slajdów</vt:lpstr>
      </vt:variant>
      <vt:variant>
        <vt:i4>33</vt:i4>
      </vt:variant>
    </vt:vector>
  </HeadingPairs>
  <TitlesOfParts>
    <vt:vector size="40" baseType="lpstr">
      <vt:lpstr>Calibri</vt:lpstr>
      <vt:lpstr>Noto Sans Symbols</vt:lpstr>
      <vt:lpstr>Arial Black</vt:lpstr>
      <vt:lpstr>Arial</vt:lpstr>
      <vt:lpstr>Wingdings</vt:lpstr>
      <vt:lpstr>Moduł</vt:lpstr>
      <vt:lpstr>Moduł</vt:lpstr>
      <vt:lpstr>TEMAT 33:  Zjawisko powodzi</vt:lpstr>
      <vt:lpstr>MATERIAŁ NAUCZANIA</vt:lpstr>
      <vt:lpstr>Zjawisko podtopienia, wezbrania i powodzi</vt:lpstr>
      <vt:lpstr>Zjawisko podtopienia, wezbrania i powodzi</vt:lpstr>
      <vt:lpstr>Zjawisko podtopienia, wezbrania i powodzi</vt:lpstr>
      <vt:lpstr>Klasyfikacja i rodzaje powodzi</vt:lpstr>
      <vt:lpstr>Klasyfikacja i rodzaje powodzi</vt:lpstr>
      <vt:lpstr>Klasyfikacja i rodzaje powodzi</vt:lpstr>
      <vt:lpstr>Rodzaje powodzi</vt:lpstr>
      <vt:lpstr>Powodzie opadowe (O) </vt:lpstr>
      <vt:lpstr>Powodzie opadowe (O) - podział </vt:lpstr>
      <vt:lpstr>Powodzie opadowe (O) - podział </vt:lpstr>
      <vt:lpstr>Powodzie opadowe (O) </vt:lpstr>
      <vt:lpstr>Powodzie roztopowe (R) </vt:lpstr>
      <vt:lpstr>Powodzie roztopowe (R) </vt:lpstr>
      <vt:lpstr>Powodzie sztormowe (Sz) </vt:lpstr>
      <vt:lpstr>Powodzie sztormowe (Sz) </vt:lpstr>
      <vt:lpstr>Powodzie sztormowe (Sz) </vt:lpstr>
      <vt:lpstr>Powodzie zimowe (Z)</vt:lpstr>
      <vt:lpstr>Powodzie śryżowe (Zś)</vt:lpstr>
      <vt:lpstr>Powodzie zatorowe (Zz)</vt:lpstr>
      <vt:lpstr>Charakterystyka fali powodziowej</vt:lpstr>
      <vt:lpstr>Charakterystyka fali powodziowej</vt:lpstr>
      <vt:lpstr>Charakterystyka fali powodziowej</vt:lpstr>
      <vt:lpstr>Fala powodziowa</vt:lpstr>
      <vt:lpstr>Fazy powodzi</vt:lpstr>
      <vt:lpstr>Fazy działań powodziowych</vt:lpstr>
      <vt:lpstr>Fazy działań powodziowych</vt:lpstr>
      <vt:lpstr>Fazy działań powodziowych</vt:lpstr>
      <vt:lpstr>Fazy działań powodziowych</vt:lpstr>
      <vt:lpstr>Organizacja terenu akcji przeciwpowodziowej</vt:lpstr>
      <vt:lpstr>BIBLIOGRAFIA</vt:lpstr>
      <vt:lpstr>INDEKS MATERIAŁÓW POBRANYCH Z INTERNETU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TEMAT 33:  Zjawisko powodzi.</dc:title>
  <dc:creator>Boss</dc:creator>
  <cp:lastModifiedBy>Marek E</cp:lastModifiedBy>
  <cp:revision>31</cp:revision>
  <dcterms:modified xsi:type="dcterms:W3CDTF">2016-06-07T12:14:32Z</dcterms:modified>
</cp:coreProperties>
</file>