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751" r:id="rId2"/>
  </p:sldMasterIdLst>
  <p:notesMasterIdLst>
    <p:notesMasterId r:id="rId60"/>
  </p:notesMasterIdLst>
  <p:handoutMasterIdLst>
    <p:handoutMasterId r:id="rId61"/>
  </p:handoutMasterIdLst>
  <p:sldIdLst>
    <p:sldId id="1339" r:id="rId3"/>
    <p:sldId id="1359" r:id="rId4"/>
    <p:sldId id="1398" r:id="rId5"/>
    <p:sldId id="1434" r:id="rId6"/>
    <p:sldId id="1467" r:id="rId7"/>
    <p:sldId id="1432" r:id="rId8"/>
    <p:sldId id="1399" r:id="rId9"/>
    <p:sldId id="1433" r:id="rId10"/>
    <p:sldId id="1435" r:id="rId11"/>
    <p:sldId id="1436" r:id="rId12"/>
    <p:sldId id="1437" r:id="rId13"/>
    <p:sldId id="1439" r:id="rId14"/>
    <p:sldId id="1468" r:id="rId15"/>
    <p:sldId id="1440" r:id="rId16"/>
    <p:sldId id="1441" r:id="rId17"/>
    <p:sldId id="1442" r:id="rId18"/>
    <p:sldId id="1443" r:id="rId19"/>
    <p:sldId id="1445" r:id="rId20"/>
    <p:sldId id="1446" r:id="rId21"/>
    <p:sldId id="1447" r:id="rId22"/>
    <p:sldId id="1449" r:id="rId23"/>
    <p:sldId id="1448" r:id="rId24"/>
    <p:sldId id="1469" r:id="rId25"/>
    <p:sldId id="1451" r:id="rId26"/>
    <p:sldId id="1453" r:id="rId27"/>
    <p:sldId id="1450" r:id="rId28"/>
    <p:sldId id="1454" r:id="rId29"/>
    <p:sldId id="1455" r:id="rId30"/>
    <p:sldId id="1456" r:id="rId31"/>
    <p:sldId id="1457" r:id="rId32"/>
    <p:sldId id="1458" r:id="rId33"/>
    <p:sldId id="1459" r:id="rId34"/>
    <p:sldId id="1460" r:id="rId35"/>
    <p:sldId id="1461" r:id="rId36"/>
    <p:sldId id="1462" r:id="rId37"/>
    <p:sldId id="1463" r:id="rId38"/>
    <p:sldId id="1464" r:id="rId39"/>
    <p:sldId id="1465" r:id="rId40"/>
    <p:sldId id="1478" r:id="rId41"/>
    <p:sldId id="1479" r:id="rId42"/>
    <p:sldId id="1481" r:id="rId43"/>
    <p:sldId id="1483" r:id="rId44"/>
    <p:sldId id="1482" r:id="rId45"/>
    <p:sldId id="1484" r:id="rId46"/>
    <p:sldId id="1485" r:id="rId47"/>
    <p:sldId id="1480" r:id="rId48"/>
    <p:sldId id="1470" r:id="rId49"/>
    <p:sldId id="1466" r:id="rId50"/>
    <p:sldId id="1471" r:id="rId51"/>
    <p:sldId id="1472" r:id="rId52"/>
    <p:sldId id="1477" r:id="rId53"/>
    <p:sldId id="1473" r:id="rId54"/>
    <p:sldId id="1475" r:id="rId55"/>
    <p:sldId id="1476" r:id="rId56"/>
    <p:sldId id="1474" r:id="rId57"/>
    <p:sldId id="870" r:id="rId58"/>
    <p:sldId id="871" r:id="rId5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zarska Anna" initials="HA" lastIdx="4" clrIdx="0">
    <p:extLst>
      <p:ext uri="{19B8F6BF-5375-455C-9EA6-DF929625EA0E}">
        <p15:presenceInfo xmlns:p15="http://schemas.microsoft.com/office/powerpoint/2012/main" userId="S-1-5-21-3954371645-834304607-549911658-14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B12307"/>
    <a:srgbClr val="EBD253"/>
    <a:srgbClr val="1D6F17"/>
    <a:srgbClr val="1B676B"/>
    <a:srgbClr val="245C8D"/>
    <a:srgbClr val="0F539D"/>
    <a:srgbClr val="C12607"/>
    <a:srgbClr val="636363"/>
    <a:srgbClr val="636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849" autoAdjust="0"/>
    <p:restoredTop sz="94083" autoAdjust="0"/>
  </p:normalViewPr>
  <p:slideViewPr>
    <p:cSldViewPr snapToGrid="0">
      <p:cViewPr varScale="1">
        <p:scale>
          <a:sx n="51" d="100"/>
          <a:sy n="51" d="100"/>
        </p:scale>
        <p:origin x="43" y="78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4" d="100"/>
          <a:sy n="44" d="100"/>
        </p:scale>
        <p:origin x="2160"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985DD6-5297-4C9F-97D5-1E7456FA5E05}" type="datetimeFigureOut">
              <a:rPr lang="pl-PL" smtClean="0"/>
              <a:t>18.10.2023</a:t>
            </a:fld>
            <a:endParaRPr lang="pl-PL" dirty="0"/>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A09803-C1E4-40BB-BD10-79CF071E9C2D}" type="slidenum">
              <a:rPr lang="pl-PL" smtClean="0"/>
              <a:t>‹#›</a:t>
            </a:fld>
            <a:endParaRPr lang="pl-PL" dirty="0"/>
          </a:p>
        </p:txBody>
      </p:sp>
    </p:spTree>
    <p:extLst>
      <p:ext uri="{BB962C8B-B14F-4D97-AF65-F5344CB8AC3E}">
        <p14:creationId xmlns:p14="http://schemas.microsoft.com/office/powerpoint/2010/main" val="13412040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73748-EFD7-48A5-9810-6FF2E65AC898}" type="datetimeFigureOut">
              <a:rPr lang="pl-PL" smtClean="0"/>
              <a:t>18.10.2023</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72C29-F3ED-421F-A6FF-78E4E1485CEA}" type="slidenum">
              <a:rPr lang="pl-PL" smtClean="0"/>
              <a:t>‹#›</a:t>
            </a:fld>
            <a:endParaRPr lang="pl-PL" dirty="0"/>
          </a:p>
        </p:txBody>
      </p:sp>
    </p:spTree>
    <p:extLst>
      <p:ext uri="{BB962C8B-B14F-4D97-AF65-F5344CB8AC3E}">
        <p14:creationId xmlns:p14="http://schemas.microsoft.com/office/powerpoint/2010/main" val="5986037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4"/>
          </p:nvPr>
        </p:nvSpPr>
        <p:spPr/>
        <p:txBody>
          <a:bodyPr/>
          <a:lstStyle/>
          <a:p>
            <a:endParaRPr lang="pl-PL" dirty="0"/>
          </a:p>
        </p:txBody>
      </p:sp>
      <p:sp>
        <p:nvSpPr>
          <p:cNvPr id="5" name="Symbol zastępczy numeru slajdu 4"/>
          <p:cNvSpPr>
            <a:spLocks noGrp="1"/>
          </p:cNvSpPr>
          <p:nvPr>
            <p:ph type="sldNum" sz="quarter" idx="5"/>
          </p:nvPr>
        </p:nvSpPr>
        <p:spPr/>
        <p:txBody>
          <a:bodyPr/>
          <a:lstStyle/>
          <a:p>
            <a:fld id="{2AE72C29-F3ED-421F-A6FF-78E4E1485CEA}" type="slidenum">
              <a:rPr lang="pl-PL" smtClean="0"/>
              <a:t>17</a:t>
            </a:fld>
            <a:endParaRPr lang="pl-PL" dirty="0"/>
          </a:p>
        </p:txBody>
      </p:sp>
    </p:spTree>
    <p:extLst>
      <p:ext uri="{BB962C8B-B14F-4D97-AF65-F5344CB8AC3E}">
        <p14:creationId xmlns:p14="http://schemas.microsoft.com/office/powerpoint/2010/main" val="4081132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079500" y="2501900"/>
            <a:ext cx="10426700" cy="2552700"/>
          </a:xfrm>
        </p:spPr>
        <p:txBody>
          <a:bodyPr anchor="b">
            <a:normAutofit/>
          </a:bodyPr>
          <a:lstStyle>
            <a:lvl1pPr algn="l">
              <a:defRPr sz="48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aby edytować styl</a:t>
            </a:r>
            <a:endParaRPr lang="en-US" dirty="0"/>
          </a:p>
        </p:txBody>
      </p:sp>
      <p:sp>
        <p:nvSpPr>
          <p:cNvPr id="4" name="Prostokąt 3"/>
          <p:cNvSpPr/>
          <p:nvPr userDrawn="1"/>
        </p:nvSpPr>
        <p:spPr>
          <a:xfrm flipV="1">
            <a:off x="0" y="-2"/>
            <a:ext cx="467360" cy="6858001"/>
          </a:xfrm>
          <a:prstGeom prst="rect">
            <a:avLst/>
          </a:prstGeom>
          <a:solidFill>
            <a:srgbClr val="EBD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FF00"/>
              </a:solidFill>
            </a:endParaRPr>
          </a:p>
        </p:txBody>
      </p:sp>
      <p:sp>
        <p:nvSpPr>
          <p:cNvPr id="6" name="Podtytuł 2"/>
          <p:cNvSpPr txBox="1">
            <a:spLocks/>
          </p:cNvSpPr>
          <p:nvPr userDrawn="1"/>
        </p:nvSpPr>
        <p:spPr>
          <a:xfrm>
            <a:off x="2252413" y="292072"/>
            <a:ext cx="7350105" cy="81326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pl-PL" sz="2000" b="1" dirty="0">
                <a:latin typeface="Lato" panose="020F0502020204030203" pitchFamily="34" charset="-18"/>
                <a:ea typeface="Open Sans" panose="020B0606030504020204" pitchFamily="34" charset="0"/>
                <a:cs typeface="Open Sans" panose="020B0606030504020204" pitchFamily="34" charset="0"/>
              </a:rPr>
              <a:t>Centrum Rozwoju Kompetencji Cyfrowych</a:t>
            </a:r>
            <a:br>
              <a:rPr lang="pl-PL" sz="2000" b="1" dirty="0">
                <a:latin typeface="Lato" panose="020F0502020204030203" pitchFamily="34" charset="-18"/>
                <a:ea typeface="Open Sans" panose="020B0606030504020204" pitchFamily="34" charset="0"/>
                <a:cs typeface="Open Sans" panose="020B0606030504020204" pitchFamily="34" charset="0"/>
              </a:rPr>
            </a:br>
            <a:r>
              <a:rPr lang="pl-PL" sz="2000" b="0" dirty="0" smtClean="0">
                <a:latin typeface="Lato" panose="020F0502020204030203" pitchFamily="34" charset="-18"/>
                <a:ea typeface="Open Sans" panose="020B0606030504020204" pitchFamily="34" charset="0"/>
                <a:cs typeface="Open Sans" panose="020B0606030504020204" pitchFamily="34" charset="0"/>
              </a:rPr>
              <a:t>Ministerstwo Cyfryzacji</a:t>
            </a:r>
            <a:endParaRPr lang="pl-PL" sz="2000" b="0" dirty="0">
              <a:latin typeface="Lato" panose="020F0502020204030203" pitchFamily="34" charset="-18"/>
              <a:ea typeface="Open Sans" panose="020B0606030504020204" pitchFamily="34" charset="0"/>
              <a:cs typeface="Open Sans" panose="020B0606030504020204" pitchFamily="34" charset="0"/>
            </a:endParaRPr>
          </a:p>
        </p:txBody>
      </p:sp>
      <p:pic>
        <p:nvPicPr>
          <p:cNvPr id="3" name="Obraz 2"/>
          <p:cNvPicPr>
            <a:picLocks noChangeAspect="1"/>
          </p:cNvPicPr>
          <p:nvPr userDrawn="1"/>
        </p:nvPicPr>
        <p:blipFill>
          <a:blip r:embed="rId2"/>
          <a:stretch>
            <a:fillRect/>
          </a:stretch>
        </p:blipFill>
        <p:spPr>
          <a:xfrm>
            <a:off x="1079500" y="238418"/>
            <a:ext cx="920576" cy="920576"/>
          </a:xfrm>
          <a:prstGeom prst="rect">
            <a:avLst/>
          </a:prstGeom>
        </p:spPr>
      </p:pic>
    </p:spTree>
    <p:extLst>
      <p:ext uri="{BB962C8B-B14F-4D97-AF65-F5344CB8AC3E}">
        <p14:creationId xmlns:p14="http://schemas.microsoft.com/office/powerpoint/2010/main" val="259965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575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5811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AB5F14-90A8-4030-9E04-D33DBF0BB24C}"/>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7BDD4FE0-350F-4067-A5E8-5C41F8E04B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FD7F1D57-D3E5-4961-BD0A-D0D7ED188795}"/>
              </a:ext>
            </a:extLst>
          </p:cNvPr>
          <p:cNvSpPr>
            <a:spLocks noGrp="1"/>
          </p:cNvSpPr>
          <p:nvPr>
            <p:ph type="dt" sz="half" idx="10"/>
          </p:nvPr>
        </p:nvSpPr>
        <p:spPr/>
        <p:txBody>
          <a:bodyPr/>
          <a:lstStyle/>
          <a:p>
            <a:endParaRPr lang="pl-PL" dirty="0"/>
          </a:p>
        </p:txBody>
      </p:sp>
      <p:sp>
        <p:nvSpPr>
          <p:cNvPr id="5" name="Symbol zastępczy stopki 4">
            <a:extLst>
              <a:ext uri="{FF2B5EF4-FFF2-40B4-BE49-F238E27FC236}">
                <a16:creationId xmlns:a16="http://schemas.microsoft.com/office/drawing/2014/main" xmlns="" id="{E3D0BBE8-AF72-487C-984C-C837E69087AF}"/>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xmlns="" id="{671DF880-04E5-411E-9125-835DDB39005B}"/>
              </a:ext>
            </a:extLst>
          </p:cNvPr>
          <p:cNvSpPr>
            <a:spLocks noGrp="1"/>
          </p:cNvSpPr>
          <p:nvPr>
            <p:ph type="sldNum" sz="quarter" idx="12"/>
          </p:nvPr>
        </p:nvSpPr>
        <p:spPr/>
        <p:txBody>
          <a:bodyPr/>
          <a:lstStyle/>
          <a:p>
            <a:fld id="{9FC51833-2C02-4DE9-B16E-C7D39FEFFF3D}" type="slidenum">
              <a:rPr lang="pl-PL" smtClean="0"/>
              <a:t>‹#›</a:t>
            </a:fld>
            <a:endParaRPr lang="pl-PL" dirty="0"/>
          </a:p>
        </p:txBody>
      </p:sp>
    </p:spTree>
    <p:extLst>
      <p:ext uri="{BB962C8B-B14F-4D97-AF65-F5344CB8AC3E}">
        <p14:creationId xmlns:p14="http://schemas.microsoft.com/office/powerpoint/2010/main" val="4078231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E2CECA9-7CD3-4D02-B669-1D51898B121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BDAC6E68-26BE-43AE-B1B0-1E0C40B8B84F}"/>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E5CD6406-AE5E-4BF6-8D12-FCF40C1D066E}"/>
              </a:ext>
            </a:extLst>
          </p:cNvPr>
          <p:cNvSpPr>
            <a:spLocks noGrp="1"/>
          </p:cNvSpPr>
          <p:nvPr>
            <p:ph type="dt" sz="half" idx="10"/>
          </p:nvPr>
        </p:nvSpPr>
        <p:spPr/>
        <p:txBody>
          <a:bodyPr/>
          <a:lstStyle/>
          <a:p>
            <a:endParaRPr lang="pl-PL" dirty="0"/>
          </a:p>
        </p:txBody>
      </p:sp>
      <p:sp>
        <p:nvSpPr>
          <p:cNvPr id="5" name="Symbol zastępczy stopki 4">
            <a:extLst>
              <a:ext uri="{FF2B5EF4-FFF2-40B4-BE49-F238E27FC236}">
                <a16:creationId xmlns:a16="http://schemas.microsoft.com/office/drawing/2014/main" xmlns="" id="{358CDF94-194B-4A7B-AA22-56482999AB7B}"/>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xmlns="" id="{2B8C79D0-9BBD-4FA6-9DCC-FBC594E4E70B}"/>
              </a:ext>
            </a:extLst>
          </p:cNvPr>
          <p:cNvSpPr>
            <a:spLocks noGrp="1"/>
          </p:cNvSpPr>
          <p:nvPr>
            <p:ph type="sldNum" sz="quarter" idx="12"/>
          </p:nvPr>
        </p:nvSpPr>
        <p:spPr/>
        <p:txBody>
          <a:bodyPr/>
          <a:lstStyle/>
          <a:p>
            <a:fld id="{9FC51833-2C02-4DE9-B16E-C7D39FEFFF3D}" type="slidenum">
              <a:rPr lang="pl-PL" smtClean="0"/>
              <a:t>‹#›</a:t>
            </a:fld>
            <a:endParaRPr lang="pl-PL" dirty="0"/>
          </a:p>
        </p:txBody>
      </p:sp>
    </p:spTree>
    <p:extLst>
      <p:ext uri="{BB962C8B-B14F-4D97-AF65-F5344CB8AC3E}">
        <p14:creationId xmlns:p14="http://schemas.microsoft.com/office/powerpoint/2010/main" val="4145895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051EBFF-851F-4F83-941D-6F71703103A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3EB93F42-4614-4478-BB27-80D66BF09A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C9F38C97-C354-4236-BADD-4124C1BAB8F4}"/>
              </a:ext>
            </a:extLst>
          </p:cNvPr>
          <p:cNvSpPr>
            <a:spLocks noGrp="1"/>
          </p:cNvSpPr>
          <p:nvPr>
            <p:ph type="dt" sz="half" idx="10"/>
          </p:nvPr>
        </p:nvSpPr>
        <p:spPr/>
        <p:txBody>
          <a:bodyPr/>
          <a:lstStyle/>
          <a:p>
            <a:endParaRPr lang="pl-PL" dirty="0"/>
          </a:p>
        </p:txBody>
      </p:sp>
      <p:sp>
        <p:nvSpPr>
          <p:cNvPr id="5" name="Symbol zastępczy stopki 4">
            <a:extLst>
              <a:ext uri="{FF2B5EF4-FFF2-40B4-BE49-F238E27FC236}">
                <a16:creationId xmlns:a16="http://schemas.microsoft.com/office/drawing/2014/main" xmlns="" id="{A3FD249B-AB6D-409D-BF0D-E301B09A8698}"/>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xmlns="" id="{FD60AEDB-6F20-496D-8BD9-2B8D57809511}"/>
              </a:ext>
            </a:extLst>
          </p:cNvPr>
          <p:cNvSpPr>
            <a:spLocks noGrp="1"/>
          </p:cNvSpPr>
          <p:nvPr>
            <p:ph type="sldNum" sz="quarter" idx="12"/>
          </p:nvPr>
        </p:nvSpPr>
        <p:spPr/>
        <p:txBody>
          <a:bodyPr/>
          <a:lstStyle/>
          <a:p>
            <a:fld id="{9FC51833-2C02-4DE9-B16E-C7D39FEFFF3D}" type="slidenum">
              <a:rPr lang="pl-PL" smtClean="0"/>
              <a:t>‹#›</a:t>
            </a:fld>
            <a:endParaRPr lang="pl-PL" dirty="0"/>
          </a:p>
        </p:txBody>
      </p:sp>
    </p:spTree>
    <p:extLst>
      <p:ext uri="{BB962C8B-B14F-4D97-AF65-F5344CB8AC3E}">
        <p14:creationId xmlns:p14="http://schemas.microsoft.com/office/powerpoint/2010/main" val="2004852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622D09B-69CB-4BFF-82BF-0FA2E583F12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43867887-F3B4-490E-9857-7A74D5A4F4BD}"/>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D95168A4-FF87-4A3E-9175-2A9A55C9AFBE}"/>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5B92C551-39D0-4F15-9FF9-17015D221DB7}"/>
              </a:ext>
            </a:extLst>
          </p:cNvPr>
          <p:cNvSpPr>
            <a:spLocks noGrp="1"/>
          </p:cNvSpPr>
          <p:nvPr>
            <p:ph type="dt" sz="half" idx="10"/>
          </p:nvPr>
        </p:nvSpPr>
        <p:spPr/>
        <p:txBody>
          <a:bodyPr/>
          <a:lstStyle/>
          <a:p>
            <a:endParaRPr lang="pl-PL" dirty="0"/>
          </a:p>
        </p:txBody>
      </p:sp>
      <p:sp>
        <p:nvSpPr>
          <p:cNvPr id="6" name="Symbol zastępczy stopki 5">
            <a:extLst>
              <a:ext uri="{FF2B5EF4-FFF2-40B4-BE49-F238E27FC236}">
                <a16:creationId xmlns:a16="http://schemas.microsoft.com/office/drawing/2014/main" xmlns="" id="{312073B4-8983-4802-B91E-69D01E035CAC}"/>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xmlns="" id="{1D35F1B2-1C9E-4036-B0A2-1408824B0E37}"/>
              </a:ext>
            </a:extLst>
          </p:cNvPr>
          <p:cNvSpPr>
            <a:spLocks noGrp="1"/>
          </p:cNvSpPr>
          <p:nvPr>
            <p:ph type="sldNum" sz="quarter" idx="12"/>
          </p:nvPr>
        </p:nvSpPr>
        <p:spPr/>
        <p:txBody>
          <a:bodyPr/>
          <a:lstStyle/>
          <a:p>
            <a:fld id="{9FC51833-2C02-4DE9-B16E-C7D39FEFFF3D}" type="slidenum">
              <a:rPr lang="pl-PL" smtClean="0"/>
              <a:t>‹#›</a:t>
            </a:fld>
            <a:endParaRPr lang="pl-PL" dirty="0"/>
          </a:p>
        </p:txBody>
      </p:sp>
    </p:spTree>
    <p:extLst>
      <p:ext uri="{BB962C8B-B14F-4D97-AF65-F5344CB8AC3E}">
        <p14:creationId xmlns:p14="http://schemas.microsoft.com/office/powerpoint/2010/main" val="161865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7B1199C-6FD5-4FB8-A312-FCC69CDA546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EAAB1114-5771-4727-B396-4BE062A81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A70F673C-4E14-4F28-A7A7-B663E7C2F9D3}"/>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2E8E3F10-1040-4BEA-8074-74F5D97AE2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240EA57E-E43B-4F4A-B12C-4B12D0426DF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872B7F8E-1315-4F5C-A0A6-B5C6A71D257A}"/>
              </a:ext>
            </a:extLst>
          </p:cNvPr>
          <p:cNvSpPr>
            <a:spLocks noGrp="1"/>
          </p:cNvSpPr>
          <p:nvPr>
            <p:ph type="dt" sz="half" idx="10"/>
          </p:nvPr>
        </p:nvSpPr>
        <p:spPr/>
        <p:txBody>
          <a:bodyPr/>
          <a:lstStyle/>
          <a:p>
            <a:endParaRPr lang="pl-PL" dirty="0"/>
          </a:p>
        </p:txBody>
      </p:sp>
      <p:sp>
        <p:nvSpPr>
          <p:cNvPr id="8" name="Symbol zastępczy stopki 7">
            <a:extLst>
              <a:ext uri="{FF2B5EF4-FFF2-40B4-BE49-F238E27FC236}">
                <a16:creationId xmlns:a16="http://schemas.microsoft.com/office/drawing/2014/main" xmlns="" id="{845EDD7A-B5A3-4045-AB57-F0D4ECE9F7DE}"/>
              </a:ext>
            </a:extLst>
          </p:cNvPr>
          <p:cNvSpPr>
            <a:spLocks noGrp="1"/>
          </p:cNvSpPr>
          <p:nvPr>
            <p:ph type="ftr" sz="quarter" idx="11"/>
          </p:nvPr>
        </p:nvSpPr>
        <p:spPr/>
        <p:txBody>
          <a:bodyPr/>
          <a:lstStyle/>
          <a:p>
            <a:endParaRPr lang="pl-PL" dirty="0"/>
          </a:p>
        </p:txBody>
      </p:sp>
      <p:sp>
        <p:nvSpPr>
          <p:cNvPr id="9" name="Symbol zastępczy numeru slajdu 8">
            <a:extLst>
              <a:ext uri="{FF2B5EF4-FFF2-40B4-BE49-F238E27FC236}">
                <a16:creationId xmlns:a16="http://schemas.microsoft.com/office/drawing/2014/main" xmlns="" id="{34C92ED9-44AF-451A-923C-485EC6DACEC1}"/>
              </a:ext>
            </a:extLst>
          </p:cNvPr>
          <p:cNvSpPr>
            <a:spLocks noGrp="1"/>
          </p:cNvSpPr>
          <p:nvPr>
            <p:ph type="sldNum" sz="quarter" idx="12"/>
          </p:nvPr>
        </p:nvSpPr>
        <p:spPr/>
        <p:txBody>
          <a:bodyPr/>
          <a:lstStyle/>
          <a:p>
            <a:fld id="{9FC51833-2C02-4DE9-B16E-C7D39FEFFF3D}" type="slidenum">
              <a:rPr lang="pl-PL" smtClean="0"/>
              <a:t>‹#›</a:t>
            </a:fld>
            <a:endParaRPr lang="pl-PL" dirty="0"/>
          </a:p>
        </p:txBody>
      </p:sp>
    </p:spTree>
    <p:extLst>
      <p:ext uri="{BB962C8B-B14F-4D97-AF65-F5344CB8AC3E}">
        <p14:creationId xmlns:p14="http://schemas.microsoft.com/office/powerpoint/2010/main" val="472985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1751C72-284F-4113-86B8-B06566777E6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A54CD597-07D6-4D15-AFA9-DABCAAF2A25D}"/>
              </a:ext>
            </a:extLst>
          </p:cNvPr>
          <p:cNvSpPr>
            <a:spLocks noGrp="1"/>
          </p:cNvSpPr>
          <p:nvPr>
            <p:ph type="dt" sz="half" idx="10"/>
          </p:nvPr>
        </p:nvSpPr>
        <p:spPr/>
        <p:txBody>
          <a:bodyPr/>
          <a:lstStyle/>
          <a:p>
            <a:endParaRPr lang="pl-PL" dirty="0"/>
          </a:p>
        </p:txBody>
      </p:sp>
      <p:sp>
        <p:nvSpPr>
          <p:cNvPr id="4" name="Symbol zastępczy stopki 3">
            <a:extLst>
              <a:ext uri="{FF2B5EF4-FFF2-40B4-BE49-F238E27FC236}">
                <a16:creationId xmlns:a16="http://schemas.microsoft.com/office/drawing/2014/main" xmlns="" id="{04B33137-16E2-49AC-90A4-54C152DCC8A6}"/>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xmlns="" id="{816D4466-C4AB-455B-B1D8-15D0CF95A7B4}"/>
              </a:ext>
            </a:extLst>
          </p:cNvPr>
          <p:cNvSpPr>
            <a:spLocks noGrp="1"/>
          </p:cNvSpPr>
          <p:nvPr>
            <p:ph type="sldNum" sz="quarter" idx="12"/>
          </p:nvPr>
        </p:nvSpPr>
        <p:spPr/>
        <p:txBody>
          <a:bodyPr/>
          <a:lstStyle/>
          <a:p>
            <a:fld id="{9FC51833-2C02-4DE9-B16E-C7D39FEFFF3D}" type="slidenum">
              <a:rPr lang="pl-PL" smtClean="0"/>
              <a:t>‹#›</a:t>
            </a:fld>
            <a:endParaRPr lang="pl-PL" dirty="0"/>
          </a:p>
        </p:txBody>
      </p:sp>
    </p:spTree>
    <p:extLst>
      <p:ext uri="{BB962C8B-B14F-4D97-AF65-F5344CB8AC3E}">
        <p14:creationId xmlns:p14="http://schemas.microsoft.com/office/powerpoint/2010/main" val="2149910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40EE9C72-71E0-41EE-9DFE-68D65C5BDF28}"/>
              </a:ext>
            </a:extLst>
          </p:cNvPr>
          <p:cNvSpPr>
            <a:spLocks noGrp="1"/>
          </p:cNvSpPr>
          <p:nvPr>
            <p:ph type="dt" sz="half" idx="10"/>
          </p:nvPr>
        </p:nvSpPr>
        <p:spPr/>
        <p:txBody>
          <a:bodyPr/>
          <a:lstStyle/>
          <a:p>
            <a:endParaRPr lang="pl-PL" dirty="0"/>
          </a:p>
        </p:txBody>
      </p:sp>
      <p:sp>
        <p:nvSpPr>
          <p:cNvPr id="3" name="Symbol zastępczy stopki 2">
            <a:extLst>
              <a:ext uri="{FF2B5EF4-FFF2-40B4-BE49-F238E27FC236}">
                <a16:creationId xmlns:a16="http://schemas.microsoft.com/office/drawing/2014/main" xmlns="" id="{A10C6336-BE53-4914-8933-C2EEEE988CA5}"/>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xmlns="" id="{FBAA3238-9BBC-4A43-99A7-E63A23C5DF39}"/>
              </a:ext>
            </a:extLst>
          </p:cNvPr>
          <p:cNvSpPr>
            <a:spLocks noGrp="1"/>
          </p:cNvSpPr>
          <p:nvPr>
            <p:ph type="sldNum" sz="quarter" idx="12"/>
          </p:nvPr>
        </p:nvSpPr>
        <p:spPr/>
        <p:txBody>
          <a:bodyPr/>
          <a:lstStyle/>
          <a:p>
            <a:fld id="{9FC51833-2C02-4DE9-B16E-C7D39FEFFF3D}" type="slidenum">
              <a:rPr lang="pl-PL" smtClean="0"/>
              <a:t>‹#›</a:t>
            </a:fld>
            <a:endParaRPr lang="pl-PL" dirty="0"/>
          </a:p>
        </p:txBody>
      </p:sp>
    </p:spTree>
    <p:extLst>
      <p:ext uri="{BB962C8B-B14F-4D97-AF65-F5344CB8AC3E}">
        <p14:creationId xmlns:p14="http://schemas.microsoft.com/office/powerpoint/2010/main" val="968085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A28BF59-66AF-4A3F-80B0-DBDDA98C560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F9736645-1CCF-48A2-8DA9-613CF6DCD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349FBF4B-653C-4A20-A459-ED1A721568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2792B623-2FFF-47F5-9DC4-3E6614CA626C}"/>
              </a:ext>
            </a:extLst>
          </p:cNvPr>
          <p:cNvSpPr>
            <a:spLocks noGrp="1"/>
          </p:cNvSpPr>
          <p:nvPr>
            <p:ph type="dt" sz="half" idx="10"/>
          </p:nvPr>
        </p:nvSpPr>
        <p:spPr/>
        <p:txBody>
          <a:bodyPr/>
          <a:lstStyle/>
          <a:p>
            <a:endParaRPr lang="pl-PL" dirty="0"/>
          </a:p>
        </p:txBody>
      </p:sp>
      <p:sp>
        <p:nvSpPr>
          <p:cNvPr id="6" name="Symbol zastępczy stopki 5">
            <a:extLst>
              <a:ext uri="{FF2B5EF4-FFF2-40B4-BE49-F238E27FC236}">
                <a16:creationId xmlns:a16="http://schemas.microsoft.com/office/drawing/2014/main" xmlns="" id="{BC29B4EE-E4A4-49F8-AB18-6D242CF38ED5}"/>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xmlns="" id="{AF4AA76B-4EC3-42FE-AD54-65B1DEE9B01A}"/>
              </a:ext>
            </a:extLst>
          </p:cNvPr>
          <p:cNvSpPr>
            <a:spLocks noGrp="1"/>
          </p:cNvSpPr>
          <p:nvPr>
            <p:ph type="sldNum" sz="quarter" idx="12"/>
          </p:nvPr>
        </p:nvSpPr>
        <p:spPr/>
        <p:txBody>
          <a:bodyPr/>
          <a:lstStyle/>
          <a:p>
            <a:fld id="{9FC51833-2C02-4DE9-B16E-C7D39FEFFF3D}" type="slidenum">
              <a:rPr lang="pl-PL" smtClean="0"/>
              <a:t>‹#›</a:t>
            </a:fld>
            <a:endParaRPr lang="pl-PL" dirty="0"/>
          </a:p>
        </p:txBody>
      </p:sp>
    </p:spTree>
    <p:extLst>
      <p:ext uri="{BB962C8B-B14F-4D97-AF65-F5344CB8AC3E}">
        <p14:creationId xmlns:p14="http://schemas.microsoft.com/office/powerpoint/2010/main" val="424092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932330" y="598207"/>
            <a:ext cx="10560424" cy="683387"/>
          </a:xfrm>
        </p:spPr>
        <p:txBody>
          <a:bodyPr anchor="t">
            <a:normAutofit/>
          </a:bodyPr>
          <a:lstStyle>
            <a:lvl1pPr>
              <a:lnSpc>
                <a:spcPct val="114000"/>
              </a:lnSpc>
              <a:defRPr sz="2200" b="1">
                <a:solidFill>
                  <a:schemeClr val="tx1">
                    <a:lumMod val="75000"/>
                    <a:lumOff val="25000"/>
                  </a:schemeClr>
                </a:solidFill>
                <a:latin typeface="Lato Black" panose="020F0A02020204030203" pitchFamily="34" charset="-18"/>
                <a:ea typeface="Open Sans" panose="020B0606030504020204" pitchFamily="34" charset="0"/>
                <a:cs typeface="Open Sans" panose="020B0606030504020204" pitchFamily="34" charset="0"/>
              </a:defRPr>
            </a:lvl1pPr>
          </a:lstStyle>
          <a:p>
            <a:r>
              <a:rPr lang="pl-PL" dirty="0"/>
              <a:t>Kliknij, aby edytować styl</a:t>
            </a:r>
            <a:endParaRPr lang="en-US" dirty="0"/>
          </a:p>
        </p:txBody>
      </p:sp>
      <p:sp>
        <p:nvSpPr>
          <p:cNvPr id="3" name="Content Placeholder 2"/>
          <p:cNvSpPr>
            <a:spLocks noGrp="1"/>
          </p:cNvSpPr>
          <p:nvPr>
            <p:ph idx="1"/>
          </p:nvPr>
        </p:nvSpPr>
        <p:spPr>
          <a:xfrm>
            <a:off x="932330" y="1742381"/>
            <a:ext cx="10560424" cy="4374448"/>
          </a:xfrm>
        </p:spPr>
        <p:txBody>
          <a:bodyPr/>
          <a:lstStyle>
            <a:lvl1pPr marL="0" indent="0">
              <a:lnSpc>
                <a:spcPct val="114000"/>
              </a:lnSpc>
              <a:buNone/>
              <a:defRPr sz="2800">
                <a:solidFill>
                  <a:schemeClr val="tx1">
                    <a:lumMod val="75000"/>
                    <a:lumOff val="25000"/>
                  </a:schemeClr>
                </a:solidFill>
                <a:latin typeface="Lato" panose="020F0502020204030203" pitchFamily="34" charset="-18"/>
                <a:ea typeface="Open Sans" panose="020B0606030504020204" pitchFamily="34" charset="0"/>
                <a:cs typeface="Open Sans" panose="020B0606030504020204" pitchFamily="34" charset="0"/>
              </a:defRPr>
            </a:lvl1pPr>
            <a:lvl2pPr>
              <a:lnSpc>
                <a:spcPct val="114000"/>
              </a:lnSpc>
              <a:defRPr>
                <a:solidFill>
                  <a:schemeClr val="tx1">
                    <a:lumMod val="75000"/>
                    <a:lumOff val="25000"/>
                  </a:schemeClr>
                </a:solidFill>
                <a:latin typeface="Lato" panose="020F0502020204030203" pitchFamily="34" charset="-18"/>
                <a:ea typeface="Open Sans" panose="020B0606030504020204" pitchFamily="34" charset="0"/>
                <a:cs typeface="Open Sans" panose="020B0606030504020204" pitchFamily="34" charset="0"/>
              </a:defRPr>
            </a:lvl2pPr>
            <a:lvl3pPr>
              <a:lnSpc>
                <a:spcPct val="114000"/>
              </a:lnSpc>
              <a:defRPr>
                <a:solidFill>
                  <a:schemeClr val="tx1">
                    <a:lumMod val="75000"/>
                    <a:lumOff val="25000"/>
                  </a:schemeClr>
                </a:solidFill>
                <a:latin typeface="Lato" panose="020F0502020204030203" pitchFamily="34" charset="-18"/>
                <a:ea typeface="Open Sans" panose="020B0606030504020204" pitchFamily="34" charset="0"/>
                <a:cs typeface="Open Sans" panose="020B0606030504020204" pitchFamily="34" charset="0"/>
              </a:defRPr>
            </a:lvl3pPr>
            <a:lvl4pPr>
              <a:lnSpc>
                <a:spcPct val="114000"/>
              </a:lnSpc>
              <a:defRPr>
                <a:solidFill>
                  <a:schemeClr val="tx1">
                    <a:lumMod val="75000"/>
                    <a:lumOff val="25000"/>
                  </a:schemeClr>
                </a:solidFill>
                <a:latin typeface="Lato" panose="020F0502020204030203" pitchFamily="34" charset="-18"/>
                <a:ea typeface="Open Sans" panose="020B0606030504020204" pitchFamily="34" charset="0"/>
                <a:cs typeface="Open Sans" panose="020B0606030504020204" pitchFamily="34" charset="0"/>
              </a:defRPr>
            </a:lvl4pPr>
            <a:lvl5pPr>
              <a:lnSpc>
                <a:spcPct val="114000"/>
              </a:lnSpc>
              <a:defRPr>
                <a:solidFill>
                  <a:schemeClr val="tx1">
                    <a:lumMod val="75000"/>
                    <a:lumOff val="25000"/>
                  </a:schemeClr>
                </a:solidFill>
                <a:latin typeface="Lato" panose="020F0502020204030203" pitchFamily="34" charset="-18"/>
                <a:ea typeface="Open Sans" panose="020B0606030504020204" pitchFamily="34" charset="0"/>
                <a:cs typeface="Open Sans" panose="020B0606030504020204"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Prostokąt 3"/>
          <p:cNvSpPr/>
          <p:nvPr userDrawn="1"/>
        </p:nvSpPr>
        <p:spPr>
          <a:xfrm flipV="1">
            <a:off x="0" y="702732"/>
            <a:ext cx="824753" cy="228602"/>
          </a:xfrm>
          <a:prstGeom prst="rect">
            <a:avLst/>
          </a:prstGeom>
          <a:solidFill>
            <a:srgbClr val="EBD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4251809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325D4B4-7067-4992-A79A-92BAFFE07BC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F916B022-5CF8-4B4F-9502-0377599940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a:extLst>
              <a:ext uri="{FF2B5EF4-FFF2-40B4-BE49-F238E27FC236}">
                <a16:creationId xmlns:a16="http://schemas.microsoft.com/office/drawing/2014/main" xmlns="" id="{65C85304-56E1-4CD6-B353-DF6C7CDD9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CA11003E-8BB2-40EC-A1F3-9015AF59E62F}"/>
              </a:ext>
            </a:extLst>
          </p:cNvPr>
          <p:cNvSpPr>
            <a:spLocks noGrp="1"/>
          </p:cNvSpPr>
          <p:nvPr>
            <p:ph type="dt" sz="half" idx="10"/>
          </p:nvPr>
        </p:nvSpPr>
        <p:spPr/>
        <p:txBody>
          <a:bodyPr/>
          <a:lstStyle/>
          <a:p>
            <a:endParaRPr lang="pl-PL" dirty="0"/>
          </a:p>
        </p:txBody>
      </p:sp>
      <p:sp>
        <p:nvSpPr>
          <p:cNvPr id="6" name="Symbol zastępczy stopki 5">
            <a:extLst>
              <a:ext uri="{FF2B5EF4-FFF2-40B4-BE49-F238E27FC236}">
                <a16:creationId xmlns:a16="http://schemas.microsoft.com/office/drawing/2014/main" xmlns="" id="{533386AE-D6B0-46AC-A7FB-3765FDFBB2F4}"/>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xmlns="" id="{F7952444-40DC-4EBB-8E72-36078749E81C}"/>
              </a:ext>
            </a:extLst>
          </p:cNvPr>
          <p:cNvSpPr>
            <a:spLocks noGrp="1"/>
          </p:cNvSpPr>
          <p:nvPr>
            <p:ph type="sldNum" sz="quarter" idx="12"/>
          </p:nvPr>
        </p:nvSpPr>
        <p:spPr/>
        <p:txBody>
          <a:bodyPr/>
          <a:lstStyle/>
          <a:p>
            <a:fld id="{9FC51833-2C02-4DE9-B16E-C7D39FEFFF3D}" type="slidenum">
              <a:rPr lang="pl-PL" smtClean="0"/>
              <a:t>‹#›</a:t>
            </a:fld>
            <a:endParaRPr lang="pl-PL" dirty="0"/>
          </a:p>
        </p:txBody>
      </p:sp>
    </p:spTree>
    <p:extLst>
      <p:ext uri="{BB962C8B-B14F-4D97-AF65-F5344CB8AC3E}">
        <p14:creationId xmlns:p14="http://schemas.microsoft.com/office/powerpoint/2010/main" val="3157634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0363D45-2CD0-4968-B48B-80DA7C9C8E6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19FEDA3A-81D5-4E08-B6CA-ABF4D892A0A3}"/>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BEF84FE0-D769-4B70-8F46-481491185513}"/>
              </a:ext>
            </a:extLst>
          </p:cNvPr>
          <p:cNvSpPr>
            <a:spLocks noGrp="1"/>
          </p:cNvSpPr>
          <p:nvPr>
            <p:ph type="dt" sz="half" idx="10"/>
          </p:nvPr>
        </p:nvSpPr>
        <p:spPr/>
        <p:txBody>
          <a:bodyPr/>
          <a:lstStyle/>
          <a:p>
            <a:endParaRPr lang="pl-PL" dirty="0"/>
          </a:p>
        </p:txBody>
      </p:sp>
      <p:sp>
        <p:nvSpPr>
          <p:cNvPr id="5" name="Symbol zastępczy stopki 4">
            <a:extLst>
              <a:ext uri="{FF2B5EF4-FFF2-40B4-BE49-F238E27FC236}">
                <a16:creationId xmlns:a16="http://schemas.microsoft.com/office/drawing/2014/main" xmlns="" id="{802BFB99-12E8-4E2D-A1B4-03E80F79A768}"/>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xmlns="" id="{71CB40AE-08AB-4087-8EBD-01D01000DD40}"/>
              </a:ext>
            </a:extLst>
          </p:cNvPr>
          <p:cNvSpPr>
            <a:spLocks noGrp="1"/>
          </p:cNvSpPr>
          <p:nvPr>
            <p:ph type="sldNum" sz="quarter" idx="12"/>
          </p:nvPr>
        </p:nvSpPr>
        <p:spPr/>
        <p:txBody>
          <a:bodyPr/>
          <a:lstStyle/>
          <a:p>
            <a:fld id="{9FC51833-2C02-4DE9-B16E-C7D39FEFFF3D}" type="slidenum">
              <a:rPr lang="pl-PL" smtClean="0"/>
              <a:t>‹#›</a:t>
            </a:fld>
            <a:endParaRPr lang="pl-PL" dirty="0"/>
          </a:p>
        </p:txBody>
      </p:sp>
    </p:spTree>
    <p:extLst>
      <p:ext uri="{BB962C8B-B14F-4D97-AF65-F5344CB8AC3E}">
        <p14:creationId xmlns:p14="http://schemas.microsoft.com/office/powerpoint/2010/main" val="3046462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7E940544-0352-4FC8-8175-81912D1FC6DE}"/>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89A682ED-8AC1-408D-B1FA-744A0097DFC7}"/>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758622CE-D90F-4639-A6D3-AFA4746FDFD3}"/>
              </a:ext>
            </a:extLst>
          </p:cNvPr>
          <p:cNvSpPr>
            <a:spLocks noGrp="1"/>
          </p:cNvSpPr>
          <p:nvPr>
            <p:ph type="dt" sz="half" idx="10"/>
          </p:nvPr>
        </p:nvSpPr>
        <p:spPr/>
        <p:txBody>
          <a:bodyPr/>
          <a:lstStyle/>
          <a:p>
            <a:endParaRPr lang="pl-PL" dirty="0"/>
          </a:p>
        </p:txBody>
      </p:sp>
      <p:sp>
        <p:nvSpPr>
          <p:cNvPr id="5" name="Symbol zastępczy stopki 4">
            <a:extLst>
              <a:ext uri="{FF2B5EF4-FFF2-40B4-BE49-F238E27FC236}">
                <a16:creationId xmlns:a16="http://schemas.microsoft.com/office/drawing/2014/main" xmlns="" id="{2020EEE9-11CA-455B-AD11-3B700B178953}"/>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xmlns="" id="{15FF4DB8-A339-4749-8B55-083214F28BC1}"/>
              </a:ext>
            </a:extLst>
          </p:cNvPr>
          <p:cNvSpPr>
            <a:spLocks noGrp="1"/>
          </p:cNvSpPr>
          <p:nvPr>
            <p:ph type="sldNum" sz="quarter" idx="12"/>
          </p:nvPr>
        </p:nvSpPr>
        <p:spPr/>
        <p:txBody>
          <a:bodyPr/>
          <a:lstStyle/>
          <a:p>
            <a:fld id="{9FC51833-2C02-4DE9-B16E-C7D39FEFFF3D}" type="slidenum">
              <a:rPr lang="pl-PL" smtClean="0"/>
              <a:t>‹#›</a:t>
            </a:fld>
            <a:endParaRPr lang="pl-PL" dirty="0"/>
          </a:p>
        </p:txBody>
      </p:sp>
    </p:spTree>
    <p:extLst>
      <p:ext uri="{BB962C8B-B14F-4D97-AF65-F5344CB8AC3E}">
        <p14:creationId xmlns:p14="http://schemas.microsoft.com/office/powerpoint/2010/main" val="346457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3135127"/>
            <a:ext cx="10515600" cy="2240470"/>
          </a:xfrm>
        </p:spPr>
        <p:txBody>
          <a:bodyPr anchor="t">
            <a:normAutofit/>
          </a:bodyPr>
          <a:lstStyle>
            <a:lvl1pPr>
              <a:lnSpc>
                <a:spcPct val="110000"/>
              </a:lnSpc>
              <a:defRPr sz="4400" b="0">
                <a:solidFill>
                  <a:schemeClr val="tx1">
                    <a:lumMod val="75000"/>
                    <a:lumOff val="25000"/>
                  </a:schemeClr>
                </a:solidFill>
                <a:latin typeface="Lato Black" panose="020F0A02020204030203" pitchFamily="34" charset="-18"/>
                <a:ea typeface="Open Sans Semibold" panose="020B0706030804020204" pitchFamily="34" charset="0"/>
                <a:cs typeface="Open Sans Semibold" panose="020B0706030804020204" pitchFamily="34" charset="0"/>
              </a:defRPr>
            </a:lvl1pPr>
          </a:lstStyle>
          <a:p>
            <a:r>
              <a:rPr lang="pl-PL" dirty="0"/>
              <a:t>Kliknij, aby edytować styl</a:t>
            </a:r>
            <a:endParaRPr lang="en-US" dirty="0"/>
          </a:p>
        </p:txBody>
      </p:sp>
      <p:sp>
        <p:nvSpPr>
          <p:cNvPr id="3" name="Prostokąt 2"/>
          <p:cNvSpPr/>
          <p:nvPr userDrawn="1"/>
        </p:nvSpPr>
        <p:spPr>
          <a:xfrm flipV="1">
            <a:off x="1" y="3310466"/>
            <a:ext cx="685800" cy="423334"/>
          </a:xfrm>
          <a:prstGeom prst="rect">
            <a:avLst/>
          </a:prstGeom>
          <a:solidFill>
            <a:srgbClr val="EBD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2526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5" name="Prostokąt 4"/>
          <p:cNvSpPr/>
          <p:nvPr userDrawn="1"/>
        </p:nvSpPr>
        <p:spPr>
          <a:xfrm>
            <a:off x="0" y="0"/>
            <a:ext cx="6096000" cy="6858000"/>
          </a:xfrm>
          <a:prstGeom prst="rect">
            <a:avLst/>
          </a:prstGeom>
          <a:solidFill>
            <a:srgbClr val="EBD253"/>
          </a:solidFill>
          <a:ln>
            <a:solidFill>
              <a:srgbClr val="1B6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itle 1"/>
          <p:cNvSpPr>
            <a:spLocks noGrp="1"/>
          </p:cNvSpPr>
          <p:nvPr>
            <p:ph type="title"/>
          </p:nvPr>
        </p:nvSpPr>
        <p:spPr>
          <a:xfrm>
            <a:off x="0" y="-1514475"/>
            <a:ext cx="10515600" cy="1325563"/>
          </a:xfrm>
        </p:spPr>
        <p:txBody>
          <a:bodyPr/>
          <a:lstStyle>
            <a:lvl1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pl-PL"/>
              <a:t>Kliknij, aby edytować styl</a:t>
            </a:r>
            <a:endParaRPr lang="en-US" dirty="0"/>
          </a:p>
        </p:txBody>
      </p:sp>
      <p:sp>
        <p:nvSpPr>
          <p:cNvPr id="3" name="Content Placeholder 2"/>
          <p:cNvSpPr>
            <a:spLocks noGrp="1"/>
          </p:cNvSpPr>
          <p:nvPr>
            <p:ph sz="half" idx="1"/>
          </p:nvPr>
        </p:nvSpPr>
        <p:spPr>
          <a:xfrm>
            <a:off x="457200" y="993774"/>
            <a:ext cx="5181600" cy="5006975"/>
          </a:xfrm>
        </p:spPr>
        <p:txBody>
          <a:bodyPr/>
          <a:lstStyle>
            <a:lvl1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6" name="Content Placeholder 2"/>
          <p:cNvSpPr>
            <a:spLocks noGrp="1"/>
          </p:cNvSpPr>
          <p:nvPr>
            <p:ph sz="half" idx="10"/>
          </p:nvPr>
        </p:nvSpPr>
        <p:spPr>
          <a:xfrm>
            <a:off x="6553200" y="993773"/>
            <a:ext cx="5181600" cy="5006975"/>
          </a:xfrm>
        </p:spPr>
        <p:txBody>
          <a:bodyPr/>
          <a:lstStyle>
            <a:lvl1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Tree>
    <p:extLst>
      <p:ext uri="{BB962C8B-B14F-4D97-AF65-F5344CB8AC3E}">
        <p14:creationId xmlns:p14="http://schemas.microsoft.com/office/powerpoint/2010/main" val="100719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681163"/>
            <a:ext cx="10652966" cy="1635778"/>
          </a:xfrm>
        </p:spPr>
        <p:txBody>
          <a:bodyPr>
            <a:normAutofit/>
          </a:bodyPr>
          <a:lstStyle>
            <a:lvl1pPr marL="0" indent="0">
              <a:lnSpc>
                <a:spcPct val="120000"/>
              </a:lnSpc>
              <a:buNone/>
              <a:defRPr sz="3200">
                <a:solidFill>
                  <a:schemeClr val="tx1">
                    <a:lumMod val="75000"/>
                    <a:lumOff val="25000"/>
                  </a:schemeClr>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pl-PL" dirty="0"/>
              <a:t>Kliknij, aby edytować style wzorca tekstu</a:t>
            </a:r>
          </a:p>
        </p:txBody>
      </p:sp>
      <p:sp>
        <p:nvSpPr>
          <p:cNvPr id="5" name="Text Placeholder 4"/>
          <p:cNvSpPr>
            <a:spLocks noGrp="1"/>
          </p:cNvSpPr>
          <p:nvPr>
            <p:ph type="body" sz="quarter" idx="3" hasCustomPrompt="1"/>
          </p:nvPr>
        </p:nvSpPr>
        <p:spPr>
          <a:xfrm>
            <a:off x="839788" y="3316941"/>
            <a:ext cx="5183188" cy="470366"/>
          </a:xfrm>
        </p:spPr>
        <p:txBody>
          <a:bodyPr anchor="t">
            <a:norm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Jak to zbadać</a:t>
            </a:r>
          </a:p>
        </p:txBody>
      </p:sp>
      <p:sp>
        <p:nvSpPr>
          <p:cNvPr id="6" name="Content Placeholder 5"/>
          <p:cNvSpPr>
            <a:spLocks noGrp="1"/>
          </p:cNvSpPr>
          <p:nvPr>
            <p:ph sz="quarter" idx="4"/>
          </p:nvPr>
        </p:nvSpPr>
        <p:spPr>
          <a:xfrm>
            <a:off x="839788" y="3787307"/>
            <a:ext cx="10652966" cy="2694176"/>
          </a:xfrm>
        </p:spPr>
        <p:txBody>
          <a:bodyPr>
            <a:normAutofit/>
          </a:bodyPr>
          <a:lstStyle>
            <a:lvl1pPr>
              <a:lnSpc>
                <a:spcPct val="120000"/>
              </a:lnSpc>
              <a:defRPr sz="2000">
                <a:solidFill>
                  <a:schemeClr val="tx1">
                    <a:lumMod val="75000"/>
                    <a:lumOff val="25000"/>
                  </a:schemeClr>
                </a:solidFill>
              </a:defRPr>
            </a:lvl1pPr>
          </a:lstStyle>
          <a:p>
            <a:pPr lvl="0"/>
            <a:r>
              <a:rPr lang="pl-PL" dirty="0"/>
              <a:t>Kliknij, aby edytować style wzorca tekst</a:t>
            </a:r>
          </a:p>
        </p:txBody>
      </p:sp>
      <p:sp>
        <p:nvSpPr>
          <p:cNvPr id="14" name="Title 1"/>
          <p:cNvSpPr>
            <a:spLocks noGrp="1"/>
          </p:cNvSpPr>
          <p:nvPr>
            <p:ph type="title"/>
          </p:nvPr>
        </p:nvSpPr>
        <p:spPr>
          <a:xfrm>
            <a:off x="932330" y="598207"/>
            <a:ext cx="10560424" cy="683387"/>
          </a:xfrm>
        </p:spPr>
        <p:txBody>
          <a:bodyPr anchor="t">
            <a:normAutofit/>
          </a:bodyPr>
          <a:lstStyle>
            <a:lvl1pPr>
              <a:defRPr sz="2500" b="0">
                <a:solidFill>
                  <a:schemeClr val="tx1">
                    <a:lumMod val="75000"/>
                    <a:lumOff val="25000"/>
                  </a:schemeClr>
                </a:solidFill>
                <a:latin typeface="+mn-lt"/>
              </a:defRPr>
            </a:lvl1pPr>
          </a:lstStyle>
          <a:p>
            <a:r>
              <a:rPr lang="pl-PL" dirty="0"/>
              <a:t>Kliknij, aby edytować styl</a:t>
            </a:r>
            <a:endParaRPr lang="en-US" dirty="0"/>
          </a:p>
        </p:txBody>
      </p:sp>
    </p:spTree>
    <p:extLst>
      <p:ext uri="{BB962C8B-B14F-4D97-AF65-F5344CB8AC3E}">
        <p14:creationId xmlns:p14="http://schemas.microsoft.com/office/powerpoint/2010/main" val="188646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559068" y="2915819"/>
            <a:ext cx="10515600" cy="1325563"/>
          </a:xfrm>
        </p:spPr>
        <p:txBody>
          <a:bodyPr anchor="t">
            <a:normAutofit/>
          </a:bodyPr>
          <a:lstStyle>
            <a:lvl1pPr algn="l">
              <a:defRPr sz="3600">
                <a:latin typeface="+mn-lt"/>
              </a:defRPr>
            </a:lvl1pPr>
          </a:lstStyle>
          <a:p>
            <a:r>
              <a:rPr lang="pl-PL"/>
              <a:t>Kliknij, aby edytować styl</a:t>
            </a:r>
            <a:endParaRPr lang="en-US" dirty="0"/>
          </a:p>
        </p:txBody>
      </p:sp>
    </p:spTree>
    <p:extLst>
      <p:ext uri="{BB962C8B-B14F-4D97-AF65-F5344CB8AC3E}">
        <p14:creationId xmlns:p14="http://schemas.microsoft.com/office/powerpoint/2010/main" val="158473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56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801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dirty="0"/>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026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403141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25000"/>
          </a:schemeClr>
        </a:solid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DCB38E04-F5B4-4EDF-9087-1E3F45D665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3ADB3BD1-F5B9-468A-8B95-2CB4A966C4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B8ED9A27-5C4D-4C7E-892F-4D9B949085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5" name="Symbol zastępczy stopki 4">
            <a:extLst>
              <a:ext uri="{FF2B5EF4-FFF2-40B4-BE49-F238E27FC236}">
                <a16:creationId xmlns:a16="http://schemas.microsoft.com/office/drawing/2014/main" xmlns="" id="{B36E5FFD-089A-48EB-8F6D-A0DD29828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a:extLst>
              <a:ext uri="{FF2B5EF4-FFF2-40B4-BE49-F238E27FC236}">
                <a16:creationId xmlns:a16="http://schemas.microsoft.com/office/drawing/2014/main" xmlns="" id="{24A663D7-1311-47A2-862D-111C7C308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51833-2C02-4DE9-B16E-C7D39FEFFF3D}" type="slidenum">
              <a:rPr lang="pl-PL" smtClean="0"/>
              <a:t>‹#›</a:t>
            </a:fld>
            <a:endParaRPr lang="pl-PL" dirty="0"/>
          </a:p>
        </p:txBody>
      </p:sp>
    </p:spTree>
    <p:extLst>
      <p:ext uri="{BB962C8B-B14F-4D97-AF65-F5344CB8AC3E}">
        <p14:creationId xmlns:p14="http://schemas.microsoft.com/office/powerpoint/2010/main" val="239131859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v.pl/web/zarzadzanie-projektami/materialy-do-pobrania"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mailto:dostepnosc.cyfrowa@mc.gov.pl" TargetMode="External"/><Relationship Id="rId2" Type="http://schemas.openxmlformats.org/officeDocument/2006/relationships/hyperlink" Target="https://www.gov.pl/web/dostepnosc-cyfrowa"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28767" y="2637575"/>
            <a:ext cx="10425490" cy="2180805"/>
          </a:xfrm>
        </p:spPr>
        <p:txBody>
          <a:bodyPr anchor="t">
            <a:noAutofit/>
          </a:bodyPr>
          <a:lstStyle/>
          <a:p>
            <a:pPr>
              <a:lnSpc>
                <a:spcPct val="100000"/>
              </a:lnSpc>
            </a:pPr>
            <a:r>
              <a:rPr lang="pl-PL" dirty="0">
                <a:latin typeface="Lato Black" panose="020F0A02020204030203" pitchFamily="34" charset="-18"/>
                <a:ea typeface="Calibri" panose="020F0502020204030204" pitchFamily="34" charset="0"/>
              </a:rPr>
              <a:t>Techniki przydatne w zarządzaniu dostępnością cyfrową</a:t>
            </a:r>
            <a:endParaRPr lang="pl-PL" b="1" dirty="0">
              <a:latin typeface="Lato Black" panose="020F0A02020204030203" pitchFamily="34" charset="-18"/>
            </a:endParaRPr>
          </a:p>
        </p:txBody>
      </p:sp>
      <p:pic>
        <p:nvPicPr>
          <p:cNvPr id="3" name="Picture 2" descr="Logotypy związane z finansowaniem projektu – Fundusze Europejskie Program Operacyjny Polska Cyfrowa, Rzeczpospolita Polska, Europejski Fundusz Społecz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67" y="6009642"/>
            <a:ext cx="4714323" cy="65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591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Zarządzanie projektowe </a:t>
            </a:r>
            <a:r>
              <a:rPr lang="pl-PL" sz="2000" dirty="0" smtClean="0"/>
              <a:t>— </a:t>
            </a:r>
            <a:r>
              <a:rPr lang="pl-PL" sz="2000" dirty="0"/>
              <a:t>podstawowe </a:t>
            </a:r>
            <a:r>
              <a:rPr lang="pl-PL" sz="2000" dirty="0" smtClean="0"/>
              <a:t>terminy 3/4</a:t>
            </a:r>
            <a:endParaRPr lang="pl-PL" dirty="0"/>
          </a:p>
        </p:txBody>
      </p:sp>
      <p:sp>
        <p:nvSpPr>
          <p:cNvPr id="3" name="Symbol zastępczy zawartości 2"/>
          <p:cNvSpPr>
            <a:spLocks noGrp="1"/>
          </p:cNvSpPr>
          <p:nvPr>
            <p:ph idx="1"/>
          </p:nvPr>
        </p:nvSpPr>
        <p:spPr/>
        <p:txBody>
          <a:bodyPr>
            <a:normAutofit/>
          </a:bodyPr>
          <a:lstStyle/>
          <a:p>
            <a:r>
              <a:rPr lang="pl-PL" b="1" dirty="0">
                <a:latin typeface="Lato "/>
              </a:rPr>
              <a:t>Portfel</a:t>
            </a:r>
            <a:r>
              <a:rPr lang="pl-PL" dirty="0">
                <a:latin typeface="Lato "/>
              </a:rPr>
              <a:t> </a:t>
            </a:r>
            <a:r>
              <a:rPr lang="pl-PL" dirty="0" smtClean="0">
                <a:latin typeface="Lato "/>
              </a:rPr>
              <a:t>— </a:t>
            </a:r>
            <a:r>
              <a:rPr lang="pl-PL" dirty="0">
                <a:latin typeface="Lato "/>
              </a:rPr>
              <a:t>zbiór programów i projektów oraz innych prac wybranych ze względu na określone kryteria, zgrupowanych dla efektywnego i skutecznego zarządzania oraz kontroli. Spojrzenie z perspektywy portfela pozwala na optymalizację i koordynację zachodzących w instytucji zmian. Portfel to narzędzie do optymalnego osiągania celów strategicznych całej organizacji.</a:t>
            </a:r>
            <a:endParaRPr lang="pl-PL" b="1" dirty="0">
              <a:latin typeface="Lato "/>
            </a:endParaRPr>
          </a:p>
        </p:txBody>
      </p:sp>
    </p:spTree>
    <p:extLst>
      <p:ext uri="{BB962C8B-B14F-4D97-AF65-F5344CB8AC3E}">
        <p14:creationId xmlns:p14="http://schemas.microsoft.com/office/powerpoint/2010/main" val="31842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Zarządzanie projektowe </a:t>
            </a:r>
            <a:r>
              <a:rPr lang="pl-PL" sz="2000" dirty="0" smtClean="0"/>
              <a:t>— </a:t>
            </a:r>
            <a:r>
              <a:rPr lang="pl-PL" sz="2000" dirty="0"/>
              <a:t>podstawowe </a:t>
            </a:r>
            <a:r>
              <a:rPr lang="pl-PL" sz="2000" dirty="0" smtClean="0"/>
              <a:t>terminy 4/4</a:t>
            </a:r>
            <a:endParaRPr lang="pl-PL" dirty="0"/>
          </a:p>
        </p:txBody>
      </p:sp>
      <p:sp>
        <p:nvSpPr>
          <p:cNvPr id="3" name="Symbol zastępczy zawartości 2"/>
          <p:cNvSpPr>
            <a:spLocks noGrp="1"/>
          </p:cNvSpPr>
          <p:nvPr>
            <p:ph idx="1"/>
          </p:nvPr>
        </p:nvSpPr>
        <p:spPr/>
        <p:txBody>
          <a:bodyPr>
            <a:normAutofit/>
          </a:bodyPr>
          <a:lstStyle/>
          <a:p>
            <a:r>
              <a:rPr lang="pl-PL" b="1" dirty="0">
                <a:latin typeface="Lato "/>
              </a:rPr>
              <a:t>Proces</a:t>
            </a:r>
            <a:r>
              <a:rPr lang="pl-PL" dirty="0">
                <a:latin typeface="Lato "/>
              </a:rPr>
              <a:t> </a:t>
            </a:r>
            <a:r>
              <a:rPr lang="pl-PL" dirty="0" smtClean="0">
                <a:latin typeface="Lato "/>
              </a:rPr>
              <a:t>— </a:t>
            </a:r>
            <a:r>
              <a:rPr lang="pl-PL" dirty="0">
                <a:latin typeface="Lato "/>
              </a:rPr>
              <a:t>zbiór powiązanych ze sobą, powtarzalnych, wykonywanych i doskonalonych w sposób ciągły czynności ukierunkowanych na osiągnięcie i dostarczenie powtarzalnych efektów (np. obsługa administracyjna urzędu, prowadzenie usługi konsultacyjnej, udzielanie dotacji).</a:t>
            </a:r>
            <a:endParaRPr lang="pl-PL" b="1" dirty="0">
              <a:latin typeface="Lato "/>
            </a:endParaRPr>
          </a:p>
        </p:txBody>
      </p:sp>
    </p:spTree>
    <p:extLst>
      <p:ext uri="{BB962C8B-B14F-4D97-AF65-F5344CB8AC3E}">
        <p14:creationId xmlns:p14="http://schemas.microsoft.com/office/powerpoint/2010/main" val="3823731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Zarządzanie projektowe </a:t>
            </a:r>
            <a:r>
              <a:rPr lang="pl-PL" sz="2000" dirty="0" smtClean="0"/>
              <a:t>— </a:t>
            </a:r>
            <a:r>
              <a:rPr lang="pl-PL" sz="2000" dirty="0"/>
              <a:t>proces czy projekt?</a:t>
            </a:r>
            <a:endParaRPr lang="pl-PL" dirty="0"/>
          </a:p>
        </p:txBody>
      </p:sp>
      <p:sp>
        <p:nvSpPr>
          <p:cNvPr id="7" name="Tytuł 1"/>
          <p:cNvSpPr txBox="1">
            <a:spLocks/>
          </p:cNvSpPr>
          <p:nvPr/>
        </p:nvSpPr>
        <p:spPr>
          <a:xfrm>
            <a:off x="817188" y="5840111"/>
            <a:ext cx="10560424" cy="683387"/>
          </a:xfrm>
          <a:prstGeom prst="rect">
            <a:avLst/>
          </a:prstGeom>
        </p:spPr>
        <p:txBody>
          <a:bodyPr vert="horz" lIns="91440" tIns="45720" rIns="91440" bIns="45720" rtlCol="0" anchor="t">
            <a:normAutofit/>
          </a:bodyPr>
          <a:lstStyle>
            <a:lvl1pPr algn="l" defTabSz="914400" rtl="0" eaLnBrk="1" latinLnBrk="0" hangingPunct="1">
              <a:lnSpc>
                <a:spcPct val="114000"/>
              </a:lnSpc>
              <a:spcBef>
                <a:spcPct val="0"/>
              </a:spcBef>
              <a:buNone/>
              <a:defRPr sz="2200" b="1" kern="1200">
                <a:solidFill>
                  <a:schemeClr val="tx1">
                    <a:lumMod val="75000"/>
                    <a:lumOff val="25000"/>
                  </a:schemeClr>
                </a:solidFill>
                <a:latin typeface="Lato Black" panose="020F0A02020204030203" pitchFamily="34" charset="-18"/>
                <a:ea typeface="Open Sans" panose="020B0606030504020204" pitchFamily="34" charset="0"/>
                <a:cs typeface="Open Sans" panose="020B0606030504020204" pitchFamily="34" charset="0"/>
              </a:defRPr>
            </a:lvl1pPr>
          </a:lstStyle>
          <a:p>
            <a:r>
              <a:rPr lang="pl-PL" sz="2000" dirty="0"/>
              <a:t>Podstawowy </a:t>
            </a:r>
            <a:r>
              <a:rPr lang="pl-PL" sz="2000" dirty="0" smtClean="0"/>
              <a:t>schemat, który przedstawia </a:t>
            </a:r>
            <a:r>
              <a:rPr lang="pl-PL" sz="2000" dirty="0"/>
              <a:t>strukturę zadań</a:t>
            </a:r>
            <a:endParaRPr lang="pl-PL" dirty="0"/>
          </a:p>
        </p:txBody>
      </p:sp>
      <p:pic>
        <p:nvPicPr>
          <p:cNvPr id="8" name="Symbol zastępczy zawartości 7" descr="Schemat obrazujący różnicę pomiędzy działalnością stałą, a projektami."/>
          <p:cNvPicPr>
            <a:picLocks noGrp="1" noChangeAspect="1"/>
          </p:cNvPicPr>
          <p:nvPr>
            <p:ph idx="1"/>
          </p:nvPr>
        </p:nvPicPr>
        <p:blipFill>
          <a:blip r:embed="rId2"/>
          <a:stretch>
            <a:fillRect/>
          </a:stretch>
        </p:blipFill>
        <p:spPr>
          <a:xfrm>
            <a:off x="724045" y="1281594"/>
            <a:ext cx="10561637" cy="4199893"/>
          </a:xfrm>
          <a:prstGeom prst="rect">
            <a:avLst/>
          </a:prstGeom>
        </p:spPr>
      </p:pic>
    </p:spTree>
    <p:extLst>
      <p:ext uri="{BB962C8B-B14F-4D97-AF65-F5344CB8AC3E}">
        <p14:creationId xmlns:p14="http://schemas.microsoft.com/office/powerpoint/2010/main" val="92489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Zarządzanie projektowe </a:t>
            </a:r>
            <a:r>
              <a:rPr lang="pl-PL" sz="2000" dirty="0" smtClean="0"/>
              <a:t>— </a:t>
            </a:r>
            <a:r>
              <a:rPr lang="pl-PL" sz="2000" dirty="0"/>
              <a:t>prezentacja produktów cząstkowych</a:t>
            </a:r>
          </a:p>
        </p:txBody>
      </p:sp>
      <p:sp>
        <p:nvSpPr>
          <p:cNvPr id="3" name="Symbol zastępczy zawartości 2"/>
          <p:cNvSpPr>
            <a:spLocks noGrp="1"/>
          </p:cNvSpPr>
          <p:nvPr>
            <p:ph idx="1"/>
          </p:nvPr>
        </p:nvSpPr>
        <p:spPr/>
        <p:txBody>
          <a:bodyPr/>
          <a:lstStyle/>
          <a:p>
            <a:r>
              <a:rPr lang="pl-PL" dirty="0">
                <a:latin typeface="Lato "/>
              </a:rPr>
              <a:t>Cykliczna prezentacja produktów cząstkowych, np. dotyczących dostępności cyfrowej, pozwala zmniejszyć negatywne ryzyko projektowe.</a:t>
            </a:r>
          </a:p>
          <a:p>
            <a:endParaRPr lang="pl-PL" dirty="0"/>
          </a:p>
        </p:txBody>
      </p:sp>
    </p:spTree>
    <p:extLst>
      <p:ext uri="{BB962C8B-B14F-4D97-AF65-F5344CB8AC3E}">
        <p14:creationId xmlns:p14="http://schemas.microsoft.com/office/powerpoint/2010/main" val="3497064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Zarządzanie projektowe jako </a:t>
            </a:r>
            <a:r>
              <a:rPr lang="pl-PL" sz="2000" dirty="0" smtClean="0"/>
              <a:t>wartość, która podnosi </a:t>
            </a:r>
            <a:r>
              <a:rPr lang="pl-PL" sz="2000" dirty="0"/>
              <a:t>efektywność pracy</a:t>
            </a:r>
            <a:endParaRPr lang="pl-PL" dirty="0"/>
          </a:p>
        </p:txBody>
      </p:sp>
      <p:pic>
        <p:nvPicPr>
          <p:cNvPr id="6" name="Obraz 5" descr="Ilustracja w formie wykresu przedstawiająca korzyści z prawidłowego zarządzania projektem."/>
          <p:cNvPicPr>
            <a:picLocks noChangeAspect="1"/>
          </p:cNvPicPr>
          <p:nvPr/>
        </p:nvPicPr>
        <p:blipFill>
          <a:blip r:embed="rId2"/>
          <a:stretch>
            <a:fillRect/>
          </a:stretch>
        </p:blipFill>
        <p:spPr>
          <a:xfrm>
            <a:off x="809625" y="1514475"/>
            <a:ext cx="10572750" cy="3829050"/>
          </a:xfrm>
          <a:prstGeom prst="rect">
            <a:avLst/>
          </a:prstGeom>
        </p:spPr>
      </p:pic>
    </p:spTree>
    <p:extLst>
      <p:ext uri="{BB962C8B-B14F-4D97-AF65-F5344CB8AC3E}">
        <p14:creationId xmlns:p14="http://schemas.microsoft.com/office/powerpoint/2010/main" val="2932804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Podstawowa struktura organizacyjna projektu</a:t>
            </a:r>
            <a:endParaRPr lang="pl-PL" dirty="0"/>
          </a:p>
        </p:txBody>
      </p:sp>
      <p:sp>
        <p:nvSpPr>
          <p:cNvPr id="3" name="Symbol zastępczy zawartości 2"/>
          <p:cNvSpPr>
            <a:spLocks noGrp="1"/>
          </p:cNvSpPr>
          <p:nvPr>
            <p:ph idx="1"/>
          </p:nvPr>
        </p:nvSpPr>
        <p:spPr/>
        <p:txBody>
          <a:bodyPr>
            <a:normAutofit/>
          </a:bodyPr>
          <a:lstStyle/>
          <a:p>
            <a:endParaRPr lang="pl-PL" b="1" dirty="0">
              <a:latin typeface="Lato Black" panose="020F0A02020204030203" pitchFamily="34" charset="-18"/>
            </a:endParaRPr>
          </a:p>
        </p:txBody>
      </p:sp>
      <p:pic>
        <p:nvPicPr>
          <p:cNvPr id="5" name="Obraz 4" descr="Schemat prezentujący podstawową strukturę organizacyjną projektu."/>
          <p:cNvPicPr>
            <a:picLocks noChangeAspect="1"/>
          </p:cNvPicPr>
          <p:nvPr/>
        </p:nvPicPr>
        <p:blipFill>
          <a:blip r:embed="rId2"/>
          <a:stretch>
            <a:fillRect/>
          </a:stretch>
        </p:blipFill>
        <p:spPr>
          <a:xfrm>
            <a:off x="817188" y="1335712"/>
            <a:ext cx="9744075" cy="4533900"/>
          </a:xfrm>
          <a:prstGeom prst="rect">
            <a:avLst/>
          </a:prstGeom>
        </p:spPr>
      </p:pic>
    </p:spTree>
    <p:extLst>
      <p:ext uri="{BB962C8B-B14F-4D97-AF65-F5344CB8AC3E}">
        <p14:creationId xmlns:p14="http://schemas.microsoft.com/office/powerpoint/2010/main" val="962626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Cykl życia </a:t>
            </a:r>
            <a:r>
              <a:rPr lang="pl-PL" sz="2000" dirty="0" smtClean="0"/>
              <a:t>projektu 1/2</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a:latin typeface="Lato "/>
              </a:rPr>
              <a:t>Podstawowy cykl życia projektu obejmuje cztery fazy: </a:t>
            </a:r>
          </a:p>
          <a:p>
            <a:pPr marL="457200" indent="-457200">
              <a:buFont typeface="Arial" panose="020B0604020202020204" pitchFamily="34" charset="0"/>
              <a:buChar char="•"/>
            </a:pPr>
            <a:r>
              <a:rPr lang="pl-PL" dirty="0">
                <a:latin typeface="Lato "/>
              </a:rPr>
              <a:t>przygotowania, </a:t>
            </a:r>
          </a:p>
          <a:p>
            <a:pPr marL="457200" indent="-457200">
              <a:buFont typeface="Arial" panose="020B0604020202020204" pitchFamily="34" charset="0"/>
              <a:buChar char="•"/>
            </a:pPr>
            <a:r>
              <a:rPr lang="pl-PL" dirty="0">
                <a:latin typeface="Lato "/>
              </a:rPr>
              <a:t>planowania, </a:t>
            </a:r>
          </a:p>
          <a:p>
            <a:pPr marL="457200" indent="-457200">
              <a:buFont typeface="Arial" panose="020B0604020202020204" pitchFamily="34" charset="0"/>
              <a:buChar char="•"/>
            </a:pPr>
            <a:r>
              <a:rPr lang="pl-PL" dirty="0">
                <a:latin typeface="Lato "/>
              </a:rPr>
              <a:t>realizacji, </a:t>
            </a:r>
          </a:p>
          <a:p>
            <a:pPr marL="457200" indent="-457200">
              <a:buFont typeface="Arial" panose="020B0604020202020204" pitchFamily="34" charset="0"/>
              <a:buChar char="•"/>
            </a:pPr>
            <a:r>
              <a:rPr lang="pl-PL" dirty="0">
                <a:latin typeface="Lato "/>
              </a:rPr>
              <a:t>zamykania.</a:t>
            </a:r>
          </a:p>
          <a:p>
            <a:pPr marL="457200" indent="-457200">
              <a:buFont typeface="Arial" panose="020B0604020202020204" pitchFamily="34" charset="0"/>
              <a:buChar char="•"/>
            </a:pPr>
            <a:endParaRPr lang="pl-PL" b="1" dirty="0">
              <a:latin typeface="Lato "/>
            </a:endParaRPr>
          </a:p>
          <a:p>
            <a:r>
              <a:rPr lang="pl-PL" b="1" dirty="0">
                <a:latin typeface="Lato "/>
              </a:rPr>
              <a:t>Po zamknięciu projektu warto wyróżnić proces monitorowania korzyści (jak i ewentualnych negatywnych efektów) projektu </a:t>
            </a:r>
            <a:r>
              <a:rPr lang="pl-PL" b="1" dirty="0" smtClean="0">
                <a:latin typeface="Lato "/>
              </a:rPr>
              <a:t>— </a:t>
            </a:r>
            <a:r>
              <a:rPr lang="pl-PL" b="1" dirty="0">
                <a:latin typeface="Lato "/>
              </a:rPr>
              <a:t>faza stabilizacji</a:t>
            </a:r>
          </a:p>
        </p:txBody>
      </p:sp>
    </p:spTree>
    <p:extLst>
      <p:ext uri="{BB962C8B-B14F-4D97-AF65-F5344CB8AC3E}">
        <p14:creationId xmlns:p14="http://schemas.microsoft.com/office/powerpoint/2010/main" val="1217843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Cykl życia </a:t>
            </a:r>
            <a:r>
              <a:rPr lang="pl-PL" sz="2000" dirty="0" smtClean="0"/>
              <a:t>projektu 2/2</a:t>
            </a:r>
            <a:endParaRPr lang="pl-PL" dirty="0"/>
          </a:p>
        </p:txBody>
      </p:sp>
      <p:sp>
        <p:nvSpPr>
          <p:cNvPr id="4" name="Symbol zastępczy zawartości 3"/>
          <p:cNvSpPr>
            <a:spLocks noGrp="1"/>
          </p:cNvSpPr>
          <p:nvPr>
            <p:ph idx="1"/>
          </p:nvPr>
        </p:nvSpPr>
        <p:spPr/>
        <p:txBody>
          <a:bodyPr/>
          <a:lstStyle/>
          <a:p>
            <a:endParaRPr lang="pl-PL"/>
          </a:p>
        </p:txBody>
      </p:sp>
      <p:pic>
        <p:nvPicPr>
          <p:cNvPr id="8" name="Obraz 7" descr="Schemat prezentujący cykl życia projektu."/>
          <p:cNvPicPr>
            <a:picLocks noChangeAspect="1"/>
          </p:cNvPicPr>
          <p:nvPr/>
        </p:nvPicPr>
        <p:blipFill>
          <a:blip r:embed="rId3"/>
          <a:stretch>
            <a:fillRect/>
          </a:stretch>
        </p:blipFill>
        <p:spPr>
          <a:xfrm>
            <a:off x="391925" y="1059440"/>
            <a:ext cx="11410950" cy="5591175"/>
          </a:xfrm>
          <a:prstGeom prst="rect">
            <a:avLst/>
          </a:prstGeom>
        </p:spPr>
      </p:pic>
    </p:spTree>
    <p:extLst>
      <p:ext uri="{BB962C8B-B14F-4D97-AF65-F5344CB8AC3E}">
        <p14:creationId xmlns:p14="http://schemas.microsoft.com/office/powerpoint/2010/main" val="257737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Cykl życia projektu </a:t>
            </a:r>
            <a:r>
              <a:rPr lang="pl-PL" sz="2000" dirty="0" smtClean="0"/>
              <a:t>— </a:t>
            </a:r>
            <a:r>
              <a:rPr lang="pl-PL" sz="2000" dirty="0"/>
              <a:t>faza przygotowania projektu </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r>
              <a:rPr lang="pl-PL" sz="2000" dirty="0">
                <a:latin typeface="Lato Black" panose="020F0A02020204030203" pitchFamily="34" charset="-18"/>
              </a:rPr>
              <a:t>Cel fazy:  </a:t>
            </a:r>
            <a:r>
              <a:rPr lang="pl-PL" sz="2000" dirty="0"/>
              <a:t>z</a:t>
            </a:r>
            <a:r>
              <a:rPr lang="pl-PL" sz="2000" dirty="0" smtClean="0"/>
              <a:t>definiowanie </a:t>
            </a:r>
            <a:r>
              <a:rPr lang="pl-PL" sz="2000" dirty="0"/>
              <a:t>i opisanie inicjatywy projektowej pozwalającej na podjęcie decyzji o rozpoczęciu szczegółowego planowania projektu, zapewnienie środków potrzebnych dla zaplanowania </a:t>
            </a:r>
            <a:r>
              <a:rPr lang="pl-PL" sz="2000" dirty="0" smtClean="0"/>
              <a:t>projektu.</a:t>
            </a:r>
            <a:endParaRPr lang="pl-PL" sz="2000" dirty="0"/>
          </a:p>
          <a:p>
            <a:endParaRPr lang="pl-PL" sz="2000" dirty="0">
              <a:latin typeface="Lato Black" panose="020F0A02020204030203" pitchFamily="34" charset="-18"/>
            </a:endParaRPr>
          </a:p>
          <a:p>
            <a:r>
              <a:rPr lang="pl-PL" sz="2000" dirty="0">
                <a:latin typeface="Lato Black" panose="020F0A02020204030203" pitchFamily="34" charset="-18"/>
              </a:rPr>
              <a:t>Wejście: </a:t>
            </a:r>
            <a:r>
              <a:rPr lang="pl-PL" sz="2000" dirty="0"/>
              <a:t>p</a:t>
            </a:r>
            <a:r>
              <a:rPr lang="pl-PL" sz="2000" dirty="0" smtClean="0"/>
              <a:t>otrzeba </a:t>
            </a:r>
            <a:r>
              <a:rPr lang="pl-PL" sz="2000" dirty="0"/>
              <a:t>(wewnętrzna lub zewnętrzna), pomysł na projekt, zmiana legislacyjna itp. </a:t>
            </a:r>
            <a:r>
              <a:rPr lang="pl-PL" sz="2000" dirty="0" smtClean="0"/>
              <a:t>— </a:t>
            </a:r>
            <a:r>
              <a:rPr lang="pl-PL" sz="2000" dirty="0"/>
              <a:t>w konsekwencji zgłoszenie </a:t>
            </a:r>
            <a:r>
              <a:rPr lang="pl-PL" sz="2000" dirty="0" smtClean="0"/>
              <a:t>inicjatywy. </a:t>
            </a:r>
            <a:endParaRPr lang="pl-PL" sz="2000" dirty="0"/>
          </a:p>
          <a:p>
            <a:endParaRPr lang="pl-PL" sz="2000" dirty="0">
              <a:latin typeface="Lato Black" panose="020F0A02020204030203" pitchFamily="34" charset="-18"/>
            </a:endParaRPr>
          </a:p>
          <a:p>
            <a:r>
              <a:rPr lang="pl-PL" sz="2000" dirty="0">
                <a:latin typeface="Lato Black" panose="020F0A02020204030203" pitchFamily="34" charset="-18"/>
              </a:rPr>
              <a:t>Wyjście: </a:t>
            </a:r>
            <a:r>
              <a:rPr lang="pl-PL" sz="2000" dirty="0"/>
              <a:t>d</a:t>
            </a:r>
            <a:r>
              <a:rPr lang="pl-PL" sz="2000" dirty="0" smtClean="0"/>
              <a:t>ecyzja </a:t>
            </a:r>
            <a:r>
              <a:rPr lang="pl-PL" sz="2000" dirty="0"/>
              <a:t>o przejściu do fazy planowania albo decyzja o zakończeniu prac związanych z przygotowaniem </a:t>
            </a:r>
            <a:r>
              <a:rPr lang="pl-PL" sz="2000" dirty="0" smtClean="0"/>
              <a:t>projektu.</a:t>
            </a:r>
            <a:endParaRPr lang="pl-PL" sz="2000" dirty="0"/>
          </a:p>
          <a:p>
            <a:endParaRPr lang="pl-PL" sz="2000" dirty="0">
              <a:latin typeface="Lato Black" panose="020F0A02020204030203" pitchFamily="34" charset="-18"/>
            </a:endParaRPr>
          </a:p>
          <a:p>
            <a:r>
              <a:rPr lang="pl-PL" sz="2000" dirty="0">
                <a:latin typeface="Lato Black" panose="020F0A02020204030203" pitchFamily="34" charset="-18"/>
              </a:rPr>
              <a:t>Dokument (wyjście z fazy): </a:t>
            </a:r>
            <a:r>
              <a:rPr lang="pl-PL" sz="2000" dirty="0"/>
              <a:t>k</a:t>
            </a:r>
            <a:r>
              <a:rPr lang="pl-PL" sz="2000" dirty="0" smtClean="0"/>
              <a:t>arta projektu.</a:t>
            </a:r>
            <a:endParaRPr lang="pl-PL" sz="2000" dirty="0"/>
          </a:p>
        </p:txBody>
      </p:sp>
    </p:spTree>
    <p:extLst>
      <p:ext uri="{BB962C8B-B14F-4D97-AF65-F5344CB8AC3E}">
        <p14:creationId xmlns:p14="http://schemas.microsoft.com/office/powerpoint/2010/main" val="2538338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Cykl życia projektu </a:t>
            </a:r>
            <a:r>
              <a:rPr lang="pl-PL" sz="2000" dirty="0" smtClean="0"/>
              <a:t>— </a:t>
            </a:r>
            <a:r>
              <a:rPr lang="pl-PL" sz="2000" dirty="0"/>
              <a:t>faza planowania projektu </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r>
              <a:rPr lang="pl-PL" sz="2000" dirty="0">
                <a:latin typeface="Lato Black" panose="020F0A02020204030203" pitchFamily="34" charset="-18"/>
              </a:rPr>
              <a:t>Cel fazy: </a:t>
            </a:r>
            <a:r>
              <a:rPr lang="pl-PL" sz="2000" dirty="0"/>
              <a:t>r</a:t>
            </a:r>
            <a:r>
              <a:rPr lang="pl-PL" sz="2000" dirty="0" smtClean="0"/>
              <a:t>ozpatrzenie </a:t>
            </a:r>
            <a:r>
              <a:rPr lang="pl-PL" sz="2000" dirty="0"/>
              <a:t>różnych wariantów realizacji projektu (w tym dopasowanie metodyki zarządzania), a następnie odpowiednie jej zaplanowanie, tj. zdefiniowanie zakresu, zasobów (w szczególności ludzkich), harmonogramu prac, oszacowanie kosztów, zidentyfikowanie i analiza ryzyka, doprecyzowanie oczekiwanych korzyści, przyjęcie standardów </a:t>
            </a:r>
            <a:r>
              <a:rPr lang="pl-PL" sz="2000" dirty="0" smtClean="0"/>
              <a:t>jakości.</a:t>
            </a:r>
            <a:endParaRPr lang="pl-PL" sz="2000" dirty="0"/>
          </a:p>
          <a:p>
            <a:endParaRPr lang="pl-PL" sz="2000" dirty="0"/>
          </a:p>
          <a:p>
            <a:r>
              <a:rPr lang="pl-PL" sz="2000" dirty="0">
                <a:latin typeface="Lato Black" panose="020F0A02020204030203" pitchFamily="34" charset="-18"/>
              </a:rPr>
              <a:t>Wejście: </a:t>
            </a:r>
            <a:r>
              <a:rPr lang="pl-PL" sz="2000" dirty="0"/>
              <a:t>z</a:t>
            </a:r>
            <a:r>
              <a:rPr lang="pl-PL" sz="2000" dirty="0" smtClean="0"/>
              <a:t>aakceptowana </a:t>
            </a:r>
            <a:r>
              <a:rPr lang="pl-PL" sz="2000" dirty="0"/>
              <a:t>k</a:t>
            </a:r>
            <a:r>
              <a:rPr lang="pl-PL" sz="2000" dirty="0" smtClean="0"/>
              <a:t>arta </a:t>
            </a:r>
            <a:r>
              <a:rPr lang="pl-PL" sz="2000" dirty="0"/>
              <a:t>projektu i powołana struktura </a:t>
            </a:r>
            <a:r>
              <a:rPr lang="pl-PL" sz="2000" dirty="0" smtClean="0"/>
              <a:t>organizacyjna.</a:t>
            </a:r>
            <a:endParaRPr lang="pl-PL" sz="2000" dirty="0"/>
          </a:p>
          <a:p>
            <a:endParaRPr lang="pl-PL" sz="2000" dirty="0"/>
          </a:p>
          <a:p>
            <a:r>
              <a:rPr lang="pl-PL" sz="2000" dirty="0">
                <a:latin typeface="Lato Black" panose="020F0A02020204030203" pitchFamily="34" charset="-18"/>
              </a:rPr>
              <a:t>Wyjście: </a:t>
            </a:r>
            <a:r>
              <a:rPr lang="pl-PL" sz="2000" dirty="0"/>
              <a:t>d</a:t>
            </a:r>
            <a:r>
              <a:rPr lang="pl-PL" sz="2000" dirty="0" smtClean="0"/>
              <a:t>ecyzja </a:t>
            </a:r>
            <a:r>
              <a:rPr lang="pl-PL" sz="2000" dirty="0"/>
              <a:t>dotycząca przejścia do fazy realizacji projektu albo odrzucenia </a:t>
            </a:r>
            <a:r>
              <a:rPr lang="pl-PL" sz="2000" dirty="0" smtClean="0"/>
              <a:t>inicjatywy </a:t>
            </a:r>
            <a:r>
              <a:rPr lang="pl-PL" sz="2000" dirty="0"/>
              <a:t>w fazie </a:t>
            </a:r>
            <a:r>
              <a:rPr lang="pl-PL" sz="2000" dirty="0" smtClean="0"/>
              <a:t>planowania.</a:t>
            </a:r>
            <a:endParaRPr lang="pl-PL" sz="2000" dirty="0"/>
          </a:p>
          <a:p>
            <a:endParaRPr lang="pl-PL" sz="2000" dirty="0"/>
          </a:p>
          <a:p>
            <a:r>
              <a:rPr lang="pl-PL" sz="2000" dirty="0">
                <a:latin typeface="Lato Black" panose="020F0A02020204030203" pitchFamily="34" charset="-18"/>
              </a:rPr>
              <a:t>Dokumenty (wyjście z fazy): </a:t>
            </a:r>
            <a:r>
              <a:rPr lang="pl-PL" sz="2000" dirty="0"/>
              <a:t>p</a:t>
            </a:r>
            <a:r>
              <a:rPr lang="pl-PL" sz="2000" dirty="0" smtClean="0"/>
              <a:t>lan </a:t>
            </a:r>
            <a:r>
              <a:rPr lang="pl-PL" sz="2000" dirty="0"/>
              <a:t>projektu, </a:t>
            </a:r>
            <a:r>
              <a:rPr lang="pl-PL" sz="2000" dirty="0" smtClean="0"/>
              <a:t>raporty </a:t>
            </a:r>
            <a:r>
              <a:rPr lang="pl-PL" sz="2000" dirty="0"/>
              <a:t>z przebiegu projektu, </a:t>
            </a:r>
            <a:r>
              <a:rPr lang="pl-PL" sz="2000" dirty="0" smtClean="0"/>
              <a:t>rejestr ryzyka.</a:t>
            </a:r>
            <a:endParaRPr lang="pl-PL" sz="2000" dirty="0"/>
          </a:p>
        </p:txBody>
      </p:sp>
    </p:spTree>
    <p:extLst>
      <p:ext uri="{BB962C8B-B14F-4D97-AF65-F5344CB8AC3E}">
        <p14:creationId xmlns:p14="http://schemas.microsoft.com/office/powerpoint/2010/main" val="210427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32330" y="1981409"/>
            <a:ext cx="10277537" cy="3610870"/>
          </a:xfrm>
        </p:spPr>
        <p:txBody>
          <a:bodyPr vert="horz" lIns="91440" tIns="45720" rIns="91440" bIns="45720" rtlCol="0">
            <a:normAutofit/>
          </a:bodyPr>
          <a:lstStyle/>
          <a:p>
            <a:pPr lvl="1"/>
            <a:r>
              <a:rPr lang="pl-PL" sz="2200" dirty="0">
                <a:latin typeface="Lato "/>
              </a:rPr>
              <a:t>z</a:t>
            </a:r>
            <a:r>
              <a:rPr lang="pl-PL" sz="2200" dirty="0" smtClean="0">
                <a:latin typeface="Lato "/>
              </a:rPr>
              <a:t>arządzanie </a:t>
            </a:r>
            <a:r>
              <a:rPr lang="pl-PL" sz="2200" dirty="0">
                <a:latin typeface="Lato "/>
              </a:rPr>
              <a:t>projektowe </a:t>
            </a:r>
            <a:r>
              <a:rPr lang="pl-PL" sz="2200" dirty="0" smtClean="0">
                <a:latin typeface="Lato "/>
              </a:rPr>
              <a:t>— </a:t>
            </a:r>
            <a:r>
              <a:rPr lang="pl-PL" sz="2200" dirty="0">
                <a:latin typeface="Lato "/>
              </a:rPr>
              <a:t>krótki przewodnik po </a:t>
            </a:r>
            <a:r>
              <a:rPr lang="pl-PL" sz="2200" dirty="0" smtClean="0">
                <a:latin typeface="Lato "/>
              </a:rPr>
              <a:t>zarządzaniu;</a:t>
            </a:r>
            <a:endParaRPr lang="pl-PL" sz="2200" dirty="0">
              <a:latin typeface="Lato "/>
            </a:endParaRPr>
          </a:p>
          <a:p>
            <a:pPr lvl="1"/>
            <a:r>
              <a:rPr lang="pl-PL" sz="2200" dirty="0">
                <a:latin typeface="Lato "/>
              </a:rPr>
              <a:t>o</a:t>
            </a:r>
            <a:r>
              <a:rPr lang="pl-PL" sz="2200" dirty="0" smtClean="0">
                <a:latin typeface="Lato "/>
              </a:rPr>
              <a:t>mówienie </a:t>
            </a:r>
            <a:r>
              <a:rPr lang="pl-PL" sz="2200" dirty="0">
                <a:latin typeface="Lato "/>
              </a:rPr>
              <a:t>popularnych </a:t>
            </a:r>
            <a:r>
              <a:rPr lang="pl-PL" sz="2200" dirty="0" smtClean="0">
                <a:latin typeface="Lato "/>
              </a:rPr>
              <a:t>technik, które ułatwiają, </a:t>
            </a:r>
            <a:r>
              <a:rPr lang="pl-PL" sz="2200" dirty="0">
                <a:latin typeface="Lato "/>
              </a:rPr>
              <a:t>np. wdrażanie zmian, pracę zespołową, określanie wymagań, zarządzanie </a:t>
            </a:r>
            <a:r>
              <a:rPr lang="pl-PL" sz="2200" dirty="0" smtClean="0">
                <a:latin typeface="Lato "/>
              </a:rPr>
              <a:t>czasem;</a:t>
            </a:r>
            <a:endParaRPr lang="pl-PL" sz="2200" dirty="0">
              <a:latin typeface="Lato "/>
            </a:endParaRPr>
          </a:p>
          <a:p>
            <a:pPr lvl="1"/>
            <a:r>
              <a:rPr lang="pl-PL" sz="2200" dirty="0">
                <a:latin typeface="Lato "/>
              </a:rPr>
              <a:t>p</a:t>
            </a:r>
            <a:r>
              <a:rPr lang="pl-PL" sz="2200" dirty="0" smtClean="0">
                <a:latin typeface="Lato "/>
              </a:rPr>
              <a:t>raktyczne </a:t>
            </a:r>
            <a:r>
              <a:rPr lang="pl-PL" sz="2200" dirty="0">
                <a:latin typeface="Lato "/>
              </a:rPr>
              <a:t>wykorzystanie omówionych </a:t>
            </a:r>
            <a:r>
              <a:rPr lang="pl-PL" sz="2200" dirty="0" smtClean="0">
                <a:latin typeface="Lato "/>
              </a:rPr>
              <a:t>technik.</a:t>
            </a:r>
            <a:endParaRPr lang="pl-PL" sz="2200" dirty="0">
              <a:latin typeface="Lato "/>
            </a:endParaRPr>
          </a:p>
        </p:txBody>
      </p:sp>
      <p:sp>
        <p:nvSpPr>
          <p:cNvPr id="2" name="Tytuł 1"/>
          <p:cNvSpPr>
            <a:spLocks noGrp="1"/>
          </p:cNvSpPr>
          <p:nvPr>
            <p:ph type="title"/>
          </p:nvPr>
        </p:nvSpPr>
        <p:spPr/>
        <p:txBody>
          <a:bodyPr/>
          <a:lstStyle/>
          <a:p>
            <a:r>
              <a:rPr lang="pl-PL" dirty="0"/>
              <a:t>Zakres wykładu</a:t>
            </a:r>
          </a:p>
        </p:txBody>
      </p:sp>
    </p:spTree>
    <p:extLst>
      <p:ext uri="{BB962C8B-B14F-4D97-AF65-F5344CB8AC3E}">
        <p14:creationId xmlns:p14="http://schemas.microsoft.com/office/powerpoint/2010/main" val="2565777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Cykl życia projektu </a:t>
            </a:r>
            <a:r>
              <a:rPr lang="pl-PL" sz="2000" dirty="0" smtClean="0"/>
              <a:t>— </a:t>
            </a:r>
            <a:r>
              <a:rPr lang="pl-PL" sz="2000" dirty="0"/>
              <a:t>faza realizacji projektu</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r>
              <a:rPr lang="pl-PL" sz="2000" dirty="0">
                <a:latin typeface="Lato Black" panose="020F0A02020204030203" pitchFamily="34" charset="-18"/>
              </a:rPr>
              <a:t>Cel fazy: </a:t>
            </a:r>
            <a:r>
              <a:rPr lang="pl-PL" sz="2000" dirty="0"/>
              <a:t>w</a:t>
            </a:r>
            <a:r>
              <a:rPr lang="pl-PL" sz="2000" dirty="0" smtClean="0"/>
              <a:t>ytworzenie </a:t>
            </a:r>
            <a:r>
              <a:rPr lang="pl-PL" sz="2000" dirty="0"/>
              <a:t>Końcowego Produktu Projektu, uzyskanie akceptacji i odbioru Końcowego Produktu Projektu, odpowiednie reagowanie na wszelkie zagadnienia i ryzyka w trakcie </a:t>
            </a:r>
            <a:r>
              <a:rPr lang="pl-PL" sz="2000" dirty="0" smtClean="0"/>
              <a:t>realizacji.</a:t>
            </a:r>
            <a:endParaRPr lang="pl-PL" sz="2000" dirty="0"/>
          </a:p>
          <a:p>
            <a:endParaRPr lang="pl-PL" sz="2000" dirty="0"/>
          </a:p>
          <a:p>
            <a:r>
              <a:rPr lang="pl-PL" sz="2000" dirty="0">
                <a:latin typeface="Lato Black" panose="020F0A02020204030203" pitchFamily="34" charset="-18"/>
              </a:rPr>
              <a:t>Wejście: </a:t>
            </a:r>
            <a:r>
              <a:rPr lang="pl-PL" sz="2000" dirty="0"/>
              <a:t>d</a:t>
            </a:r>
            <a:r>
              <a:rPr lang="pl-PL" sz="2000" dirty="0" smtClean="0"/>
              <a:t>ecyzja </a:t>
            </a:r>
            <a:r>
              <a:rPr lang="pl-PL" sz="2000" dirty="0"/>
              <a:t>o przejściu do fazy realizacji projektu, komplet dokumentacji </a:t>
            </a:r>
            <a:r>
              <a:rPr lang="pl-PL" sz="2000" dirty="0" smtClean="0"/>
              <a:t>projektowej.</a:t>
            </a:r>
            <a:endParaRPr lang="pl-PL" sz="2000" dirty="0"/>
          </a:p>
          <a:p>
            <a:endParaRPr lang="pl-PL" sz="2000" dirty="0"/>
          </a:p>
          <a:p>
            <a:r>
              <a:rPr lang="pl-PL" sz="2000" dirty="0">
                <a:latin typeface="Lato Black" panose="020F0A02020204030203" pitchFamily="34" charset="-18"/>
              </a:rPr>
              <a:t>Wyjście</a:t>
            </a:r>
            <a:r>
              <a:rPr lang="pl-PL" sz="2000" dirty="0"/>
              <a:t>: </a:t>
            </a:r>
            <a:r>
              <a:rPr lang="pl-PL" sz="2000" dirty="0" smtClean="0"/>
              <a:t>odebrany </a:t>
            </a:r>
            <a:r>
              <a:rPr lang="pl-PL" sz="2000" dirty="0"/>
              <a:t>i wdrożony Końcowy Produkt </a:t>
            </a:r>
            <a:r>
              <a:rPr lang="pl-PL" sz="2000" dirty="0" smtClean="0"/>
              <a:t>Projektu.</a:t>
            </a:r>
            <a:endParaRPr lang="pl-PL" sz="2000" dirty="0"/>
          </a:p>
          <a:p>
            <a:endParaRPr lang="pl-PL" sz="2000" dirty="0"/>
          </a:p>
          <a:p>
            <a:r>
              <a:rPr lang="pl-PL" sz="2000" dirty="0">
                <a:latin typeface="Lato Black" panose="020F0A02020204030203" pitchFamily="34" charset="-18"/>
              </a:rPr>
              <a:t>Dokumenty (wyjście z fazy): </a:t>
            </a:r>
            <a:r>
              <a:rPr lang="pl-PL" sz="2000" dirty="0" smtClean="0"/>
              <a:t>plan </a:t>
            </a:r>
            <a:r>
              <a:rPr lang="pl-PL" sz="2000" dirty="0"/>
              <a:t>projektu, </a:t>
            </a:r>
            <a:r>
              <a:rPr lang="pl-PL" sz="2000" dirty="0" smtClean="0"/>
              <a:t>raporty </a:t>
            </a:r>
            <a:r>
              <a:rPr lang="pl-PL" sz="2000" dirty="0"/>
              <a:t>z przebiegu projektu, </a:t>
            </a:r>
            <a:r>
              <a:rPr lang="pl-PL" sz="2000" dirty="0" smtClean="0"/>
              <a:t>rejestr ryzyka.</a:t>
            </a:r>
            <a:endParaRPr lang="pl-PL" sz="2000" dirty="0"/>
          </a:p>
        </p:txBody>
      </p:sp>
    </p:spTree>
    <p:extLst>
      <p:ext uri="{BB962C8B-B14F-4D97-AF65-F5344CB8AC3E}">
        <p14:creationId xmlns:p14="http://schemas.microsoft.com/office/powerpoint/2010/main" val="3006532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Cykl życia projektu </a:t>
            </a:r>
            <a:r>
              <a:rPr lang="pl-PL" sz="2000" dirty="0" smtClean="0"/>
              <a:t>— </a:t>
            </a:r>
            <a:r>
              <a:rPr lang="pl-PL" sz="2000" dirty="0"/>
              <a:t>faza zamykania projektu</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r>
              <a:rPr lang="pl-PL" sz="2000" dirty="0">
                <a:latin typeface="Lato Black" panose="020F0A02020204030203" pitchFamily="34" charset="-18"/>
              </a:rPr>
              <a:t>Cel fazy: </a:t>
            </a:r>
            <a:r>
              <a:rPr lang="pl-PL" sz="2000" dirty="0"/>
              <a:t>w</a:t>
            </a:r>
            <a:r>
              <a:rPr lang="pl-PL" sz="2000" dirty="0" smtClean="0"/>
              <a:t>eryfikacja </a:t>
            </a:r>
            <a:r>
              <a:rPr lang="pl-PL" sz="2000" dirty="0"/>
              <a:t>zrealizowania celów projektu, zamknięcie projektu, określenie sposobu dalszego monitorowania korzyści i </a:t>
            </a:r>
            <a:r>
              <a:rPr lang="pl-PL" sz="2000" dirty="0" smtClean="0"/>
              <a:t>ryzyka.</a:t>
            </a:r>
            <a:endParaRPr lang="pl-PL" sz="2000" dirty="0"/>
          </a:p>
          <a:p>
            <a:endParaRPr lang="pl-PL" sz="2000" dirty="0"/>
          </a:p>
          <a:p>
            <a:r>
              <a:rPr lang="pl-PL" sz="2000" dirty="0">
                <a:latin typeface="Lato Black" panose="020F0A02020204030203" pitchFamily="34" charset="-18"/>
              </a:rPr>
              <a:t>Wejście: </a:t>
            </a:r>
            <a:r>
              <a:rPr lang="pl-PL" sz="2000" dirty="0"/>
              <a:t>d</a:t>
            </a:r>
            <a:r>
              <a:rPr lang="pl-PL" sz="2000" dirty="0" smtClean="0"/>
              <a:t>ecyzja </a:t>
            </a:r>
            <a:r>
              <a:rPr lang="pl-PL" sz="2000" dirty="0"/>
              <a:t>o odbiorze Końcowego </a:t>
            </a:r>
            <a:r>
              <a:rPr lang="pl-PL" sz="2000" dirty="0" smtClean="0"/>
              <a:t>Produktu Projektu </a:t>
            </a:r>
            <a:r>
              <a:rPr lang="pl-PL" sz="2000" dirty="0"/>
              <a:t>albo decyzja o przedwczesnym zamknięciu </a:t>
            </a:r>
            <a:r>
              <a:rPr lang="pl-PL" sz="2000" dirty="0" smtClean="0"/>
              <a:t>projektu.</a:t>
            </a:r>
            <a:endParaRPr lang="pl-PL" sz="2000" dirty="0"/>
          </a:p>
          <a:p>
            <a:endParaRPr lang="pl-PL" sz="2000" dirty="0"/>
          </a:p>
          <a:p>
            <a:r>
              <a:rPr lang="pl-PL" sz="2000" b="1" dirty="0">
                <a:latin typeface="Lato Black" panose="020F0A02020204030203" pitchFamily="34" charset="-18"/>
              </a:rPr>
              <a:t>Wyjście</a:t>
            </a:r>
            <a:r>
              <a:rPr lang="pl-PL" sz="2000" b="1" dirty="0"/>
              <a:t>:</a:t>
            </a:r>
            <a:r>
              <a:rPr lang="pl-PL" sz="2000" dirty="0"/>
              <a:t> </a:t>
            </a:r>
            <a:r>
              <a:rPr lang="pl-PL" sz="2000" dirty="0" smtClean="0"/>
              <a:t>decyzja </a:t>
            </a:r>
            <a:r>
              <a:rPr lang="pl-PL" sz="2000" dirty="0"/>
              <a:t>o zakończeniu </a:t>
            </a:r>
            <a:r>
              <a:rPr lang="pl-PL" sz="2000" dirty="0" smtClean="0"/>
              <a:t>projektu.</a:t>
            </a:r>
            <a:endParaRPr lang="pl-PL" sz="2000" dirty="0"/>
          </a:p>
          <a:p>
            <a:endParaRPr lang="pl-PL" sz="2000" dirty="0"/>
          </a:p>
          <a:p>
            <a:r>
              <a:rPr lang="pl-PL" sz="2000" dirty="0">
                <a:latin typeface="Lato Black" panose="020F0A02020204030203" pitchFamily="34" charset="-18"/>
              </a:rPr>
              <a:t>Dokumenty (wyjście z fazy): </a:t>
            </a:r>
            <a:r>
              <a:rPr lang="pl-PL" sz="2000" dirty="0"/>
              <a:t>r</a:t>
            </a:r>
            <a:r>
              <a:rPr lang="pl-PL" sz="2000" dirty="0" smtClean="0"/>
              <a:t>aport zamknięcia.</a:t>
            </a:r>
            <a:endParaRPr lang="pl-PL" sz="2000" dirty="0"/>
          </a:p>
        </p:txBody>
      </p:sp>
    </p:spTree>
    <p:extLst>
      <p:ext uri="{BB962C8B-B14F-4D97-AF65-F5344CB8AC3E}">
        <p14:creationId xmlns:p14="http://schemas.microsoft.com/office/powerpoint/2010/main" val="2167656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Cykl życia projektu </a:t>
            </a:r>
            <a:r>
              <a:rPr lang="pl-PL" sz="2000" dirty="0" smtClean="0"/>
              <a:t>— </a:t>
            </a:r>
            <a:r>
              <a:rPr lang="pl-PL" sz="2000" dirty="0"/>
              <a:t>monitorowanie korzyści po zamknięciu projektu</a:t>
            </a:r>
            <a:endParaRPr lang="pl-PL" dirty="0"/>
          </a:p>
        </p:txBody>
      </p:sp>
      <p:sp>
        <p:nvSpPr>
          <p:cNvPr id="4" name="Symbol zastępczy zawartości 3"/>
          <p:cNvSpPr>
            <a:spLocks noGrp="1"/>
          </p:cNvSpPr>
          <p:nvPr>
            <p:ph idx="1"/>
          </p:nvPr>
        </p:nvSpPr>
        <p:spPr>
          <a:xfrm>
            <a:off x="932330" y="1091589"/>
            <a:ext cx="10560424" cy="4374448"/>
          </a:xfrm>
        </p:spPr>
        <p:txBody>
          <a:bodyPr>
            <a:noAutofit/>
          </a:bodyPr>
          <a:lstStyle/>
          <a:p>
            <a:endParaRPr lang="pl-PL" sz="2000" dirty="0">
              <a:latin typeface="Lato Black" panose="020F0A02020204030203" pitchFamily="34" charset="-18"/>
            </a:endParaRPr>
          </a:p>
          <a:p>
            <a:r>
              <a:rPr lang="pl-PL" sz="2000" dirty="0">
                <a:latin typeface="Lato Black" panose="020F0A02020204030203" pitchFamily="34" charset="-18"/>
              </a:rPr>
              <a:t>Wyniki monitorowania powinny być przekazywane odpowiednim podmiotom zgodnie z określonym w </a:t>
            </a:r>
            <a:r>
              <a:rPr lang="pl-PL" sz="2000" dirty="0" smtClean="0">
                <a:latin typeface="Lato Black" panose="020F0A02020204030203" pitchFamily="34" charset="-18"/>
              </a:rPr>
              <a:t>raporcie </a:t>
            </a:r>
            <a:r>
              <a:rPr lang="pl-PL" sz="2000" dirty="0">
                <a:latin typeface="Lato Black" panose="020F0A02020204030203" pitchFamily="34" charset="-18"/>
              </a:rPr>
              <a:t>zamknięcia harmonogramem, analogicznie do sposobu ich wprowadzania w fazie realizacji projektu: </a:t>
            </a:r>
          </a:p>
          <a:p>
            <a:pPr marL="342900" indent="-342900">
              <a:buFont typeface="Arial" panose="020B0604020202020204" pitchFamily="34" charset="0"/>
              <a:buChar char="•"/>
            </a:pPr>
            <a:r>
              <a:rPr lang="pl-PL" sz="2000" dirty="0">
                <a:latin typeface="Lato Black" panose="020F0A02020204030203" pitchFamily="34" charset="-18"/>
              </a:rPr>
              <a:t>harmonogram </a:t>
            </a:r>
            <a:r>
              <a:rPr lang="pl-PL" sz="2000" dirty="0" smtClean="0">
                <a:latin typeface="Lato Black" panose="020F0A02020204030203" pitchFamily="34" charset="-18"/>
              </a:rPr>
              <a:t>— </a:t>
            </a:r>
            <a:r>
              <a:rPr lang="pl-PL" sz="2000" dirty="0">
                <a:latin typeface="Lato Black" panose="020F0A02020204030203" pitchFamily="34" charset="-18"/>
              </a:rPr>
              <a:t>nazwa działania, data, procentowy postęp wykonania </a:t>
            </a:r>
            <a:r>
              <a:rPr lang="pl-PL" sz="2000" dirty="0" smtClean="0">
                <a:latin typeface="Lato Black" panose="020F0A02020204030203" pitchFamily="34" charset="-18"/>
              </a:rPr>
              <a:t>zadania; </a:t>
            </a:r>
            <a:endParaRPr lang="pl-PL" sz="2000" dirty="0">
              <a:latin typeface="Lato Black" panose="020F0A02020204030203" pitchFamily="34" charset="-18"/>
            </a:endParaRPr>
          </a:p>
          <a:p>
            <a:pPr marL="342900" indent="-342900">
              <a:buFont typeface="Arial" panose="020B0604020202020204" pitchFamily="34" charset="0"/>
              <a:buChar char="•"/>
            </a:pPr>
            <a:r>
              <a:rPr lang="pl-PL" sz="2000" dirty="0">
                <a:latin typeface="Lato Black" panose="020F0A02020204030203" pitchFamily="34" charset="-18"/>
              </a:rPr>
              <a:t>korzyści, data, osiągnięta wartość </a:t>
            </a:r>
            <a:r>
              <a:rPr lang="pl-PL" sz="2000" dirty="0" smtClean="0">
                <a:latin typeface="Lato Black" panose="020F0A02020204030203" pitchFamily="34" charset="-18"/>
              </a:rPr>
              <a:t>wskaźnika</a:t>
            </a:r>
            <a:r>
              <a:rPr lang="pl-PL" sz="2000" dirty="0">
                <a:latin typeface="Lato Black" panose="020F0A02020204030203" pitchFamily="34" charset="-18"/>
              </a:rPr>
              <a:t>;</a:t>
            </a:r>
          </a:p>
          <a:p>
            <a:pPr marL="342900" indent="-342900">
              <a:buFont typeface="Arial" panose="020B0604020202020204" pitchFamily="34" charset="0"/>
              <a:buChar char="•"/>
            </a:pPr>
            <a:r>
              <a:rPr lang="pl-PL" sz="2000" dirty="0">
                <a:latin typeface="Lato Black" panose="020F0A02020204030203" pitchFamily="34" charset="-18"/>
              </a:rPr>
              <a:t>przegląd/aktualizacja </a:t>
            </a:r>
            <a:r>
              <a:rPr lang="pl-PL" sz="2000" dirty="0" smtClean="0">
                <a:latin typeface="Lato Black" panose="020F0A02020204030203" pitchFamily="34" charset="-18"/>
              </a:rPr>
              <a:t>rejestru ryzyka</a:t>
            </a:r>
            <a:r>
              <a:rPr lang="pl-PL" sz="2000" dirty="0">
                <a:latin typeface="Lato Black" panose="020F0A02020204030203" pitchFamily="34" charset="-18"/>
              </a:rPr>
              <a:t>;</a:t>
            </a:r>
          </a:p>
          <a:p>
            <a:pPr marL="342900" indent="-342900">
              <a:buFont typeface="Arial" panose="020B0604020202020204" pitchFamily="34" charset="0"/>
              <a:buChar char="•"/>
            </a:pPr>
            <a:r>
              <a:rPr lang="pl-PL" sz="2000" dirty="0">
                <a:latin typeface="Lato Black" panose="020F0A02020204030203" pitchFamily="34" charset="-18"/>
              </a:rPr>
              <a:t>ewentualne rekomendacje.</a:t>
            </a:r>
          </a:p>
        </p:txBody>
      </p:sp>
    </p:spTree>
    <p:extLst>
      <p:ext uri="{BB962C8B-B14F-4D97-AF65-F5344CB8AC3E}">
        <p14:creationId xmlns:p14="http://schemas.microsoft.com/office/powerpoint/2010/main" val="4263956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Cykl życia projektu a dostępność cyfrowa</a:t>
            </a:r>
            <a:endParaRPr lang="pl-PL" dirty="0"/>
          </a:p>
        </p:txBody>
      </p:sp>
      <p:sp>
        <p:nvSpPr>
          <p:cNvPr id="4" name="Symbol zastępczy zawartości 3"/>
          <p:cNvSpPr>
            <a:spLocks noGrp="1"/>
          </p:cNvSpPr>
          <p:nvPr>
            <p:ph idx="1"/>
          </p:nvPr>
        </p:nvSpPr>
        <p:spPr>
          <a:xfrm>
            <a:off x="932330" y="1091589"/>
            <a:ext cx="10560424" cy="4374448"/>
          </a:xfrm>
        </p:spPr>
        <p:txBody>
          <a:bodyPr>
            <a:noAutofit/>
          </a:bodyPr>
          <a:lstStyle/>
          <a:p>
            <a:endParaRPr lang="pl-PL" sz="2000" dirty="0">
              <a:latin typeface="Lato Black" panose="020F0A02020204030203" pitchFamily="34" charset="-18"/>
            </a:endParaRPr>
          </a:p>
          <a:p>
            <a:r>
              <a:rPr lang="pl-PL" sz="2000" dirty="0">
                <a:latin typeface="Lato Black" panose="020F0A02020204030203" pitchFamily="34" charset="-18"/>
              </a:rPr>
              <a:t>W każdej fazie projektu ważne jest żeby </a:t>
            </a:r>
            <a:r>
              <a:rPr lang="pl-PL" sz="2000" dirty="0" smtClean="0">
                <a:latin typeface="Lato Black" panose="020F0A02020204030203" pitchFamily="34" charset="-18"/>
              </a:rPr>
              <a:t>pamiętać o </a:t>
            </a:r>
            <a:r>
              <a:rPr lang="pl-PL" sz="2000" dirty="0">
                <a:latin typeface="Lato Black" panose="020F0A02020204030203" pitchFamily="34" charset="-18"/>
              </a:rPr>
              <a:t>dostępności cyfrowej (WCAG</a:t>
            </a:r>
            <a:r>
              <a:rPr lang="pl-PL" sz="2000" dirty="0" smtClean="0">
                <a:latin typeface="Lato Black" panose="020F0A02020204030203" pitchFamily="34" charset="-18"/>
              </a:rPr>
              <a:t>).</a:t>
            </a:r>
            <a:endParaRPr lang="pl-PL" sz="2000" dirty="0">
              <a:latin typeface="Lato Black" panose="020F0A02020204030203" pitchFamily="34" charset="-18"/>
            </a:endParaRPr>
          </a:p>
          <a:p>
            <a:endParaRPr lang="pl-PL" sz="2000" dirty="0">
              <a:latin typeface="Lato Black" panose="020F0A02020204030203" pitchFamily="34" charset="-18"/>
            </a:endParaRPr>
          </a:p>
          <a:p>
            <a:endParaRPr lang="pl-PL" sz="2000" dirty="0">
              <a:latin typeface="Lato Black" panose="020F0A02020204030203" pitchFamily="34" charset="-18"/>
            </a:endParaRPr>
          </a:p>
          <a:p>
            <a:endParaRPr lang="pl-PL" sz="2000" dirty="0">
              <a:latin typeface="Lato "/>
            </a:endParaRPr>
          </a:p>
        </p:txBody>
      </p:sp>
    </p:spTree>
    <p:extLst>
      <p:ext uri="{BB962C8B-B14F-4D97-AF65-F5344CB8AC3E}">
        <p14:creationId xmlns:p14="http://schemas.microsoft.com/office/powerpoint/2010/main" val="1084981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lvl="1"/>
            <a:r>
              <a:rPr lang="pl-PL" sz="4400" dirty="0">
                <a:latin typeface="Lato Black" panose="020F0A02020204030203" pitchFamily="34" charset="-18"/>
              </a:rPr>
              <a:t>Jak zarządzać dostępnością cyfrową?</a:t>
            </a:r>
          </a:p>
        </p:txBody>
      </p:sp>
    </p:spTree>
    <p:extLst>
      <p:ext uri="{BB962C8B-B14F-4D97-AF65-F5344CB8AC3E}">
        <p14:creationId xmlns:p14="http://schemas.microsoft.com/office/powerpoint/2010/main" val="2477699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Jak zarządzać dostępnością cyfrową?</a:t>
            </a:r>
            <a:endParaRPr lang="pl-PL" dirty="0"/>
          </a:p>
        </p:txBody>
      </p:sp>
      <p:sp>
        <p:nvSpPr>
          <p:cNvPr id="4" name="Symbol zastępczy zawartości 3"/>
          <p:cNvSpPr>
            <a:spLocks noGrp="1"/>
          </p:cNvSpPr>
          <p:nvPr>
            <p:ph idx="1"/>
          </p:nvPr>
        </p:nvSpPr>
        <p:spPr>
          <a:xfrm>
            <a:off x="932330" y="1143545"/>
            <a:ext cx="10560424" cy="4374448"/>
          </a:xfrm>
        </p:spPr>
        <p:txBody>
          <a:bodyPr>
            <a:noAutofit/>
          </a:bodyPr>
          <a:lstStyle/>
          <a:p>
            <a:r>
              <a:rPr lang="pl-PL" sz="2000" dirty="0"/>
              <a:t>Podstawowe elementy:</a:t>
            </a:r>
          </a:p>
          <a:p>
            <a:pPr marL="342900" indent="-342900">
              <a:buFont typeface="Arial" panose="020B0604020202020204" pitchFamily="34" charset="0"/>
              <a:buChar char="•"/>
            </a:pPr>
            <a:r>
              <a:rPr lang="pl-PL" sz="1600" dirty="0"/>
              <a:t>p</a:t>
            </a:r>
            <a:r>
              <a:rPr lang="pl-PL" sz="1600" dirty="0" smtClean="0"/>
              <a:t>oznaj </a:t>
            </a:r>
            <a:r>
              <a:rPr lang="pl-PL" sz="1600" dirty="0"/>
              <a:t>wymagania </a:t>
            </a:r>
            <a:r>
              <a:rPr lang="pl-PL" sz="1600" dirty="0" smtClean="0"/>
              <a:t>prawne;</a:t>
            </a:r>
            <a:endParaRPr lang="pl-PL" sz="1600" dirty="0"/>
          </a:p>
          <a:p>
            <a:pPr marL="342900" indent="-342900">
              <a:buFont typeface="Arial" panose="020B0604020202020204" pitchFamily="34" charset="0"/>
              <a:buChar char="•"/>
            </a:pPr>
            <a:r>
              <a:rPr lang="pl-PL" sz="1600" dirty="0" smtClean="0"/>
              <a:t>przeanalizuj </a:t>
            </a:r>
            <a:r>
              <a:rPr lang="pl-PL" sz="1600" dirty="0"/>
              <a:t>stan </a:t>
            </a:r>
            <a:r>
              <a:rPr lang="pl-PL" sz="1600" dirty="0" smtClean="0"/>
              <a:t>posiadania;</a:t>
            </a:r>
            <a:endParaRPr lang="pl-PL" sz="1600" dirty="0"/>
          </a:p>
          <a:p>
            <a:pPr marL="342900" indent="-342900">
              <a:buFont typeface="Arial" panose="020B0604020202020204" pitchFamily="34" charset="0"/>
              <a:buChar char="•"/>
            </a:pPr>
            <a:r>
              <a:rPr lang="pl-PL" sz="1600" dirty="0" smtClean="0"/>
              <a:t>określ </a:t>
            </a:r>
            <a:r>
              <a:rPr lang="pl-PL" sz="1600" dirty="0"/>
              <a:t>cele związane z dostępnością </a:t>
            </a:r>
            <a:r>
              <a:rPr lang="pl-PL" sz="1600" dirty="0" smtClean="0"/>
              <a:t>cyfrową;</a:t>
            </a:r>
            <a:endParaRPr lang="pl-PL" sz="1600" dirty="0"/>
          </a:p>
          <a:p>
            <a:pPr marL="342900" indent="-342900">
              <a:buFont typeface="Arial" panose="020B0604020202020204" pitchFamily="34" charset="0"/>
              <a:buChar char="•"/>
            </a:pPr>
            <a:r>
              <a:rPr lang="pl-PL" sz="1600" dirty="0"/>
              <a:t>o</a:t>
            </a:r>
            <a:r>
              <a:rPr lang="pl-PL" sz="1600" dirty="0" smtClean="0"/>
              <a:t>kreśl </a:t>
            </a:r>
            <a:r>
              <a:rPr lang="pl-PL" sz="1600" dirty="0"/>
              <a:t>zasoby osobowe i przydziel </a:t>
            </a:r>
            <a:r>
              <a:rPr lang="pl-PL" sz="1600" dirty="0" smtClean="0"/>
              <a:t>zadania;</a:t>
            </a:r>
            <a:endParaRPr lang="pl-PL" sz="1600" dirty="0"/>
          </a:p>
          <a:p>
            <a:pPr marL="342900" indent="-342900">
              <a:buFont typeface="Arial" panose="020B0604020202020204" pitchFamily="34" charset="0"/>
              <a:buChar char="•"/>
            </a:pPr>
            <a:r>
              <a:rPr lang="pl-PL" sz="1600" dirty="0" smtClean="0"/>
              <a:t>wymagaj </a:t>
            </a:r>
            <a:r>
              <a:rPr lang="pl-PL" sz="1600" dirty="0"/>
              <a:t>dostępności cyfrowej od wykonawców </a:t>
            </a:r>
            <a:r>
              <a:rPr lang="pl-PL" sz="1600" dirty="0" smtClean="0"/>
              <a:t>zewnętrznych;</a:t>
            </a:r>
            <a:endParaRPr lang="pl-PL" sz="1600" dirty="0"/>
          </a:p>
          <a:p>
            <a:pPr marL="342900" indent="-342900">
              <a:buFont typeface="Arial" panose="020B0604020202020204" pitchFamily="34" charset="0"/>
              <a:buChar char="•"/>
            </a:pPr>
            <a:r>
              <a:rPr lang="pl-PL" sz="1600" dirty="0"/>
              <a:t>o</a:t>
            </a:r>
            <a:r>
              <a:rPr lang="pl-PL" sz="1600" dirty="0" smtClean="0"/>
              <a:t>kreśl </a:t>
            </a:r>
            <a:r>
              <a:rPr lang="pl-PL" sz="1600" dirty="0"/>
              <a:t>dodatkowe </a:t>
            </a:r>
            <a:r>
              <a:rPr lang="pl-PL" sz="1600" dirty="0" smtClean="0"/>
              <a:t>zasoby;</a:t>
            </a:r>
            <a:endParaRPr lang="pl-PL" sz="1600" dirty="0"/>
          </a:p>
          <a:p>
            <a:pPr marL="342900" indent="-342900">
              <a:buFont typeface="Arial" panose="020B0604020202020204" pitchFamily="34" charset="0"/>
              <a:buChar char="•"/>
            </a:pPr>
            <a:r>
              <a:rPr lang="pl-PL" sz="1600" dirty="0"/>
              <a:t>o</a:t>
            </a:r>
            <a:r>
              <a:rPr lang="pl-PL" sz="1600" dirty="0" smtClean="0"/>
              <a:t>szacuj koszty;</a:t>
            </a:r>
            <a:endParaRPr lang="pl-PL" sz="1600" dirty="0"/>
          </a:p>
          <a:p>
            <a:pPr marL="342900" indent="-342900">
              <a:buFont typeface="Arial" panose="020B0604020202020204" pitchFamily="34" charset="0"/>
              <a:buChar char="•"/>
            </a:pPr>
            <a:r>
              <a:rPr lang="pl-PL" sz="1600" dirty="0" smtClean="0"/>
              <a:t>określ </a:t>
            </a:r>
            <a:r>
              <a:rPr lang="pl-PL" sz="1600" dirty="0"/>
              <a:t>priorytety i stwórz szczegółowy plan </a:t>
            </a:r>
            <a:r>
              <a:rPr lang="pl-PL" sz="1600" dirty="0" smtClean="0"/>
              <a:t>działania;</a:t>
            </a:r>
            <a:endParaRPr lang="pl-PL" sz="1600" dirty="0"/>
          </a:p>
          <a:p>
            <a:pPr marL="342900" indent="-342900">
              <a:buFont typeface="Arial" panose="020B0604020202020204" pitchFamily="34" charset="0"/>
              <a:buChar char="•"/>
            </a:pPr>
            <a:r>
              <a:rPr lang="pl-PL" sz="1600" dirty="0" smtClean="0"/>
              <a:t>monitoruj </a:t>
            </a:r>
            <a:r>
              <a:rPr lang="pl-PL" sz="1600" dirty="0"/>
              <a:t>stan dostępności </a:t>
            </a:r>
            <a:r>
              <a:rPr lang="pl-PL" sz="1600" dirty="0" smtClean="0"/>
              <a:t>cyfrowej;</a:t>
            </a:r>
            <a:endParaRPr lang="pl-PL" sz="1600" dirty="0"/>
          </a:p>
          <a:p>
            <a:pPr marL="342900" indent="-342900">
              <a:buFont typeface="Arial" panose="020B0604020202020204" pitchFamily="34" charset="0"/>
              <a:buChar char="•"/>
            </a:pPr>
            <a:r>
              <a:rPr lang="pl-PL" sz="1600" dirty="0" smtClean="0"/>
              <a:t>weryfikuj </a:t>
            </a:r>
            <a:r>
              <a:rPr lang="pl-PL" sz="1600" dirty="0"/>
              <a:t>i w razie potrzeby modyfikuj swój </a:t>
            </a:r>
            <a:r>
              <a:rPr lang="pl-PL" sz="1600" dirty="0" smtClean="0"/>
              <a:t>plan;</a:t>
            </a:r>
            <a:endParaRPr lang="pl-PL" sz="1600" dirty="0"/>
          </a:p>
          <a:p>
            <a:pPr marL="342900" indent="-342900">
              <a:buFont typeface="Arial" panose="020B0604020202020204" pitchFamily="34" charset="0"/>
              <a:buChar char="•"/>
            </a:pPr>
            <a:r>
              <a:rPr lang="pl-PL" sz="1600" dirty="0"/>
              <a:t>k</a:t>
            </a:r>
            <a:r>
              <a:rPr lang="pl-PL" sz="1600" dirty="0" smtClean="0"/>
              <a:t>omunikuj </a:t>
            </a:r>
            <a:r>
              <a:rPr lang="pl-PL" sz="1600" dirty="0"/>
              <a:t>wyniki </a:t>
            </a:r>
            <a:r>
              <a:rPr lang="pl-PL" sz="1600" dirty="0" smtClean="0"/>
              <a:t>działań.</a:t>
            </a:r>
            <a:endParaRPr lang="pl-PL" sz="1600" dirty="0"/>
          </a:p>
        </p:txBody>
      </p:sp>
    </p:spTree>
    <p:extLst>
      <p:ext uri="{BB962C8B-B14F-4D97-AF65-F5344CB8AC3E}">
        <p14:creationId xmlns:p14="http://schemas.microsoft.com/office/powerpoint/2010/main" val="2892245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1"/>
            <a:r>
              <a:rPr lang="pl-PL" sz="4400" dirty="0" smtClean="0">
                <a:latin typeface="Lato Black" panose="020F0A02020204030203" pitchFamily="34" charset="-18"/>
              </a:rPr>
              <a:t>Popularne techniki, które ułatwiają </a:t>
            </a:r>
            <a:r>
              <a:rPr lang="pl-PL" sz="4400" dirty="0">
                <a:latin typeface="Lato Black" panose="020F0A02020204030203" pitchFamily="34" charset="-18"/>
              </a:rPr>
              <a:t>np. wdrażanie zmian, pracę zespołową, określanie wymagań, zarządzanie czasem, z uwzględnieniem dostępności cyfrowej oraz praktyczne przykłady </a:t>
            </a:r>
            <a:r>
              <a:rPr lang="pl-PL" sz="4400" dirty="0" smtClean="0">
                <a:latin typeface="Lato Black" panose="020F0A02020204030203" pitchFamily="34" charset="-18"/>
              </a:rPr>
              <a:t>ich zastosowania</a:t>
            </a:r>
            <a:endParaRPr lang="pl-PL" sz="4400" dirty="0">
              <a:latin typeface="Lato Black" panose="020F0A02020204030203" pitchFamily="34" charset="-18"/>
            </a:endParaRPr>
          </a:p>
        </p:txBody>
      </p:sp>
    </p:spTree>
    <p:extLst>
      <p:ext uri="{BB962C8B-B14F-4D97-AF65-F5344CB8AC3E}">
        <p14:creationId xmlns:p14="http://schemas.microsoft.com/office/powerpoint/2010/main" val="3975481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Kryteria sukcesu projektu</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pPr marL="342900" indent="-342900">
              <a:buFont typeface="Arial" panose="020B0604020202020204" pitchFamily="34" charset="0"/>
              <a:buChar char="•"/>
            </a:pPr>
            <a:r>
              <a:rPr lang="pl-PL" sz="2000" dirty="0" smtClean="0"/>
              <a:t>ocena </a:t>
            </a:r>
            <a:r>
              <a:rPr lang="pl-PL" sz="2000" dirty="0"/>
              <a:t>kryteriów sukcesu jest szczególnie istotna na początku cyklu życia </a:t>
            </a:r>
            <a:r>
              <a:rPr lang="pl-PL" sz="2000" dirty="0" smtClean="0"/>
              <a:t>projektu;</a:t>
            </a:r>
            <a:endParaRPr lang="pl-PL" sz="2000" dirty="0"/>
          </a:p>
          <a:p>
            <a:pPr marL="342900" indent="-342900">
              <a:buFont typeface="Arial" panose="020B0604020202020204" pitchFamily="34" charset="0"/>
              <a:buChar char="•"/>
            </a:pPr>
            <a:r>
              <a:rPr lang="pl-PL" sz="2000" dirty="0" smtClean="0"/>
              <a:t>odpowiada </a:t>
            </a:r>
            <a:r>
              <a:rPr lang="pl-PL" sz="2000" dirty="0"/>
              <a:t>na pytania, dlaczego chcemy projekt </a:t>
            </a:r>
            <a:r>
              <a:rPr lang="pl-PL" sz="2000" dirty="0" smtClean="0"/>
              <a:t>wykonać;</a:t>
            </a:r>
            <a:endParaRPr lang="pl-PL" sz="2000" dirty="0"/>
          </a:p>
          <a:p>
            <a:pPr marL="342900" indent="-342900">
              <a:buFont typeface="Arial" panose="020B0604020202020204" pitchFamily="34" charset="0"/>
              <a:buChar char="•"/>
            </a:pPr>
            <a:r>
              <a:rPr lang="pl-PL" sz="2000" dirty="0"/>
              <a:t>o</a:t>
            </a:r>
            <a:r>
              <a:rPr lang="pl-PL" sz="2000" dirty="0" smtClean="0"/>
              <a:t>dpowiedź </a:t>
            </a:r>
            <a:r>
              <a:rPr lang="pl-PL" sz="2000" dirty="0"/>
              <a:t>na pytanie, kiedy można uznać projekt za sukces, tylko pozornie może wydawać się </a:t>
            </a:r>
            <a:r>
              <a:rPr lang="pl-PL" sz="2000" dirty="0" smtClean="0"/>
              <a:t>prosta.</a:t>
            </a:r>
            <a:endParaRPr lang="pl-PL" sz="2000" dirty="0"/>
          </a:p>
        </p:txBody>
      </p:sp>
    </p:spTree>
    <p:extLst>
      <p:ext uri="{BB962C8B-B14F-4D97-AF65-F5344CB8AC3E}">
        <p14:creationId xmlns:p14="http://schemas.microsoft.com/office/powerpoint/2010/main" val="1895020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Karta </a:t>
            </a:r>
            <a:r>
              <a:rPr lang="pl-PL" sz="2000" dirty="0" smtClean="0"/>
              <a:t>projektu</a:t>
            </a:r>
            <a:endParaRPr lang="pl-PL" dirty="0"/>
          </a:p>
        </p:txBody>
      </p:sp>
      <p:sp>
        <p:nvSpPr>
          <p:cNvPr id="4" name="Symbol zastępczy zawartości 3"/>
          <p:cNvSpPr>
            <a:spLocks noGrp="1"/>
          </p:cNvSpPr>
          <p:nvPr>
            <p:ph idx="1"/>
          </p:nvPr>
        </p:nvSpPr>
        <p:spPr>
          <a:xfrm>
            <a:off x="932330" y="1143545"/>
            <a:ext cx="10560424" cy="4374448"/>
          </a:xfrm>
        </p:spPr>
        <p:txBody>
          <a:bodyPr>
            <a:noAutofit/>
          </a:bodyPr>
          <a:lstStyle/>
          <a:p>
            <a:pPr marL="342900" indent="-342900">
              <a:buFont typeface="Arial" panose="020B0604020202020204" pitchFamily="34" charset="0"/>
              <a:buChar char="•"/>
            </a:pPr>
            <a:r>
              <a:rPr lang="pl-PL" sz="2000" dirty="0" smtClean="0"/>
              <a:t>celem </a:t>
            </a:r>
            <a:r>
              <a:rPr lang="pl-PL" sz="2000" dirty="0"/>
              <a:t>przygotowania </a:t>
            </a:r>
            <a:r>
              <a:rPr lang="pl-PL" sz="2000" dirty="0" smtClean="0"/>
              <a:t>karty </a:t>
            </a:r>
            <a:r>
              <a:rPr lang="pl-PL" sz="2000" dirty="0"/>
              <a:t>projektu jest pokazanie wartości projektu dla organizacji oraz uzyskanie formalnego potwierdzenia, że decydenci chcą go </a:t>
            </a:r>
            <a:r>
              <a:rPr lang="pl-PL" sz="2000" dirty="0" smtClean="0"/>
              <a:t>sfinansować;</a:t>
            </a:r>
            <a:endParaRPr lang="pl-PL" sz="2000" dirty="0"/>
          </a:p>
          <a:p>
            <a:pPr marL="342900" indent="-342900">
              <a:buFont typeface="Arial" panose="020B0604020202020204" pitchFamily="34" charset="0"/>
              <a:buChar char="•"/>
            </a:pPr>
            <a:r>
              <a:rPr lang="pl-PL" sz="2000" dirty="0" smtClean="0"/>
              <a:t>karta </a:t>
            </a:r>
            <a:r>
              <a:rPr lang="pl-PL" sz="2000" dirty="0"/>
              <a:t>projektu to krótki </a:t>
            </a:r>
            <a:r>
              <a:rPr lang="pl-PL" sz="2000" dirty="0" smtClean="0"/>
              <a:t>dokument, który zawiera </a:t>
            </a:r>
            <a:r>
              <a:rPr lang="pl-PL" sz="2000" dirty="0"/>
              <a:t>podstawowe informacje </a:t>
            </a:r>
            <a:r>
              <a:rPr lang="pl-PL" sz="2000" dirty="0" smtClean="0"/>
              <a:t>o inicjowanym przedsięwzięciu, </a:t>
            </a:r>
            <a:r>
              <a:rPr lang="pl-PL" sz="2000" dirty="0"/>
              <a:t>m.in</a:t>
            </a:r>
            <a:r>
              <a:rPr lang="pl-PL" sz="2000" dirty="0" smtClean="0"/>
              <a:t>.:</a:t>
            </a:r>
          </a:p>
          <a:p>
            <a:pPr marL="1028700" lvl="1" indent="-342900">
              <a:buFontTx/>
              <a:buChar char="-"/>
            </a:pPr>
            <a:r>
              <a:rPr lang="pl-PL" sz="1600" dirty="0" smtClean="0"/>
              <a:t>powód </a:t>
            </a:r>
            <a:r>
              <a:rPr lang="pl-PL" sz="1600" dirty="0"/>
              <a:t>zajęcia się </a:t>
            </a:r>
            <a:r>
              <a:rPr lang="pl-PL" sz="1600" dirty="0" smtClean="0"/>
              <a:t>tematem;</a:t>
            </a:r>
          </a:p>
          <a:p>
            <a:pPr marL="1028700" lvl="1" indent="-342900">
              <a:buFontTx/>
              <a:buChar char="-"/>
            </a:pPr>
            <a:r>
              <a:rPr lang="pl-PL" sz="1600" dirty="0" smtClean="0"/>
              <a:t>cele projektu;</a:t>
            </a:r>
          </a:p>
          <a:p>
            <a:pPr marL="1028700" lvl="1" indent="-342900">
              <a:buFontTx/>
              <a:buChar char="-"/>
            </a:pPr>
            <a:r>
              <a:rPr lang="pl-PL" sz="1600" dirty="0" smtClean="0"/>
              <a:t>ogólne </a:t>
            </a:r>
            <a:r>
              <a:rPr lang="pl-PL" sz="1600" dirty="0"/>
              <a:t>wymagania oraz koncepcję </a:t>
            </a:r>
            <a:r>
              <a:rPr lang="pl-PL" sz="1600" dirty="0" smtClean="0"/>
              <a:t>rozwiązania;</a:t>
            </a:r>
          </a:p>
          <a:p>
            <a:pPr marL="1028700" lvl="1" indent="-342900">
              <a:buFontTx/>
              <a:buChar char="-"/>
            </a:pPr>
            <a:r>
              <a:rPr lang="pl-PL" sz="1600" dirty="0" smtClean="0"/>
              <a:t>główne </a:t>
            </a:r>
            <a:r>
              <a:rPr lang="pl-PL" sz="1600" dirty="0"/>
              <a:t>produkty </a:t>
            </a:r>
            <a:r>
              <a:rPr lang="pl-PL" sz="1600" dirty="0" smtClean="0"/>
              <a:t>projektu;</a:t>
            </a:r>
          </a:p>
          <a:p>
            <a:pPr marL="1028700" lvl="1" indent="-342900">
              <a:buFontTx/>
              <a:buChar char="-"/>
            </a:pPr>
            <a:r>
              <a:rPr lang="pl-PL" sz="1600" dirty="0" smtClean="0"/>
              <a:t>harmonogram;</a:t>
            </a:r>
          </a:p>
          <a:p>
            <a:pPr marL="1028700" lvl="1" indent="-342900">
              <a:buFontTx/>
              <a:buChar char="-"/>
            </a:pPr>
            <a:r>
              <a:rPr lang="pl-PL" sz="1600" dirty="0" smtClean="0"/>
              <a:t>budżet;</a:t>
            </a:r>
          </a:p>
          <a:p>
            <a:pPr marL="1028700" lvl="1" indent="-342900">
              <a:buFontTx/>
              <a:buChar char="-"/>
            </a:pPr>
            <a:r>
              <a:rPr lang="pl-PL" sz="1600" dirty="0" smtClean="0"/>
              <a:t>  ryzyka</a:t>
            </a:r>
            <a:r>
              <a:rPr lang="pl-PL" sz="1600" dirty="0"/>
              <a:t>.</a:t>
            </a:r>
          </a:p>
        </p:txBody>
      </p:sp>
    </p:spTree>
    <p:extLst>
      <p:ext uri="{BB962C8B-B14F-4D97-AF65-F5344CB8AC3E}">
        <p14:creationId xmlns:p14="http://schemas.microsoft.com/office/powerpoint/2010/main" val="1615416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err="1"/>
              <a:t>MoSCoW</a:t>
            </a:r>
            <a:endParaRPr lang="pl-PL" dirty="0"/>
          </a:p>
        </p:txBody>
      </p:sp>
      <p:sp>
        <p:nvSpPr>
          <p:cNvPr id="4" name="Symbol zastępczy zawartości 3"/>
          <p:cNvSpPr>
            <a:spLocks noGrp="1"/>
          </p:cNvSpPr>
          <p:nvPr>
            <p:ph idx="1"/>
          </p:nvPr>
        </p:nvSpPr>
        <p:spPr>
          <a:xfrm>
            <a:off x="932330" y="1039636"/>
            <a:ext cx="10560424" cy="4374448"/>
          </a:xfrm>
        </p:spPr>
        <p:txBody>
          <a:bodyPr>
            <a:noAutofit/>
          </a:bodyPr>
          <a:lstStyle/>
          <a:p>
            <a:r>
              <a:rPr lang="en-US" sz="2000" dirty="0" err="1" smtClean="0"/>
              <a:t>MoSCoW</a:t>
            </a:r>
            <a:r>
              <a:rPr lang="en-US" sz="2000" dirty="0" smtClean="0"/>
              <a:t> —</a:t>
            </a:r>
            <a:r>
              <a:rPr lang="pl-PL" sz="2000" dirty="0" smtClean="0"/>
              <a:t> </a:t>
            </a:r>
            <a:r>
              <a:rPr lang="en-US" sz="2000" dirty="0" smtClean="0"/>
              <a:t>to </a:t>
            </a:r>
            <a:r>
              <a:rPr lang="pl-PL" sz="2000" dirty="0" smtClean="0"/>
              <a:t>gra słów od angielskich zwrotów takich jak:</a:t>
            </a:r>
            <a:r>
              <a:rPr lang="en-US" sz="2000" dirty="0" smtClean="0"/>
              <a:t> Must have, Should have, Could have, Would like</a:t>
            </a:r>
            <a:r>
              <a:rPr lang="pl-PL" sz="2000" dirty="0"/>
              <a:t>:</a:t>
            </a:r>
            <a:endParaRPr lang="pl-PL" sz="2000" dirty="0" smtClean="0"/>
          </a:p>
          <a:p>
            <a:pPr marL="342900" indent="-342900">
              <a:buFont typeface="Arial" panose="020B0604020202020204" pitchFamily="34" charset="0"/>
              <a:buChar char="•"/>
            </a:pPr>
            <a:r>
              <a:rPr lang="pl-PL" sz="2000" dirty="0" smtClean="0"/>
              <a:t> </a:t>
            </a:r>
            <a:r>
              <a:rPr lang="pl-PL" sz="2000" dirty="0" err="1" smtClean="0"/>
              <a:t>Must</a:t>
            </a:r>
            <a:r>
              <a:rPr lang="pl-PL" sz="2000" dirty="0" smtClean="0"/>
              <a:t> </a:t>
            </a:r>
            <a:r>
              <a:rPr lang="pl-PL" sz="2000" dirty="0" err="1" smtClean="0"/>
              <a:t>have</a:t>
            </a:r>
            <a:r>
              <a:rPr lang="pl-PL" sz="2000" dirty="0" smtClean="0"/>
              <a:t> — to cele bezwzględnie konieczne. Projekt zakończy się niepowodzeniem, jeżeli nie zostanie zrealizowany chociaż jeden z nich;</a:t>
            </a:r>
          </a:p>
          <a:p>
            <a:pPr marL="342900" indent="-342900">
              <a:buFont typeface="Arial" panose="020B0604020202020204" pitchFamily="34" charset="0"/>
              <a:buChar char="•"/>
            </a:pPr>
            <a:r>
              <a:rPr lang="pl-PL" sz="2000" dirty="0" err="1" smtClean="0"/>
              <a:t>Should</a:t>
            </a:r>
            <a:r>
              <a:rPr lang="pl-PL" sz="2000" dirty="0" smtClean="0"/>
              <a:t> </a:t>
            </a:r>
            <a:r>
              <a:rPr lang="pl-PL" sz="2000" dirty="0" err="1" smtClean="0"/>
              <a:t>have</a:t>
            </a:r>
            <a:r>
              <a:rPr lang="pl-PL" sz="2000" dirty="0" smtClean="0"/>
              <a:t> — to cele, które powinny być zrealizowane dla sukcesu projektu, ale można albo je odłożyć, albo tymczasowo zrealizować w inny sposób;</a:t>
            </a:r>
          </a:p>
          <a:p>
            <a:pPr marL="342900" indent="-342900">
              <a:buFont typeface="Arial" panose="020B0604020202020204" pitchFamily="34" charset="0"/>
              <a:buChar char="•"/>
            </a:pPr>
            <a:r>
              <a:rPr lang="pl-PL" sz="2000" dirty="0" smtClean="0"/>
              <a:t> </a:t>
            </a:r>
            <a:r>
              <a:rPr lang="pl-PL" sz="2000" dirty="0" err="1" smtClean="0"/>
              <a:t>Could</a:t>
            </a:r>
            <a:r>
              <a:rPr lang="pl-PL" sz="2000" dirty="0" smtClean="0"/>
              <a:t> </a:t>
            </a:r>
            <a:r>
              <a:rPr lang="pl-PL" sz="2000" dirty="0" err="1" smtClean="0"/>
              <a:t>have</a:t>
            </a:r>
            <a:r>
              <a:rPr lang="pl-PL" sz="2000" dirty="0" smtClean="0"/>
              <a:t> — to cele, które podnoszą jakość rozwiązania lub satysfakcję interesariuszy. Warto je zrealizować, ale bez nich projekt też może zostać uznany za zakończony;</a:t>
            </a:r>
          </a:p>
          <a:p>
            <a:pPr marL="342900" indent="-342900">
              <a:buFont typeface="Arial" panose="020B0604020202020204" pitchFamily="34" charset="0"/>
              <a:buChar char="•"/>
            </a:pPr>
            <a:r>
              <a:rPr lang="pl-PL" sz="2000" dirty="0" err="1" smtClean="0"/>
              <a:t>Would</a:t>
            </a:r>
            <a:r>
              <a:rPr lang="pl-PL" sz="2000" dirty="0" smtClean="0"/>
              <a:t> </a:t>
            </a:r>
            <a:r>
              <a:rPr lang="pl-PL" sz="2000" dirty="0" err="1" smtClean="0"/>
              <a:t>like</a:t>
            </a:r>
            <a:r>
              <a:rPr lang="pl-PL" sz="2000" dirty="0" smtClean="0"/>
              <a:t> — to cele, które warto zrealizować, o ile starczy czasu i zasobów. Z założenia nie planuje się tych celów jako tych do zrealizowania, ale zakłada się, że mogą zostać osiągnięte niejako przy okazji;</a:t>
            </a:r>
          </a:p>
          <a:p>
            <a:r>
              <a:rPr lang="pl-PL" sz="2000" dirty="0" smtClean="0"/>
              <a:t>W technice </a:t>
            </a:r>
            <a:r>
              <a:rPr lang="pl-PL" sz="2000" dirty="0" err="1" smtClean="0"/>
              <a:t>MoSCoW</a:t>
            </a:r>
            <a:r>
              <a:rPr lang="pl-PL" sz="2000" dirty="0" smtClean="0"/>
              <a:t>, można precyzyjnie określić w obszarze </a:t>
            </a:r>
            <a:r>
              <a:rPr lang="pl-PL" sz="2000" dirty="0" err="1" smtClean="0"/>
              <a:t>Must</a:t>
            </a:r>
            <a:r>
              <a:rPr lang="pl-PL" sz="2000" dirty="0" smtClean="0"/>
              <a:t> </a:t>
            </a:r>
            <a:r>
              <a:rPr lang="pl-PL" sz="2000" dirty="0" err="1" smtClean="0"/>
              <a:t>have</a:t>
            </a:r>
            <a:r>
              <a:rPr lang="pl-PL" sz="2000" dirty="0" smtClean="0"/>
              <a:t> kwestie związane z dostępnością cyfrową.</a:t>
            </a:r>
            <a:endParaRPr lang="pl-PL" sz="2000" dirty="0"/>
          </a:p>
        </p:txBody>
      </p:sp>
    </p:spTree>
    <p:extLst>
      <p:ext uri="{BB962C8B-B14F-4D97-AF65-F5344CB8AC3E}">
        <p14:creationId xmlns:p14="http://schemas.microsoft.com/office/powerpoint/2010/main" val="147858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t>Zarządzanie projektowe — co to właściwie jest?</a:t>
            </a:r>
            <a:endParaRPr lang="pl-PL" dirty="0">
              <a:latin typeface="+mn-lt"/>
            </a:endParaRPr>
          </a:p>
        </p:txBody>
      </p:sp>
      <p:sp>
        <p:nvSpPr>
          <p:cNvPr id="3" name="Symbol zastępczy zawartości 2"/>
          <p:cNvSpPr>
            <a:spLocks noGrp="1"/>
          </p:cNvSpPr>
          <p:nvPr>
            <p:ph idx="1"/>
          </p:nvPr>
        </p:nvSpPr>
        <p:spPr/>
        <p:txBody>
          <a:bodyPr>
            <a:normAutofit/>
          </a:bodyPr>
          <a:lstStyle/>
          <a:p>
            <a:pPr fontAlgn="base"/>
            <a:r>
              <a:rPr lang="pl-PL" dirty="0">
                <a:latin typeface="Lato "/>
              </a:rPr>
              <a:t>„Żadne bogactwa nie dadzą podstaw bytu narodowi samodzielnemu, bez pracy wydajnej i dobrze </a:t>
            </a:r>
            <a:r>
              <a:rPr lang="pl-PL" dirty="0" smtClean="0">
                <a:latin typeface="Lato "/>
              </a:rPr>
              <a:t>zorganizowanej”.</a:t>
            </a:r>
            <a:endParaRPr lang="pl-PL" dirty="0">
              <a:latin typeface="Lato "/>
            </a:endParaRPr>
          </a:p>
          <a:p>
            <a:pPr fontAlgn="base"/>
            <a:endParaRPr lang="pl-PL" dirty="0">
              <a:latin typeface="Lato "/>
            </a:endParaRPr>
          </a:p>
          <a:p>
            <a:pPr fontAlgn="base"/>
            <a:r>
              <a:rPr lang="pl-PL" dirty="0">
                <a:latin typeface="Lato "/>
              </a:rPr>
              <a:t>Karol Adamiecki (1866-1933) </a:t>
            </a:r>
            <a:r>
              <a:rPr lang="pl-PL" dirty="0" smtClean="0">
                <a:latin typeface="Lato "/>
              </a:rPr>
              <a:t>— </a:t>
            </a:r>
            <a:r>
              <a:rPr lang="pl-PL" dirty="0">
                <a:latin typeface="Lato "/>
              </a:rPr>
              <a:t>polski prekursor naukowej organizacji </a:t>
            </a:r>
            <a:r>
              <a:rPr lang="pl-PL" dirty="0" smtClean="0">
                <a:latin typeface="Lato "/>
              </a:rPr>
              <a:t>pracy.</a:t>
            </a:r>
            <a:endParaRPr lang="pl-PL" dirty="0">
              <a:latin typeface="Lato "/>
            </a:endParaRPr>
          </a:p>
          <a:p>
            <a:endParaRPr lang="pl-PL" dirty="0">
              <a:latin typeface="Lato "/>
            </a:endParaRPr>
          </a:p>
          <a:p>
            <a:pPr marL="457200" indent="-457200">
              <a:buFont typeface="Arial" panose="020B0604020202020204" pitchFamily="34" charset="0"/>
              <a:buChar char="•"/>
            </a:pPr>
            <a:endParaRPr lang="pl-PL" dirty="0">
              <a:latin typeface="Lato "/>
            </a:endParaRPr>
          </a:p>
        </p:txBody>
      </p:sp>
    </p:spTree>
    <p:extLst>
      <p:ext uri="{BB962C8B-B14F-4D97-AF65-F5344CB8AC3E}">
        <p14:creationId xmlns:p14="http://schemas.microsoft.com/office/powerpoint/2010/main" val="3743854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Analiza SWOT</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r>
              <a:rPr lang="pl-PL" sz="2000" dirty="0"/>
              <a:t>Analiza SWOT </a:t>
            </a:r>
            <a:r>
              <a:rPr lang="pl-PL" sz="2000" dirty="0" smtClean="0"/>
              <a:t>— to </a:t>
            </a:r>
            <a:r>
              <a:rPr lang="pl-PL" sz="2000" dirty="0"/>
              <a:t>technika przedstawiająca silne i słabe strony przedsięwzięcia oraz występujące w jego otoczeniu szanse i zagrożenia. Omawiane czynniki dzieli się na wewnętrzne i zewnętrzne, a następnie na pozytywne i </a:t>
            </a:r>
            <a:r>
              <a:rPr lang="pl-PL" sz="2000" dirty="0" smtClean="0"/>
              <a:t>negatywne.</a:t>
            </a:r>
            <a:endParaRPr lang="pl-PL" sz="2000" dirty="0"/>
          </a:p>
          <a:p>
            <a:pPr marL="342900" indent="-342900">
              <a:buFont typeface="Arial" panose="020B0604020202020204" pitchFamily="34" charset="0"/>
              <a:buChar char="•"/>
            </a:pPr>
            <a:endParaRPr lang="pl-PL" sz="2000" dirty="0"/>
          </a:p>
        </p:txBody>
      </p:sp>
      <p:pic>
        <p:nvPicPr>
          <p:cNvPr id="3" name="Obraz 2" descr="Schemat prezentujący podstawę analizy SWOT."/>
          <p:cNvPicPr>
            <a:picLocks noChangeAspect="1"/>
          </p:cNvPicPr>
          <p:nvPr/>
        </p:nvPicPr>
        <p:blipFill>
          <a:blip r:embed="rId2"/>
          <a:stretch>
            <a:fillRect/>
          </a:stretch>
        </p:blipFill>
        <p:spPr>
          <a:xfrm>
            <a:off x="1925348" y="2631064"/>
            <a:ext cx="7115175" cy="4048125"/>
          </a:xfrm>
          <a:prstGeom prst="rect">
            <a:avLst/>
          </a:prstGeom>
        </p:spPr>
      </p:pic>
    </p:spTree>
    <p:extLst>
      <p:ext uri="{BB962C8B-B14F-4D97-AF65-F5344CB8AC3E}">
        <p14:creationId xmlns:p14="http://schemas.microsoft.com/office/powerpoint/2010/main" val="3428749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Zamykanie projektu</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pPr marL="342900" indent="-342900">
              <a:buFont typeface="Arial" panose="020B0604020202020204" pitchFamily="34" charset="0"/>
              <a:buChar char="•"/>
            </a:pPr>
            <a:r>
              <a:rPr lang="pl-PL" sz="2000" dirty="0"/>
              <a:t>s</a:t>
            </a:r>
            <a:r>
              <a:rPr lang="pl-PL" sz="2000" dirty="0" smtClean="0"/>
              <a:t>tosowane </a:t>
            </a:r>
            <a:r>
              <a:rPr lang="pl-PL" sz="2000" dirty="0"/>
              <a:t>w momencie </a:t>
            </a:r>
            <a:r>
              <a:rPr lang="pl-PL" sz="2000" b="1" dirty="0">
                <a:solidFill>
                  <a:srgbClr val="008000"/>
                </a:solidFill>
              </a:rPr>
              <a:t>zrealizowania zakresu</a:t>
            </a:r>
            <a:r>
              <a:rPr lang="pl-PL" sz="2000" dirty="0"/>
              <a:t>, </a:t>
            </a:r>
            <a:r>
              <a:rPr lang="pl-PL" sz="2000" b="1" dirty="0">
                <a:solidFill>
                  <a:srgbClr val="B12307"/>
                </a:solidFill>
              </a:rPr>
              <a:t>rezygnacji z dalszej realizacji projektu </a:t>
            </a:r>
            <a:r>
              <a:rPr lang="pl-PL" sz="2000" dirty="0"/>
              <a:t>lub </a:t>
            </a:r>
            <a:r>
              <a:rPr lang="pl-PL" sz="2000" dirty="0" smtClean="0"/>
              <a:t>gdy chcemy </a:t>
            </a:r>
            <a:r>
              <a:rPr lang="pl-PL" sz="2000" dirty="0"/>
              <a:t>sprawdzić, </a:t>
            </a:r>
            <a:r>
              <a:rPr lang="pl-PL" sz="2000" dirty="0">
                <a:solidFill>
                  <a:schemeClr val="tx1"/>
                </a:solidFill>
              </a:rPr>
              <a:t>czy</a:t>
            </a:r>
            <a:r>
              <a:rPr lang="pl-PL" sz="2000" b="1" dirty="0">
                <a:solidFill>
                  <a:srgbClr val="0070C0"/>
                </a:solidFill>
              </a:rPr>
              <a:t> osiągnęliśmy zamierzone </a:t>
            </a:r>
            <a:r>
              <a:rPr lang="pl-PL" sz="2000" b="1" dirty="0" smtClean="0">
                <a:solidFill>
                  <a:srgbClr val="0070C0"/>
                </a:solidFill>
              </a:rPr>
              <a:t>rezultaty;</a:t>
            </a:r>
            <a:endParaRPr lang="pl-PL" sz="2000" dirty="0">
              <a:solidFill>
                <a:srgbClr val="00B0F0"/>
              </a:solidFill>
            </a:endParaRPr>
          </a:p>
          <a:p>
            <a:pPr marL="342900" indent="-342900">
              <a:buFont typeface="Arial" panose="020B0604020202020204" pitchFamily="34" charset="0"/>
              <a:buChar char="•"/>
            </a:pPr>
            <a:r>
              <a:rPr lang="pl-PL" sz="2000" dirty="0"/>
              <a:t>n</a:t>
            </a:r>
            <a:r>
              <a:rPr lang="pl-PL" sz="2000" dirty="0" smtClean="0"/>
              <a:t>iektóre </a:t>
            </a:r>
            <a:r>
              <a:rPr lang="pl-PL" sz="2000" dirty="0"/>
              <a:t>projekty są tak bardzo skoncentrowane na wytworzeniu produktu, że w trakcie ich realizacji zapomina się o rezultacie, jaki miały one </a:t>
            </a:r>
            <a:r>
              <a:rPr lang="pl-PL" sz="2000" dirty="0" smtClean="0"/>
              <a:t>przynieść;</a:t>
            </a:r>
            <a:endParaRPr lang="pl-PL" sz="2000" dirty="0"/>
          </a:p>
          <a:p>
            <a:pPr marL="342900" indent="-342900">
              <a:buFont typeface="Arial" panose="020B0604020202020204" pitchFamily="34" charset="0"/>
              <a:buChar char="•"/>
            </a:pPr>
            <a:r>
              <a:rPr lang="pl-PL" sz="2000" dirty="0"/>
              <a:t>f</a:t>
            </a:r>
            <a:r>
              <a:rPr lang="pl-PL" sz="2000" dirty="0" smtClean="0"/>
              <a:t>ormalne </a:t>
            </a:r>
            <a:r>
              <a:rPr lang="pl-PL" sz="2000" dirty="0"/>
              <a:t>przejście kroku </a:t>
            </a:r>
            <a:r>
              <a:rPr lang="pl-PL" sz="2000" b="1" dirty="0" smtClean="0"/>
              <a:t>zamykania </a:t>
            </a:r>
            <a:r>
              <a:rPr lang="pl-PL" sz="2000" b="1" dirty="0"/>
              <a:t>projektu </a:t>
            </a:r>
            <a:r>
              <a:rPr lang="pl-PL" sz="2000" dirty="0"/>
              <a:t>jest nierzadko jedyną szansą na realną ocenę tego, czy rzeczywiście uzyskaliśmy zamierzone </a:t>
            </a:r>
            <a:r>
              <a:rPr lang="pl-PL" sz="2000" dirty="0" smtClean="0"/>
              <a:t>rezultaty;</a:t>
            </a:r>
            <a:endParaRPr lang="pl-PL" sz="2000" dirty="0"/>
          </a:p>
          <a:p>
            <a:pPr marL="342900" indent="-342900">
              <a:buFont typeface="Arial" panose="020B0604020202020204" pitchFamily="34" charset="0"/>
              <a:buChar char="•"/>
            </a:pPr>
            <a:r>
              <a:rPr lang="pl-PL" sz="2000" dirty="0" smtClean="0"/>
              <a:t>nie </a:t>
            </a:r>
            <a:r>
              <a:rPr lang="pl-PL" sz="2000" dirty="0"/>
              <a:t>należy obawiać się tego etapu </a:t>
            </a:r>
            <a:r>
              <a:rPr lang="pl-PL" sz="2000" dirty="0" smtClean="0"/>
              <a:t>— </a:t>
            </a:r>
            <a:r>
              <a:rPr lang="pl-PL" sz="2000" dirty="0"/>
              <a:t>znacznie lepiej jest przerwać lub przedefiniować projekt niż kontynuować nieopłacalne i bezcelowe przedsięwzięcie, tylko dlatego, że ktoś je kiedyś </a:t>
            </a:r>
            <a:r>
              <a:rPr lang="pl-PL" sz="2000" dirty="0" smtClean="0"/>
              <a:t>uruchomił.</a:t>
            </a:r>
            <a:endParaRPr lang="pl-PL" sz="2000" dirty="0"/>
          </a:p>
        </p:txBody>
      </p:sp>
    </p:spTree>
    <p:extLst>
      <p:ext uri="{BB962C8B-B14F-4D97-AF65-F5344CB8AC3E}">
        <p14:creationId xmlns:p14="http://schemas.microsoft.com/office/powerpoint/2010/main" val="2418209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Historyjka użytkownika</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pPr marL="342900" indent="-342900">
              <a:buFont typeface="Arial" panose="020B0604020202020204" pitchFamily="34" charset="0"/>
              <a:buChar char="•"/>
            </a:pPr>
            <a:r>
              <a:rPr lang="pl-PL" sz="2000" dirty="0"/>
              <a:t>j</a:t>
            </a:r>
            <a:r>
              <a:rPr lang="pl-PL" sz="2000" dirty="0" smtClean="0"/>
              <a:t>edną </a:t>
            </a:r>
            <a:r>
              <a:rPr lang="pl-PL" sz="2000" dirty="0"/>
              <a:t>z głównych barier w tworzeniu dobrych projektów z obszaru nowych rozwiązań IT jest brak zrozumienia między klientem, który jest świadomy swoich potrzeb a dostawcą, który zna </a:t>
            </a:r>
            <a:r>
              <a:rPr lang="pl-PL" sz="2000" dirty="0" smtClean="0"/>
              <a:t>technologię;</a:t>
            </a:r>
            <a:endParaRPr lang="pl-PL" sz="2000" dirty="0"/>
          </a:p>
          <a:p>
            <a:pPr marL="342900" indent="-342900">
              <a:buFont typeface="Arial" panose="020B0604020202020204" pitchFamily="34" charset="0"/>
              <a:buChar char="•"/>
            </a:pPr>
            <a:r>
              <a:rPr lang="pl-PL" sz="2000" dirty="0" smtClean="0"/>
              <a:t>historyjka </a:t>
            </a:r>
            <a:r>
              <a:rPr lang="pl-PL" sz="2000" dirty="0"/>
              <a:t>to wymaganie funkcjonalne zapisane językiem potocznym. Dobrą praktyką jest, aby była zapisana w formule: Ja jako [rola w projektowanym rozwiązaniu] chcę [opis wymagania funkcjonalnego], aby [opis przeznaczenia, wartości lub uzasadnienia danej funkcji</a:t>
            </a:r>
            <a:r>
              <a:rPr lang="pl-PL" sz="2000" dirty="0" smtClean="0"/>
              <a:t>];</a:t>
            </a:r>
            <a:endParaRPr lang="pl-PL" sz="2000" dirty="0"/>
          </a:p>
          <a:p>
            <a:pPr marL="342900" indent="-342900">
              <a:buFont typeface="Arial" panose="020B0604020202020204" pitchFamily="34" charset="0"/>
              <a:buChar char="•"/>
            </a:pPr>
            <a:r>
              <a:rPr lang="pl-PL" sz="2000" dirty="0"/>
              <a:t> </a:t>
            </a:r>
            <a:r>
              <a:rPr lang="pl-PL" sz="2000" dirty="0" smtClean="0"/>
              <a:t>technika </a:t>
            </a:r>
            <a:r>
              <a:rPr lang="pl-PL" sz="2000" dirty="0"/>
              <a:t>szczególnie istotna przy projektach </a:t>
            </a:r>
            <a:r>
              <a:rPr lang="pl-PL" sz="2000" dirty="0" smtClean="0"/>
              <a:t>teleinformatycznych, które dotyczą </a:t>
            </a:r>
            <a:r>
              <a:rPr lang="pl-PL" sz="2000" dirty="0"/>
              <a:t>zapewnienia dostępności </a:t>
            </a:r>
            <a:r>
              <a:rPr lang="pl-PL" sz="2000" dirty="0" smtClean="0"/>
              <a:t>cyfrowej.</a:t>
            </a:r>
            <a:endParaRPr lang="pl-PL" sz="2000" dirty="0"/>
          </a:p>
        </p:txBody>
      </p:sp>
    </p:spTree>
    <p:extLst>
      <p:ext uri="{BB962C8B-B14F-4D97-AF65-F5344CB8AC3E}">
        <p14:creationId xmlns:p14="http://schemas.microsoft.com/office/powerpoint/2010/main" val="1147089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Struktura podziału prac (WBS)</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r>
              <a:rPr lang="pl-PL" sz="2000" dirty="0" smtClean="0"/>
              <a:t>Jednym </a:t>
            </a:r>
            <a:r>
              <a:rPr lang="pl-PL" sz="2000" dirty="0"/>
              <a:t>z pierwszych kroków zaplanowania projektu jest opisanie zakresu, czyli tego, co zostanie wykonane w </a:t>
            </a:r>
            <a:r>
              <a:rPr lang="pl-PL" sz="2000" dirty="0" smtClean="0"/>
              <a:t>projekcie.</a:t>
            </a:r>
            <a:endParaRPr lang="pl-PL" sz="2000" dirty="0"/>
          </a:p>
          <a:p>
            <a:r>
              <a:rPr lang="pl-PL" sz="2000" dirty="0" smtClean="0"/>
              <a:t>Wykonawcy </a:t>
            </a:r>
            <a:r>
              <a:rPr lang="pl-PL" sz="2000" dirty="0"/>
              <a:t>prac </a:t>
            </a:r>
            <a:r>
              <a:rPr lang="pl-PL" sz="2000" dirty="0" smtClean="0"/>
              <a:t>— </a:t>
            </a:r>
            <a:r>
              <a:rPr lang="pl-PL" sz="2000" dirty="0"/>
              <a:t>posługują się specyficznym językiem, różnym od języka zamawiającego. Prowadzi to często do niezrozumienia się nawzajem stron. WBS może być swego rodzaju pomostem językowym pomiędzy obiema </a:t>
            </a:r>
            <a:r>
              <a:rPr lang="pl-PL" sz="2000" dirty="0" smtClean="0"/>
              <a:t>grupami.</a:t>
            </a:r>
            <a:endParaRPr lang="pl-PL" sz="2000" dirty="0"/>
          </a:p>
          <a:p>
            <a:r>
              <a:rPr lang="pl-PL" sz="2000" dirty="0" smtClean="0"/>
              <a:t>Czasem </a:t>
            </a:r>
            <a:r>
              <a:rPr lang="pl-PL" sz="2000" dirty="0"/>
              <a:t>pozornie drobne zagadnienie urasta do poważnego problemu wskutek eskalacji konfliktu </a:t>
            </a:r>
            <a:r>
              <a:rPr lang="pl-PL" sz="2000" dirty="0" smtClean="0"/>
              <a:t>— </a:t>
            </a:r>
            <a:r>
              <a:rPr lang="pl-PL" sz="2000" dirty="0"/>
              <a:t>metodą rozwiązania konfliktu jest odwołanie się do ponumerowanej listy prac w projekcie, czyli WBSW WBS można precyzyjnie określić jakie założenia związane z dostępnością cyfrową musi spełnić wykonawca </a:t>
            </a:r>
            <a:r>
              <a:rPr lang="pl-PL" sz="2000" dirty="0" smtClean="0"/>
              <a:t>projektu.</a:t>
            </a:r>
            <a:endParaRPr lang="pl-PL" sz="2000" dirty="0"/>
          </a:p>
        </p:txBody>
      </p:sp>
    </p:spTree>
    <p:extLst>
      <p:ext uri="{BB962C8B-B14F-4D97-AF65-F5344CB8AC3E}">
        <p14:creationId xmlns:p14="http://schemas.microsoft.com/office/powerpoint/2010/main" val="1440542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Informacja zwrotna od użytkownika</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pPr marL="342900" indent="-342900">
              <a:buFont typeface="Arial" panose="020B0604020202020204" pitchFamily="34" charset="0"/>
              <a:buChar char="•"/>
            </a:pPr>
            <a:r>
              <a:rPr lang="pl-PL" sz="2000" dirty="0"/>
              <a:t>j</a:t>
            </a:r>
            <a:r>
              <a:rPr lang="pl-PL" sz="2000" dirty="0" smtClean="0"/>
              <a:t>ednym </a:t>
            </a:r>
            <a:r>
              <a:rPr lang="pl-PL" sz="2000" dirty="0"/>
              <a:t>z głównych powodów niepowodzeń nowych produktów i usług na rynku jest brak spełnienia potrzeb ich użytkowników. Wiele produktów projektowanych jest w oderwaniu od rzeczywistych </a:t>
            </a:r>
            <a:r>
              <a:rPr lang="pl-PL" sz="2000" dirty="0" smtClean="0"/>
              <a:t>oczekiwań;</a:t>
            </a:r>
            <a:endParaRPr lang="pl-PL" sz="2000" dirty="0"/>
          </a:p>
          <a:p>
            <a:pPr marL="342900" indent="-342900">
              <a:buFont typeface="Arial" panose="020B0604020202020204" pitchFamily="34" charset="0"/>
              <a:buChar char="•"/>
            </a:pPr>
            <a:r>
              <a:rPr lang="pl-PL" sz="2000" dirty="0" smtClean="0"/>
              <a:t>ocena </a:t>
            </a:r>
            <a:r>
              <a:rPr lang="pl-PL" sz="2000" dirty="0"/>
              <a:t>sensowności i jakości zebranych wymagań powinna być nieodłącznym krokiem w procesie gromadzenia wymagań. Chodzi o to, aby nie projektować rozwiązań </a:t>
            </a:r>
            <a:r>
              <a:rPr lang="pl-PL" sz="2000" dirty="0" smtClean="0"/>
              <a:t>doskonałych i </a:t>
            </a:r>
            <a:r>
              <a:rPr lang="pl-PL" sz="2000" dirty="0"/>
              <a:t>oderwanych od </a:t>
            </a:r>
            <a:r>
              <a:rPr lang="pl-PL" sz="2000" dirty="0" smtClean="0"/>
              <a:t>rzeczywistości;</a:t>
            </a:r>
            <a:endParaRPr lang="pl-PL" sz="2000" dirty="0"/>
          </a:p>
          <a:p>
            <a:pPr marL="342900" indent="-342900">
              <a:buFont typeface="Arial" panose="020B0604020202020204" pitchFamily="34" charset="0"/>
              <a:buChar char="•"/>
            </a:pPr>
            <a:r>
              <a:rPr lang="pl-PL" sz="2000" dirty="0" smtClean="0"/>
              <a:t>w </a:t>
            </a:r>
            <a:r>
              <a:rPr lang="pl-PL" sz="2000" dirty="0"/>
              <a:t>momencie wdrażania rozwiązania do użytku można zaplanować krok, w trakcie którego </a:t>
            </a:r>
            <a:r>
              <a:rPr lang="pl-PL" sz="2000" dirty="0" smtClean="0"/>
              <a:t>zweryfikujemy </a:t>
            </a:r>
            <a:r>
              <a:rPr lang="pl-PL" sz="2000" dirty="0"/>
              <a:t>reakcję i </a:t>
            </a:r>
            <a:r>
              <a:rPr lang="pl-PL" sz="2000" dirty="0" smtClean="0"/>
              <a:t>zmierzymy </a:t>
            </a:r>
            <a:r>
              <a:rPr lang="pl-PL" sz="2000" dirty="0"/>
              <a:t>się satysfakcję użytkowników w zakresie dostarczonego rozwiązania, aby ocenić, czy konieczne są dalsze prace nad projektem </a:t>
            </a:r>
            <a:r>
              <a:rPr lang="pl-PL" sz="2000" dirty="0" smtClean="0"/>
              <a:t>— </a:t>
            </a:r>
            <a:r>
              <a:rPr lang="pl-PL" sz="2000" dirty="0"/>
              <a:t>np. w zakresie wymagań dostępności </a:t>
            </a:r>
            <a:r>
              <a:rPr lang="pl-PL" sz="2000" dirty="0" smtClean="0"/>
              <a:t>cyfrowej.</a:t>
            </a:r>
            <a:endParaRPr lang="pl-PL" sz="2000" dirty="0"/>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endParaRPr lang="pl-PL" sz="2000" dirty="0"/>
          </a:p>
        </p:txBody>
      </p:sp>
    </p:spTree>
    <p:extLst>
      <p:ext uri="{BB962C8B-B14F-4D97-AF65-F5344CB8AC3E}">
        <p14:creationId xmlns:p14="http://schemas.microsoft.com/office/powerpoint/2010/main" val="3882842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Ścieżka krytyczna</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pPr marL="342900" indent="-342900">
              <a:buFont typeface="Arial" panose="020B0604020202020204" pitchFamily="34" charset="0"/>
              <a:buChar char="•"/>
            </a:pPr>
            <a:r>
              <a:rPr lang="pl-PL" sz="2000" dirty="0"/>
              <a:t>ś</a:t>
            </a:r>
            <a:r>
              <a:rPr lang="pl-PL" sz="2000" dirty="0" smtClean="0"/>
              <a:t>cieżka </a:t>
            </a:r>
            <a:r>
              <a:rPr lang="pl-PL" sz="2000" dirty="0"/>
              <a:t>krytyczna jest stosowana przede wszystkim w momencie planowania harmonogramu projektu. Jest szczególnie przydatna, gdy klient, </a:t>
            </a:r>
            <a:r>
              <a:rPr lang="pl-PL" sz="2000" dirty="0" smtClean="0"/>
              <a:t>sponsor </a:t>
            </a:r>
            <a:r>
              <a:rPr lang="pl-PL" sz="2000" dirty="0"/>
              <a:t>lub inni i</a:t>
            </a:r>
            <a:r>
              <a:rPr lang="pl-PL" sz="2000" dirty="0" smtClean="0"/>
              <a:t>nteresariusze projektu </a:t>
            </a:r>
            <a:r>
              <a:rPr lang="pl-PL" sz="2000" dirty="0"/>
              <a:t>pragną wiedzieć, kiedy projekt się </a:t>
            </a:r>
            <a:r>
              <a:rPr lang="pl-PL" sz="2000" dirty="0" smtClean="0"/>
              <a:t>zakończy;</a:t>
            </a:r>
            <a:endParaRPr lang="pl-PL" sz="2000" dirty="0"/>
          </a:p>
          <a:p>
            <a:pPr marL="342900" indent="-342900">
              <a:buFont typeface="Arial" panose="020B0604020202020204" pitchFamily="34" charset="0"/>
              <a:buChar char="•"/>
            </a:pPr>
            <a:r>
              <a:rPr lang="pl-PL" sz="2000" dirty="0"/>
              <a:t>w</a:t>
            </a:r>
            <a:r>
              <a:rPr lang="pl-PL" sz="2000" dirty="0" smtClean="0"/>
              <a:t> </a:t>
            </a:r>
            <a:r>
              <a:rPr lang="pl-PL" sz="2000" dirty="0"/>
              <a:t>trakcie projektu analiza </a:t>
            </a:r>
            <a:r>
              <a:rPr lang="pl-PL" sz="2000" dirty="0" smtClean="0"/>
              <a:t>ścieżki </a:t>
            </a:r>
            <a:r>
              <a:rPr lang="pl-PL" sz="2000" dirty="0"/>
              <a:t>krytycznej pomaga ustalić, czy opóźnienie danego zadania poważnie wpłynie na datę końca projektu, czy nie ma większego znaczenia. Jeżeli opóźnione zadanie jest krytyczne, powinno to wzbudzić naszą czujność w zakresie dostępnego zapasu </a:t>
            </a:r>
            <a:r>
              <a:rPr lang="pl-PL" sz="2000" dirty="0" smtClean="0"/>
              <a:t>czasu.</a:t>
            </a:r>
            <a:endParaRPr lang="pl-PL" sz="2000" dirty="0"/>
          </a:p>
          <a:p>
            <a:pPr marL="342900" indent="-342900">
              <a:buFont typeface="Arial" panose="020B0604020202020204" pitchFamily="34" charset="0"/>
              <a:buChar char="•"/>
            </a:pPr>
            <a:endParaRPr lang="pl-PL" sz="2000" dirty="0"/>
          </a:p>
        </p:txBody>
      </p:sp>
    </p:spTree>
    <p:extLst>
      <p:ext uri="{BB962C8B-B14F-4D97-AF65-F5344CB8AC3E}">
        <p14:creationId xmlns:p14="http://schemas.microsoft.com/office/powerpoint/2010/main" val="3394319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Wykres Gantta</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pPr marL="342900" indent="-342900">
              <a:buFont typeface="Arial" panose="020B0604020202020204" pitchFamily="34" charset="0"/>
              <a:buChar char="•"/>
            </a:pPr>
            <a:r>
              <a:rPr lang="pl-PL" sz="2000" dirty="0" smtClean="0"/>
              <a:t>wykres </a:t>
            </a:r>
            <a:r>
              <a:rPr lang="pl-PL" sz="2000" dirty="0"/>
              <a:t>Gantta jest najpopularniejszym sposobem prezentacji harmonogramu projektu, zatem stosuje się go przede wszystkim na etapie </a:t>
            </a:r>
            <a:r>
              <a:rPr lang="pl-PL" sz="2000" dirty="0" smtClean="0"/>
              <a:t>planowania;</a:t>
            </a:r>
            <a:endParaRPr lang="pl-PL" sz="2000" dirty="0"/>
          </a:p>
          <a:p>
            <a:pPr marL="342900" indent="-342900">
              <a:buFont typeface="Arial" panose="020B0604020202020204" pitchFamily="34" charset="0"/>
              <a:buChar char="•"/>
            </a:pPr>
            <a:r>
              <a:rPr lang="pl-PL" sz="2000" dirty="0"/>
              <a:t>w</a:t>
            </a:r>
            <a:r>
              <a:rPr lang="pl-PL" sz="2000" dirty="0" smtClean="0"/>
              <a:t>ykres </a:t>
            </a:r>
            <a:r>
              <a:rPr lang="pl-PL" sz="2000" dirty="0"/>
              <a:t>Gantta jest sposobem zilustrowania zadań rozmieszczonych na osi czasu. Na osi pionowej ujmuje się listę zadań, często w postaci WBS. Na osi poziomej </a:t>
            </a:r>
            <a:r>
              <a:rPr lang="pl-PL" sz="2000" dirty="0" smtClean="0"/>
              <a:t>— </a:t>
            </a:r>
            <a:r>
              <a:rPr lang="pl-PL" sz="2000" dirty="0"/>
              <a:t>czas projektu. Na wykresie rysuje się poziome paski. Czas trwania zadania jest wyrażony długością poziomego </a:t>
            </a:r>
            <a:r>
              <a:rPr lang="pl-PL" sz="2000" dirty="0" smtClean="0"/>
              <a:t>paska;</a:t>
            </a:r>
            <a:endParaRPr lang="pl-PL" sz="2000" dirty="0"/>
          </a:p>
          <a:p>
            <a:pPr marL="342900" indent="-342900">
              <a:buFont typeface="Arial" panose="020B0604020202020204" pitchFamily="34" charset="0"/>
              <a:buChar char="•"/>
            </a:pPr>
            <a:r>
              <a:rPr lang="pl-PL" sz="2000" dirty="0"/>
              <a:t>w</a:t>
            </a:r>
            <a:r>
              <a:rPr lang="pl-PL" sz="2000" dirty="0" smtClean="0"/>
              <a:t>ykres </a:t>
            </a:r>
            <a:r>
              <a:rPr lang="pl-PL" sz="2000" dirty="0"/>
              <a:t>Gantta jesteśmy w stanie stworzyć samodzielnie w Excelu </a:t>
            </a:r>
            <a:r>
              <a:rPr lang="pl-PL" sz="2000" dirty="0" smtClean="0"/>
              <a:t>— </a:t>
            </a:r>
            <a:r>
              <a:rPr lang="pl-PL" sz="2000" dirty="0"/>
              <a:t>nie jest tu potrzebne żadne specjalistyczne </a:t>
            </a:r>
            <a:r>
              <a:rPr lang="pl-PL" sz="2000" dirty="0" smtClean="0"/>
              <a:t>narzędzie.</a:t>
            </a:r>
            <a:endParaRPr lang="pl-PL" sz="2000" dirty="0"/>
          </a:p>
        </p:txBody>
      </p:sp>
    </p:spTree>
    <p:extLst>
      <p:ext uri="{BB962C8B-B14F-4D97-AF65-F5344CB8AC3E}">
        <p14:creationId xmlns:p14="http://schemas.microsoft.com/office/powerpoint/2010/main" val="4287311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Tablica </a:t>
            </a:r>
            <a:r>
              <a:rPr lang="pl-PL" sz="2000" dirty="0" err="1"/>
              <a:t>k</a:t>
            </a:r>
            <a:r>
              <a:rPr lang="pl-PL" sz="2000" dirty="0" err="1" smtClean="0"/>
              <a:t>anban</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pPr marL="342900" indent="-342900">
              <a:buFont typeface="Arial" panose="020B0604020202020204" pitchFamily="34" charset="0"/>
              <a:buChar char="•"/>
            </a:pPr>
            <a:r>
              <a:rPr lang="pl-PL" sz="2000" dirty="0"/>
              <a:t>w</a:t>
            </a:r>
            <a:r>
              <a:rPr lang="pl-PL" sz="2000" dirty="0" smtClean="0"/>
              <a:t>izualna </a:t>
            </a:r>
            <a:r>
              <a:rPr lang="pl-PL" sz="2000" dirty="0"/>
              <a:t>prezentacja zadań oraz regularne porządkowanie </a:t>
            </a:r>
            <a:r>
              <a:rPr lang="pl-PL" sz="2000" dirty="0" err="1"/>
              <a:t>backlogu</a:t>
            </a:r>
            <a:r>
              <a:rPr lang="pl-PL" sz="2000" dirty="0"/>
              <a:t> ułatwia elastyczną zmianę priorytetów zgodnie z aktualnymi potrzebami </a:t>
            </a:r>
            <a:r>
              <a:rPr lang="pl-PL" sz="2000" dirty="0" smtClean="0"/>
              <a:t>organizacji;</a:t>
            </a:r>
            <a:endParaRPr lang="pl-PL" sz="2000" dirty="0"/>
          </a:p>
          <a:p>
            <a:pPr marL="342900" indent="-342900">
              <a:buFont typeface="Arial" panose="020B0604020202020204" pitchFamily="34" charset="0"/>
              <a:buChar char="•"/>
            </a:pPr>
            <a:r>
              <a:rPr lang="pl-PL" sz="2000" dirty="0"/>
              <a:t>g</a:t>
            </a:r>
            <a:r>
              <a:rPr lang="pl-PL" sz="2000" dirty="0" smtClean="0"/>
              <a:t>łównym </a:t>
            </a:r>
            <a:r>
              <a:rPr lang="pl-PL" sz="2000" dirty="0"/>
              <a:t>przeznaczeniem </a:t>
            </a:r>
            <a:r>
              <a:rPr lang="pl-PL" sz="2000" dirty="0" smtClean="0"/>
              <a:t>tablicy </a:t>
            </a:r>
            <a:r>
              <a:rPr lang="pl-PL" sz="2000" dirty="0" err="1" smtClean="0"/>
              <a:t>kanban</a:t>
            </a:r>
            <a:r>
              <a:rPr lang="pl-PL" sz="2000" dirty="0"/>
              <a:t>, nazywanej też </a:t>
            </a:r>
            <a:r>
              <a:rPr lang="pl-PL" sz="2000" dirty="0" smtClean="0"/>
              <a:t>tablicą </a:t>
            </a:r>
            <a:r>
              <a:rPr lang="pl-PL" sz="2000" dirty="0"/>
              <a:t>zadań, jest zaprezentowanie zadań, którymi zajmuje się zespół w danej chwili i którymi zajmie się </a:t>
            </a:r>
            <a:r>
              <a:rPr lang="pl-PL" sz="2000" dirty="0" smtClean="0"/>
              <a:t>wkrótce;</a:t>
            </a:r>
            <a:endParaRPr lang="pl-PL" sz="2000" dirty="0"/>
          </a:p>
          <a:p>
            <a:pPr marL="342900" indent="-342900">
              <a:buFont typeface="Arial" panose="020B0604020202020204" pitchFamily="34" charset="0"/>
              <a:buChar char="•"/>
            </a:pPr>
            <a:r>
              <a:rPr lang="pl-PL" sz="2000" dirty="0"/>
              <a:t>t</a:t>
            </a:r>
            <a:r>
              <a:rPr lang="pl-PL" sz="2000" dirty="0" smtClean="0"/>
              <a:t>ablice </a:t>
            </a:r>
            <a:r>
              <a:rPr lang="pl-PL" sz="2000" dirty="0" err="1"/>
              <a:t>k</a:t>
            </a:r>
            <a:r>
              <a:rPr lang="pl-PL" sz="2000" dirty="0" err="1" smtClean="0"/>
              <a:t>anban</a:t>
            </a:r>
            <a:r>
              <a:rPr lang="pl-PL" sz="2000" dirty="0" smtClean="0"/>
              <a:t> </a:t>
            </a:r>
            <a:r>
              <a:rPr lang="pl-PL" sz="2000" dirty="0"/>
              <a:t>można prowadzić zarówno w formie </a:t>
            </a:r>
            <a:r>
              <a:rPr lang="pl-PL" sz="2000" dirty="0" smtClean="0"/>
              <a:t>on-line </a:t>
            </a:r>
            <a:r>
              <a:rPr lang="pl-PL" sz="2000" dirty="0"/>
              <a:t>(</a:t>
            </a:r>
            <a:r>
              <a:rPr lang="pl-PL" sz="2000" dirty="0" err="1"/>
              <a:t>bezpłatnę</a:t>
            </a:r>
            <a:r>
              <a:rPr lang="pl-PL" sz="2000" dirty="0"/>
              <a:t> strony www), jak i za pośrednictwem zwykłej tablicy i żółtych </a:t>
            </a:r>
            <a:r>
              <a:rPr lang="pl-PL" sz="2000" dirty="0" smtClean="0"/>
              <a:t>karteczek.</a:t>
            </a:r>
            <a:endParaRPr lang="pl-PL" sz="2000" dirty="0"/>
          </a:p>
          <a:p>
            <a:endParaRPr lang="pl-PL" sz="2000" dirty="0"/>
          </a:p>
          <a:p>
            <a:pPr marL="342900" indent="-342900">
              <a:buFont typeface="Arial" panose="020B0604020202020204" pitchFamily="34" charset="0"/>
              <a:buChar char="•"/>
            </a:pPr>
            <a:endParaRPr lang="pl-PL" sz="2000" dirty="0"/>
          </a:p>
        </p:txBody>
      </p:sp>
    </p:spTree>
    <p:extLst>
      <p:ext uri="{BB962C8B-B14F-4D97-AF65-F5344CB8AC3E}">
        <p14:creationId xmlns:p14="http://schemas.microsoft.com/office/powerpoint/2010/main" val="3166408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Budżet projektu</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r>
              <a:rPr lang="pl-PL" sz="2000" dirty="0"/>
              <a:t>Budżet projektu to suma kosztów, które zostały: </a:t>
            </a:r>
          </a:p>
          <a:p>
            <a:pPr marL="342900" indent="-342900">
              <a:buFont typeface="Arial" panose="020B0604020202020204" pitchFamily="34" charset="0"/>
              <a:buChar char="•"/>
            </a:pPr>
            <a:r>
              <a:rPr lang="pl-PL" sz="2000" dirty="0" smtClean="0"/>
              <a:t>oszacowane </a:t>
            </a:r>
            <a:r>
              <a:rPr lang="pl-PL" sz="2000" dirty="0"/>
              <a:t>i są konieczne do poniesienia, aby zrealizować cele </a:t>
            </a:r>
            <a:r>
              <a:rPr lang="pl-PL" sz="2000" dirty="0" smtClean="0"/>
              <a:t>projektu;</a:t>
            </a:r>
            <a:endParaRPr lang="pl-PL" sz="2000" dirty="0"/>
          </a:p>
          <a:p>
            <a:pPr marL="342900" indent="-342900">
              <a:buFont typeface="Arial" panose="020B0604020202020204" pitchFamily="34" charset="0"/>
              <a:buChar char="•"/>
            </a:pPr>
            <a:r>
              <a:rPr lang="pl-PL" sz="2000" dirty="0" smtClean="0"/>
              <a:t>ustalone — </a:t>
            </a:r>
            <a:r>
              <a:rPr lang="pl-PL" sz="2000" dirty="0"/>
              <a:t>podjęto decyzję, że mogą zostać sfinansowane przez różne jednostki </a:t>
            </a:r>
            <a:r>
              <a:rPr lang="pl-PL" sz="2000" dirty="0" smtClean="0"/>
              <a:t>organizacji.</a:t>
            </a:r>
            <a:endParaRPr lang="pl-PL" sz="2000" dirty="0"/>
          </a:p>
        </p:txBody>
      </p:sp>
    </p:spTree>
    <p:extLst>
      <p:ext uri="{BB962C8B-B14F-4D97-AF65-F5344CB8AC3E}">
        <p14:creationId xmlns:p14="http://schemas.microsoft.com/office/powerpoint/2010/main" val="2882509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Źródła marnotrawstwa </a:t>
            </a:r>
            <a:r>
              <a:rPr lang="pl-PL" sz="2000" dirty="0" smtClean="0"/>
              <a:t>— </a:t>
            </a:r>
            <a:r>
              <a:rPr lang="pl-PL" sz="2000" dirty="0"/>
              <a:t>MUDA</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r>
              <a:rPr lang="pl-PL" sz="2000" dirty="0" err="1"/>
              <a:t>Muda</a:t>
            </a:r>
            <a:r>
              <a:rPr lang="pl-PL" sz="2000" dirty="0"/>
              <a:t> w języku japońskim oznacza coś zbędnego. Dobrym odpowiednikiem w języku polskim jest marnotrawstwo. </a:t>
            </a:r>
            <a:r>
              <a:rPr lang="pl-PL" sz="2000" dirty="0" smtClean="0"/>
              <a:t>Aby łatwiej zidentyfikować marnotrawstwo </a:t>
            </a:r>
            <a:r>
              <a:rPr lang="pl-PL" sz="2000" dirty="0"/>
              <a:t>wyróżnia się 8 rodzajów strat: </a:t>
            </a:r>
          </a:p>
          <a:p>
            <a:pPr marL="342900" indent="-342900">
              <a:buFont typeface="Arial" panose="020B0604020202020204" pitchFamily="34" charset="0"/>
              <a:buChar char="•"/>
            </a:pPr>
            <a:r>
              <a:rPr lang="pl-PL" sz="2000" dirty="0"/>
              <a:t>n</a:t>
            </a:r>
            <a:r>
              <a:rPr lang="pl-PL" sz="2000" dirty="0" smtClean="0"/>
              <a:t>adprodukcja;</a:t>
            </a:r>
            <a:endParaRPr lang="pl-PL" sz="2000" dirty="0"/>
          </a:p>
          <a:p>
            <a:pPr marL="342900" indent="-342900">
              <a:buFont typeface="Arial" panose="020B0604020202020204" pitchFamily="34" charset="0"/>
              <a:buChar char="•"/>
            </a:pPr>
            <a:r>
              <a:rPr lang="pl-PL" sz="2000" dirty="0"/>
              <a:t>n</a:t>
            </a:r>
            <a:r>
              <a:rPr lang="pl-PL" sz="2000" dirty="0" smtClean="0"/>
              <a:t>admierne zapasy;</a:t>
            </a:r>
            <a:endParaRPr lang="pl-PL" sz="2000" dirty="0"/>
          </a:p>
          <a:p>
            <a:pPr marL="342900" indent="-342900">
              <a:buFont typeface="Arial" panose="020B0604020202020204" pitchFamily="34" charset="0"/>
              <a:buChar char="•"/>
            </a:pPr>
            <a:r>
              <a:rPr lang="pl-PL" sz="2000" dirty="0"/>
              <a:t>b</a:t>
            </a:r>
            <a:r>
              <a:rPr lang="pl-PL" sz="2000" dirty="0" smtClean="0"/>
              <a:t>łędy jakościowe;</a:t>
            </a:r>
            <a:endParaRPr lang="pl-PL" sz="2000" dirty="0"/>
          </a:p>
          <a:p>
            <a:pPr marL="342900" indent="-342900">
              <a:buFont typeface="Arial" panose="020B0604020202020204" pitchFamily="34" charset="0"/>
              <a:buChar char="•"/>
            </a:pPr>
            <a:r>
              <a:rPr lang="pl-PL" sz="2000" dirty="0"/>
              <a:t>o</a:t>
            </a:r>
            <a:r>
              <a:rPr lang="pl-PL" sz="2000" dirty="0" smtClean="0"/>
              <a:t>czekiwanie;</a:t>
            </a:r>
            <a:endParaRPr lang="pl-PL" sz="2000" dirty="0"/>
          </a:p>
          <a:p>
            <a:pPr marL="342900" indent="-342900">
              <a:buFont typeface="Arial" panose="020B0604020202020204" pitchFamily="34" charset="0"/>
              <a:buChar char="•"/>
            </a:pPr>
            <a:r>
              <a:rPr lang="pl-PL" sz="2000" dirty="0"/>
              <a:t>n</a:t>
            </a:r>
            <a:r>
              <a:rPr lang="pl-PL" sz="2000" dirty="0" smtClean="0"/>
              <a:t>admierne przetwarzanie;</a:t>
            </a:r>
            <a:endParaRPr lang="pl-PL" sz="2000" dirty="0"/>
          </a:p>
          <a:p>
            <a:pPr marL="342900" indent="-342900">
              <a:buFont typeface="Arial" panose="020B0604020202020204" pitchFamily="34" charset="0"/>
              <a:buChar char="•"/>
            </a:pPr>
            <a:r>
              <a:rPr lang="pl-PL" sz="2000" dirty="0" smtClean="0"/>
              <a:t>zbędny transport;</a:t>
            </a:r>
            <a:endParaRPr lang="pl-PL" sz="2000" dirty="0"/>
          </a:p>
          <a:p>
            <a:pPr marL="342900" indent="-342900">
              <a:buFont typeface="Arial" panose="020B0604020202020204" pitchFamily="34" charset="0"/>
              <a:buChar char="•"/>
            </a:pPr>
            <a:r>
              <a:rPr lang="pl-PL" sz="2000" dirty="0"/>
              <a:t>z</a:t>
            </a:r>
            <a:r>
              <a:rPr lang="pl-PL" sz="2000" dirty="0" smtClean="0"/>
              <a:t>będny ruch;</a:t>
            </a:r>
            <a:endParaRPr lang="pl-PL" sz="2000" dirty="0"/>
          </a:p>
          <a:p>
            <a:pPr marL="342900" indent="-342900">
              <a:buFont typeface="Arial" panose="020B0604020202020204" pitchFamily="34" charset="0"/>
              <a:buChar char="•"/>
            </a:pPr>
            <a:r>
              <a:rPr lang="pl-PL" sz="2000" dirty="0"/>
              <a:t>z</a:t>
            </a:r>
            <a:r>
              <a:rPr lang="pl-PL" sz="2000" dirty="0" smtClean="0"/>
              <a:t>marnowany </a:t>
            </a:r>
            <a:r>
              <a:rPr lang="pl-PL" sz="2000" dirty="0"/>
              <a:t>potencjał </a:t>
            </a:r>
            <a:r>
              <a:rPr lang="pl-PL" sz="2000" dirty="0" smtClean="0"/>
              <a:t>pracowników.</a:t>
            </a:r>
            <a:endParaRPr lang="pl-PL" sz="2000" dirty="0"/>
          </a:p>
        </p:txBody>
      </p:sp>
    </p:spTree>
    <p:extLst>
      <p:ext uri="{BB962C8B-B14F-4D97-AF65-F5344CB8AC3E}">
        <p14:creationId xmlns:p14="http://schemas.microsoft.com/office/powerpoint/2010/main" val="185846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Zarządzanie projektowe </a:t>
            </a:r>
            <a:r>
              <a:rPr lang="pl-PL" sz="2000" dirty="0" smtClean="0"/>
              <a:t>— </a:t>
            </a:r>
            <a:r>
              <a:rPr lang="pl-PL" sz="2000" dirty="0"/>
              <a:t>szersze </a:t>
            </a:r>
            <a:r>
              <a:rPr lang="pl-PL" sz="2000" dirty="0" smtClean="0"/>
              <a:t>spojrzenie 1/2</a:t>
            </a:r>
            <a:endParaRPr lang="pl-PL" dirty="0"/>
          </a:p>
        </p:txBody>
      </p:sp>
      <p:sp>
        <p:nvSpPr>
          <p:cNvPr id="3" name="Symbol zastępczy zawartości 2"/>
          <p:cNvSpPr>
            <a:spLocks noGrp="1"/>
          </p:cNvSpPr>
          <p:nvPr>
            <p:ph idx="1"/>
          </p:nvPr>
        </p:nvSpPr>
        <p:spPr/>
        <p:txBody>
          <a:bodyPr>
            <a:normAutofit/>
          </a:bodyPr>
          <a:lstStyle/>
          <a:p>
            <a:r>
              <a:rPr lang="pl-PL" dirty="0">
                <a:latin typeface="Lato "/>
              </a:rPr>
              <a:t>Najważniejsza nawet ustawa nie jest celem samym w sobie, ale jednym ze środków do osiągnięcia zamierzonego </a:t>
            </a:r>
            <a:r>
              <a:rPr lang="pl-PL" dirty="0" smtClean="0">
                <a:latin typeface="Lato "/>
              </a:rPr>
              <a:t>rezultatu.</a:t>
            </a:r>
            <a:endParaRPr lang="pl-PL" dirty="0">
              <a:latin typeface="Lato "/>
            </a:endParaRPr>
          </a:p>
        </p:txBody>
      </p:sp>
    </p:spTree>
    <p:extLst>
      <p:ext uri="{BB962C8B-B14F-4D97-AF65-F5344CB8AC3E}">
        <p14:creationId xmlns:p14="http://schemas.microsoft.com/office/powerpoint/2010/main" val="1253868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Diagram struktury organizacyjnej</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pPr marL="342900" indent="-342900">
              <a:buFont typeface="Arial" panose="020B0604020202020204" pitchFamily="34" charset="0"/>
              <a:buChar char="•"/>
            </a:pPr>
            <a:r>
              <a:rPr lang="pl-PL" sz="2000" dirty="0" smtClean="0"/>
              <a:t>diagram </a:t>
            </a:r>
            <a:r>
              <a:rPr lang="pl-PL" sz="2000" dirty="0"/>
              <a:t>struktury organizacyjnej rysuje się zwykle na etapie planowania (plan zarządzania projektem), kiedy trzeba rozdzielić decyzyjność poszczególnych osób w projekcie. Dotyczy to przede wszystkim menadżerów ze </a:t>
            </a:r>
            <a:r>
              <a:rPr lang="pl-PL" sz="2000" dirty="0" smtClean="0"/>
              <a:t>sponsorem </a:t>
            </a:r>
            <a:r>
              <a:rPr lang="pl-PL" sz="2000" dirty="0"/>
              <a:t>i </a:t>
            </a:r>
            <a:r>
              <a:rPr lang="pl-PL" sz="2000" dirty="0" smtClean="0"/>
              <a:t>liderem projektu włącznie;</a:t>
            </a:r>
            <a:endParaRPr lang="pl-PL" sz="2000" dirty="0"/>
          </a:p>
          <a:p>
            <a:pPr marL="342900" indent="-342900">
              <a:buFont typeface="Arial" panose="020B0604020202020204" pitchFamily="34" charset="0"/>
              <a:buChar char="•"/>
            </a:pPr>
            <a:r>
              <a:rPr lang="pl-PL" sz="2000" dirty="0"/>
              <a:t>d</a:t>
            </a:r>
            <a:r>
              <a:rPr lang="pl-PL" sz="2000" dirty="0" smtClean="0"/>
              <a:t>iagram </a:t>
            </a:r>
            <a:r>
              <a:rPr lang="pl-PL" sz="2000" dirty="0"/>
              <a:t>struktury organizacyjnej prezentuje zależności decyzyjne między uczestnikami projektu. Składa się zwykle z prostokątów reprezentujących role lub konkretne osoby w projekcie oraz </a:t>
            </a:r>
            <a:r>
              <a:rPr lang="pl-PL" sz="2000" dirty="0" smtClean="0"/>
              <a:t>strzałek </a:t>
            </a:r>
            <a:r>
              <a:rPr lang="pl-PL" sz="2000" dirty="0"/>
              <a:t>„wędrujących” zazwyczaj z góry na dół i odzwierciedlających zależności </a:t>
            </a:r>
            <a:r>
              <a:rPr lang="pl-PL" sz="2000" dirty="0" smtClean="0"/>
              <a:t>służbowe.</a:t>
            </a:r>
            <a:endParaRPr lang="pl-PL" sz="2000" dirty="0"/>
          </a:p>
        </p:txBody>
      </p:sp>
      <p:pic>
        <p:nvPicPr>
          <p:cNvPr id="3" name="Obraz 2" descr="Przykładowy diagram struktury organizacyjnej"/>
          <p:cNvPicPr>
            <a:picLocks noChangeAspect="1"/>
          </p:cNvPicPr>
          <p:nvPr/>
        </p:nvPicPr>
        <p:blipFill>
          <a:blip r:embed="rId2"/>
          <a:stretch>
            <a:fillRect/>
          </a:stretch>
        </p:blipFill>
        <p:spPr>
          <a:xfrm>
            <a:off x="6044122" y="3958230"/>
            <a:ext cx="4293168" cy="2565268"/>
          </a:xfrm>
          <a:prstGeom prst="rect">
            <a:avLst/>
          </a:prstGeom>
        </p:spPr>
      </p:pic>
    </p:spTree>
    <p:extLst>
      <p:ext uri="{BB962C8B-B14F-4D97-AF65-F5344CB8AC3E}">
        <p14:creationId xmlns:p14="http://schemas.microsoft.com/office/powerpoint/2010/main" val="3180794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Mapa interesariuszy</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pPr marL="342900" indent="-342900">
              <a:buFont typeface="Arial" panose="020B0604020202020204" pitchFamily="34" charset="0"/>
              <a:buChar char="•"/>
            </a:pPr>
            <a:r>
              <a:rPr lang="pl-PL" sz="2000" dirty="0" smtClean="0"/>
              <a:t>analiza </a:t>
            </a:r>
            <a:r>
              <a:rPr lang="pl-PL" sz="2000" dirty="0"/>
              <a:t>wpływu </a:t>
            </a:r>
            <a:r>
              <a:rPr lang="pl-PL" sz="2000" dirty="0" smtClean="0"/>
              <a:t>podmiotów, </a:t>
            </a:r>
            <a:r>
              <a:rPr lang="pl-PL" sz="2000" dirty="0"/>
              <a:t>znajdujących się w </a:t>
            </a:r>
            <a:r>
              <a:rPr lang="pl-PL" sz="2000" dirty="0" smtClean="0"/>
              <a:t>otoczeniu, </a:t>
            </a:r>
            <a:r>
              <a:rPr lang="pl-PL" sz="2000" dirty="0"/>
              <a:t>na projekt powinna zostać przeprowadzona na jego początku. Po pierwsze przydatna będzie wiedza na temat klimatu politycznego otoczenia, w którym ma być realizowane dane przedsięwzięcie, a po drugie warto uwzględnić wymagania wszystkich istotnych podmiotów dotyczące realizowanego </a:t>
            </a:r>
            <a:r>
              <a:rPr lang="pl-PL" sz="2000" dirty="0" smtClean="0"/>
              <a:t>projektu;</a:t>
            </a:r>
            <a:endParaRPr lang="pl-PL" sz="2000" dirty="0"/>
          </a:p>
          <a:p>
            <a:pPr marL="342900" indent="-342900">
              <a:buFont typeface="Arial" panose="020B0604020202020204" pitchFamily="34" charset="0"/>
              <a:buChar char="•"/>
            </a:pPr>
            <a:r>
              <a:rPr lang="pl-PL" sz="2000" dirty="0"/>
              <a:t>ż</a:t>
            </a:r>
            <a:r>
              <a:rPr lang="pl-PL" sz="2000" dirty="0" smtClean="0"/>
              <a:t>aden </a:t>
            </a:r>
            <a:r>
              <a:rPr lang="pl-PL" sz="2000" dirty="0"/>
              <a:t>projekt nie jest realizowany w próżni, nie funkcjonuje w oderwaniu od </a:t>
            </a:r>
            <a:r>
              <a:rPr lang="pl-PL" sz="2000" dirty="0" smtClean="0"/>
              <a:t>otoczenia;</a:t>
            </a:r>
            <a:endParaRPr lang="pl-PL" sz="2000" dirty="0"/>
          </a:p>
          <a:p>
            <a:pPr marL="342900" indent="-342900">
              <a:buFont typeface="Arial" panose="020B0604020202020204" pitchFamily="34" charset="0"/>
              <a:buChar char="•"/>
            </a:pPr>
            <a:r>
              <a:rPr lang="pl-PL" sz="2000" dirty="0"/>
              <a:t>t</a:t>
            </a:r>
            <a:r>
              <a:rPr lang="pl-PL" sz="2000" dirty="0" smtClean="0"/>
              <a:t>worząc </a:t>
            </a:r>
            <a:r>
              <a:rPr lang="pl-PL" sz="2000" dirty="0"/>
              <a:t>rozwiązania cyfrowe w oparciu o mapę interesariuszy, należy pamiętać o kwestiach związanych z dostępnością </a:t>
            </a:r>
            <a:r>
              <a:rPr lang="pl-PL" sz="2000" dirty="0" smtClean="0"/>
              <a:t>cyfrową.</a:t>
            </a:r>
            <a:endParaRPr lang="pl-PL" sz="2000" dirty="0"/>
          </a:p>
        </p:txBody>
      </p:sp>
    </p:spTree>
    <p:extLst>
      <p:ext uri="{BB962C8B-B14F-4D97-AF65-F5344CB8AC3E}">
        <p14:creationId xmlns:p14="http://schemas.microsoft.com/office/powerpoint/2010/main" val="1734500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Monitorowanie projektu</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pPr marL="342900" indent="-342900">
              <a:buFont typeface="Arial" panose="020B0604020202020204" pitchFamily="34" charset="0"/>
              <a:buChar char="•"/>
            </a:pPr>
            <a:r>
              <a:rPr lang="pl-PL" sz="2000" dirty="0" smtClean="0"/>
              <a:t>projekt </a:t>
            </a:r>
            <a:r>
              <a:rPr lang="pl-PL" sz="2000" dirty="0"/>
              <a:t>powinien być monitorowany przez cały czas jego trwania. Dobrą praktyką jest wyznaczyć stały dzień, np. piątek, na dokonywanie jego </a:t>
            </a:r>
            <a:r>
              <a:rPr lang="pl-PL" sz="2000" dirty="0" smtClean="0"/>
              <a:t>przeglądów;</a:t>
            </a:r>
            <a:endParaRPr lang="pl-PL" sz="2000" dirty="0"/>
          </a:p>
          <a:p>
            <a:pPr marL="342900" indent="-342900">
              <a:buFont typeface="Arial" panose="020B0604020202020204" pitchFamily="34" charset="0"/>
              <a:buChar char="•"/>
            </a:pPr>
            <a:r>
              <a:rPr lang="pl-PL" sz="2000" dirty="0" smtClean="0"/>
              <a:t>monitorowanie</a:t>
            </a:r>
            <a:r>
              <a:rPr lang="pl-PL" sz="2000" dirty="0"/>
              <a:t>, najogólniej mówiąc, polega na porównaniu </a:t>
            </a:r>
            <a:r>
              <a:rPr lang="pl-PL" sz="2000" dirty="0" smtClean="0"/>
              <a:t>planu </a:t>
            </a:r>
            <a:r>
              <a:rPr lang="pl-PL" sz="2000" dirty="0"/>
              <a:t>projektu do jego wykonania w przypadku zadań już realizowanych lub prognoz w odniesieniu do przyszłych </a:t>
            </a:r>
            <a:r>
              <a:rPr lang="pl-PL" sz="2000" dirty="0" smtClean="0"/>
              <a:t>prac.</a:t>
            </a:r>
            <a:endParaRPr lang="pl-PL" sz="2000" dirty="0"/>
          </a:p>
        </p:txBody>
      </p:sp>
    </p:spTree>
    <p:extLst>
      <p:ext uri="{BB962C8B-B14F-4D97-AF65-F5344CB8AC3E}">
        <p14:creationId xmlns:p14="http://schemas.microsoft.com/office/powerpoint/2010/main" val="1180062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Rejestr zmian</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pPr marL="342900" indent="-342900">
              <a:buFont typeface="Arial" panose="020B0604020202020204" pitchFamily="34" charset="0"/>
              <a:buChar char="•"/>
            </a:pPr>
            <a:r>
              <a:rPr lang="pl-PL" sz="2000" dirty="0"/>
              <a:t>e</a:t>
            </a:r>
            <a:r>
              <a:rPr lang="pl-PL" sz="2000" dirty="0" smtClean="0"/>
              <a:t>fektem </a:t>
            </a:r>
            <a:r>
              <a:rPr lang="pl-PL" sz="2000" dirty="0"/>
              <a:t>Monitorowania projektu może być wykrycie odchyleń, czyli zmian. W takiej sytuacji warto je udokumentować w </a:t>
            </a:r>
            <a:r>
              <a:rPr lang="pl-PL" sz="2000" dirty="0" smtClean="0"/>
              <a:t>rejestrze zmian;</a:t>
            </a:r>
            <a:endParaRPr lang="pl-PL" sz="2000" dirty="0"/>
          </a:p>
          <a:p>
            <a:pPr marL="342900" indent="-342900">
              <a:buFont typeface="Arial" panose="020B0604020202020204" pitchFamily="34" charset="0"/>
              <a:buChar char="•"/>
            </a:pPr>
            <a:r>
              <a:rPr lang="pl-PL" sz="2000" dirty="0"/>
              <a:t>r</a:t>
            </a:r>
            <a:r>
              <a:rPr lang="pl-PL" sz="2000" dirty="0" smtClean="0"/>
              <a:t>ejestr </a:t>
            </a:r>
            <a:r>
              <a:rPr lang="pl-PL" sz="2000" dirty="0"/>
              <a:t>zmian bywa pomocny w sytuacji konfliktu między stronami. Można się do niego odwołać, gdy nie jest jasne, jakie zgłoszenia pojawiły się w projekcie i jak je </a:t>
            </a:r>
            <a:r>
              <a:rPr lang="pl-PL" sz="2000" dirty="0" smtClean="0"/>
              <a:t>procedowano;</a:t>
            </a:r>
            <a:endParaRPr lang="pl-PL" sz="2000" dirty="0"/>
          </a:p>
          <a:p>
            <a:pPr marL="342900" indent="-342900">
              <a:buFont typeface="Arial" panose="020B0604020202020204" pitchFamily="34" charset="0"/>
              <a:buChar char="•"/>
            </a:pPr>
            <a:r>
              <a:rPr lang="pl-PL" sz="2000" dirty="0"/>
              <a:t>p</a:t>
            </a:r>
            <a:r>
              <a:rPr lang="pl-PL" sz="2000" dirty="0" smtClean="0"/>
              <a:t>ełzanie </a:t>
            </a:r>
            <a:r>
              <a:rPr lang="pl-PL" sz="2000" dirty="0"/>
              <a:t>zakresu wynika ze zgłaszania do projektu dużej liczby żądań zmian. Dzięki ich regularnemu dokumentowaniu, możemy szybko odkryć, że kolejny „drobiazg” do dodania do zakresu jest tak naprawdę kolejnym znacznie nadprogramowym wymaganiem zgłoszonym poza </a:t>
            </a:r>
            <a:r>
              <a:rPr lang="pl-PL" sz="2000" dirty="0" smtClean="0"/>
              <a:t>planem.</a:t>
            </a:r>
            <a:endParaRPr lang="pl-PL" sz="2000" dirty="0"/>
          </a:p>
        </p:txBody>
      </p:sp>
    </p:spTree>
    <p:extLst>
      <p:ext uri="{BB962C8B-B14F-4D97-AF65-F5344CB8AC3E}">
        <p14:creationId xmlns:p14="http://schemas.microsoft.com/office/powerpoint/2010/main" val="2229251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Raport statusu</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pPr marL="342900" indent="-342900">
              <a:buFont typeface="Arial" panose="020B0604020202020204" pitchFamily="34" charset="0"/>
              <a:buChar char="•"/>
            </a:pPr>
            <a:r>
              <a:rPr lang="pl-PL" sz="2000" dirty="0"/>
              <a:t>e</a:t>
            </a:r>
            <a:r>
              <a:rPr lang="pl-PL" sz="2000" dirty="0" smtClean="0"/>
              <a:t>fektem </a:t>
            </a:r>
            <a:r>
              <a:rPr lang="pl-PL" sz="2000" dirty="0"/>
              <a:t>zebrania informacji o stanie projektu oraz ich zinterpretowania w świetle </a:t>
            </a:r>
            <a:r>
              <a:rPr lang="pl-PL" sz="2000" dirty="0" smtClean="0"/>
              <a:t>planu </a:t>
            </a:r>
            <a:r>
              <a:rPr lang="pl-PL" sz="2000" dirty="0"/>
              <a:t>bazowego powinien być dokument o nazwie </a:t>
            </a:r>
            <a:r>
              <a:rPr lang="pl-PL" sz="2000" dirty="0" smtClean="0"/>
              <a:t>raport </a:t>
            </a:r>
            <a:r>
              <a:rPr lang="pl-PL" sz="2000" dirty="0"/>
              <a:t>statusu. Dokument ten warto regularnie </a:t>
            </a:r>
            <a:r>
              <a:rPr lang="pl-PL" sz="2000" dirty="0" smtClean="0"/>
              <a:t>archiwizować;</a:t>
            </a:r>
            <a:endParaRPr lang="pl-PL" sz="2000" dirty="0"/>
          </a:p>
          <a:p>
            <a:pPr marL="342900" indent="-342900">
              <a:buFont typeface="Arial" panose="020B0604020202020204" pitchFamily="34" charset="0"/>
              <a:buChar char="•"/>
            </a:pPr>
            <a:r>
              <a:rPr lang="pl-PL" sz="2000" dirty="0" smtClean="0"/>
              <a:t>dobrym </a:t>
            </a:r>
            <a:r>
              <a:rPr lang="pl-PL" sz="2000" dirty="0"/>
              <a:t>sposobem na zwiększenie wsparcia </a:t>
            </a:r>
            <a:r>
              <a:rPr lang="pl-PL" sz="2000" dirty="0" smtClean="0"/>
              <a:t>interesariuszy projektu </a:t>
            </a:r>
            <a:r>
              <a:rPr lang="pl-PL" sz="2000" dirty="0"/>
              <a:t>jest regularne informowanie ich o stanie </a:t>
            </a:r>
            <a:r>
              <a:rPr lang="pl-PL" sz="2000" dirty="0" smtClean="0"/>
              <a:t>projektu;</a:t>
            </a:r>
            <a:endParaRPr lang="pl-PL" sz="2000" dirty="0"/>
          </a:p>
          <a:p>
            <a:pPr marL="342900" indent="-342900">
              <a:buFont typeface="Arial" panose="020B0604020202020204" pitchFamily="34" charset="0"/>
              <a:buChar char="•"/>
            </a:pPr>
            <a:r>
              <a:rPr lang="pl-PL" sz="2000" dirty="0"/>
              <a:t>r</a:t>
            </a:r>
            <a:r>
              <a:rPr lang="pl-PL" sz="2000" dirty="0" smtClean="0"/>
              <a:t>aport </a:t>
            </a:r>
            <a:r>
              <a:rPr lang="pl-PL" sz="2000" dirty="0"/>
              <a:t>statusu jest często jednym ze źródeł wiedzy o przyczynach </a:t>
            </a:r>
            <a:r>
              <a:rPr lang="pl-PL" sz="2000" dirty="0" smtClean="0"/>
              <a:t>problemów;</a:t>
            </a:r>
            <a:endParaRPr lang="pl-PL" sz="2000" dirty="0"/>
          </a:p>
          <a:p>
            <a:pPr marL="342900" indent="-342900">
              <a:buFont typeface="Arial" panose="020B0604020202020204" pitchFamily="34" charset="0"/>
              <a:buChar char="•"/>
            </a:pPr>
            <a:r>
              <a:rPr lang="pl-PL" sz="2000" dirty="0" smtClean="0"/>
              <a:t>przegląd </a:t>
            </a:r>
            <a:r>
              <a:rPr lang="pl-PL" sz="2000" dirty="0"/>
              <a:t>kolejnych </a:t>
            </a:r>
            <a:r>
              <a:rPr lang="pl-PL" sz="2000" dirty="0" smtClean="0"/>
              <a:t>raportów </a:t>
            </a:r>
            <a:r>
              <a:rPr lang="pl-PL" sz="2000" dirty="0"/>
              <a:t>statusu może zainspirować do wyciągnięcia interesujących </a:t>
            </a:r>
            <a:r>
              <a:rPr lang="pl-PL" sz="2000" dirty="0" smtClean="0"/>
              <a:t>wniosków.</a:t>
            </a:r>
            <a:endParaRPr lang="pl-PL" sz="2000" dirty="0"/>
          </a:p>
        </p:txBody>
      </p:sp>
    </p:spTree>
    <p:extLst>
      <p:ext uri="{BB962C8B-B14F-4D97-AF65-F5344CB8AC3E}">
        <p14:creationId xmlns:p14="http://schemas.microsoft.com/office/powerpoint/2010/main" val="1807253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Spotkania w projekcie</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pPr marL="342900" indent="-342900">
              <a:buFont typeface="Arial" panose="020B0604020202020204" pitchFamily="34" charset="0"/>
              <a:buChar char="•"/>
            </a:pPr>
            <a:r>
              <a:rPr lang="pl-PL" sz="2000" dirty="0"/>
              <a:t>t</a:t>
            </a:r>
            <a:r>
              <a:rPr lang="pl-PL" sz="2000" dirty="0" smtClean="0"/>
              <a:t>o </a:t>
            </a:r>
            <a:r>
              <a:rPr lang="pl-PL" sz="2000" dirty="0"/>
              <a:t>truizm, że projekty realizują ludzie, a nie programy pocztowe czy maszyny. Spotkania towarzyszą nam na każdym etapie </a:t>
            </a:r>
            <a:r>
              <a:rPr lang="pl-PL" sz="2000" dirty="0" smtClean="0"/>
              <a:t>projektu;</a:t>
            </a:r>
            <a:endParaRPr lang="pl-PL" sz="2000" dirty="0"/>
          </a:p>
          <a:p>
            <a:pPr marL="342900" indent="-342900">
              <a:buFont typeface="Arial" panose="020B0604020202020204" pitchFamily="34" charset="0"/>
              <a:buChar char="•"/>
            </a:pPr>
            <a:r>
              <a:rPr lang="pl-PL" sz="2000" dirty="0"/>
              <a:t>d</a:t>
            </a:r>
            <a:r>
              <a:rPr lang="pl-PL" sz="2000" dirty="0" smtClean="0"/>
              <a:t>ość </a:t>
            </a:r>
            <a:r>
              <a:rPr lang="pl-PL" sz="2000" dirty="0"/>
              <a:t>często w projektach pojawiają się konflikty widoczne w treści korespondencji </a:t>
            </a:r>
            <a:r>
              <a:rPr lang="pl-PL" sz="2000" dirty="0" smtClean="0"/>
              <a:t/>
            </a:r>
            <a:br>
              <a:rPr lang="pl-PL" sz="2000" dirty="0" smtClean="0"/>
            </a:br>
            <a:r>
              <a:rPr lang="pl-PL" sz="2000" dirty="0" smtClean="0"/>
              <a:t>e-mailowej;</a:t>
            </a:r>
            <a:endParaRPr lang="pl-PL" sz="2000" dirty="0"/>
          </a:p>
          <a:p>
            <a:pPr marL="342900" indent="-342900">
              <a:buFont typeface="Arial" panose="020B0604020202020204" pitchFamily="34" charset="0"/>
              <a:buChar char="•"/>
            </a:pPr>
            <a:r>
              <a:rPr lang="pl-PL" sz="2000" dirty="0" smtClean="0"/>
              <a:t>spotykanie </a:t>
            </a:r>
            <a:r>
              <a:rPr lang="pl-PL" sz="2000" dirty="0"/>
              <a:t>się jest istotnym elementem pracy </a:t>
            </a:r>
            <a:r>
              <a:rPr lang="pl-PL" sz="2000" dirty="0" smtClean="0"/>
              <a:t>projektowej.</a:t>
            </a:r>
            <a:endParaRPr lang="pl-PL" sz="2000" dirty="0"/>
          </a:p>
        </p:txBody>
      </p:sp>
    </p:spTree>
    <p:extLst>
      <p:ext uri="{BB962C8B-B14F-4D97-AF65-F5344CB8AC3E}">
        <p14:creationId xmlns:p14="http://schemas.microsoft.com/office/powerpoint/2010/main" val="2007010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Manifest Agile (zarządzanie zwinne)</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r>
              <a:rPr lang="pl-PL" sz="2000" dirty="0"/>
              <a:t>Deklaracja wspólnych zasad dla zwinnych metod tworzenia oprogramowania:</a:t>
            </a:r>
          </a:p>
          <a:p>
            <a:pPr marL="342900" indent="-342900">
              <a:buFont typeface="Arial" panose="020B0604020202020204" pitchFamily="34" charset="0"/>
              <a:buChar char="•"/>
            </a:pPr>
            <a:r>
              <a:rPr lang="pl-PL" sz="2000" dirty="0"/>
              <a:t>ludzie i interakcje ponad procesy i </a:t>
            </a:r>
            <a:r>
              <a:rPr lang="pl-PL" sz="2000" dirty="0" smtClean="0"/>
              <a:t>narzędzia;</a:t>
            </a:r>
            <a:endParaRPr lang="pl-PL" sz="2000" dirty="0"/>
          </a:p>
          <a:p>
            <a:pPr marL="342900" indent="-342900">
              <a:buFont typeface="Arial" panose="020B0604020202020204" pitchFamily="34" charset="0"/>
              <a:buChar char="•"/>
            </a:pPr>
            <a:r>
              <a:rPr lang="pl-PL" sz="2000" dirty="0"/>
              <a:t>działające oprogramowanie ponad szczegółową </a:t>
            </a:r>
            <a:r>
              <a:rPr lang="pl-PL" sz="2000" dirty="0" smtClean="0"/>
              <a:t>dokumentację; </a:t>
            </a:r>
            <a:endParaRPr lang="pl-PL" sz="2000" dirty="0"/>
          </a:p>
          <a:p>
            <a:pPr marL="342900" indent="-342900">
              <a:buFont typeface="Arial" panose="020B0604020202020204" pitchFamily="34" charset="0"/>
              <a:buChar char="•"/>
            </a:pPr>
            <a:r>
              <a:rPr lang="pl-PL" sz="2000" dirty="0" smtClean="0"/>
              <a:t>współpraca </a:t>
            </a:r>
            <a:r>
              <a:rPr lang="pl-PL" sz="2000" dirty="0"/>
              <a:t>z klientem ponad negocjacje </a:t>
            </a:r>
            <a:r>
              <a:rPr lang="pl-PL" sz="2000" dirty="0" smtClean="0"/>
              <a:t>umów;</a:t>
            </a:r>
            <a:endParaRPr lang="pl-PL" sz="2000" dirty="0"/>
          </a:p>
          <a:p>
            <a:pPr marL="342900" indent="-342900">
              <a:buFont typeface="Arial" panose="020B0604020202020204" pitchFamily="34" charset="0"/>
              <a:buChar char="•"/>
            </a:pPr>
            <a:r>
              <a:rPr lang="pl-PL" sz="2000" dirty="0"/>
              <a:t>reagowanie na zmiany ponad realizację założonego </a:t>
            </a:r>
            <a:r>
              <a:rPr lang="pl-PL" sz="2000" dirty="0" smtClean="0"/>
              <a:t>planu.</a:t>
            </a:r>
            <a:endParaRPr lang="pl-PL" sz="2000" dirty="0"/>
          </a:p>
          <a:p>
            <a:pPr marL="342900" indent="-342900">
              <a:buFont typeface="Arial" panose="020B0604020202020204" pitchFamily="34" charset="0"/>
              <a:buChar char="•"/>
            </a:pPr>
            <a:endParaRPr lang="pl-PL" sz="2000" dirty="0"/>
          </a:p>
        </p:txBody>
      </p:sp>
    </p:spTree>
    <p:extLst>
      <p:ext uri="{BB962C8B-B14F-4D97-AF65-F5344CB8AC3E}">
        <p14:creationId xmlns:p14="http://schemas.microsoft.com/office/powerpoint/2010/main" val="2545280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lvl="1"/>
            <a:r>
              <a:rPr lang="pl-PL" sz="4400" dirty="0">
                <a:latin typeface="Lato Black" panose="020F0A02020204030203" pitchFamily="34" charset="-18"/>
              </a:rPr>
              <a:t>Prezentacja danych projektowych </a:t>
            </a:r>
            <a:r>
              <a:rPr lang="pl-PL" sz="4400" dirty="0" smtClean="0">
                <a:latin typeface="Lato Black" panose="020F0A02020204030203" pitchFamily="34" charset="-18"/>
              </a:rPr>
              <a:t>— </a:t>
            </a:r>
            <a:r>
              <a:rPr lang="pl-PL" sz="4400" dirty="0">
                <a:latin typeface="Lato Black" panose="020F0A02020204030203" pitchFamily="34" charset="-18"/>
              </a:rPr>
              <a:t>jak to robić </a:t>
            </a:r>
            <a:r>
              <a:rPr lang="pl-PL" sz="4400" dirty="0" smtClean="0">
                <a:latin typeface="Lato Black" panose="020F0A02020204030203" pitchFamily="34" charset="-18"/>
              </a:rPr>
              <a:t>na </a:t>
            </a:r>
            <a:r>
              <a:rPr lang="pl-PL" sz="4400" dirty="0">
                <a:latin typeface="Lato Black" panose="020F0A02020204030203" pitchFamily="34" charset="-18"/>
              </a:rPr>
              <a:t>co </a:t>
            </a:r>
            <a:r>
              <a:rPr lang="pl-PL" sz="4400" dirty="0" smtClean="0">
                <a:latin typeface="Lato Black" panose="020F0A02020204030203" pitchFamily="34" charset="-18"/>
              </a:rPr>
              <a:t>dzień?</a:t>
            </a:r>
            <a:endParaRPr lang="pl-PL" sz="4400" dirty="0">
              <a:latin typeface="Lato Black" panose="020F0A02020204030203" pitchFamily="34" charset="-18"/>
            </a:endParaRPr>
          </a:p>
        </p:txBody>
      </p:sp>
    </p:spTree>
    <p:extLst>
      <p:ext uri="{BB962C8B-B14F-4D97-AF65-F5344CB8AC3E}">
        <p14:creationId xmlns:p14="http://schemas.microsoft.com/office/powerpoint/2010/main" val="3676976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Portfel </a:t>
            </a:r>
            <a:r>
              <a:rPr lang="pl-PL" sz="2000" dirty="0" smtClean="0"/>
              <a:t>projektów</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pPr marL="342900" indent="-342900">
              <a:buFont typeface="Arial" panose="020B0604020202020204" pitchFamily="34" charset="0"/>
              <a:buChar char="•"/>
            </a:pPr>
            <a:endParaRPr lang="pl-PL" sz="2000" dirty="0"/>
          </a:p>
        </p:txBody>
      </p:sp>
      <p:pic>
        <p:nvPicPr>
          <p:cNvPr id="5" name="Obraz 4" descr="Przykładowa tabela prezentująca portfel projektów."/>
          <p:cNvPicPr>
            <a:picLocks noChangeAspect="1"/>
          </p:cNvPicPr>
          <p:nvPr/>
        </p:nvPicPr>
        <p:blipFill>
          <a:blip r:embed="rId2"/>
          <a:stretch>
            <a:fillRect/>
          </a:stretch>
        </p:blipFill>
        <p:spPr>
          <a:xfrm>
            <a:off x="1206650" y="1439296"/>
            <a:ext cx="8431126" cy="4742508"/>
          </a:xfrm>
          <a:prstGeom prst="rect">
            <a:avLst/>
          </a:prstGeom>
        </p:spPr>
      </p:pic>
    </p:spTree>
    <p:extLst>
      <p:ext uri="{BB962C8B-B14F-4D97-AF65-F5344CB8AC3E}">
        <p14:creationId xmlns:p14="http://schemas.microsoft.com/office/powerpoint/2010/main" val="958906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Wykres w </a:t>
            </a:r>
            <a:r>
              <a:rPr lang="pl-PL" sz="2000" dirty="0" smtClean="0"/>
              <a:t>Excel</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pPr marL="342900" indent="-342900">
              <a:buFont typeface="Arial" panose="020B0604020202020204" pitchFamily="34" charset="0"/>
              <a:buChar char="•"/>
            </a:pPr>
            <a:endParaRPr lang="pl-PL" sz="2000" dirty="0"/>
          </a:p>
        </p:txBody>
      </p:sp>
      <p:pic>
        <p:nvPicPr>
          <p:cNvPr id="6" name="Obraz 5" descr="Przykładowy wykres wygenerowany w programie Excel."/>
          <p:cNvPicPr>
            <a:picLocks noChangeAspect="1"/>
          </p:cNvPicPr>
          <p:nvPr/>
        </p:nvPicPr>
        <p:blipFill>
          <a:blip r:embed="rId2"/>
          <a:stretch>
            <a:fillRect/>
          </a:stretch>
        </p:blipFill>
        <p:spPr>
          <a:xfrm>
            <a:off x="817188" y="1465663"/>
            <a:ext cx="8758238" cy="4390076"/>
          </a:xfrm>
          <a:prstGeom prst="rect">
            <a:avLst/>
          </a:prstGeom>
        </p:spPr>
      </p:pic>
    </p:spTree>
    <p:extLst>
      <p:ext uri="{BB962C8B-B14F-4D97-AF65-F5344CB8AC3E}">
        <p14:creationId xmlns:p14="http://schemas.microsoft.com/office/powerpoint/2010/main" val="46629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Zarządzanie projektowe </a:t>
            </a:r>
            <a:r>
              <a:rPr lang="pl-PL" sz="2000" dirty="0" smtClean="0"/>
              <a:t>— </a:t>
            </a:r>
            <a:r>
              <a:rPr lang="pl-PL" sz="2000" dirty="0"/>
              <a:t>szersze </a:t>
            </a:r>
            <a:r>
              <a:rPr lang="pl-PL" sz="2000" dirty="0" smtClean="0"/>
              <a:t>spojrzenie 2/2</a:t>
            </a:r>
            <a:endParaRPr lang="pl-PL" dirty="0"/>
          </a:p>
        </p:txBody>
      </p:sp>
      <p:sp>
        <p:nvSpPr>
          <p:cNvPr id="3" name="Symbol zastępczy zawartości 2"/>
          <p:cNvSpPr>
            <a:spLocks noGrp="1"/>
          </p:cNvSpPr>
          <p:nvPr>
            <p:ph idx="1"/>
          </p:nvPr>
        </p:nvSpPr>
        <p:spPr/>
        <p:txBody>
          <a:bodyPr>
            <a:normAutofit/>
          </a:bodyPr>
          <a:lstStyle/>
          <a:p>
            <a:r>
              <a:rPr lang="pl-PL" dirty="0">
                <a:latin typeface="Lato "/>
              </a:rPr>
              <a:t>Każdy obywatel na równych zasadach powinien </a:t>
            </a:r>
            <a:r>
              <a:rPr lang="pl-PL" dirty="0" smtClean="0">
                <a:latin typeface="Lato "/>
              </a:rPr>
              <a:t>móc korzystać </a:t>
            </a:r>
            <a:r>
              <a:rPr lang="pl-PL" dirty="0">
                <a:latin typeface="Lato "/>
              </a:rPr>
              <a:t>ze stron internetowych i aplikacji </a:t>
            </a:r>
            <a:r>
              <a:rPr lang="pl-PL" dirty="0" smtClean="0">
                <a:latin typeface="Lato "/>
              </a:rPr>
              <a:t>mobilnych, które tworzy administracja publiczna.</a:t>
            </a:r>
            <a:endParaRPr lang="pl-PL" dirty="0">
              <a:latin typeface="Lato "/>
            </a:endParaRPr>
          </a:p>
        </p:txBody>
      </p:sp>
    </p:spTree>
    <p:extLst>
      <p:ext uri="{BB962C8B-B14F-4D97-AF65-F5344CB8AC3E}">
        <p14:creationId xmlns:p14="http://schemas.microsoft.com/office/powerpoint/2010/main" val="518570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err="1"/>
              <a:t>Kanban</a:t>
            </a:r>
            <a:r>
              <a:rPr lang="pl-PL" sz="2000" dirty="0"/>
              <a:t> </a:t>
            </a:r>
            <a:r>
              <a:rPr lang="pl-PL" sz="2000" dirty="0" smtClean="0"/>
              <a:t>on-line</a:t>
            </a:r>
            <a:endParaRPr lang="pl-PL" dirty="0"/>
          </a:p>
        </p:txBody>
      </p:sp>
      <p:sp>
        <p:nvSpPr>
          <p:cNvPr id="4" name="Symbol zastępczy zawartości 3"/>
          <p:cNvSpPr>
            <a:spLocks noGrp="1"/>
          </p:cNvSpPr>
          <p:nvPr>
            <p:ph idx="1"/>
          </p:nvPr>
        </p:nvSpPr>
        <p:spPr>
          <a:xfrm>
            <a:off x="932330" y="1465663"/>
            <a:ext cx="10560424" cy="4374448"/>
          </a:xfrm>
        </p:spPr>
        <p:txBody>
          <a:bodyPr>
            <a:noAutofit/>
          </a:bodyPr>
          <a:lstStyle/>
          <a:p>
            <a:pPr marL="342900" indent="-342900">
              <a:buFont typeface="Arial" panose="020B0604020202020204" pitchFamily="34" charset="0"/>
              <a:buChar char="•"/>
            </a:pPr>
            <a:endParaRPr lang="pl-PL" sz="2000" dirty="0"/>
          </a:p>
        </p:txBody>
      </p:sp>
      <p:pic>
        <p:nvPicPr>
          <p:cNvPr id="5" name="Obraz 4" descr="Przykładowa tabela kanban."/>
          <p:cNvPicPr>
            <a:picLocks noChangeAspect="1"/>
          </p:cNvPicPr>
          <p:nvPr/>
        </p:nvPicPr>
        <p:blipFill>
          <a:blip r:embed="rId2"/>
          <a:stretch>
            <a:fillRect/>
          </a:stretch>
        </p:blipFill>
        <p:spPr>
          <a:xfrm>
            <a:off x="932330" y="1432922"/>
            <a:ext cx="10128718" cy="3621513"/>
          </a:xfrm>
          <a:prstGeom prst="rect">
            <a:avLst/>
          </a:prstGeom>
        </p:spPr>
      </p:pic>
    </p:spTree>
    <p:extLst>
      <p:ext uri="{BB962C8B-B14F-4D97-AF65-F5344CB8AC3E}">
        <p14:creationId xmlns:p14="http://schemas.microsoft.com/office/powerpoint/2010/main" val="5269646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err="1" smtClean="0"/>
              <a:t>Kanban</a:t>
            </a:r>
            <a:endParaRPr lang="pl-PL" dirty="0"/>
          </a:p>
        </p:txBody>
      </p:sp>
      <p:pic>
        <p:nvPicPr>
          <p:cNvPr id="6" name="Symbol zastępczy zawartości 5" descr="Fotografia tabeli Kanban z naklejonymi karteczkami z opisami."/>
          <p:cNvPicPr>
            <a:picLocks noGrp="1" noChangeAspect="1"/>
          </p:cNvPicPr>
          <p:nvPr>
            <p:ph idx="1"/>
          </p:nvPr>
        </p:nvPicPr>
        <p:blipFill>
          <a:blip r:embed="rId2"/>
          <a:stretch>
            <a:fillRect/>
          </a:stretch>
        </p:blipFill>
        <p:spPr>
          <a:xfrm>
            <a:off x="932330" y="1605054"/>
            <a:ext cx="7008879" cy="3933369"/>
          </a:xfrm>
          <a:prstGeom prst="rect">
            <a:avLst/>
          </a:prstGeom>
        </p:spPr>
      </p:pic>
    </p:spTree>
    <p:extLst>
      <p:ext uri="{BB962C8B-B14F-4D97-AF65-F5344CB8AC3E}">
        <p14:creationId xmlns:p14="http://schemas.microsoft.com/office/powerpoint/2010/main" val="646231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Kamienie </a:t>
            </a:r>
            <a:r>
              <a:rPr lang="pl-PL" sz="2000" dirty="0" smtClean="0"/>
              <a:t>milowe</a:t>
            </a:r>
            <a:endParaRPr lang="pl-PL" dirty="0"/>
          </a:p>
        </p:txBody>
      </p:sp>
      <p:pic>
        <p:nvPicPr>
          <p:cNvPr id="3" name="Symbol zastępczy zawartości 2" descr="Przykład wykresu kamieni milowych."/>
          <p:cNvPicPr>
            <a:picLocks noGrp="1" noChangeAspect="1"/>
          </p:cNvPicPr>
          <p:nvPr>
            <p:ph idx="1"/>
          </p:nvPr>
        </p:nvPicPr>
        <p:blipFill>
          <a:blip r:embed="rId2"/>
          <a:stretch>
            <a:fillRect/>
          </a:stretch>
        </p:blipFill>
        <p:spPr>
          <a:xfrm>
            <a:off x="614677" y="1373277"/>
            <a:ext cx="6624009" cy="4375150"/>
          </a:xfrm>
          <a:prstGeom prst="rect">
            <a:avLst/>
          </a:prstGeom>
        </p:spPr>
      </p:pic>
    </p:spTree>
    <p:extLst>
      <p:ext uri="{BB962C8B-B14F-4D97-AF65-F5344CB8AC3E}">
        <p14:creationId xmlns:p14="http://schemas.microsoft.com/office/powerpoint/2010/main" val="1475487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Karta </a:t>
            </a:r>
            <a:r>
              <a:rPr lang="pl-PL" sz="2000" dirty="0" smtClean="0"/>
              <a:t>projektu (przykład)</a:t>
            </a:r>
            <a:endParaRPr lang="pl-PL" dirty="0"/>
          </a:p>
        </p:txBody>
      </p:sp>
      <p:pic>
        <p:nvPicPr>
          <p:cNvPr id="6" name="Obraz 5" descr="Przykład szablonu karty projektu."/>
          <p:cNvPicPr>
            <a:picLocks noChangeAspect="1"/>
          </p:cNvPicPr>
          <p:nvPr/>
        </p:nvPicPr>
        <p:blipFill>
          <a:blip r:embed="rId2"/>
          <a:stretch>
            <a:fillRect/>
          </a:stretch>
        </p:blipFill>
        <p:spPr>
          <a:xfrm>
            <a:off x="817188" y="1141578"/>
            <a:ext cx="3963472" cy="5116970"/>
          </a:xfrm>
          <a:prstGeom prst="rect">
            <a:avLst/>
          </a:prstGeom>
        </p:spPr>
      </p:pic>
    </p:spTree>
    <p:extLst>
      <p:ext uri="{BB962C8B-B14F-4D97-AF65-F5344CB8AC3E}">
        <p14:creationId xmlns:p14="http://schemas.microsoft.com/office/powerpoint/2010/main" val="132483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Raport </a:t>
            </a:r>
            <a:r>
              <a:rPr lang="pl-PL" sz="2000" dirty="0" smtClean="0"/>
              <a:t>zamknięcia</a:t>
            </a:r>
            <a:endParaRPr lang="pl-PL" dirty="0"/>
          </a:p>
        </p:txBody>
      </p:sp>
      <p:pic>
        <p:nvPicPr>
          <p:cNvPr id="3" name="Obraz 2" descr="Przykład szablonu raportu zamknięcia projektu."/>
          <p:cNvPicPr>
            <a:picLocks noChangeAspect="1"/>
          </p:cNvPicPr>
          <p:nvPr/>
        </p:nvPicPr>
        <p:blipFill>
          <a:blip r:embed="rId2"/>
          <a:stretch>
            <a:fillRect/>
          </a:stretch>
        </p:blipFill>
        <p:spPr>
          <a:xfrm>
            <a:off x="817188" y="1029242"/>
            <a:ext cx="3781425" cy="5800725"/>
          </a:xfrm>
          <a:prstGeom prst="rect">
            <a:avLst/>
          </a:prstGeom>
        </p:spPr>
      </p:pic>
    </p:spTree>
    <p:extLst>
      <p:ext uri="{BB962C8B-B14F-4D97-AF65-F5344CB8AC3E}">
        <p14:creationId xmlns:p14="http://schemas.microsoft.com/office/powerpoint/2010/main" val="3728548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Dodatkowe informacje o zarządzaniu </a:t>
            </a:r>
            <a:r>
              <a:rPr lang="pl-PL" sz="2000" dirty="0" smtClean="0"/>
              <a:t>projektowym</a:t>
            </a:r>
            <a:endParaRPr lang="pl-PL" dirty="0"/>
          </a:p>
        </p:txBody>
      </p:sp>
      <p:sp>
        <p:nvSpPr>
          <p:cNvPr id="4" name="Symbol zastępczy zawartości 3"/>
          <p:cNvSpPr>
            <a:spLocks noGrp="1"/>
          </p:cNvSpPr>
          <p:nvPr>
            <p:ph idx="1"/>
          </p:nvPr>
        </p:nvSpPr>
        <p:spPr>
          <a:xfrm>
            <a:off x="932330" y="1742381"/>
            <a:ext cx="10560424" cy="1014467"/>
          </a:xfrm>
        </p:spPr>
        <p:txBody>
          <a:bodyPr>
            <a:normAutofit/>
          </a:bodyPr>
          <a:lstStyle/>
          <a:p>
            <a:r>
              <a:rPr lang="pl-PL" dirty="0" smtClean="0">
                <a:hlinkClick r:id="rId2"/>
              </a:rPr>
              <a:t>materiały do pobrania o zarządzaniu projektami</a:t>
            </a:r>
            <a:endParaRPr lang="pl-PL" dirty="0"/>
          </a:p>
          <a:p>
            <a:endParaRPr lang="pl-PL" dirty="0"/>
          </a:p>
        </p:txBody>
      </p:sp>
      <p:pic>
        <p:nvPicPr>
          <p:cNvPr id="5" name="Obraz 4" descr="Karta tytułowa książki Przewodnik po zarządzaniu."/>
          <p:cNvPicPr>
            <a:picLocks noChangeAspect="1"/>
          </p:cNvPicPr>
          <p:nvPr/>
        </p:nvPicPr>
        <p:blipFill>
          <a:blip r:embed="rId3"/>
          <a:stretch>
            <a:fillRect/>
          </a:stretch>
        </p:blipFill>
        <p:spPr>
          <a:xfrm>
            <a:off x="215900" y="3010226"/>
            <a:ext cx="2438490" cy="3309937"/>
          </a:xfrm>
          <a:prstGeom prst="rect">
            <a:avLst/>
          </a:prstGeom>
        </p:spPr>
      </p:pic>
      <p:pic>
        <p:nvPicPr>
          <p:cNvPr id="9" name="Obraz 8" descr="Karta tytułowa książki Organizacja biura portfela."/>
          <p:cNvPicPr>
            <a:picLocks noChangeAspect="1"/>
          </p:cNvPicPr>
          <p:nvPr/>
        </p:nvPicPr>
        <p:blipFill>
          <a:blip r:embed="rId4"/>
          <a:stretch>
            <a:fillRect/>
          </a:stretch>
        </p:blipFill>
        <p:spPr>
          <a:xfrm>
            <a:off x="3255678" y="3015806"/>
            <a:ext cx="2376578" cy="3304358"/>
          </a:xfrm>
          <a:prstGeom prst="rect">
            <a:avLst/>
          </a:prstGeom>
        </p:spPr>
      </p:pic>
      <p:pic>
        <p:nvPicPr>
          <p:cNvPr id="10" name="Obraz 9" descr="Karta tytułowa książki Zarządzanie projektami strategicznymi."/>
          <p:cNvPicPr>
            <a:picLocks noChangeAspect="1"/>
          </p:cNvPicPr>
          <p:nvPr/>
        </p:nvPicPr>
        <p:blipFill>
          <a:blip r:embed="rId5"/>
          <a:stretch>
            <a:fillRect/>
          </a:stretch>
        </p:blipFill>
        <p:spPr>
          <a:xfrm>
            <a:off x="6212542" y="3010226"/>
            <a:ext cx="2363514" cy="3321695"/>
          </a:xfrm>
          <a:prstGeom prst="rect">
            <a:avLst/>
          </a:prstGeom>
        </p:spPr>
      </p:pic>
      <p:pic>
        <p:nvPicPr>
          <p:cNvPr id="11" name="Obraz 10" descr="Karta tytułowa książki Zarządzanie projektami strategicznymi."/>
          <p:cNvPicPr>
            <a:picLocks noChangeAspect="1"/>
          </p:cNvPicPr>
          <p:nvPr/>
        </p:nvPicPr>
        <p:blipFill>
          <a:blip r:embed="rId6"/>
          <a:stretch>
            <a:fillRect/>
          </a:stretch>
        </p:blipFill>
        <p:spPr>
          <a:xfrm>
            <a:off x="9065718" y="3010226"/>
            <a:ext cx="2394924" cy="3321696"/>
          </a:xfrm>
          <a:prstGeom prst="rect">
            <a:avLst/>
          </a:prstGeom>
        </p:spPr>
      </p:pic>
    </p:spTree>
    <p:extLst>
      <p:ext uri="{BB962C8B-B14F-4D97-AF65-F5344CB8AC3E}">
        <p14:creationId xmlns:p14="http://schemas.microsoft.com/office/powerpoint/2010/main" val="107291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0" dirty="0">
                <a:latin typeface="Open Sans Semibold" panose="020B0706030804020204" pitchFamily="34" charset="0"/>
                <a:ea typeface="Open Sans Semibold" panose="020B0706030804020204" pitchFamily="34" charset="0"/>
                <a:cs typeface="Open Sans Semibold" panose="020B0706030804020204" pitchFamily="34" charset="0"/>
              </a:rPr>
              <a:t>Pytania?</a:t>
            </a:r>
          </a:p>
        </p:txBody>
      </p:sp>
    </p:spTree>
    <p:extLst>
      <p:ext uri="{BB962C8B-B14F-4D97-AF65-F5344CB8AC3E}">
        <p14:creationId xmlns:p14="http://schemas.microsoft.com/office/powerpoint/2010/main" val="3298302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831850" y="4436198"/>
            <a:ext cx="10317057" cy="1546577"/>
          </a:xfrm>
          <a:prstGeom prst="rect">
            <a:avLst/>
          </a:prstGeom>
          <a:noFill/>
        </p:spPr>
        <p:txBody>
          <a:bodyPr wrap="square" rtlCol="0">
            <a:spAutoFit/>
          </a:bodyPr>
          <a:lstStyle/>
          <a:p>
            <a:pPr>
              <a:lnSpc>
                <a:spcPct val="150000"/>
              </a:lnSpc>
            </a:pPr>
            <a:r>
              <a:rPr lang="pl-PL" sz="2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Zapraszam na naszą stronę </a:t>
            </a:r>
            <a:r>
              <a:rPr lang="pl-PL" sz="2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2"/>
              </a:rPr>
              <a:t>https://www.gov.pl/dostepnosc-cyfrowa</a:t>
            </a:r>
            <a:r>
              <a:rPr lang="pl-PL" sz="2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br>
              <a:rPr lang="pl-PL" sz="2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pl-PL" sz="2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 do kontaktu </a:t>
            </a:r>
            <a:r>
              <a:rPr lang="pl-PL" sz="21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3"/>
              </a:rPr>
              <a:t>dostepnosc.cyfrowa@cyfra.gov.pl</a:t>
            </a:r>
            <a:r>
              <a:rPr lang="pl-PL" sz="2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p>
          <a:p>
            <a:pPr>
              <a:lnSpc>
                <a:spcPct val="150000"/>
              </a:lnSpc>
            </a:pPr>
            <a:r>
              <a:rPr lang="pl-PL" sz="2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 name="Tytuł 1"/>
          <p:cNvSpPr>
            <a:spLocks noGrp="1"/>
          </p:cNvSpPr>
          <p:nvPr>
            <p:ph type="title"/>
          </p:nvPr>
        </p:nvSpPr>
        <p:spPr>
          <a:xfrm>
            <a:off x="831850" y="3135127"/>
            <a:ext cx="10515600" cy="875558"/>
          </a:xfrm>
        </p:spPr>
        <p:txBody>
          <a:bodyPr/>
          <a:lstStyle/>
          <a:p>
            <a:r>
              <a:rPr lang="pl-PL" b="0" dirty="0">
                <a:latin typeface="Open Sans Semibold" panose="020B0706030804020204" pitchFamily="34" charset="0"/>
                <a:ea typeface="Open Sans Semibold" panose="020B0706030804020204" pitchFamily="34" charset="0"/>
                <a:cs typeface="Open Sans Semibold" panose="020B0706030804020204" pitchFamily="34" charset="0"/>
              </a:rPr>
              <a:t>Dziękuję za </a:t>
            </a:r>
            <a:r>
              <a:rPr lang="pl-PL" b="0" dirty="0" smtClean="0">
                <a:latin typeface="Open Sans Semibold" panose="020B0706030804020204" pitchFamily="34" charset="0"/>
                <a:ea typeface="Open Sans Semibold" panose="020B0706030804020204" pitchFamily="34" charset="0"/>
                <a:cs typeface="Open Sans Semibold" panose="020B0706030804020204" pitchFamily="34" charset="0"/>
              </a:rPr>
              <a:t>uwagę</a:t>
            </a:r>
            <a:endParaRPr lang="pl-PL"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111269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lvl="1"/>
            <a:r>
              <a:rPr lang="pl-PL" sz="4400" dirty="0">
                <a:latin typeface="Lato Black" panose="020F0A02020204030203" pitchFamily="34" charset="-18"/>
              </a:rPr>
              <a:t>Zarządzanie projektowe </a:t>
            </a:r>
            <a:r>
              <a:rPr lang="pl-PL" sz="4400" dirty="0" smtClean="0">
                <a:latin typeface="Lato Black" panose="020F0A02020204030203" pitchFamily="34" charset="-18"/>
              </a:rPr>
              <a:t>— </a:t>
            </a:r>
            <a:r>
              <a:rPr lang="pl-PL" sz="4400" dirty="0">
                <a:latin typeface="Lato Black" panose="020F0A02020204030203" pitchFamily="34" charset="-18"/>
              </a:rPr>
              <a:t>co to właściwie jest?</a:t>
            </a:r>
          </a:p>
        </p:txBody>
      </p:sp>
    </p:spTree>
    <p:extLst>
      <p:ext uri="{BB962C8B-B14F-4D97-AF65-F5344CB8AC3E}">
        <p14:creationId xmlns:p14="http://schemas.microsoft.com/office/powerpoint/2010/main" val="133110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Zarządzanie </a:t>
            </a:r>
            <a:r>
              <a:rPr lang="pl-PL" sz="2000" dirty="0" smtClean="0"/>
              <a:t>projektowe — co to jest? </a:t>
            </a:r>
            <a:endParaRPr lang="pl-PL" dirty="0"/>
          </a:p>
        </p:txBody>
      </p:sp>
      <p:sp>
        <p:nvSpPr>
          <p:cNvPr id="3" name="Symbol zastępczy zawartości 2"/>
          <p:cNvSpPr>
            <a:spLocks noGrp="1"/>
          </p:cNvSpPr>
          <p:nvPr>
            <p:ph idx="1"/>
          </p:nvPr>
        </p:nvSpPr>
        <p:spPr/>
        <p:txBody>
          <a:bodyPr>
            <a:normAutofit/>
          </a:bodyPr>
          <a:lstStyle/>
          <a:p>
            <a:r>
              <a:rPr lang="pl-PL" b="1" dirty="0">
                <a:latin typeface="Lato "/>
              </a:rPr>
              <a:t>Zarządzanie projektem</a:t>
            </a:r>
            <a:r>
              <a:rPr lang="pl-PL" dirty="0">
                <a:latin typeface="Lato "/>
              </a:rPr>
              <a:t> (ang. </a:t>
            </a:r>
            <a:r>
              <a:rPr lang="pl-PL" i="1" dirty="0" err="1">
                <a:latin typeface="Lato "/>
              </a:rPr>
              <a:t>project</a:t>
            </a:r>
            <a:r>
              <a:rPr lang="pl-PL" i="1" dirty="0">
                <a:latin typeface="Lato "/>
              </a:rPr>
              <a:t> management</a:t>
            </a:r>
            <a:r>
              <a:rPr lang="pl-PL" dirty="0">
                <a:latin typeface="Lato "/>
              </a:rPr>
              <a:t>) </a:t>
            </a:r>
            <a:r>
              <a:rPr lang="pl-PL" dirty="0" smtClean="0">
                <a:latin typeface="Lato "/>
              </a:rPr>
              <a:t>— </a:t>
            </a:r>
            <a:r>
              <a:rPr lang="pl-PL" dirty="0">
                <a:latin typeface="Lato "/>
              </a:rPr>
              <a:t>pełny zbiór czynności realizowanych w celu osiągnięcia wyznaczonych celów w określonym czasie. Obejmuje między innymi planowanie, harmonogram, realizację, kontrolę i rozliczanie zadań składających się na realizację </a:t>
            </a:r>
            <a:r>
              <a:rPr lang="pl-PL" dirty="0" smtClean="0">
                <a:latin typeface="Lato "/>
              </a:rPr>
              <a:t>projektu</a:t>
            </a:r>
            <a:r>
              <a:rPr lang="pl-PL" dirty="0">
                <a:latin typeface="Lato "/>
              </a:rPr>
              <a:t>.</a:t>
            </a:r>
          </a:p>
        </p:txBody>
      </p:sp>
    </p:spTree>
    <p:extLst>
      <p:ext uri="{BB962C8B-B14F-4D97-AF65-F5344CB8AC3E}">
        <p14:creationId xmlns:p14="http://schemas.microsoft.com/office/powerpoint/2010/main" val="3873144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Zarządzanie projektowe </a:t>
            </a:r>
            <a:r>
              <a:rPr lang="pl-PL" sz="2000" dirty="0" smtClean="0"/>
              <a:t>— </a:t>
            </a:r>
            <a:r>
              <a:rPr lang="pl-PL" sz="2000" dirty="0"/>
              <a:t>podstawowe </a:t>
            </a:r>
            <a:r>
              <a:rPr lang="pl-PL" sz="2000" dirty="0" smtClean="0"/>
              <a:t>terminy 1/4</a:t>
            </a:r>
            <a:endParaRPr lang="pl-PL" dirty="0"/>
          </a:p>
        </p:txBody>
      </p:sp>
      <p:sp>
        <p:nvSpPr>
          <p:cNvPr id="3" name="Symbol zastępczy zawartości 2"/>
          <p:cNvSpPr>
            <a:spLocks noGrp="1"/>
          </p:cNvSpPr>
          <p:nvPr>
            <p:ph idx="1"/>
          </p:nvPr>
        </p:nvSpPr>
        <p:spPr/>
        <p:txBody>
          <a:bodyPr>
            <a:normAutofit/>
          </a:bodyPr>
          <a:lstStyle/>
          <a:p>
            <a:r>
              <a:rPr lang="pl-PL" b="1" dirty="0">
                <a:latin typeface="Lato "/>
              </a:rPr>
              <a:t>Projekt</a:t>
            </a:r>
            <a:r>
              <a:rPr lang="pl-PL" dirty="0">
                <a:latin typeface="Lato "/>
              </a:rPr>
              <a:t> </a:t>
            </a:r>
            <a:r>
              <a:rPr lang="pl-PL" dirty="0" smtClean="0">
                <a:latin typeface="Lato "/>
              </a:rPr>
              <a:t>— </a:t>
            </a:r>
            <a:r>
              <a:rPr lang="pl-PL" dirty="0">
                <a:latin typeface="Lato "/>
              </a:rPr>
              <a:t>wyodrębnione z działalności stałej zorganizowane przedsięwzięcie ukierunkowane na wprowadzenie zmiany polegającej na stworzeniu w określonym czasie i budżecie unikalnego produktu lub usługi, które spełniają określone wymogi jakościowe i ilościowe.</a:t>
            </a:r>
          </a:p>
        </p:txBody>
      </p:sp>
    </p:spTree>
    <p:extLst>
      <p:ext uri="{BB962C8B-B14F-4D97-AF65-F5344CB8AC3E}">
        <p14:creationId xmlns:p14="http://schemas.microsoft.com/office/powerpoint/2010/main" val="215198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Zarządzanie projektowe </a:t>
            </a:r>
            <a:r>
              <a:rPr lang="pl-PL" sz="2000" dirty="0" smtClean="0"/>
              <a:t>— </a:t>
            </a:r>
            <a:r>
              <a:rPr lang="pl-PL" sz="2000" dirty="0"/>
              <a:t>podstawowe </a:t>
            </a:r>
            <a:r>
              <a:rPr lang="pl-PL" sz="2000" dirty="0" smtClean="0"/>
              <a:t>terminy 2/4</a:t>
            </a:r>
            <a:endParaRPr lang="pl-PL" dirty="0"/>
          </a:p>
        </p:txBody>
      </p:sp>
      <p:sp>
        <p:nvSpPr>
          <p:cNvPr id="3" name="Symbol zastępczy zawartości 2"/>
          <p:cNvSpPr>
            <a:spLocks noGrp="1"/>
          </p:cNvSpPr>
          <p:nvPr>
            <p:ph idx="1"/>
          </p:nvPr>
        </p:nvSpPr>
        <p:spPr/>
        <p:txBody>
          <a:bodyPr>
            <a:normAutofit/>
          </a:bodyPr>
          <a:lstStyle/>
          <a:p>
            <a:r>
              <a:rPr lang="pl-PL" b="1" dirty="0">
                <a:latin typeface="Lato "/>
              </a:rPr>
              <a:t>Program</a:t>
            </a:r>
            <a:r>
              <a:rPr lang="pl-PL" dirty="0">
                <a:latin typeface="Lato "/>
              </a:rPr>
              <a:t> </a:t>
            </a:r>
            <a:r>
              <a:rPr lang="pl-PL" dirty="0" smtClean="0">
                <a:latin typeface="Lato "/>
              </a:rPr>
              <a:t>— </a:t>
            </a:r>
            <a:r>
              <a:rPr lang="pl-PL" dirty="0">
                <a:latin typeface="Lato "/>
              </a:rPr>
              <a:t>przedsięwzięcie, w skład którego wchodzą powiązane ze sobą projekty oraz działania związane z zarządzaniem daną inicjatywą. Celem programu jest osiągnięcie w określonym czasie i budżecie konkretnych rezultatów oraz korzyści (efektu strategicznego stanowiącego synergiczną kumulację rezultatów powstałych z wytworzenia produktów projektów wchodzących w skład programu).</a:t>
            </a:r>
            <a:endParaRPr lang="pl-PL" b="1" dirty="0">
              <a:latin typeface="Lato "/>
            </a:endParaRPr>
          </a:p>
        </p:txBody>
      </p:sp>
    </p:spTree>
    <p:extLst>
      <p:ext uri="{BB962C8B-B14F-4D97-AF65-F5344CB8AC3E}">
        <p14:creationId xmlns:p14="http://schemas.microsoft.com/office/powerpoint/2010/main" val="3408745527"/>
      </p:ext>
    </p:extLst>
  </p:cSld>
  <p:clrMapOvr>
    <a:masterClrMapping/>
  </p:clrMapOvr>
</p:sld>
</file>

<file path=ppt/theme/theme1.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Niestandardowy 1">
      <a:majorFont>
        <a:latin typeface="Calibri Light"/>
        <a:ea typeface=""/>
        <a:cs typeface=""/>
      </a:majorFont>
      <a:minorFont>
        <a:latin typeface="Calibri"/>
        <a:ea typeface=""/>
        <a:cs typeface=""/>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18053</TotalTime>
  <Words>2132</Words>
  <Application>Microsoft Office PowerPoint</Application>
  <PresentationFormat>Panoramiczny</PresentationFormat>
  <Paragraphs>206</Paragraphs>
  <Slides>57</Slides>
  <Notes>1</Notes>
  <HiddenSlides>0</HiddenSlides>
  <MMClips>0</MMClips>
  <ScaleCrop>false</ScaleCrop>
  <HeadingPairs>
    <vt:vector size="6" baseType="variant">
      <vt:variant>
        <vt:lpstr>Używane czcionki</vt:lpstr>
      </vt:variant>
      <vt:variant>
        <vt:i4>8</vt:i4>
      </vt:variant>
      <vt:variant>
        <vt:lpstr>Motyw</vt:lpstr>
      </vt:variant>
      <vt:variant>
        <vt:i4>2</vt:i4>
      </vt:variant>
      <vt:variant>
        <vt:lpstr>Tytuły slajdów</vt:lpstr>
      </vt:variant>
      <vt:variant>
        <vt:i4>57</vt:i4>
      </vt:variant>
    </vt:vector>
  </HeadingPairs>
  <TitlesOfParts>
    <vt:vector size="67" baseType="lpstr">
      <vt:lpstr>Arial</vt:lpstr>
      <vt:lpstr>Calibri</vt:lpstr>
      <vt:lpstr>Calibri Light</vt:lpstr>
      <vt:lpstr>Lato</vt:lpstr>
      <vt:lpstr>Lato </vt:lpstr>
      <vt:lpstr>Lato Black</vt:lpstr>
      <vt:lpstr>Open Sans</vt:lpstr>
      <vt:lpstr>Open Sans Semibold</vt:lpstr>
      <vt:lpstr>Office Theme</vt:lpstr>
      <vt:lpstr>Projekt niestandardowy</vt:lpstr>
      <vt:lpstr>Techniki przydatne w zarządzaniu dostępnością cyfrową</vt:lpstr>
      <vt:lpstr>Zakres wykładu</vt:lpstr>
      <vt:lpstr>Zarządzanie projektowe — co to właściwie jest?</vt:lpstr>
      <vt:lpstr>Zarządzanie projektowe — szersze spojrzenie 1/2</vt:lpstr>
      <vt:lpstr>Zarządzanie projektowe — szersze spojrzenie 2/2</vt:lpstr>
      <vt:lpstr>Zarządzanie projektowe — co to właściwie jest?</vt:lpstr>
      <vt:lpstr>Zarządzanie projektowe — co to jest? </vt:lpstr>
      <vt:lpstr>Zarządzanie projektowe — podstawowe terminy 1/4</vt:lpstr>
      <vt:lpstr>Zarządzanie projektowe — podstawowe terminy 2/4</vt:lpstr>
      <vt:lpstr>Zarządzanie projektowe — podstawowe terminy 3/4</vt:lpstr>
      <vt:lpstr>Zarządzanie projektowe — podstawowe terminy 4/4</vt:lpstr>
      <vt:lpstr>Zarządzanie projektowe — proces czy projekt?</vt:lpstr>
      <vt:lpstr>Zarządzanie projektowe — prezentacja produktów cząstkowych</vt:lpstr>
      <vt:lpstr>Zarządzanie projektowe jako wartość, która podnosi efektywność pracy</vt:lpstr>
      <vt:lpstr>Podstawowa struktura organizacyjna projektu</vt:lpstr>
      <vt:lpstr>Cykl życia projektu 1/2</vt:lpstr>
      <vt:lpstr>Cykl życia projektu 2/2</vt:lpstr>
      <vt:lpstr>Cykl życia projektu — faza przygotowania projektu </vt:lpstr>
      <vt:lpstr>Cykl życia projektu — faza planowania projektu </vt:lpstr>
      <vt:lpstr>Cykl życia projektu — faza realizacji projektu</vt:lpstr>
      <vt:lpstr>Cykl życia projektu — faza zamykania projektu</vt:lpstr>
      <vt:lpstr>Cykl życia projektu — monitorowanie korzyści po zamknięciu projektu</vt:lpstr>
      <vt:lpstr>Cykl życia projektu a dostępność cyfrowa</vt:lpstr>
      <vt:lpstr>Jak zarządzać dostępnością cyfrową?</vt:lpstr>
      <vt:lpstr>Jak zarządzać dostępnością cyfrową?</vt:lpstr>
      <vt:lpstr>Popularne techniki, które ułatwiają np. wdrażanie zmian, pracę zespołową, określanie wymagań, zarządzanie czasem, z uwzględnieniem dostępności cyfrowej oraz praktyczne przykłady ich zastosowania</vt:lpstr>
      <vt:lpstr>Kryteria sukcesu projektu</vt:lpstr>
      <vt:lpstr>Karta projektu</vt:lpstr>
      <vt:lpstr>MoSCoW</vt:lpstr>
      <vt:lpstr>Analiza SWOT</vt:lpstr>
      <vt:lpstr>Zamykanie projektu</vt:lpstr>
      <vt:lpstr>Historyjka użytkownika</vt:lpstr>
      <vt:lpstr>Struktura podziału prac (WBS)</vt:lpstr>
      <vt:lpstr>Informacja zwrotna od użytkownika</vt:lpstr>
      <vt:lpstr>Ścieżka krytyczna</vt:lpstr>
      <vt:lpstr>Wykres Gantta</vt:lpstr>
      <vt:lpstr>Tablica kanban</vt:lpstr>
      <vt:lpstr>Budżet projektu</vt:lpstr>
      <vt:lpstr>Źródła marnotrawstwa — MUDA</vt:lpstr>
      <vt:lpstr>Diagram struktury organizacyjnej</vt:lpstr>
      <vt:lpstr>Mapa interesariuszy</vt:lpstr>
      <vt:lpstr>Monitorowanie projektu</vt:lpstr>
      <vt:lpstr>Rejestr zmian</vt:lpstr>
      <vt:lpstr>Raport statusu</vt:lpstr>
      <vt:lpstr>Spotkania w projekcie</vt:lpstr>
      <vt:lpstr>Manifest Agile (zarządzanie zwinne)</vt:lpstr>
      <vt:lpstr>Prezentacja danych projektowych — jak to robić na co dzień?</vt:lpstr>
      <vt:lpstr>Portfel projektów</vt:lpstr>
      <vt:lpstr>Wykres w Excel</vt:lpstr>
      <vt:lpstr>Kanban on-line</vt:lpstr>
      <vt:lpstr>Kanban</vt:lpstr>
      <vt:lpstr>Kamienie milowe</vt:lpstr>
      <vt:lpstr>Karta projektu (przykład)</vt:lpstr>
      <vt:lpstr>Raport zamknięcia</vt:lpstr>
      <vt:lpstr>Dodatkowe informacje o zarządzaniu projektowym</vt:lpstr>
      <vt:lpstr>Pytania?</vt:lpstr>
      <vt:lpstr>Dziękuję za uwagę</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samodzielnie ocenić stan dostępności cyfrowej strony internetowej</dc:title>
  <dc:creator>Filipiak Maciej</dc:creator>
  <cp:lastModifiedBy>Dębska Anna</cp:lastModifiedBy>
  <cp:revision>713</cp:revision>
  <dcterms:created xsi:type="dcterms:W3CDTF">2018-01-11T08:55:36Z</dcterms:created>
  <dcterms:modified xsi:type="dcterms:W3CDTF">2023-10-18T12:50:38Z</dcterms:modified>
</cp:coreProperties>
</file>