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7" r:id="rId2"/>
    <p:sldId id="259" r:id="rId3"/>
    <p:sldId id="260" r:id="rId4"/>
    <p:sldId id="261" r:id="rId5"/>
    <p:sldId id="272" r:id="rId6"/>
    <p:sldId id="295" r:id="rId7"/>
    <p:sldId id="317" r:id="rId8"/>
    <p:sldId id="296" r:id="rId9"/>
    <p:sldId id="291" r:id="rId10"/>
    <p:sldId id="298" r:id="rId11"/>
    <p:sldId id="292" r:id="rId12"/>
    <p:sldId id="299" r:id="rId13"/>
    <p:sldId id="293" r:id="rId14"/>
    <p:sldId id="304" r:id="rId15"/>
    <p:sldId id="318" r:id="rId16"/>
    <p:sldId id="294" r:id="rId17"/>
    <p:sldId id="300" r:id="rId18"/>
    <p:sldId id="306" r:id="rId19"/>
    <p:sldId id="305" r:id="rId20"/>
    <p:sldId id="307" r:id="rId21"/>
    <p:sldId id="308" r:id="rId22"/>
    <p:sldId id="309" r:id="rId23"/>
    <p:sldId id="310" r:id="rId24"/>
    <p:sldId id="267" r:id="rId25"/>
    <p:sldId id="290" r:id="rId26"/>
    <p:sldId id="314" r:id="rId27"/>
    <p:sldId id="319" r:id="rId28"/>
    <p:sldId id="315" r:id="rId29"/>
    <p:sldId id="316" r:id="rId30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3771" autoAdjust="0"/>
  </p:normalViewPr>
  <p:slideViewPr>
    <p:cSldViewPr>
      <p:cViewPr>
        <p:scale>
          <a:sx n="84" d="100"/>
          <a:sy n="84" d="100"/>
        </p:scale>
        <p:origin x="-1110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962913881124279E-2"/>
          <c:y val="0.10419678977369391"/>
          <c:w val="0.90448520919313646"/>
          <c:h val="0.766231377696753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Arkusz1!$A$3</c:f>
              <c:strCache>
                <c:ptCount val="1"/>
                <c:pt idx="0">
                  <c:v>Styczeń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Arkusz1!$B$2:$T$2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Arkusz1!$B$3:$T$3</c:f>
              <c:numCache>
                <c:formatCode>General</c:formatCode>
                <c:ptCount val="19"/>
                <c:pt idx="0">
                  <c:v>14</c:v>
                </c:pt>
                <c:pt idx="1">
                  <c:v>12</c:v>
                </c:pt>
                <c:pt idx="2">
                  <c:v>5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5</c:v>
                </c:pt>
                <c:pt idx="10">
                  <c:v>5</c:v>
                </c:pt>
                <c:pt idx="11">
                  <c:v>10</c:v>
                </c:pt>
                <c:pt idx="12">
                  <c:v>7</c:v>
                </c:pt>
                <c:pt idx="13">
                  <c:v>8</c:v>
                </c:pt>
                <c:pt idx="14">
                  <c:v>5</c:v>
                </c:pt>
                <c:pt idx="15">
                  <c:v>7</c:v>
                </c:pt>
                <c:pt idx="16">
                  <c:v>10</c:v>
                </c:pt>
                <c:pt idx="17">
                  <c:v>6</c:v>
                </c:pt>
                <c:pt idx="18">
                  <c:v>6</c:v>
                </c:pt>
              </c:numCache>
            </c:numRef>
          </c:val>
        </c:ser>
        <c:ser>
          <c:idx val="1"/>
          <c:order val="1"/>
          <c:tx>
            <c:strRef>
              <c:f>Arkusz1!$A$4</c:f>
              <c:strCache>
                <c:ptCount val="1"/>
                <c:pt idx="0">
                  <c:v>Luty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1.4930946137611124E-3"/>
                  <c:y val="-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Arkusz1!$B$2:$T$2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Arkusz1!$B$4:$T$4</c:f>
              <c:numCache>
                <c:formatCode>General</c:formatCode>
                <c:ptCount val="19"/>
                <c:pt idx="0">
                  <c:v>16</c:v>
                </c:pt>
                <c:pt idx="1">
                  <c:v>9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9</c:v>
                </c:pt>
                <c:pt idx="7">
                  <c:v>6</c:v>
                </c:pt>
                <c:pt idx="8">
                  <c:v>6</c:v>
                </c:pt>
                <c:pt idx="9">
                  <c:v>4</c:v>
                </c:pt>
                <c:pt idx="10">
                  <c:v>6</c:v>
                </c:pt>
                <c:pt idx="11">
                  <c:v>9</c:v>
                </c:pt>
                <c:pt idx="12">
                  <c:v>5</c:v>
                </c:pt>
                <c:pt idx="13">
                  <c:v>8</c:v>
                </c:pt>
                <c:pt idx="14">
                  <c:v>5</c:v>
                </c:pt>
                <c:pt idx="15">
                  <c:v>7</c:v>
                </c:pt>
                <c:pt idx="16">
                  <c:v>9</c:v>
                </c:pt>
                <c:pt idx="17">
                  <c:v>6</c:v>
                </c:pt>
                <c:pt idx="18">
                  <c:v>6</c:v>
                </c:pt>
              </c:numCache>
            </c:numRef>
          </c:val>
        </c:ser>
        <c:ser>
          <c:idx val="2"/>
          <c:order val="2"/>
          <c:tx>
            <c:strRef>
              <c:f>Arkusz1!$A$5</c:f>
              <c:strCache>
                <c:ptCount val="1"/>
                <c:pt idx="0">
                  <c:v>Marzec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0"/>
                  <c:y val="-1.6650037331879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"/>
                  <c:y val="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Arkusz1!$B$2:$T$2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Arkusz1!$B$5:$T$5</c:f>
              <c:numCache>
                <c:formatCode>General</c:formatCode>
                <c:ptCount val="19"/>
                <c:pt idx="0">
                  <c:v>13</c:v>
                </c:pt>
                <c:pt idx="1">
                  <c:v>11</c:v>
                </c:pt>
                <c:pt idx="2">
                  <c:v>4</c:v>
                </c:pt>
                <c:pt idx="3">
                  <c:v>9</c:v>
                </c:pt>
                <c:pt idx="4">
                  <c:v>6</c:v>
                </c:pt>
                <c:pt idx="5">
                  <c:v>5</c:v>
                </c:pt>
                <c:pt idx="6">
                  <c:v>7</c:v>
                </c:pt>
                <c:pt idx="7">
                  <c:v>8</c:v>
                </c:pt>
                <c:pt idx="8">
                  <c:v>7</c:v>
                </c:pt>
                <c:pt idx="9">
                  <c:v>4</c:v>
                </c:pt>
                <c:pt idx="10">
                  <c:v>6</c:v>
                </c:pt>
                <c:pt idx="11">
                  <c:v>10</c:v>
                </c:pt>
                <c:pt idx="12">
                  <c:v>6</c:v>
                </c:pt>
                <c:pt idx="13">
                  <c:v>8</c:v>
                </c:pt>
                <c:pt idx="14">
                  <c:v>5</c:v>
                </c:pt>
                <c:pt idx="15">
                  <c:v>5</c:v>
                </c:pt>
                <c:pt idx="16">
                  <c:v>9</c:v>
                </c:pt>
                <c:pt idx="17">
                  <c:v>8</c:v>
                </c:pt>
                <c:pt idx="18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214016"/>
        <c:axId val="93986816"/>
      </c:barChart>
      <c:catAx>
        <c:axId val="112214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986816"/>
        <c:crosses val="autoZero"/>
        <c:auto val="1"/>
        <c:lblAlgn val="ctr"/>
        <c:lblOffset val="100"/>
        <c:noMultiLvlLbl val="0"/>
      </c:catAx>
      <c:valAx>
        <c:axId val="93986816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11221401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40048501795983366"/>
          <c:y val="0.19558781430843991"/>
          <c:w val="0.2745249346438936"/>
          <c:h val="6.5921654352213879E-2"/>
        </c:manualLayout>
      </c:layout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'TVP II kw'!$B$35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II kw'!$A$36:$A$37</c:f>
              <c:strCache>
                <c:ptCount val="2"/>
                <c:pt idx="0">
                  <c:v>Koalicja rządząca II kw 2016 (PiS, SP, PR)</c:v>
                </c:pt>
                <c:pt idx="1">
                  <c:v>Opozycja II kw 2016 (PO, Nowoczesna, Kukiz'15, PSL)</c:v>
                </c:pt>
              </c:strCache>
            </c:strRef>
          </c:cat>
          <c:val>
            <c:numRef>
              <c:f>'TVP II kw'!$B$36:$B$37</c:f>
              <c:numCache>
                <c:formatCode>General</c:formatCode>
                <c:ptCount val="2"/>
                <c:pt idx="0" formatCode="[h]:mm:ss;@">
                  <c:v>3.9962268518518518</c:v>
                </c:pt>
              </c:numCache>
            </c:numRef>
          </c:val>
        </c:ser>
        <c:ser>
          <c:idx val="1"/>
          <c:order val="1"/>
          <c:tx>
            <c:strRef>
              <c:f>'TVP II kw'!$C$35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II kw'!$A$36:$A$37</c:f>
              <c:strCache>
                <c:ptCount val="2"/>
                <c:pt idx="0">
                  <c:v>Koalicja rządząca II kw 2016 (PiS, SP, PR)</c:v>
                </c:pt>
                <c:pt idx="1">
                  <c:v>Opozycja II kw 2016 (PO, Nowoczesna, Kukiz'15, PSL)</c:v>
                </c:pt>
              </c:strCache>
            </c:strRef>
          </c:cat>
          <c:val>
            <c:numRef>
              <c:f>'TVP II kw'!$C$36:$C$37</c:f>
              <c:numCache>
                <c:formatCode>[h]:mm:ss;@</c:formatCode>
                <c:ptCount val="2"/>
                <c:pt idx="1">
                  <c:v>1.9024652777777777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1712512"/>
        <c:axId val="116987520"/>
      </c:barChart>
      <c:catAx>
        <c:axId val="91712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6987520"/>
        <c:crosses val="autoZero"/>
        <c:auto val="1"/>
        <c:lblAlgn val="ctr"/>
        <c:lblOffset val="100"/>
        <c:noMultiLvlLbl val="0"/>
      </c:catAx>
      <c:valAx>
        <c:axId val="116987520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9171251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 I kw'!$A$5</c:f>
              <c:strCache>
                <c:ptCount val="1"/>
                <c:pt idx="0">
                  <c:v>Prawo i Sprawiedliwość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 kw'!$B$4:$C$4</c:f>
              <c:strCache>
                <c:ptCount val="2"/>
                <c:pt idx="0">
                  <c:v>I kwartał 2015</c:v>
                </c:pt>
                <c:pt idx="1">
                  <c:v>I kwartał 2016</c:v>
                </c:pt>
              </c:strCache>
            </c:strRef>
          </c:cat>
          <c:val>
            <c:numRef>
              <c:f>'PR I kw'!$B$5:$C$5</c:f>
              <c:numCache>
                <c:formatCode>[h]:mm:ss;@</c:formatCode>
                <c:ptCount val="2"/>
                <c:pt idx="0" formatCode="h:mm:ss">
                  <c:v>0.68056712962962962</c:v>
                </c:pt>
                <c:pt idx="1">
                  <c:v>1.0742824074074073</c:v>
                </c:pt>
              </c:numCache>
            </c:numRef>
          </c:val>
        </c:ser>
        <c:ser>
          <c:idx val="1"/>
          <c:order val="1"/>
          <c:tx>
            <c:strRef>
              <c:f>'PR I kw'!$A$6</c:f>
              <c:strCache>
                <c:ptCount val="1"/>
                <c:pt idx="0">
                  <c:v>Platforma Obywatelska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 kw'!$B$4:$C$4</c:f>
              <c:strCache>
                <c:ptCount val="2"/>
                <c:pt idx="0">
                  <c:v>I kwartał 2015</c:v>
                </c:pt>
                <c:pt idx="1">
                  <c:v>I kwartał 2016</c:v>
                </c:pt>
              </c:strCache>
            </c:strRef>
          </c:cat>
          <c:val>
            <c:numRef>
              <c:f>'PR I kw'!$B$6:$C$6</c:f>
              <c:numCache>
                <c:formatCode>[h]:mm:ss;@</c:formatCode>
                <c:ptCount val="2"/>
                <c:pt idx="0" formatCode="h:mm:ss">
                  <c:v>0.84884259259259265</c:v>
                </c:pt>
                <c:pt idx="1">
                  <c:v>0.78140046296296295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709440"/>
        <c:axId val="116984064"/>
      </c:barChart>
      <c:catAx>
        <c:axId val="91709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6984064"/>
        <c:crosses val="autoZero"/>
        <c:auto val="1"/>
        <c:lblAlgn val="ctr"/>
        <c:lblOffset val="100"/>
        <c:noMultiLvlLbl val="0"/>
      </c:catAx>
      <c:valAx>
        <c:axId val="116984064"/>
        <c:scaling>
          <c:orientation val="minMax"/>
          <c:max val="1.2"/>
          <c:min val="0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0"/>
        <c:majorTickMark val="out"/>
        <c:minorTickMark val="none"/>
        <c:tickLblPos val="nextTo"/>
        <c:crossAx val="9170944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'PR I kw'!$B$33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 kw'!$A$34:$A$35</c:f>
              <c:strCache>
                <c:ptCount val="2"/>
                <c:pt idx="0">
                  <c:v>Koalicja rządząca I kw 2015 (PO, PSL)</c:v>
                </c:pt>
                <c:pt idx="1">
                  <c:v>Opozycja I kw 2015 (PiS, SLD, TR, Zjednoczona Prawica</c:v>
                </c:pt>
              </c:strCache>
            </c:strRef>
          </c:cat>
          <c:val>
            <c:numRef>
              <c:f>'PR I kw'!$B$34:$B$35</c:f>
              <c:numCache>
                <c:formatCode>General</c:formatCode>
                <c:ptCount val="2"/>
                <c:pt idx="0" formatCode="[h]:mm:ss;@">
                  <c:v>1.2395717592592592</c:v>
                </c:pt>
              </c:numCache>
            </c:numRef>
          </c:val>
        </c:ser>
        <c:ser>
          <c:idx val="1"/>
          <c:order val="1"/>
          <c:tx>
            <c:strRef>
              <c:f>'PR I kw'!$C$33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 kw'!$A$34:$A$35</c:f>
              <c:strCache>
                <c:ptCount val="2"/>
                <c:pt idx="0">
                  <c:v>Koalicja rządząca I kw 2015 (PO, PSL)</c:v>
                </c:pt>
                <c:pt idx="1">
                  <c:v>Opozycja I kw 2015 (PiS, SLD, TR, Zjednoczona Prawica</c:v>
                </c:pt>
              </c:strCache>
            </c:strRef>
          </c:cat>
          <c:val>
            <c:numRef>
              <c:f>'PR I kw'!$C$34:$C$35</c:f>
              <c:numCache>
                <c:formatCode>[h]:mm:ss;@</c:formatCode>
                <c:ptCount val="2"/>
                <c:pt idx="1">
                  <c:v>1.3577430555555554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875264"/>
        <c:axId val="116988672"/>
      </c:barChart>
      <c:catAx>
        <c:axId val="116875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6988672"/>
        <c:crosses val="autoZero"/>
        <c:auto val="1"/>
        <c:lblAlgn val="ctr"/>
        <c:lblOffset val="100"/>
        <c:noMultiLvlLbl val="0"/>
      </c:catAx>
      <c:valAx>
        <c:axId val="116988672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11687526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'PR I kw'!$B$36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 kw'!$A$37:$A$38</c:f>
              <c:strCache>
                <c:ptCount val="2"/>
                <c:pt idx="0">
                  <c:v>Koalicja rządząca I kw 2016 (PiS, SP, PR)</c:v>
                </c:pt>
                <c:pt idx="1">
                  <c:v>Opozycja I kw 2016 (PO, Nowoczesna, Kukiz'15, PSL)</c:v>
                </c:pt>
              </c:strCache>
            </c:strRef>
          </c:cat>
          <c:val>
            <c:numRef>
              <c:f>'PR I kw'!$B$37:$B$38</c:f>
              <c:numCache>
                <c:formatCode>General</c:formatCode>
                <c:ptCount val="2"/>
                <c:pt idx="0" formatCode="[h]:mm:ss;@">
                  <c:v>1.1609259259259257</c:v>
                </c:pt>
              </c:numCache>
            </c:numRef>
          </c:val>
        </c:ser>
        <c:ser>
          <c:idx val="1"/>
          <c:order val="1"/>
          <c:tx>
            <c:strRef>
              <c:f>'PR I kw'!$C$36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 kw'!$A$37:$A$38</c:f>
              <c:strCache>
                <c:ptCount val="2"/>
                <c:pt idx="0">
                  <c:v>Koalicja rządząca I kw 2016 (PiS, SP, PR)</c:v>
                </c:pt>
                <c:pt idx="1">
                  <c:v>Opozycja I kw 2016 (PO, Nowoczesna, Kukiz'15, PSL)</c:v>
                </c:pt>
              </c:strCache>
            </c:strRef>
          </c:cat>
          <c:val>
            <c:numRef>
              <c:f>'PR I kw'!$C$37:$C$38</c:f>
              <c:numCache>
                <c:formatCode>[h]:mm:ss;@</c:formatCode>
                <c:ptCount val="2"/>
                <c:pt idx="1">
                  <c:v>1.366747685185185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062656"/>
        <c:axId val="117043136"/>
      </c:barChart>
      <c:catAx>
        <c:axId val="117062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7043136"/>
        <c:crosses val="autoZero"/>
        <c:auto val="1"/>
        <c:lblAlgn val="ctr"/>
        <c:lblOffset val="100"/>
        <c:noMultiLvlLbl val="0"/>
      </c:catAx>
      <c:valAx>
        <c:axId val="117043136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11706265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 II kw'!$A$6</c:f>
              <c:strCache>
                <c:ptCount val="1"/>
                <c:pt idx="0">
                  <c:v>Prawo i Sprawiedliwość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II kw'!$B$5:$C$5</c:f>
              <c:strCache>
                <c:ptCount val="2"/>
                <c:pt idx="0">
                  <c:v>II kwartał 2015</c:v>
                </c:pt>
                <c:pt idx="1">
                  <c:v>II kwartał 2016</c:v>
                </c:pt>
              </c:strCache>
            </c:strRef>
          </c:cat>
          <c:val>
            <c:numRef>
              <c:f>'PR II kw'!$B$6:$C$6</c:f>
              <c:numCache>
                <c:formatCode>[h]:mm:ss</c:formatCode>
                <c:ptCount val="2"/>
                <c:pt idx="0" formatCode="h:mm:ss">
                  <c:v>0.60124999999999995</c:v>
                </c:pt>
                <c:pt idx="1">
                  <c:v>1.0069212962962963</c:v>
                </c:pt>
              </c:numCache>
            </c:numRef>
          </c:val>
        </c:ser>
        <c:ser>
          <c:idx val="1"/>
          <c:order val="1"/>
          <c:tx>
            <c:strRef>
              <c:f>'PR II kw'!$A$7</c:f>
              <c:strCache>
                <c:ptCount val="1"/>
                <c:pt idx="0">
                  <c:v>Platforma Obywatelska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II kw'!$B$5:$C$5</c:f>
              <c:strCache>
                <c:ptCount val="2"/>
                <c:pt idx="0">
                  <c:v>II kwartał 2015</c:v>
                </c:pt>
                <c:pt idx="1">
                  <c:v>II kwartał 2016</c:v>
                </c:pt>
              </c:strCache>
            </c:strRef>
          </c:cat>
          <c:val>
            <c:numRef>
              <c:f>'PR II kw'!$B$7:$C$7</c:f>
              <c:numCache>
                <c:formatCode>h:mm:ss</c:formatCode>
                <c:ptCount val="2"/>
                <c:pt idx="0">
                  <c:v>0.82486111111111116</c:v>
                </c:pt>
                <c:pt idx="1">
                  <c:v>0.71086805555555566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875776"/>
        <c:axId val="117045440"/>
      </c:barChart>
      <c:catAx>
        <c:axId val="116875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7045440"/>
        <c:crosses val="autoZero"/>
        <c:auto val="1"/>
        <c:lblAlgn val="ctr"/>
        <c:lblOffset val="100"/>
        <c:noMultiLvlLbl val="0"/>
      </c:catAx>
      <c:valAx>
        <c:axId val="117045440"/>
        <c:scaling>
          <c:orientation val="minMax"/>
          <c:min val="0"/>
        </c:scaling>
        <c:delete val="0"/>
        <c:axPos val="l"/>
        <c:majorGridlines/>
        <c:numFmt formatCode="[h]:mm:ss;@" sourceLinked="0"/>
        <c:majorTickMark val="out"/>
        <c:minorTickMark val="none"/>
        <c:tickLblPos val="nextTo"/>
        <c:crossAx val="11687577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'PR II kw'!$B$35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II kw'!$A$36:$A$37</c:f>
              <c:strCache>
                <c:ptCount val="2"/>
                <c:pt idx="0">
                  <c:v>Koalicja rządząca II kw 2015 (PO, PSL)</c:v>
                </c:pt>
                <c:pt idx="1">
                  <c:v>Opozycja II kw 2015 (PiS, SLD, TR, Zjednoczona Prawica</c:v>
                </c:pt>
              </c:strCache>
            </c:strRef>
          </c:cat>
          <c:val>
            <c:numRef>
              <c:f>'PR II kw'!$B$36:$B$37</c:f>
              <c:numCache>
                <c:formatCode>General</c:formatCode>
                <c:ptCount val="2"/>
                <c:pt idx="0" formatCode="[h]:mm:ss;@">
                  <c:v>1.1812268518518518</c:v>
                </c:pt>
              </c:numCache>
            </c:numRef>
          </c:val>
        </c:ser>
        <c:ser>
          <c:idx val="1"/>
          <c:order val="1"/>
          <c:tx>
            <c:strRef>
              <c:f>'PR II kw'!$C$35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II kw'!$A$36:$A$37</c:f>
              <c:strCache>
                <c:ptCount val="2"/>
                <c:pt idx="0">
                  <c:v>Koalicja rządząca II kw 2015 (PO, PSL)</c:v>
                </c:pt>
                <c:pt idx="1">
                  <c:v>Opozycja II kw 2015 (PiS, SLD, TR, Zjednoczona Prawica</c:v>
                </c:pt>
              </c:strCache>
            </c:strRef>
          </c:cat>
          <c:val>
            <c:numRef>
              <c:f>'PR II kw'!$C$36:$C$37</c:f>
              <c:numCache>
                <c:formatCode>[h]:mm:ss;@</c:formatCode>
                <c:ptCount val="2"/>
                <c:pt idx="1">
                  <c:v>1.2362384259259258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876800"/>
        <c:axId val="119209984"/>
      </c:barChart>
      <c:catAx>
        <c:axId val="116876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9209984"/>
        <c:crosses val="autoZero"/>
        <c:auto val="1"/>
        <c:lblAlgn val="ctr"/>
        <c:lblOffset val="100"/>
        <c:noMultiLvlLbl val="0"/>
      </c:catAx>
      <c:valAx>
        <c:axId val="119209984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11687680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'PR II kw'!$B$38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II kw'!$A$39:$A$40</c:f>
              <c:strCache>
                <c:ptCount val="2"/>
                <c:pt idx="0">
                  <c:v>Koalicja rządząca II kw 2016 (PiS, SP, PR)</c:v>
                </c:pt>
                <c:pt idx="1">
                  <c:v>Opozycja II kw 2016 (PO, Nowoczesna, Kukiz'15, PSL)</c:v>
                </c:pt>
              </c:strCache>
            </c:strRef>
          </c:cat>
          <c:val>
            <c:numRef>
              <c:f>'PR II kw'!$B$39:$B$40</c:f>
              <c:numCache>
                <c:formatCode>General</c:formatCode>
                <c:ptCount val="2"/>
                <c:pt idx="0" formatCode="[h]:mm:ss;@">
                  <c:v>1.1090277777777777</c:v>
                </c:pt>
              </c:numCache>
            </c:numRef>
          </c:val>
        </c:ser>
        <c:ser>
          <c:idx val="1"/>
          <c:order val="1"/>
          <c:tx>
            <c:strRef>
              <c:f>'PR II kw'!$C$38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 II kw'!$A$39:$A$40</c:f>
              <c:strCache>
                <c:ptCount val="2"/>
                <c:pt idx="0">
                  <c:v>Koalicja rządząca II kw 2016 (PiS, SP, PR)</c:v>
                </c:pt>
                <c:pt idx="1">
                  <c:v>Opozycja II kw 2016 (PO, Nowoczesna, Kukiz'15, PSL)</c:v>
                </c:pt>
              </c:strCache>
            </c:strRef>
          </c:cat>
          <c:val>
            <c:numRef>
              <c:f>'PR II kw'!$C$39:$C$40</c:f>
              <c:numCache>
                <c:formatCode>[h]:mm:ss;@</c:formatCode>
                <c:ptCount val="2"/>
                <c:pt idx="1">
                  <c:v>1.1631134259259259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877312"/>
        <c:axId val="119211712"/>
      </c:barChart>
      <c:catAx>
        <c:axId val="116877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9211712"/>
        <c:crosses val="autoZero"/>
        <c:auto val="1"/>
        <c:lblAlgn val="ctr"/>
        <c:lblOffset val="100"/>
        <c:noMultiLvlLbl val="0"/>
      </c:catAx>
      <c:valAx>
        <c:axId val="119211712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11687731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962913881124279E-2"/>
          <c:y val="0.10419678977369391"/>
          <c:w val="0.90448520919313646"/>
          <c:h val="0.766231377696753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'pp ilość'!$A$3</c:f>
              <c:strCache>
                <c:ptCount val="1"/>
                <c:pt idx="0">
                  <c:v>kwiecień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'pp ilość'!$B$2:$T$2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ZielonaG.</c:v>
                </c:pt>
              </c:strCache>
            </c:strRef>
          </c:cat>
          <c:val>
            <c:numRef>
              <c:f>'pp ilość'!$B$3:$T$3</c:f>
              <c:numCache>
                <c:formatCode>General</c:formatCode>
                <c:ptCount val="19"/>
                <c:pt idx="0">
                  <c:v>13</c:v>
                </c:pt>
                <c:pt idx="1">
                  <c:v>14</c:v>
                </c:pt>
                <c:pt idx="2">
                  <c:v>5</c:v>
                </c:pt>
                <c:pt idx="3">
                  <c:v>5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7</c:v>
                </c:pt>
                <c:pt idx="8">
                  <c:v>7</c:v>
                </c:pt>
                <c:pt idx="9">
                  <c:v>6</c:v>
                </c:pt>
                <c:pt idx="10">
                  <c:v>7</c:v>
                </c:pt>
                <c:pt idx="11">
                  <c:v>10</c:v>
                </c:pt>
                <c:pt idx="12">
                  <c:v>9</c:v>
                </c:pt>
                <c:pt idx="13">
                  <c:v>7</c:v>
                </c:pt>
                <c:pt idx="14">
                  <c:v>5</c:v>
                </c:pt>
                <c:pt idx="15">
                  <c:v>7</c:v>
                </c:pt>
                <c:pt idx="16">
                  <c:v>11</c:v>
                </c:pt>
                <c:pt idx="17">
                  <c:v>5</c:v>
                </c:pt>
                <c:pt idx="18">
                  <c:v>7</c:v>
                </c:pt>
              </c:numCache>
            </c:numRef>
          </c:val>
        </c:ser>
        <c:ser>
          <c:idx val="1"/>
          <c:order val="1"/>
          <c:tx>
            <c:strRef>
              <c:f>'pp ilość'!$A$4</c:f>
              <c:strCache>
                <c:ptCount val="1"/>
                <c:pt idx="0">
                  <c:v>maj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1.4930946137611124E-3"/>
                  <c:y val="-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'pp ilość'!$B$2:$T$2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ZielonaG.</c:v>
                </c:pt>
              </c:strCache>
            </c:strRef>
          </c:cat>
          <c:val>
            <c:numRef>
              <c:f>'pp ilość'!$B$4:$T$4</c:f>
              <c:numCache>
                <c:formatCode>General</c:formatCode>
                <c:ptCount val="19"/>
                <c:pt idx="0">
                  <c:v>13</c:v>
                </c:pt>
                <c:pt idx="1">
                  <c:v>11</c:v>
                </c:pt>
                <c:pt idx="2">
                  <c:v>4</c:v>
                </c:pt>
                <c:pt idx="3">
                  <c:v>8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6</c:v>
                </c:pt>
                <c:pt idx="9">
                  <c:v>4</c:v>
                </c:pt>
                <c:pt idx="10">
                  <c:v>6</c:v>
                </c:pt>
                <c:pt idx="11">
                  <c:v>10</c:v>
                </c:pt>
                <c:pt idx="12">
                  <c:v>6</c:v>
                </c:pt>
                <c:pt idx="13">
                  <c:v>7</c:v>
                </c:pt>
                <c:pt idx="14">
                  <c:v>6</c:v>
                </c:pt>
                <c:pt idx="15">
                  <c:v>6</c:v>
                </c:pt>
                <c:pt idx="16">
                  <c:v>8</c:v>
                </c:pt>
                <c:pt idx="17">
                  <c:v>6</c:v>
                </c:pt>
                <c:pt idx="18">
                  <c:v>7</c:v>
                </c:pt>
              </c:numCache>
            </c:numRef>
          </c:val>
        </c:ser>
        <c:ser>
          <c:idx val="2"/>
          <c:order val="2"/>
          <c:tx>
            <c:strRef>
              <c:f>'pp ilość'!$A$5</c:f>
              <c:strCache>
                <c:ptCount val="1"/>
                <c:pt idx="0">
                  <c:v>czerwiec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'pp ilość'!$B$2:$T$2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ZielonaG.</c:v>
                </c:pt>
              </c:strCache>
            </c:strRef>
          </c:cat>
          <c:val>
            <c:numRef>
              <c:f>'pp ilość'!$B$5:$T$5</c:f>
              <c:numCache>
                <c:formatCode>General</c:formatCode>
                <c:ptCount val="19"/>
                <c:pt idx="0">
                  <c:v>9</c:v>
                </c:pt>
                <c:pt idx="1">
                  <c:v>9</c:v>
                </c:pt>
                <c:pt idx="2">
                  <c:v>5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7</c:v>
                </c:pt>
                <c:pt idx="8">
                  <c:v>7</c:v>
                </c:pt>
                <c:pt idx="9">
                  <c:v>4</c:v>
                </c:pt>
                <c:pt idx="10">
                  <c:v>6</c:v>
                </c:pt>
                <c:pt idx="11">
                  <c:v>9</c:v>
                </c:pt>
                <c:pt idx="12">
                  <c:v>6</c:v>
                </c:pt>
                <c:pt idx="13">
                  <c:v>8</c:v>
                </c:pt>
                <c:pt idx="14">
                  <c:v>5</c:v>
                </c:pt>
                <c:pt idx="15">
                  <c:v>6</c:v>
                </c:pt>
                <c:pt idx="16">
                  <c:v>11</c:v>
                </c:pt>
                <c:pt idx="17">
                  <c:v>5</c:v>
                </c:pt>
                <c:pt idx="18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215040"/>
        <c:axId val="93989120"/>
      </c:barChart>
      <c:catAx>
        <c:axId val="11221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989120"/>
        <c:crosses val="autoZero"/>
        <c:auto val="1"/>
        <c:lblAlgn val="ctr"/>
        <c:lblOffset val="100"/>
        <c:noMultiLvlLbl val="0"/>
      </c:catAx>
      <c:valAx>
        <c:axId val="93989120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1122150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40017885981230966"/>
          <c:y val="0.12937422768726925"/>
          <c:w val="0.2917495746857357"/>
          <c:h val="6.895639228559082E-2"/>
        </c:manualLayout>
      </c:layout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962913881124279E-2"/>
          <c:y val="0.10419678977369391"/>
          <c:w val="0.90448520919313646"/>
          <c:h val="0.766231377696753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Styczeń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Arkusz1!$B$2:$T$2</c:f>
              <c:numCache>
                <c:formatCode>General</c:formatCode>
                <c:ptCount val="19"/>
                <c:pt idx="0">
                  <c:v>17</c:v>
                </c:pt>
                <c:pt idx="1">
                  <c:v>12</c:v>
                </c:pt>
                <c:pt idx="2">
                  <c:v>3</c:v>
                </c:pt>
                <c:pt idx="3">
                  <c:v>4</c:v>
                </c:pt>
                <c:pt idx="4">
                  <c:v>2</c:v>
                </c:pt>
                <c:pt idx="5">
                  <c:v>12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3</c:v>
                </c:pt>
                <c:pt idx="11">
                  <c:v>5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5</c:v>
                </c:pt>
                <c:pt idx="17">
                  <c:v>3</c:v>
                </c:pt>
                <c:pt idx="18">
                  <c:v>1</c:v>
                </c:pt>
              </c:numCache>
            </c:numRef>
          </c:val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Luty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1.4930946137611124E-3"/>
                  <c:y val="-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Arkusz1!$B$3:$T$3</c:f>
              <c:numCache>
                <c:formatCode>General</c:formatCode>
                <c:ptCount val="19"/>
                <c:pt idx="0">
                  <c:v>7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10</c:v>
                </c:pt>
                <c:pt idx="6">
                  <c:v>2</c:v>
                </c:pt>
                <c:pt idx="7">
                  <c:v>2</c:v>
                </c:pt>
                <c:pt idx="8">
                  <c:v>4</c:v>
                </c:pt>
                <c:pt idx="9">
                  <c:v>2</c:v>
                </c:pt>
                <c:pt idx="10">
                  <c:v>3</c:v>
                </c:pt>
                <c:pt idx="11">
                  <c:v>5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3</c:v>
                </c:pt>
                <c:pt idx="16">
                  <c:v>6</c:v>
                </c:pt>
                <c:pt idx="17">
                  <c:v>0</c:v>
                </c:pt>
                <c:pt idx="18">
                  <c:v>3</c:v>
                </c:pt>
              </c:numCache>
            </c:numRef>
          </c:val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Marzec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0"/>
                  <c:y val="-1.6650037331879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"/>
                  <c:y val="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Arkusz1!$B$4:$T$4</c:f>
              <c:numCache>
                <c:formatCode>General</c:formatCode>
                <c:ptCount val="19"/>
                <c:pt idx="0">
                  <c:v>11</c:v>
                </c:pt>
                <c:pt idx="1">
                  <c:v>11</c:v>
                </c:pt>
                <c:pt idx="2">
                  <c:v>7</c:v>
                </c:pt>
                <c:pt idx="3">
                  <c:v>4</c:v>
                </c:pt>
                <c:pt idx="4">
                  <c:v>2</c:v>
                </c:pt>
                <c:pt idx="5">
                  <c:v>11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  <c:pt idx="11">
                  <c:v>5</c:v>
                </c:pt>
                <c:pt idx="12">
                  <c:v>5</c:v>
                </c:pt>
                <c:pt idx="13">
                  <c:v>2</c:v>
                </c:pt>
                <c:pt idx="14">
                  <c:v>2</c:v>
                </c:pt>
                <c:pt idx="15">
                  <c:v>7</c:v>
                </c:pt>
                <c:pt idx="16">
                  <c:v>3</c:v>
                </c:pt>
                <c:pt idx="17">
                  <c:v>3</c:v>
                </c:pt>
                <c:pt idx="18">
                  <c:v>2</c:v>
                </c:pt>
              </c:numCache>
            </c:numRef>
          </c:val>
        </c:ser>
        <c:ser>
          <c:idx val="5"/>
          <c:order val="3"/>
          <c:tx>
            <c:strRef>
              <c:f>Arkusz1!$A$6</c:f>
              <c:strCache>
                <c:ptCount val="1"/>
              </c:strCache>
            </c:strRef>
          </c:tx>
          <c:invertIfNegative val="0"/>
          <c:dLbls>
            <c:dLbl>
              <c:idx val="1"/>
              <c:layout>
                <c:manualLayout>
                  <c:x val="2.9861892275222248E-3"/>
                  <c:y val="-2.1312019076774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Arkusz1!$B$6:$T$6</c:f>
              <c:numCache>
                <c:formatCode>General</c:formatCode>
                <c:ptCount val="19"/>
              </c:numCache>
            </c:numRef>
          </c:val>
        </c:ser>
        <c:ser>
          <c:idx val="6"/>
          <c:order val="4"/>
          <c:tx>
            <c:strRef>
              <c:f>Arkusz1!$A$7</c:f>
              <c:strCache>
                <c:ptCount val="1"/>
              </c:strCache>
            </c:strRef>
          </c:tx>
          <c:invertIfNegative val="0"/>
          <c:dLbls>
            <c:dLbl>
              <c:idx val="3"/>
              <c:layout>
                <c:manualLayout>
                  <c:x val="0"/>
                  <c:y val="-2.3976021461370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"/>
                  <c:y val="-1.5984014307580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4.479283841283337E-3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Arkusz1!$B$7:$T$7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368640"/>
        <c:axId val="93992000"/>
      </c:barChart>
      <c:catAx>
        <c:axId val="112368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992000"/>
        <c:crosses val="autoZero"/>
        <c:auto val="1"/>
        <c:lblAlgn val="ctr"/>
        <c:lblOffset val="100"/>
        <c:noMultiLvlLbl val="0"/>
      </c:catAx>
      <c:valAx>
        <c:axId val="93992000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1123686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38166166628148318"/>
          <c:y val="0.11937586163679657"/>
          <c:w val="0.266488638092646"/>
          <c:h val="6.895639228559082E-2"/>
        </c:manualLayout>
      </c:layout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962913881124279E-2"/>
          <c:y val="0.10419678977369391"/>
          <c:w val="0.90448520919313646"/>
          <c:h val="0.766231377696753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'zz ilość'!$A$2</c:f>
              <c:strCache>
                <c:ptCount val="1"/>
                <c:pt idx="0">
                  <c:v>kwiecień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'zz ilość'!$B$1:$T$1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'zz ilość'!$B$2:$T$2</c:f>
              <c:numCache>
                <c:formatCode>General</c:formatCode>
                <c:ptCount val="19"/>
                <c:pt idx="0" formatCode="0;[Red]0">
                  <c:v>15</c:v>
                </c:pt>
                <c:pt idx="1">
                  <c:v>8</c:v>
                </c:pt>
                <c:pt idx="2">
                  <c:v>3</c:v>
                </c:pt>
                <c:pt idx="3">
                  <c:v>7</c:v>
                </c:pt>
                <c:pt idx="4">
                  <c:v>2</c:v>
                </c:pt>
                <c:pt idx="5">
                  <c:v>20</c:v>
                </c:pt>
                <c:pt idx="6">
                  <c:v>5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 formatCode="0;[Red]0">
                  <c:v>3</c:v>
                </c:pt>
                <c:pt idx="11" formatCode="0;[Red]0">
                  <c:v>3</c:v>
                </c:pt>
                <c:pt idx="12" formatCode="0;[Red]0">
                  <c:v>11</c:v>
                </c:pt>
                <c:pt idx="13" formatCode="0;[Red]0">
                  <c:v>4</c:v>
                </c:pt>
                <c:pt idx="14" formatCode="0;[Red]0">
                  <c:v>2</c:v>
                </c:pt>
                <c:pt idx="15" formatCode="0;[Red]0">
                  <c:v>6</c:v>
                </c:pt>
                <c:pt idx="16">
                  <c:v>4</c:v>
                </c:pt>
                <c:pt idx="17" formatCode="0;[Red]0">
                  <c:v>4</c:v>
                </c:pt>
                <c:pt idx="18" formatCode="0;[Red]0">
                  <c:v>2</c:v>
                </c:pt>
              </c:numCache>
            </c:numRef>
          </c:val>
        </c:ser>
        <c:ser>
          <c:idx val="1"/>
          <c:order val="1"/>
          <c:tx>
            <c:strRef>
              <c:f>'zz ilość'!$A$3</c:f>
              <c:strCache>
                <c:ptCount val="1"/>
                <c:pt idx="0">
                  <c:v>maj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1.4930946137611124E-3"/>
                  <c:y val="-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'zz ilość'!$B$1:$T$1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'zz ilość'!$B$3:$T$3</c:f>
              <c:numCache>
                <c:formatCode>General</c:formatCode>
                <c:ptCount val="19"/>
                <c:pt idx="0" formatCode="0;[Red]0">
                  <c:v>15</c:v>
                </c:pt>
                <c:pt idx="1">
                  <c:v>9</c:v>
                </c:pt>
                <c:pt idx="2">
                  <c:v>2</c:v>
                </c:pt>
                <c:pt idx="3">
                  <c:v>4</c:v>
                </c:pt>
                <c:pt idx="4">
                  <c:v>3</c:v>
                </c:pt>
                <c:pt idx="5">
                  <c:v>21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 formatCode="0;[Red]0">
                  <c:v>3</c:v>
                </c:pt>
                <c:pt idx="11" formatCode="0;[Red]0">
                  <c:v>6</c:v>
                </c:pt>
                <c:pt idx="12" formatCode="0;[Red]0">
                  <c:v>9</c:v>
                </c:pt>
                <c:pt idx="13" formatCode="0;[Red]0">
                  <c:v>2</c:v>
                </c:pt>
                <c:pt idx="14" formatCode="0;[Red]0">
                  <c:v>2</c:v>
                </c:pt>
                <c:pt idx="15" formatCode="0;[Red]0">
                  <c:v>5</c:v>
                </c:pt>
                <c:pt idx="16">
                  <c:v>4</c:v>
                </c:pt>
                <c:pt idx="17" formatCode="0;[Red]0">
                  <c:v>4</c:v>
                </c:pt>
                <c:pt idx="18" formatCode="0;[Red]0">
                  <c:v>2</c:v>
                </c:pt>
              </c:numCache>
            </c:numRef>
          </c:val>
        </c:ser>
        <c:ser>
          <c:idx val="2"/>
          <c:order val="2"/>
          <c:tx>
            <c:strRef>
              <c:f>'zz ilość'!$A$4</c:f>
              <c:strCache>
                <c:ptCount val="1"/>
                <c:pt idx="0">
                  <c:v>czerwiec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0"/>
                  <c:y val="-1.6650037331879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"/>
                  <c:y val="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'zz ilość'!$B$1:$T$1</c:f>
              <c:strCache>
                <c:ptCount val="19"/>
                <c:pt idx="0">
                  <c:v>TVP SA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Warszawa</c:v>
                </c:pt>
                <c:pt idx="17">
                  <c:v>Wrocław</c:v>
                </c:pt>
                <c:pt idx="18">
                  <c:v>Zielona G.</c:v>
                </c:pt>
              </c:strCache>
            </c:strRef>
          </c:cat>
          <c:val>
            <c:numRef>
              <c:f>'zz ilość'!$B$4:$T$4</c:f>
              <c:numCache>
                <c:formatCode>General</c:formatCode>
                <c:ptCount val="19"/>
                <c:pt idx="0" formatCode="0;[Red]0">
                  <c:v>12</c:v>
                </c:pt>
                <c:pt idx="1">
                  <c:v>10</c:v>
                </c:pt>
                <c:pt idx="2">
                  <c:v>3</c:v>
                </c:pt>
                <c:pt idx="3">
                  <c:v>7</c:v>
                </c:pt>
                <c:pt idx="4">
                  <c:v>4</c:v>
                </c:pt>
                <c:pt idx="5">
                  <c:v>18</c:v>
                </c:pt>
                <c:pt idx="6">
                  <c:v>5</c:v>
                </c:pt>
                <c:pt idx="7">
                  <c:v>2</c:v>
                </c:pt>
                <c:pt idx="8">
                  <c:v>3</c:v>
                </c:pt>
                <c:pt idx="9">
                  <c:v>3</c:v>
                </c:pt>
                <c:pt idx="10" formatCode="0;[Red]0">
                  <c:v>4</c:v>
                </c:pt>
                <c:pt idx="11" formatCode="0;[Red]0">
                  <c:v>3</c:v>
                </c:pt>
                <c:pt idx="12" formatCode="0;[Red]0">
                  <c:v>10</c:v>
                </c:pt>
                <c:pt idx="13" formatCode="0;[Red]0">
                  <c:v>2</c:v>
                </c:pt>
                <c:pt idx="14" formatCode="0;[Red]0">
                  <c:v>2</c:v>
                </c:pt>
                <c:pt idx="15" formatCode="0;[Red]0">
                  <c:v>12</c:v>
                </c:pt>
                <c:pt idx="16">
                  <c:v>5</c:v>
                </c:pt>
                <c:pt idx="17" formatCode="0;[Red]0">
                  <c:v>4</c:v>
                </c:pt>
                <c:pt idx="18" formatCode="0;[Red]0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367104"/>
        <c:axId val="93994304"/>
      </c:barChart>
      <c:catAx>
        <c:axId val="112367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994304"/>
        <c:crosses val="autoZero"/>
        <c:auto val="1"/>
        <c:lblAlgn val="ctr"/>
        <c:lblOffset val="100"/>
        <c:noMultiLvlLbl val="0"/>
      </c:catAx>
      <c:valAx>
        <c:axId val="93994304"/>
        <c:scaling>
          <c:orientation val="minMax"/>
          <c:max val="60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0;[Red]0" sourceLinked="1"/>
        <c:majorTickMark val="out"/>
        <c:minorTickMark val="none"/>
        <c:tickLblPos val="nextTo"/>
        <c:crossAx val="1123671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55537203666388235"/>
          <c:y val="0.12937422768726925"/>
          <c:w val="0.28774953478508086"/>
          <c:h val="6.895639228559082E-2"/>
        </c:manualLayout>
      </c:layout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'TVP I kw'!$A$6</c:f>
              <c:strCache>
                <c:ptCount val="1"/>
                <c:pt idx="0">
                  <c:v>Prawo i Sprawiedliwość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 kw'!$B$5:$C$5</c:f>
              <c:strCache>
                <c:ptCount val="2"/>
                <c:pt idx="0">
                  <c:v>I kwartał 2015</c:v>
                </c:pt>
                <c:pt idx="1">
                  <c:v>I kwartał 2016</c:v>
                </c:pt>
              </c:strCache>
            </c:strRef>
          </c:cat>
          <c:val>
            <c:numRef>
              <c:f>'TVP I kw'!$B$6:$C$6</c:f>
              <c:numCache>
                <c:formatCode>[h]:mm:ss;@</c:formatCode>
                <c:ptCount val="2"/>
                <c:pt idx="0">
                  <c:v>1.0973842592592593</c:v>
                </c:pt>
                <c:pt idx="1">
                  <c:v>3.4223148148148148</c:v>
                </c:pt>
              </c:numCache>
            </c:numRef>
          </c:val>
        </c:ser>
        <c:ser>
          <c:idx val="1"/>
          <c:order val="1"/>
          <c:tx>
            <c:strRef>
              <c:f>'TVP I kw'!$A$7</c:f>
              <c:strCache>
                <c:ptCount val="1"/>
                <c:pt idx="0">
                  <c:v>Platforma Obywatelska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 kw'!$B$5:$C$5</c:f>
              <c:strCache>
                <c:ptCount val="2"/>
                <c:pt idx="0">
                  <c:v>I kwartał 2015</c:v>
                </c:pt>
                <c:pt idx="1">
                  <c:v>I kwartał 2016</c:v>
                </c:pt>
              </c:strCache>
            </c:strRef>
          </c:cat>
          <c:val>
            <c:numRef>
              <c:f>'TVP I kw'!$B$7:$C$7</c:f>
              <c:numCache>
                <c:formatCode>[h]:mm:ss;@</c:formatCode>
                <c:ptCount val="2"/>
                <c:pt idx="0">
                  <c:v>2.0293402777777776</c:v>
                </c:pt>
                <c:pt idx="1">
                  <c:v>1.5499652777777779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523072"/>
        <c:axId val="112896832"/>
      </c:barChart>
      <c:catAx>
        <c:axId val="91523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2896832"/>
        <c:crosses val="autoZero"/>
        <c:auto val="1"/>
        <c:lblAlgn val="ctr"/>
        <c:lblOffset val="100"/>
        <c:noMultiLvlLbl val="0"/>
      </c:catAx>
      <c:valAx>
        <c:axId val="112896832"/>
        <c:scaling>
          <c:orientation val="minMax"/>
          <c:max val="3.5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0"/>
        <c:majorTickMark val="out"/>
        <c:minorTickMark val="none"/>
        <c:tickLblPos val="nextTo"/>
        <c:crossAx val="9152307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'TVP I kw'!$B$59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 kw'!$A$60:$A$61</c:f>
              <c:strCache>
                <c:ptCount val="2"/>
                <c:pt idx="0">
                  <c:v>Koalicja rządząca I kw 2015 (PO, PSL)</c:v>
                </c:pt>
                <c:pt idx="1">
                  <c:v>Opozycja I kw 2015 (PiS, SLD, TR, Zjednoczona Prawica</c:v>
                </c:pt>
              </c:strCache>
            </c:strRef>
          </c:cat>
          <c:val>
            <c:numRef>
              <c:f>'TVP I kw'!$B$60:$B$61</c:f>
              <c:numCache>
                <c:formatCode>General</c:formatCode>
                <c:ptCount val="2"/>
                <c:pt idx="0" formatCode="[h]:mm:ss;@">
                  <c:v>2.930625</c:v>
                </c:pt>
              </c:numCache>
            </c:numRef>
          </c:val>
        </c:ser>
        <c:ser>
          <c:idx val="1"/>
          <c:order val="1"/>
          <c:tx>
            <c:strRef>
              <c:f>'TVP I kw'!$C$59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 kw'!$A$60:$A$61</c:f>
              <c:strCache>
                <c:ptCount val="2"/>
                <c:pt idx="0">
                  <c:v>Koalicja rządząca I kw 2015 (PO, PSL)</c:v>
                </c:pt>
                <c:pt idx="1">
                  <c:v>Opozycja I kw 2015 (PiS, SLD, TR, Zjednoczona Prawica</c:v>
                </c:pt>
              </c:strCache>
            </c:strRef>
          </c:cat>
          <c:val>
            <c:numRef>
              <c:f>'TVP I kw'!$C$60:$C$61</c:f>
              <c:numCache>
                <c:formatCode>[h]:mm:ss;@</c:formatCode>
                <c:ptCount val="2"/>
                <c:pt idx="1">
                  <c:v>2.3821990740740739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1524096"/>
        <c:axId val="112899712"/>
      </c:barChart>
      <c:catAx>
        <c:axId val="91524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2899712"/>
        <c:crosses val="autoZero"/>
        <c:auto val="1"/>
        <c:lblAlgn val="ctr"/>
        <c:lblOffset val="100"/>
        <c:noMultiLvlLbl val="0"/>
      </c:catAx>
      <c:valAx>
        <c:axId val="112899712"/>
        <c:scaling>
          <c:orientation val="minMax"/>
          <c:max val="4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9152409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'TVP I kw'!$B$62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 kw'!$A$63:$A$64</c:f>
              <c:strCache>
                <c:ptCount val="2"/>
                <c:pt idx="0">
                  <c:v>Koalicja rządząca I kw 2016 (PiS, SP, PR)</c:v>
                </c:pt>
                <c:pt idx="1">
                  <c:v>Opozycja I kw 2016 (PO, Nowoczesna, Kukiz'15, PSL)</c:v>
                </c:pt>
              </c:strCache>
            </c:strRef>
          </c:cat>
          <c:val>
            <c:numRef>
              <c:f>'TVP I kw'!$B$63:$B$64</c:f>
              <c:numCache>
                <c:formatCode>General</c:formatCode>
                <c:ptCount val="2"/>
                <c:pt idx="0" formatCode="[h]:mm:ss;@">
                  <c:v>3.7962962962962963</c:v>
                </c:pt>
              </c:numCache>
            </c:numRef>
          </c:val>
        </c:ser>
        <c:ser>
          <c:idx val="1"/>
          <c:order val="1"/>
          <c:tx>
            <c:strRef>
              <c:f>'TVP I kw'!$C$62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 kw'!$A$63:$A$64</c:f>
              <c:strCache>
                <c:ptCount val="2"/>
                <c:pt idx="0">
                  <c:v>Koalicja rządząca I kw 2016 (PiS, SP, PR)</c:v>
                </c:pt>
                <c:pt idx="1">
                  <c:v>Opozycja I kw 2016 (PO, Nowoczesna, Kukiz'15, PSL)</c:v>
                </c:pt>
              </c:strCache>
            </c:strRef>
          </c:cat>
          <c:val>
            <c:numRef>
              <c:f>'TVP I kw'!$C$63:$C$64</c:f>
              <c:numCache>
                <c:formatCode>[h]:mm:ss;@</c:formatCode>
                <c:ptCount val="2"/>
                <c:pt idx="1">
                  <c:v>2.8200578703703703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062144"/>
        <c:axId val="112901440"/>
      </c:barChart>
      <c:catAx>
        <c:axId val="11706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2901440"/>
        <c:crosses val="autoZero"/>
        <c:auto val="1"/>
        <c:lblAlgn val="ctr"/>
        <c:lblOffset val="100"/>
        <c:noMultiLvlLbl val="0"/>
      </c:catAx>
      <c:valAx>
        <c:axId val="112901440"/>
        <c:scaling>
          <c:orientation val="minMax"/>
          <c:max val="4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1170621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'TVP II kw'!$A$5</c:f>
              <c:strCache>
                <c:ptCount val="1"/>
                <c:pt idx="0">
                  <c:v>Prawo i Sprawiedliwość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II kw'!$B$4:$C$4</c:f>
              <c:strCache>
                <c:ptCount val="2"/>
                <c:pt idx="0">
                  <c:v>II kwartał 2015</c:v>
                </c:pt>
                <c:pt idx="1">
                  <c:v>II kwartał 2016</c:v>
                </c:pt>
              </c:strCache>
            </c:strRef>
          </c:cat>
          <c:val>
            <c:numRef>
              <c:f>'TVP II kw'!$B$5:$C$5</c:f>
              <c:numCache>
                <c:formatCode>[h]:mm:ss</c:formatCode>
                <c:ptCount val="2"/>
                <c:pt idx="0">
                  <c:v>1.0955902777777777</c:v>
                </c:pt>
                <c:pt idx="1">
                  <c:v>3.4743402777777779</c:v>
                </c:pt>
              </c:numCache>
            </c:numRef>
          </c:val>
        </c:ser>
        <c:ser>
          <c:idx val="1"/>
          <c:order val="1"/>
          <c:tx>
            <c:strRef>
              <c:f>'TVP II kw'!$A$6</c:f>
              <c:strCache>
                <c:ptCount val="1"/>
                <c:pt idx="0">
                  <c:v>Platforma Obywatelska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II kw'!$B$4:$C$4</c:f>
              <c:strCache>
                <c:ptCount val="2"/>
                <c:pt idx="0">
                  <c:v>II kwartał 2015</c:v>
                </c:pt>
                <c:pt idx="1">
                  <c:v>II kwartał 2016</c:v>
                </c:pt>
              </c:strCache>
            </c:strRef>
          </c:cat>
          <c:val>
            <c:numRef>
              <c:f>'TVP II kw'!$B$6:$C$6</c:f>
              <c:numCache>
                <c:formatCode>h:mm:ss</c:formatCode>
                <c:ptCount val="2"/>
                <c:pt idx="0" formatCode="[h]:mm:ss">
                  <c:v>1.8312847222222224</c:v>
                </c:pt>
                <c:pt idx="1">
                  <c:v>0.93767361111111114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705344"/>
        <c:axId val="116983488"/>
      </c:barChart>
      <c:catAx>
        <c:axId val="91705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6983488"/>
        <c:crosses val="autoZero"/>
        <c:auto val="1"/>
        <c:lblAlgn val="ctr"/>
        <c:lblOffset val="100"/>
        <c:noMultiLvlLbl val="0"/>
      </c:catAx>
      <c:valAx>
        <c:axId val="116983488"/>
        <c:scaling>
          <c:orientation val="minMax"/>
          <c:max val="4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0"/>
        <c:majorTickMark val="out"/>
        <c:minorTickMark val="none"/>
        <c:tickLblPos val="nextTo"/>
        <c:crossAx val="917053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'TVP II kw'!$B$32</c:f>
              <c:strCache>
                <c:ptCount val="1"/>
                <c:pt idx="0">
                  <c:v>Koalicja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II kw'!$A$33:$A$34</c:f>
              <c:strCache>
                <c:ptCount val="2"/>
                <c:pt idx="0">
                  <c:v>Koalicja rządząca II kw 2015 (PO, PSL)</c:v>
                </c:pt>
                <c:pt idx="1">
                  <c:v>Opozycja II kw 2015 (PiS, SLD, TR, Zjednoczona Prawica</c:v>
                </c:pt>
              </c:strCache>
            </c:strRef>
          </c:cat>
          <c:val>
            <c:numRef>
              <c:f>'TVP II kw'!$B$33:$B$34</c:f>
              <c:numCache>
                <c:formatCode>General</c:formatCode>
                <c:ptCount val="2"/>
                <c:pt idx="0" formatCode="[h]:mm:ss;@">
                  <c:v>2.3503935185185187</c:v>
                </c:pt>
              </c:numCache>
            </c:numRef>
          </c:val>
        </c:ser>
        <c:ser>
          <c:idx val="1"/>
          <c:order val="1"/>
          <c:tx>
            <c:strRef>
              <c:f>'TVP II kw'!$C$32</c:f>
              <c:strCache>
                <c:ptCount val="1"/>
                <c:pt idx="0">
                  <c:v>Opozycja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'TVP II kw'!$A$33:$A$34</c:f>
              <c:strCache>
                <c:ptCount val="2"/>
                <c:pt idx="0">
                  <c:v>Koalicja rządząca II kw 2015 (PO, PSL)</c:v>
                </c:pt>
                <c:pt idx="1">
                  <c:v>Opozycja II kw 2015 (PiS, SLD, TR, Zjednoczona Prawica</c:v>
                </c:pt>
              </c:strCache>
            </c:strRef>
          </c:cat>
          <c:val>
            <c:numRef>
              <c:f>'TVP II kw'!$C$33:$C$34</c:f>
              <c:numCache>
                <c:formatCode>[h]:mm:ss;@</c:formatCode>
                <c:ptCount val="2"/>
                <c:pt idx="1">
                  <c:v>2.1031365740740742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1706368"/>
        <c:axId val="116985792"/>
      </c:barChart>
      <c:catAx>
        <c:axId val="91706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16985792"/>
        <c:crosses val="autoZero"/>
        <c:auto val="1"/>
        <c:lblAlgn val="ctr"/>
        <c:lblOffset val="100"/>
        <c:noMultiLvlLbl val="0"/>
      </c:catAx>
      <c:valAx>
        <c:axId val="116985792"/>
        <c:scaling>
          <c:orientation val="minMax"/>
          <c:max val="4.5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[h]:mm:ss;@" sourceLinked="1"/>
        <c:majorTickMark val="out"/>
        <c:minorTickMark val="none"/>
        <c:tickLblPos val="nextTo"/>
        <c:crossAx val="91706368"/>
        <c:crosses val="autoZero"/>
        <c:crossBetween val="between"/>
        <c:majorUnit val="0.5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0.76595</cdr:x>
      <cdr:y>0.08242</cdr:y>
    </cdr:from>
    <cdr:to>
      <cdr:x>0.87121</cdr:x>
      <cdr:y>0.14435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515078" y="428644"/>
          <a:ext cx="895323" cy="322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0.07687</cdr:x>
      <cdr:y>0.01249</cdr:y>
    </cdr:from>
    <cdr:to>
      <cdr:x>0.9967</cdr:x>
      <cdr:y>0.13508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682033" y="59603"/>
          <a:ext cx="8161564" cy="585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1200" dirty="0"/>
        </a:p>
      </cdr:txBody>
    </cdr:sp>
  </cdr:relSizeAnchor>
  <cdr:relSizeAnchor xmlns:cdr="http://schemas.openxmlformats.org/drawingml/2006/chartDrawing">
    <cdr:from>
      <cdr:x>0.76595</cdr:x>
      <cdr:y>0.08242</cdr:y>
    </cdr:from>
    <cdr:to>
      <cdr:x>0.87121</cdr:x>
      <cdr:y>0.14435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515078" y="428644"/>
          <a:ext cx="895323" cy="322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0.76595</cdr:x>
      <cdr:y>0.08242</cdr:y>
    </cdr:from>
    <cdr:to>
      <cdr:x>0.87121</cdr:x>
      <cdr:y>0.14435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515078" y="428644"/>
          <a:ext cx="895323" cy="322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0.01165</cdr:x>
      <cdr:y>0.00751</cdr:y>
    </cdr:from>
    <cdr:to>
      <cdr:x>0.99627</cdr:x>
      <cdr:y>0.12736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03534" y="39605"/>
          <a:ext cx="8753060" cy="632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200" dirty="0"/>
        </a:p>
      </cdr:txBody>
    </cdr:sp>
  </cdr:relSizeAnchor>
  <cdr:relSizeAnchor xmlns:cdr="http://schemas.openxmlformats.org/drawingml/2006/chartDrawing">
    <cdr:from>
      <cdr:x>0.76595</cdr:x>
      <cdr:y>0.08242</cdr:y>
    </cdr:from>
    <cdr:to>
      <cdr:x>0.87121</cdr:x>
      <cdr:y>0.14435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515078" y="428644"/>
          <a:ext cx="895323" cy="322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11C9B-0920-4FA1-BDD3-94A85C12B0B2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5D38A-E175-4785-BA9B-912ED1D6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211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2D8C0-6D37-4EF0-A820-F50BA36AE5BB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38435-5BE3-4A68-BF11-9C9FDB0E18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9544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435-5BE3-4A68-BF11-9C9FDB0E184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8311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435-5BE3-4A68-BF11-9C9FDB0E184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104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435-5BE3-4A68-BF11-9C9FDB0E184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445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435-5BE3-4A68-BF11-9C9FDB0E1847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0353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435-5BE3-4A68-BF11-9C9FDB0E1847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3186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435-5BE3-4A68-BF11-9C9FDB0E1847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599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414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242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143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91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063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2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448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5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27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761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767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7838E-E043-41BC-9DF1-37F1A003B498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016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3"/>
          <p:cNvPicPr>
            <a:picLocks noChangeAspect="1"/>
          </p:cNvPicPr>
          <p:nvPr/>
        </p:nvPicPr>
        <p:blipFill>
          <a:blip r:embed="rId2" cstate="print"/>
          <a:srcRect r="73625" b="50000"/>
          <a:stretch>
            <a:fillRect/>
          </a:stretch>
        </p:blipFill>
        <p:spPr bwMode="auto">
          <a:xfrm>
            <a:off x="0" y="0"/>
            <a:ext cx="2483768" cy="3531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rostokąt 2"/>
          <p:cNvSpPr/>
          <p:nvPr/>
        </p:nvSpPr>
        <p:spPr>
          <a:xfrm>
            <a:off x="1619672" y="2564904"/>
            <a:ext cx="65882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 smtClean="0">
                <a:solidFill>
                  <a:schemeClr val="accent1"/>
                </a:solidFill>
              </a:rPr>
              <a:t>INFORMACJA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 smtClean="0">
                <a:solidFill>
                  <a:schemeClr val="accent1"/>
                </a:solidFill>
              </a:rPr>
              <a:t>z </a:t>
            </a:r>
            <a:r>
              <a:rPr lang="pl-PL" sz="2800" b="1" dirty="0">
                <a:solidFill>
                  <a:schemeClr val="accent1"/>
                </a:solidFill>
              </a:rPr>
              <a:t>realizacji obowiązków nadawców publicznych wynikających z rozporządzenia KRRiT z 24 kwietnia 2003 </a:t>
            </a:r>
            <a:r>
              <a:rPr lang="pl-PL" sz="2800" b="1" dirty="0" smtClean="0">
                <a:solidFill>
                  <a:schemeClr val="accent1"/>
                </a:solidFill>
              </a:rPr>
              <a:t>roku</a:t>
            </a:r>
          </a:p>
          <a:p>
            <a:pPr algn="ctr"/>
            <a:r>
              <a:rPr lang="pl-PL" sz="2800" b="1" dirty="0" smtClean="0">
                <a:solidFill>
                  <a:schemeClr val="accent1"/>
                </a:solidFill>
              </a:rPr>
              <a:t>I </a:t>
            </a:r>
            <a:r>
              <a:rPr lang="pl-PL" sz="2800" b="1" dirty="0" err="1" smtClean="0">
                <a:solidFill>
                  <a:schemeClr val="accent1"/>
                </a:solidFill>
              </a:rPr>
              <a:t>i</a:t>
            </a:r>
            <a:r>
              <a:rPr lang="pl-PL" sz="2800" b="1" dirty="0" smtClean="0">
                <a:solidFill>
                  <a:schemeClr val="accent1"/>
                </a:solidFill>
              </a:rPr>
              <a:t> II kwartał 2016 roku</a:t>
            </a:r>
            <a:endParaRPr lang="pl-PL" sz="2000" b="1" dirty="0" smtClean="0">
              <a:solidFill>
                <a:schemeClr val="accent1"/>
              </a:solidFill>
            </a:endParaRPr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pPr algn="r"/>
            <a:r>
              <a:rPr lang="pl-PL" sz="2000" dirty="0" smtClean="0">
                <a:solidFill>
                  <a:schemeClr val="accent1"/>
                </a:solidFill>
              </a:rPr>
              <a:t>Warszawa,  25 sierpnia 2016 r.</a:t>
            </a:r>
            <a:endParaRPr lang="pl-PL" sz="2000" dirty="0">
              <a:solidFill>
                <a:schemeClr val="accent1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85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799288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§ 1</a:t>
            </a:r>
            <a:r>
              <a:rPr lang="pl-PL" sz="2400" b="1" dirty="0">
                <a:solidFill>
                  <a:srgbClr val="FF0000"/>
                </a:solidFill>
              </a:rPr>
              <a:t>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pkt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 – liczba partii politycznych II kwartał 2016 r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824694"/>
              </p:ext>
            </p:extLst>
          </p:nvPr>
        </p:nvGraphicFramePr>
        <p:xfrm>
          <a:off x="611560" y="1533107"/>
          <a:ext cx="8352928" cy="1046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"/>
                <a:gridCol w="276814"/>
                <a:gridCol w="405817"/>
                <a:gridCol w="405817"/>
                <a:gridCol w="495728"/>
                <a:gridCol w="432048"/>
                <a:gridCol w="432048"/>
                <a:gridCol w="360040"/>
                <a:gridCol w="360040"/>
                <a:gridCol w="354998"/>
                <a:gridCol w="405817"/>
                <a:gridCol w="405817"/>
                <a:gridCol w="405817"/>
                <a:gridCol w="405817"/>
                <a:gridCol w="405817"/>
                <a:gridCol w="405817"/>
                <a:gridCol w="405817"/>
                <a:gridCol w="476691"/>
                <a:gridCol w="432048"/>
                <a:gridCol w="432048"/>
              </a:tblGrid>
              <a:tr h="323351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 kw. 2016</a:t>
                      </a:r>
                      <a:endParaRPr lang="pl-PL" sz="8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TVP SA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PR SA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Białystok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Bydgoszcz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Gdańsk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Katowice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Kielce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Koszalin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Kraków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Lublin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Łódź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Olsztyn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Opole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Poznań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Rzeszów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Szczecin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Warszawa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Wrocław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800" u="none" strike="noStrike" dirty="0" err="1">
                          <a:solidFill>
                            <a:schemeClr val="accent2"/>
                          </a:solidFill>
                          <a:effectLst/>
                        </a:rPr>
                        <a:t>ZielonaG</a:t>
                      </a:r>
                      <a:r>
                        <a:rPr lang="pl-PL" sz="8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.</a:t>
                      </a:r>
                      <a:endParaRPr lang="pl-PL" sz="8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</a:tr>
              <a:tr h="323351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kwiecień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13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9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</a:tr>
              <a:tr h="199717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maj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13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8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</a:tr>
              <a:tr h="199717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czerwiec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10" marR="9510" marT="9510" marB="0" anchor="b"/>
                </a:tc>
              </a:tr>
            </a:tbl>
          </a:graphicData>
        </a:graphic>
      </p:graphicFrame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895802"/>
              </p:ext>
            </p:extLst>
          </p:nvPr>
        </p:nvGraphicFramePr>
        <p:xfrm>
          <a:off x="0" y="2420888"/>
          <a:ext cx="8712969" cy="42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942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8712968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§ 1</a:t>
            </a:r>
            <a:r>
              <a:rPr lang="pl-PL" sz="2400" b="1" dirty="0">
                <a:solidFill>
                  <a:srgbClr val="FF0000"/>
                </a:solidFill>
              </a:rPr>
              <a:t>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pkt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 – liczba związków zawodowych i pracodawców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kwartał 2016 r</a:t>
            </a:r>
          </a:p>
          <a:p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230454"/>
              </p:ext>
            </p:extLst>
          </p:nvPr>
        </p:nvGraphicFramePr>
        <p:xfrm>
          <a:off x="755576" y="1889388"/>
          <a:ext cx="7843373" cy="1152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4560"/>
                <a:gridCol w="411927"/>
                <a:gridCol w="356261"/>
                <a:gridCol w="345128"/>
                <a:gridCol w="400793"/>
                <a:gridCol w="400793"/>
                <a:gridCol w="389660"/>
                <a:gridCol w="378528"/>
                <a:gridCol w="367393"/>
                <a:gridCol w="389660"/>
                <a:gridCol w="378528"/>
                <a:gridCol w="389660"/>
                <a:gridCol w="389660"/>
                <a:gridCol w="367393"/>
                <a:gridCol w="389660"/>
                <a:gridCol w="389660"/>
                <a:gridCol w="378528"/>
                <a:gridCol w="389660"/>
                <a:gridCol w="378528"/>
                <a:gridCol w="367393"/>
              </a:tblGrid>
              <a:tr h="36229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 </a:t>
                      </a:r>
                      <a:r>
                        <a:rPr lang="pl-PL" sz="900" b="1" u="none" strike="noStrike" dirty="0" err="1">
                          <a:solidFill>
                            <a:schemeClr val="accent2"/>
                          </a:solidFill>
                          <a:effectLst/>
                        </a:rPr>
                        <a:t>kw</a:t>
                      </a:r>
                      <a:r>
                        <a:rPr lang="pl-PL" sz="9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 2016</a:t>
                      </a:r>
                      <a:endParaRPr lang="pl-PL" sz="9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TVP SA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PR SA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Białystok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Bydgoszcz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Gdańsk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Katowice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Kielce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Koszalin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Kraków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Lublin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Łódź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Olsztyn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Opole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Poznań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Rzeszów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Szczecin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Warszawa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Wrocław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u="none" strike="noStrike" dirty="0" err="1" smtClean="0">
                          <a:solidFill>
                            <a:schemeClr val="accent2"/>
                          </a:solidFill>
                          <a:effectLst/>
                        </a:rPr>
                        <a:t>ZielonaG</a:t>
                      </a:r>
                      <a:r>
                        <a:rPr lang="pl-PL" sz="7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.</a:t>
                      </a:r>
                      <a:endParaRPr lang="pl-PL" sz="7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  <a:tr h="2634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solidFill>
                            <a:schemeClr val="accent2"/>
                          </a:solidFill>
                          <a:effectLst/>
                        </a:rPr>
                        <a:t>Styczeń</a:t>
                      </a:r>
                      <a:endParaRPr lang="pl-PL" sz="1200" b="1" i="0" u="none" strike="noStrike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  <a:tr h="2634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>
                          <a:solidFill>
                            <a:schemeClr val="accent2"/>
                          </a:solidFill>
                          <a:effectLst/>
                        </a:rPr>
                        <a:t>Luty</a:t>
                      </a:r>
                      <a:endParaRPr lang="pl-PL" sz="1200" b="1" i="0" u="none" strike="noStrike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  <a:tr h="2634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Marzec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</a:tbl>
          </a:graphicData>
        </a:graphic>
      </p:graphicFrame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312784"/>
              </p:ext>
            </p:extLst>
          </p:nvPr>
        </p:nvGraphicFramePr>
        <p:xfrm>
          <a:off x="65542" y="2636912"/>
          <a:ext cx="8898946" cy="42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752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8856984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§ 1</a:t>
            </a:r>
            <a:r>
              <a:rPr lang="pl-PL" sz="2400" b="1" dirty="0">
                <a:solidFill>
                  <a:srgbClr val="FF0000"/>
                </a:solidFill>
              </a:rPr>
              <a:t>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pkt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 – liczba związków zawodowych i pracodawców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kwartał 2016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r.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230824"/>
              </p:ext>
            </p:extLst>
          </p:nvPr>
        </p:nvGraphicFramePr>
        <p:xfrm>
          <a:off x="719065" y="1855516"/>
          <a:ext cx="8424935" cy="9367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64"/>
                <a:gridCol w="377832"/>
                <a:gridCol w="292803"/>
                <a:gridCol w="337477"/>
                <a:gridCol w="360040"/>
                <a:gridCol w="288032"/>
                <a:gridCol w="360040"/>
                <a:gridCol w="196198"/>
                <a:gridCol w="295091"/>
                <a:gridCol w="320253"/>
                <a:gridCol w="412594"/>
                <a:gridCol w="374313"/>
                <a:gridCol w="585605"/>
                <a:gridCol w="503254"/>
                <a:gridCol w="651943"/>
                <a:gridCol w="448354"/>
                <a:gridCol w="448354"/>
                <a:gridCol w="569592"/>
                <a:gridCol w="459791"/>
                <a:gridCol w="567305"/>
              </a:tblGrid>
              <a:tr h="299717"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 </a:t>
                      </a:r>
                      <a:r>
                        <a:rPr lang="pl-PL" sz="700" b="1" u="none" strike="noStrike" dirty="0" err="1">
                          <a:solidFill>
                            <a:schemeClr val="accent2"/>
                          </a:solidFill>
                          <a:effectLst/>
                        </a:rPr>
                        <a:t>kw</a:t>
                      </a:r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 2016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TVP SA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PR SA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Białystok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Bydgoszcz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Gdańsk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Katowice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Kielce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Koszalin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Kraków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Lublin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Łódź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Olsztyn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Opole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Poznań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Rzeszów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Szczecin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Warszawa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Wrocław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600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Zielona G.</a:t>
                      </a:r>
                      <a:endParaRPr lang="pl-PL" sz="600" b="0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</a:tr>
              <a:tr h="21234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kwiecień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</a:tr>
              <a:tr h="21234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maj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9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</a:tr>
              <a:tr h="21234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czerwiec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7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6" marR="6716" marT="6716" marB="0" anchor="b"/>
                </a:tc>
              </a:tr>
            </a:tbl>
          </a:graphicData>
        </a:graphic>
      </p:graphicFrame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5044166"/>
              </p:ext>
            </p:extLst>
          </p:nvPr>
        </p:nvGraphicFramePr>
        <p:xfrm>
          <a:off x="202406" y="2636912"/>
          <a:ext cx="8834089" cy="42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958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 smtClean="0">
                <a:solidFill>
                  <a:schemeClr val="tx2"/>
                </a:solidFill>
              </a:rPr>
              <a:t>Partie polityczne w mediach publicznych - </a:t>
            </a:r>
            <a:r>
              <a:rPr lang="pl-PL" altLang="pl-PL" b="0" dirty="0" smtClean="0">
                <a:solidFill>
                  <a:schemeClr val="tx2"/>
                </a:solidFill>
              </a:rPr>
              <a:t>I </a:t>
            </a:r>
            <a:r>
              <a:rPr lang="pl-PL" altLang="pl-PL" b="0" dirty="0" err="1" smtClean="0">
                <a:solidFill>
                  <a:schemeClr val="tx2"/>
                </a:solidFill>
              </a:rPr>
              <a:t>i</a:t>
            </a:r>
            <a:r>
              <a:rPr lang="pl-PL" altLang="pl-PL" b="0" dirty="0" smtClean="0">
                <a:solidFill>
                  <a:schemeClr val="tx2"/>
                </a:solidFill>
              </a:rPr>
              <a:t> II kwartał 2016 roku </a:t>
            </a:r>
            <a:br>
              <a:rPr lang="pl-PL" altLang="pl-PL" b="0" dirty="0" smtClean="0">
                <a:solidFill>
                  <a:schemeClr val="tx2"/>
                </a:solidFill>
              </a:rPr>
            </a:br>
            <a:r>
              <a:rPr lang="pl-PL" altLang="pl-PL" b="0" dirty="0" smtClean="0">
                <a:solidFill>
                  <a:schemeClr val="tx2"/>
                </a:solidFill>
              </a:rPr>
              <a:t>na podstawie sprawozdań przesłanych przez nadawców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777686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partii obecnych w Sejmie RP VIII kadencji –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kwartał 2016 r.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247380"/>
              </p:ext>
            </p:extLst>
          </p:nvPr>
        </p:nvGraphicFramePr>
        <p:xfrm>
          <a:off x="611560" y="1865878"/>
          <a:ext cx="7757440" cy="4803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5835"/>
                <a:gridCol w="876870"/>
                <a:gridCol w="980799"/>
                <a:gridCol w="910742"/>
                <a:gridCol w="980799"/>
                <a:gridCol w="1050856"/>
                <a:gridCol w="980799"/>
                <a:gridCol w="910740"/>
              </a:tblGrid>
              <a:tr h="26747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PO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PiS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>
                          <a:effectLst/>
                        </a:rPr>
                        <a:t>PSL</a:t>
                      </a:r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Kukiz `15*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Nowoczesna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effectLst/>
                        </a:rPr>
                        <a:t>Solid</a:t>
                      </a:r>
                      <a:r>
                        <a:rPr lang="pl-PL" sz="1100" b="1" u="none" strike="noStrike" dirty="0" smtClean="0">
                          <a:effectLst/>
                        </a:rPr>
                        <a:t>. Polska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Polska Razem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989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TVP SA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37:11:57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82:08:08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8:30:32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8:58:39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12:32:45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6:12:05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2:46:21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989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 SA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18:45:13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25:46:58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5:54:09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7:55:11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8:08:45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0:14:58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1:49:48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Białystok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2:58:00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5:04:00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1:13:00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0:26:00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0:44:00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>
                          <a:effectLst/>
                        </a:rPr>
                        <a:t>Bydgoszcz</a:t>
                      </a:r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4:44:49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5:23:49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2:13:14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2:28:53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0:28:28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>
                          <a:effectLst/>
                        </a:rPr>
                        <a:t>Gdańsk</a:t>
                      </a:r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2:03:35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2:03:35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0:50:58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1:52:12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1:52:22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>
                          <a:effectLst/>
                        </a:rPr>
                        <a:t>Katowice</a:t>
                      </a:r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3:20:15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4:01:15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1:50:00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1:15:15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2:12:15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</a:rPr>
                        <a:t>2:33:54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Kielce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5:12:46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5:16:33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3:53:38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2:17:38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2:37:58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0:10:00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0:05:35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Koszalin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2:39:00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2:40:00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2:24:00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0:55:00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1:10:00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0:56:00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Kraków</a:t>
                      </a: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8:32:00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7:24:00</a:t>
                      </a:r>
                      <a:endParaRPr lang="pl-PL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1:24:00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1:36:00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1:05:00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Lublin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2:55:23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4:10:30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2:06:30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1:49:03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Łódź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4:04:00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5:04:00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1:27:00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1:40:00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1:39:00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Olsztyn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4:01:55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9:59:59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2:03:57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2:26:54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1:30:34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0:05:30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0:26:05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Opole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3:50:39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4:13:15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1:43:20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2:13:13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2:38:28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0:45:38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Poznań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4:29:00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1:39:00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1:35:00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2:02:00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Rzeszów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2:03:00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2:37:00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1:49:00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1:47:00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1:26:00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0:00:30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Szczecin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13:20:41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16:51:58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4:04:22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4:46:49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5:11:15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0:10:02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Warszawa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6:18:34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11:17:24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3:54:47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3:33:14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3:09:45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1:34:34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Wrocław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6:31:02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4:32:15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</a:rPr>
                        <a:t>3:13:51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</a:rPr>
                        <a:t>3:54:42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</a:rPr>
                        <a:t>1:28:43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solidFill>
                            <a:schemeClr val="tx1"/>
                          </a:solidFill>
                          <a:effectLst/>
                        </a:rPr>
                        <a:t>1:15:42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1:28:05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42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Zielona G.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14:48:13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12:52:18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7:32:28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10:00:56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0:11:23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0:00:00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3:42:53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76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777686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partii obecnych w Sejmie RP VIII kadencji – 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kwartał 2016 r.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885736"/>
              </p:ext>
            </p:extLst>
          </p:nvPr>
        </p:nvGraphicFramePr>
        <p:xfrm>
          <a:off x="683568" y="1883731"/>
          <a:ext cx="7704856" cy="48576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9104"/>
                <a:gridCol w="953339"/>
                <a:gridCol w="879104"/>
                <a:gridCol w="972875"/>
                <a:gridCol w="925989"/>
                <a:gridCol w="1047110"/>
                <a:gridCol w="1000225"/>
                <a:gridCol w="1047110"/>
              </a:tblGrid>
              <a:tr h="43522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PiS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1" u="none" strike="noStrike" dirty="0">
                          <a:effectLst/>
                        </a:rPr>
                        <a:t>PSL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1" u="none" strike="noStrike" dirty="0">
                          <a:effectLst/>
                        </a:rPr>
                        <a:t>Kukiz `15*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1" u="none" strike="noStrike" dirty="0">
                          <a:effectLst/>
                        </a:rPr>
                        <a:t>Nowoczesna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1" u="none" strike="noStrike" dirty="0">
                          <a:effectLst/>
                        </a:rPr>
                        <a:t>Solid. Polska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1" u="none" strike="noStrike" dirty="0">
                          <a:effectLst/>
                        </a:rPr>
                        <a:t>Polska Razem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TVP SA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22:30:15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83:23:03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6:15:32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7:48:26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9:05:20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8:38:32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3:52:59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 SA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17:03:39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24:09:58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4:39:47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6:54:28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6:11:27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0:24:00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2:03:02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Białystok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2:14:00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3:33:00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0:44:00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0:59:00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0:22:00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Bydgoszcz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2:15:18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3:57:39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2:01:54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 smtClean="0">
                          <a:effectLst/>
                        </a:rPr>
                        <a:t>00:00:00</a:t>
                      </a:r>
                      <a:r>
                        <a:rPr lang="pl-PL" sz="1100" u="none" strike="noStrike" dirty="0">
                          <a:effectLst/>
                        </a:rPr>
                        <a:t>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1:43:38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0:12:16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0:24:56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Gdańsk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2:04:18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2:04:18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0:27:17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2:04:18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1:55:14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Katowice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3:12:00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8:06:00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2:00:40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1:50:10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1:47:30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Kielce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3:43:13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5:59:46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2:27:23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2:37:45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2:12:00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Koszalin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2:44:00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2:30:00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2:01:00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1:20:00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2:04:00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0:42:00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00:00:00 </a:t>
                      </a:r>
                      <a:r>
                        <a:rPr lang="pl-PL" sz="1100" u="none" strike="noStrike" dirty="0">
                          <a:effectLst/>
                        </a:rPr>
                        <a:t>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Kraków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8:32:00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8:49:00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1:46:00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u="none" strike="noStrike" dirty="0" smtClean="0">
                          <a:effectLst/>
                        </a:rPr>
                        <a:t>00:00:00 </a:t>
                      </a:r>
                      <a:r>
                        <a:rPr lang="pl-PL" sz="1100" u="none" strike="noStrike" dirty="0">
                          <a:effectLst/>
                        </a:rPr>
                        <a:t>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1:25:00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2:28:00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Lublin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2:38:05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5:28:21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2:16:31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1:57:00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0:10:00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00:00:00 </a:t>
                      </a:r>
                      <a:endParaRPr kumimoji="0" lang="pl-PL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Łódź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4:36:00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4:48:00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2:12:00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1:43:00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1:26:00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0:10:00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Olsztyn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3:01:54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8:18:02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1:48:38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2:02:46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1:37:00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0:01:35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0:03:31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Opole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4:29:26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6:23:40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1:54:08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2:34:24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2:33:32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0:09:57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0:11:30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Poznań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1:45:13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3:54:00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1:04:00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1:14:30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1:37:00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Rzeszów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2:01:06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2:21:00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1:38:00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1:40:30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1:10:30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Szczecin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9:39:34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14:56:45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2:19:39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3:20:32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3:37:37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Warszawa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8:12:59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8:26:43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3:21:37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4:36:37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4:14:05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0:00:00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0:36:00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Wrocław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1:49:56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2:45:41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0:38:43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00:00:00 </a:t>
                      </a:r>
                      <a:endParaRPr kumimoji="0" lang="pl-PL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1:16:47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0:12:20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75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Zielona G.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>
                          <a:solidFill>
                            <a:schemeClr val="tx1"/>
                          </a:solidFill>
                          <a:effectLst/>
                        </a:rPr>
                        <a:t>8:11:04</a:t>
                      </a:r>
                      <a:endParaRPr lang="pl-PL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10:16:12</a:t>
                      </a:r>
                      <a:endParaRPr lang="pl-PL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5:45:54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2:33:32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>
                          <a:effectLst/>
                        </a:rPr>
                        <a:t>2:46:54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 smtClean="0">
                          <a:effectLst/>
                        </a:rPr>
                        <a:t>00:00:00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100" u="none" strike="noStrike" dirty="0">
                          <a:effectLst/>
                        </a:rPr>
                        <a:t>0:34:47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65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574651" y="1148457"/>
            <a:ext cx="813690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pl-PL"/>
            </a:defPPr>
            <a:lvl1pPr>
              <a:defRPr sz="2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Czas obecności stanowisk partii politycznych w rozgłośniach regionalnych w I </a:t>
            </a:r>
            <a:r>
              <a:rPr lang="pl-PL" dirty="0" err="1" smtClean="0"/>
              <a:t>i</a:t>
            </a:r>
            <a:r>
              <a:rPr lang="pl-PL" dirty="0" smtClean="0"/>
              <a:t> II kwartale 2016 r.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38411" y="2060848"/>
            <a:ext cx="7992888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Zarówno w I, jak i w II kwartale </a:t>
            </a:r>
            <a:r>
              <a:rPr lang="pl-PL" sz="1600" b="1" dirty="0">
                <a:solidFill>
                  <a:schemeClr val="tx2"/>
                </a:solidFill>
              </a:rPr>
              <a:t>2016 </a:t>
            </a:r>
            <a:r>
              <a:rPr lang="pl-PL" sz="1600" b="1" dirty="0" smtClean="0">
                <a:solidFill>
                  <a:schemeClr val="tx2"/>
                </a:solidFill>
              </a:rPr>
              <a:t>roku, spółki radiofonii regionalnej przeznaczały najwięcej czasu na prezentację stanowisk PiS, a następnie PO. 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schemeClr val="tx2"/>
                </a:solidFill>
              </a:rPr>
              <a:t>W I kwartale największe różnice między czasem obecności stanowisk tych partii wystąpiły w programach Radia Olsztyn (PiS – 10 godz.; PO – 4 godz.) i RDC (PiS – 11 godz.; PO – 6 godz.). Natomiast w  trzech rozgłośniach (Kraków, Wrocław i Zielona Góra) kolejność była odwrotna – stanowiskom PO poświęcono więcej czasu niż przedstawicielom PiS.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schemeClr val="tx2"/>
                </a:solidFill>
              </a:rPr>
              <a:t>W II kwartale największe różnice w ilości czasu przeznaczonego na prezentację stanowisk PiS i PO odnotowano w Radiu Olsztyn (PiS – 8 godz.; PO – 3 godz.), Radiu Katowice (PiS – 8 godz.; PO – 3 godz.) i Radiu Szczecin (PiS – 15 godz.; PO – 10 godz.). Tylko w programie Radia Koszalin więcej czasu poświęcono rozpowszechnianiu stanowisk PO niż PiS.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schemeClr val="tx2"/>
                </a:solidFill>
              </a:rPr>
              <a:t>Jednak biorąc pod uwagę łączny czas przeznaczony w rozgłośniach dla partii koalicji rządzącej oraz opozycji parlamentarnej, ugrupowaniom opozycyjnym poświęcano więcej czasu niż koalicji.</a:t>
            </a:r>
            <a:endParaRPr lang="pl-PL" sz="1600" dirty="0">
              <a:solidFill>
                <a:schemeClr val="tx2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563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 w mediach publicznych - I </a:t>
            </a:r>
            <a:r>
              <a:rPr lang="pl-PL" altLang="pl-PL" dirty="0" smtClean="0">
                <a:solidFill>
                  <a:schemeClr val="tx2"/>
                </a:solidFill>
              </a:rPr>
              <a:t>kwartał 2015/2016  </a:t>
            </a:r>
            <a:r>
              <a:rPr lang="pl-PL" altLang="pl-PL" dirty="0">
                <a:solidFill>
                  <a:schemeClr val="tx2"/>
                </a:solidFill>
              </a:rPr>
              <a:t/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853244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obecności stanowisk partii PiS i PO w TVP SA –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2431279"/>
              </p:ext>
            </p:extLst>
          </p:nvPr>
        </p:nvGraphicFramePr>
        <p:xfrm>
          <a:off x="827584" y="1883733"/>
          <a:ext cx="7416824" cy="4945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939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I kwartał 2015/2016 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endParaRPr lang="pl-PL" altLang="pl-PL" dirty="0" smtClean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552" y="1052736"/>
            <a:ext cx="871296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koalicji rządzącej i opozycji parlamentarnej w TVP SA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7711106"/>
              </p:ext>
            </p:extLst>
          </p:nvPr>
        </p:nvGraphicFramePr>
        <p:xfrm>
          <a:off x="179512" y="1900898"/>
          <a:ext cx="4555332" cy="4859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6048129"/>
              </p:ext>
            </p:extLst>
          </p:nvPr>
        </p:nvGraphicFramePr>
        <p:xfrm>
          <a:off x="4674294" y="1910091"/>
          <a:ext cx="4555331" cy="4857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923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</a:t>
            </a:r>
            <a:r>
              <a:rPr lang="pl-PL" altLang="pl-PL" dirty="0" smtClean="0">
                <a:solidFill>
                  <a:schemeClr val="tx2"/>
                </a:solidFill>
              </a:rPr>
              <a:t>II </a:t>
            </a:r>
            <a:r>
              <a:rPr lang="pl-PL" altLang="pl-PL" dirty="0">
                <a:solidFill>
                  <a:schemeClr val="tx2"/>
                </a:solidFill>
              </a:rPr>
              <a:t>kwartał 2015/2016 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395536" y="1076772"/>
            <a:ext cx="885698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obecności stanowisk partii PiS i PO w TVP SA –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17871"/>
              </p:ext>
            </p:extLst>
          </p:nvPr>
        </p:nvGraphicFramePr>
        <p:xfrm>
          <a:off x="755576" y="1907768"/>
          <a:ext cx="8208912" cy="483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850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</a:t>
            </a:r>
            <a:r>
              <a:rPr lang="pl-PL" altLang="pl-PL" dirty="0" smtClean="0">
                <a:solidFill>
                  <a:schemeClr val="tx2"/>
                </a:solidFill>
              </a:rPr>
              <a:t>II </a:t>
            </a:r>
            <a:r>
              <a:rPr lang="pl-PL" altLang="pl-PL" dirty="0">
                <a:solidFill>
                  <a:schemeClr val="tx2"/>
                </a:solidFill>
              </a:rPr>
              <a:t>kwartał 2015/2016 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endParaRPr lang="pl-PL" altLang="pl-PL" dirty="0" smtClean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552" y="1052736"/>
            <a:ext cx="871296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koalicji rządzącej i opozycji parlamentarnej w TVP SA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838721"/>
              </p:ext>
            </p:extLst>
          </p:nvPr>
        </p:nvGraphicFramePr>
        <p:xfrm>
          <a:off x="179512" y="2060848"/>
          <a:ext cx="455533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6736677"/>
              </p:ext>
            </p:extLst>
          </p:nvPr>
        </p:nvGraphicFramePr>
        <p:xfrm>
          <a:off x="4697933" y="2060848"/>
          <a:ext cx="4555331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59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 smtClean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I </a:t>
            </a:r>
            <a:r>
              <a:rPr lang="pl-PL" altLang="pl-PL" b="0" dirty="0" err="1" smtClean="0">
                <a:solidFill>
                  <a:schemeClr val="tx2"/>
                </a:solidFill>
              </a:rPr>
              <a:t>i</a:t>
            </a:r>
            <a:r>
              <a:rPr lang="pl-PL" altLang="pl-PL" b="0" dirty="0" smtClean="0">
                <a:solidFill>
                  <a:schemeClr val="tx2"/>
                </a:solidFill>
              </a:rPr>
              <a:t> II kwartał 2016 roku – na podstawie sprawozdań przesłanych przez nadawców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2" name="Prostokąt 1"/>
          <p:cNvSpPr/>
          <p:nvPr/>
        </p:nvSpPr>
        <p:spPr>
          <a:xfrm>
            <a:off x="683568" y="1662688"/>
            <a:ext cx="7848872" cy="194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pl-PL" altLang="pl-PL" sz="1600" dirty="0">
                <a:solidFill>
                  <a:srgbClr val="FF0000"/>
                </a:solidFill>
              </a:rPr>
              <a:t>Artykuł 23 ustawy o radiofonii i telewizji zobowiązuje jednostki publicznej radiofonii i telewizji do zapewnienia w swych programach partiom politycznym, związkom zawodowym i związkom pracodawców możliwości przedstawiania stanowisk w węzłowych sprawach publicznych. 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altLang="pl-PL" sz="1600" dirty="0" smtClean="0">
                <a:solidFill>
                  <a:srgbClr val="FF0000"/>
                </a:solidFill>
              </a:rPr>
              <a:t>Rozporządzenie </a:t>
            </a:r>
            <a:r>
              <a:rPr lang="pl-PL" altLang="pl-PL" sz="1600" dirty="0">
                <a:solidFill>
                  <a:srgbClr val="FF0000"/>
                </a:solidFill>
              </a:rPr>
              <a:t>KRRiT z dnia 24 kwietnia 2003 roku ( DZ.U. Nr 75, poz. 679, </a:t>
            </a:r>
            <a:r>
              <a:rPr lang="pl-PL" altLang="pl-PL" sz="1600" dirty="0" smtClean="0">
                <a:solidFill>
                  <a:srgbClr val="FF0000"/>
                </a:solidFill>
              </a:rPr>
              <a:t> z </a:t>
            </a:r>
            <a:r>
              <a:rPr lang="pl-PL" altLang="pl-PL" sz="1600" dirty="0" err="1" smtClean="0">
                <a:solidFill>
                  <a:srgbClr val="FF0000"/>
                </a:solidFill>
              </a:rPr>
              <a:t>późn</a:t>
            </a:r>
            <a:r>
              <a:rPr lang="pl-PL" altLang="pl-PL" sz="1600" dirty="0">
                <a:solidFill>
                  <a:srgbClr val="FF0000"/>
                </a:solidFill>
              </a:rPr>
              <a:t>. zm.) w sprawie trybu postępowania w związku z </a:t>
            </a:r>
            <a:r>
              <a:rPr lang="pl-PL" altLang="pl-PL" sz="1600" dirty="0" smtClean="0">
                <a:solidFill>
                  <a:srgbClr val="FF0000"/>
                </a:solidFill>
              </a:rPr>
              <a:t>przedstawianiem w </a:t>
            </a:r>
            <a:r>
              <a:rPr lang="pl-PL" altLang="pl-PL" sz="1600" dirty="0">
                <a:solidFill>
                  <a:srgbClr val="FF0000"/>
                </a:solidFill>
              </a:rPr>
              <a:t>programach publicznej radiofonii i telewizji stanowisk partii politycznych, związków zawodowych i związków pracodawców w węzłowych sprawach publicznych</a:t>
            </a:r>
          </a:p>
        </p:txBody>
      </p:sp>
      <p:sp>
        <p:nvSpPr>
          <p:cNvPr id="9" name="Prostokąt 8"/>
          <p:cNvSpPr/>
          <p:nvPr/>
        </p:nvSpPr>
        <p:spPr>
          <a:xfrm>
            <a:off x="991898" y="1100375"/>
            <a:ext cx="254595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Podstawy prawne: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8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I kwartał 2015/2016 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853244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obecności stanowisk partii PiS i PO w PR SA –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3249016"/>
              </p:ext>
            </p:extLst>
          </p:nvPr>
        </p:nvGraphicFramePr>
        <p:xfrm>
          <a:off x="755576" y="1883732"/>
          <a:ext cx="7848872" cy="4941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062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I kwartał 2015/2016 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endParaRPr lang="pl-PL" altLang="pl-PL" dirty="0" smtClean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552" y="1052736"/>
            <a:ext cx="871296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koalicji rządzącej i opozycji parlamentarnej w PR SA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395707"/>
              </p:ext>
            </p:extLst>
          </p:nvPr>
        </p:nvGraphicFramePr>
        <p:xfrm>
          <a:off x="107504" y="2060848"/>
          <a:ext cx="4428492" cy="47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976995"/>
              </p:ext>
            </p:extLst>
          </p:nvPr>
        </p:nvGraphicFramePr>
        <p:xfrm>
          <a:off x="4486647" y="2060848"/>
          <a:ext cx="4572000" cy="47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487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Partie polityczne w mediach publicznych - </a:t>
            </a:r>
            <a:r>
              <a:rPr lang="pl-PL" altLang="pl-PL" dirty="0" smtClean="0">
                <a:solidFill>
                  <a:schemeClr val="tx2"/>
                </a:solidFill>
              </a:rPr>
              <a:t>II </a:t>
            </a:r>
            <a:r>
              <a:rPr lang="pl-PL" altLang="pl-PL" dirty="0">
                <a:solidFill>
                  <a:schemeClr val="tx2"/>
                </a:solidFill>
              </a:rPr>
              <a:t>kwartał 2015/2016 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864096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obecności stanowisk partii PiS i PO w PR SA –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7308175"/>
              </p:ext>
            </p:extLst>
          </p:nvPr>
        </p:nvGraphicFramePr>
        <p:xfrm>
          <a:off x="683568" y="1883733"/>
          <a:ext cx="7920880" cy="4974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463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 w mediach publicznych - </a:t>
            </a:r>
            <a:r>
              <a:rPr lang="pl-PL" altLang="pl-PL" dirty="0" smtClean="0">
                <a:solidFill>
                  <a:schemeClr val="tx2"/>
                </a:solidFill>
              </a:rPr>
              <a:t>II </a:t>
            </a:r>
            <a:r>
              <a:rPr lang="pl-PL" altLang="pl-PL" dirty="0">
                <a:solidFill>
                  <a:schemeClr val="tx2"/>
                </a:solidFill>
              </a:rPr>
              <a:t>kwartał 2015/2016 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na podstawie sprawozdań przesłanych przez nadawców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552" y="1052736"/>
            <a:ext cx="871296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Łączne czasy koalicji rządzącej i opozycji parlamentarnej w PR SA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porównanie </a:t>
            </a:r>
            <a:r>
              <a:rPr lang="pl-PL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kwartału 2015 i 2016 r.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209190"/>
              </p:ext>
            </p:extLst>
          </p:nvPr>
        </p:nvGraphicFramePr>
        <p:xfrm>
          <a:off x="179512" y="1988840"/>
          <a:ext cx="4555332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181175"/>
              </p:ext>
            </p:extLst>
          </p:nvPr>
        </p:nvGraphicFramePr>
        <p:xfrm>
          <a:off x="4697189" y="1988840"/>
          <a:ext cx="4555331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837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 smtClean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I </a:t>
            </a:r>
            <a:r>
              <a:rPr lang="pl-PL" altLang="pl-PL" b="0" dirty="0" err="1" smtClean="0">
                <a:solidFill>
                  <a:schemeClr val="tx2"/>
                </a:solidFill>
              </a:rPr>
              <a:t>i</a:t>
            </a:r>
            <a:r>
              <a:rPr lang="pl-PL" altLang="pl-PL" b="0" dirty="0" smtClean="0">
                <a:solidFill>
                  <a:schemeClr val="tx2"/>
                </a:solidFill>
              </a:rPr>
              <a:t> II kwartał 2016 roku – na podstawie sprawozdań przesłanych przez nadawców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444756" y="1013595"/>
            <a:ext cx="8208912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Charakterystyka audycji, przedstawiających stanowiska partii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związków</a:t>
            </a:r>
          </a:p>
        </p:txBody>
      </p:sp>
      <p:sp>
        <p:nvSpPr>
          <p:cNvPr id="8" name="Prostokąt 7"/>
          <p:cNvSpPr/>
          <p:nvPr/>
        </p:nvSpPr>
        <p:spPr>
          <a:xfrm>
            <a:off x="615462" y="1844592"/>
            <a:ext cx="776906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2"/>
                </a:solidFill>
              </a:rPr>
              <a:t>Większość </a:t>
            </a:r>
            <a:r>
              <a:rPr lang="pl-PL" sz="1600" dirty="0" smtClean="0">
                <a:solidFill>
                  <a:schemeClr val="tx2"/>
                </a:solidFill>
              </a:rPr>
              <a:t>spółek przekazała </a:t>
            </a:r>
            <a:r>
              <a:rPr lang="pl-PL" sz="1600" dirty="0">
                <a:solidFill>
                  <a:schemeClr val="tx2"/>
                </a:solidFill>
              </a:rPr>
              <a:t>KRRiT sprawozdania, w których uwzględniła rozpowszechnianie stanowisk partii politycznych, związków zawodowych i organizacji pracodawców w różnych elementach programu, tj. nie tylko audycjach specjalnie poświęconych tym podmiotom, ale także serwisach informacyjnych, magazynach </a:t>
            </a:r>
            <a:r>
              <a:rPr lang="pl-PL" sz="1600" dirty="0" smtClean="0">
                <a:solidFill>
                  <a:schemeClr val="tx2"/>
                </a:solidFill>
              </a:rPr>
              <a:t>informacyjno-publicystycznych.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2"/>
                </a:solidFill>
              </a:rPr>
              <a:t>Niektóre z rozgłośni regionalnych </a:t>
            </a:r>
            <a:r>
              <a:rPr lang="pl-PL" sz="1600" dirty="0" smtClean="0">
                <a:solidFill>
                  <a:schemeClr val="tx2"/>
                </a:solidFill>
              </a:rPr>
              <a:t>wymieniły </a:t>
            </a:r>
            <a:r>
              <a:rPr lang="pl-PL" sz="1600" dirty="0">
                <a:solidFill>
                  <a:schemeClr val="tx2"/>
                </a:solidFill>
              </a:rPr>
              <a:t>w sprawozdaniach audycje poświęcone wyłącznie prezentowaniu stanowisk partii politycznych lub związków zawodowych </a:t>
            </a:r>
            <a:r>
              <a:rPr lang="pl-PL" sz="1600" dirty="0" smtClean="0">
                <a:solidFill>
                  <a:schemeClr val="tx2"/>
                </a:solidFill>
              </a:rPr>
              <a:t/>
            </a:r>
            <a:br>
              <a:rPr lang="pl-PL" sz="1600" dirty="0" smtClean="0">
                <a:solidFill>
                  <a:schemeClr val="tx2"/>
                </a:solidFill>
              </a:rPr>
            </a:br>
            <a:r>
              <a:rPr lang="pl-PL" sz="1600" dirty="0" smtClean="0">
                <a:solidFill>
                  <a:schemeClr val="tx2"/>
                </a:solidFill>
              </a:rPr>
              <a:t>i </a:t>
            </a:r>
            <a:r>
              <a:rPr lang="pl-PL" sz="1600" dirty="0">
                <a:solidFill>
                  <a:schemeClr val="tx2"/>
                </a:solidFill>
              </a:rPr>
              <a:t>organizacji </a:t>
            </a:r>
            <a:r>
              <a:rPr lang="pl-PL" sz="1600" dirty="0" smtClean="0">
                <a:solidFill>
                  <a:schemeClr val="tx2"/>
                </a:solidFill>
              </a:rPr>
              <a:t>pracodawców, pomijając (lub uwzględniając w ograniczonym zakresie) inne elementy programu, w których tematyka dotycząca stanowisk partii i związków mogła być obecna.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schemeClr val="tx2"/>
                </a:solidFill>
              </a:rPr>
              <a:t>Niektóre z rozgłośni wydzieliły odrębne audycje dla partii i związków (Białystok, Bydgoszcz, Kielce, Lublin, Łódź, Warszawa, Wrocław). Jednak większość przedstawiała stanowiska partii oraz związków w ramach tych samych audycji</a:t>
            </a:r>
          </a:p>
        </p:txBody>
      </p:sp>
    </p:spTree>
    <p:extLst>
      <p:ext uri="{BB962C8B-B14F-4D97-AF65-F5344CB8AC3E}">
        <p14:creationId xmlns:p14="http://schemas.microsoft.com/office/powerpoint/2010/main" val="74917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 smtClean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I </a:t>
            </a:r>
            <a:r>
              <a:rPr lang="pl-PL" altLang="pl-PL" b="0" dirty="0" err="1" smtClean="0">
                <a:solidFill>
                  <a:schemeClr val="tx2"/>
                </a:solidFill>
              </a:rPr>
              <a:t>i</a:t>
            </a:r>
            <a:r>
              <a:rPr lang="pl-PL" altLang="pl-PL" b="0" dirty="0" smtClean="0">
                <a:solidFill>
                  <a:schemeClr val="tx2"/>
                </a:solidFill>
              </a:rPr>
              <a:t> II kwartał 2016 roku – na podstawie sprawozdań przesłanych przez nadawców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ostokąt 8"/>
          <p:cNvSpPr/>
          <p:nvPr/>
        </p:nvSpPr>
        <p:spPr>
          <a:xfrm>
            <a:off x="3761745" y="978987"/>
            <a:ext cx="1306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Wnioski</a:t>
            </a:r>
            <a:r>
              <a:rPr lang="pl-PL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</p:txBody>
      </p:sp>
      <p:sp>
        <p:nvSpPr>
          <p:cNvPr id="10" name="Prostokąt 9"/>
          <p:cNvSpPr/>
          <p:nvPr/>
        </p:nvSpPr>
        <p:spPr>
          <a:xfrm>
            <a:off x="507884" y="1480414"/>
            <a:ext cx="831692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Większość </a:t>
            </a:r>
            <a:r>
              <a:rPr lang="pl-PL" sz="1600" b="1" dirty="0">
                <a:solidFill>
                  <a:schemeClr val="tx2"/>
                </a:solidFill>
              </a:rPr>
              <a:t>spółek przekazała KRRiT sprawozdania kwartalne w terminie zgodnym </a:t>
            </a:r>
            <a:r>
              <a:rPr lang="pl-PL" sz="1600" b="1" dirty="0" smtClean="0">
                <a:solidFill>
                  <a:schemeClr val="tx2"/>
                </a:solidFill>
              </a:rPr>
              <a:t/>
            </a:r>
            <a:br>
              <a:rPr lang="pl-PL" sz="1600" b="1" dirty="0" smtClean="0">
                <a:solidFill>
                  <a:schemeClr val="tx2"/>
                </a:solidFill>
              </a:rPr>
            </a:br>
            <a:r>
              <a:rPr lang="pl-PL" sz="1600" b="1" dirty="0" smtClean="0">
                <a:solidFill>
                  <a:schemeClr val="tx2"/>
                </a:solidFill>
              </a:rPr>
              <a:t>z  </a:t>
            </a:r>
            <a:r>
              <a:rPr lang="pl-PL" sz="1600" b="1" dirty="0">
                <a:solidFill>
                  <a:schemeClr val="tx2"/>
                </a:solidFill>
              </a:rPr>
              <a:t>Rozporządzeniem </a:t>
            </a:r>
            <a:r>
              <a:rPr lang="pl-PL" sz="1600" b="1" dirty="0" smtClean="0">
                <a:solidFill>
                  <a:schemeClr val="tx2"/>
                </a:solidFill>
              </a:rPr>
              <a:t>KRRiT</a:t>
            </a:r>
            <a:r>
              <a:rPr lang="pl-PL" sz="1600" dirty="0">
                <a:solidFill>
                  <a:schemeClr val="tx2"/>
                </a:solidFill>
              </a:rPr>
              <a:t>.</a:t>
            </a:r>
            <a:r>
              <a:rPr lang="pl-PL" sz="1600" dirty="0" smtClean="0">
                <a:solidFill>
                  <a:schemeClr val="tx2"/>
                </a:solidFill>
              </a:rPr>
              <a:t> </a:t>
            </a:r>
          </a:p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W </a:t>
            </a:r>
            <a:r>
              <a:rPr lang="pl-PL" sz="1600" b="1" dirty="0">
                <a:solidFill>
                  <a:schemeClr val="tx2"/>
                </a:solidFill>
              </a:rPr>
              <a:t>I </a:t>
            </a:r>
            <a:r>
              <a:rPr lang="pl-PL" sz="1600" b="1" dirty="0" err="1">
                <a:solidFill>
                  <a:schemeClr val="tx2"/>
                </a:solidFill>
              </a:rPr>
              <a:t>i</a:t>
            </a:r>
            <a:r>
              <a:rPr lang="pl-PL" sz="1600" b="1" dirty="0">
                <a:solidFill>
                  <a:schemeClr val="tx2"/>
                </a:solidFill>
              </a:rPr>
              <a:t> II kwartale 2016 r. zdecydowana większość spółek mediów realizowała Rozporządzenie KRRiT odnośnie </a:t>
            </a:r>
            <a:r>
              <a:rPr lang="pl-PL" sz="1600" b="1" dirty="0" smtClean="0">
                <a:solidFill>
                  <a:schemeClr val="tx2"/>
                </a:solidFill>
              </a:rPr>
              <a:t>czasu rozpowszechniania </a:t>
            </a:r>
            <a:r>
              <a:rPr lang="pl-PL" sz="1600" b="1" dirty="0">
                <a:solidFill>
                  <a:schemeClr val="tx2"/>
                </a:solidFill>
              </a:rPr>
              <a:t>audycji prezentujących stanowiska partii </a:t>
            </a:r>
            <a:r>
              <a:rPr lang="pl-PL" sz="1600" b="1" dirty="0" smtClean="0">
                <a:solidFill>
                  <a:schemeClr val="tx2"/>
                </a:solidFill>
              </a:rPr>
              <a:t>politycznych, związków zawodowych i pracodawców</a:t>
            </a:r>
            <a:r>
              <a:rPr lang="pl-PL" sz="1600" dirty="0" smtClean="0">
                <a:solidFill>
                  <a:schemeClr val="tx2"/>
                </a:solidFill>
              </a:rPr>
              <a:t>. </a:t>
            </a:r>
            <a:r>
              <a:rPr lang="pl-PL" sz="1600" dirty="0">
                <a:solidFill>
                  <a:schemeClr val="tx2"/>
                </a:solidFill>
              </a:rPr>
              <a:t>Niemal wszystkie spółki wypełniły normy czasowe rozporządzenia z naddatkiem – bardzo znaczącym w przypadku TVP SA i PR SA, a mniejszym w przypadku spółek radiofonii regionalnej</a:t>
            </a:r>
            <a:r>
              <a:rPr lang="pl-PL" sz="1600" dirty="0" smtClean="0">
                <a:solidFill>
                  <a:schemeClr val="tx2"/>
                </a:solidFill>
              </a:rPr>
              <a:t>. </a:t>
            </a:r>
          </a:p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rgbClr val="1F497D"/>
                </a:solidFill>
              </a:rPr>
              <a:t>Większość </a:t>
            </a:r>
            <a:r>
              <a:rPr lang="pl-PL" sz="1600" b="1" dirty="0" smtClean="0">
                <a:solidFill>
                  <a:srgbClr val="1F497D"/>
                </a:solidFill>
              </a:rPr>
              <a:t>spółek przekazała </a:t>
            </a:r>
            <a:r>
              <a:rPr lang="pl-PL" sz="1600" b="1" dirty="0">
                <a:solidFill>
                  <a:srgbClr val="1F497D"/>
                </a:solidFill>
              </a:rPr>
              <a:t>KRRiT sprawozdania, w których uwzględniła rozpowszechnianie stanowisk partii politycznych, związków zawodowych i organizacji pracodawców w różnych elementach programu</a:t>
            </a:r>
            <a:r>
              <a:rPr lang="pl-PL" sz="1600" dirty="0">
                <a:solidFill>
                  <a:srgbClr val="1F497D"/>
                </a:solidFill>
              </a:rPr>
              <a:t>. </a:t>
            </a:r>
            <a:r>
              <a:rPr lang="pl-PL" sz="1600" dirty="0">
                <a:solidFill>
                  <a:schemeClr val="tx2"/>
                </a:solidFill>
              </a:rPr>
              <a:t>Niektóre z rozgłośni regionalnych wymieniły </a:t>
            </a:r>
            <a:r>
              <a:rPr lang="pl-PL" sz="1600" dirty="0" smtClean="0">
                <a:solidFill>
                  <a:schemeClr val="tx2"/>
                </a:solidFill>
              </a:rPr>
              <a:t>natomiast tylko audycje </a:t>
            </a:r>
            <a:r>
              <a:rPr lang="pl-PL" sz="1600" dirty="0">
                <a:solidFill>
                  <a:schemeClr val="tx2"/>
                </a:solidFill>
              </a:rPr>
              <a:t>poświęcone wyłącznie prezentowaniu stanowisk partii politycznych lub związków zawodowych i organizacji </a:t>
            </a:r>
            <a:r>
              <a:rPr lang="pl-PL" sz="1600" dirty="0" smtClean="0">
                <a:solidFill>
                  <a:schemeClr val="tx2"/>
                </a:solidFill>
              </a:rPr>
              <a:t>pracodawców</a:t>
            </a:r>
            <a:r>
              <a:rPr lang="pl-PL" sz="1600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288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 smtClean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I </a:t>
            </a:r>
            <a:r>
              <a:rPr lang="pl-PL" altLang="pl-PL" b="0" dirty="0" err="1" smtClean="0">
                <a:solidFill>
                  <a:schemeClr val="tx2"/>
                </a:solidFill>
              </a:rPr>
              <a:t>i</a:t>
            </a:r>
            <a:r>
              <a:rPr lang="pl-PL" altLang="pl-PL" b="0" dirty="0" smtClean="0">
                <a:solidFill>
                  <a:schemeClr val="tx2"/>
                </a:solidFill>
              </a:rPr>
              <a:t> II kwartał 2016 roku – na podstawie sprawozdań przesłanych przez nadawców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ostokąt 8"/>
          <p:cNvSpPr/>
          <p:nvPr/>
        </p:nvSpPr>
        <p:spPr>
          <a:xfrm>
            <a:off x="3761745" y="978987"/>
            <a:ext cx="1306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Wnioski</a:t>
            </a:r>
            <a:r>
              <a:rPr lang="pl-PL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</p:txBody>
      </p:sp>
      <p:sp>
        <p:nvSpPr>
          <p:cNvPr id="10" name="Prostokąt 9"/>
          <p:cNvSpPr/>
          <p:nvPr/>
        </p:nvSpPr>
        <p:spPr>
          <a:xfrm>
            <a:off x="611560" y="1502207"/>
            <a:ext cx="8316924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Ilość partii prezentujących swoje stanowiska w audycjach wskazuje, </a:t>
            </a:r>
            <a:r>
              <a:rPr lang="pl-PL" sz="1600" b="1" dirty="0">
                <a:solidFill>
                  <a:schemeClr val="tx2"/>
                </a:solidFill>
              </a:rPr>
              <a:t>że wszystkie spółki realizowały zasadę pluralizmu w audycjach przedstawiających stanowiska ww. podmiotów</a:t>
            </a:r>
            <a:r>
              <a:rPr lang="pl-PL" sz="1600" dirty="0">
                <a:solidFill>
                  <a:schemeClr val="tx2"/>
                </a:solidFill>
              </a:rPr>
              <a:t>, zarazem większość jednostek publicznej radiofonii i telewizji wskazała, że zarówno w I, jak też w II kwartale 2016 r. najwięcej czasu przeznaczono na rozpowszechnianie stanowisk Prawa i Sprawiedliwości, a następnie Platformy Obywatelskiej. Tylko w czterech przypadkach ta kolejność była odwrotna. W I kwartale w Radiu Kraków, Radiu Wrocław i Radiu Zachód, a w II kwartale w Radiu Koszalin</a:t>
            </a:r>
            <a:r>
              <a:rPr lang="pl-PL" sz="1600" dirty="0" smtClean="0">
                <a:solidFill>
                  <a:schemeClr val="tx2"/>
                </a:solidFill>
              </a:rPr>
              <a:t>.</a:t>
            </a:r>
          </a:p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Porównanie ilości czasu przeznaczonego dla stanowisk PiS i PO w </a:t>
            </a:r>
            <a:r>
              <a:rPr lang="pl-PL" sz="1600" b="1" dirty="0">
                <a:solidFill>
                  <a:schemeClr val="tx2"/>
                </a:solidFill>
              </a:rPr>
              <a:t>pierwszym półroczu 2015 r. oraz pierwszym półroczu 2016 r. wskazuje na zwiększenie, zwłaszcza w programach TVP SA i PR SA, ilości czasu poświęconego stanowiskom PiS przy jednoczesnym zmniejszeniu czasu przeznaczonego dla przedstawicieli PO</a:t>
            </a:r>
            <a:r>
              <a:rPr lang="pl-PL" sz="1600" dirty="0">
                <a:solidFill>
                  <a:schemeClr val="tx2"/>
                </a:solidFill>
              </a:rPr>
              <a:t>. </a:t>
            </a:r>
            <a:r>
              <a:rPr lang="pl-PL" sz="1600" dirty="0" smtClean="0">
                <a:solidFill>
                  <a:schemeClr val="tx2"/>
                </a:solidFill>
              </a:rPr>
              <a:t>W</a:t>
            </a:r>
            <a:r>
              <a:rPr lang="pl-PL" sz="1600" dirty="0">
                <a:solidFill>
                  <a:schemeClr val="tx2"/>
                </a:solidFill>
              </a:rPr>
              <a:t> programach TVP SA</a:t>
            </a:r>
            <a:r>
              <a:rPr lang="pl-PL" sz="1600" dirty="0" smtClean="0">
                <a:solidFill>
                  <a:schemeClr val="tx2"/>
                </a:solidFill>
              </a:rPr>
              <a:t>, w I </a:t>
            </a:r>
            <a:r>
              <a:rPr lang="pl-PL" sz="1600" dirty="0">
                <a:solidFill>
                  <a:schemeClr val="tx2"/>
                </a:solidFill>
              </a:rPr>
              <a:t>półroczu 2015 r., przeznaczono na prezentację stanowisk PiS </a:t>
            </a:r>
            <a:r>
              <a:rPr lang="pl-PL" sz="1600" dirty="0" smtClean="0">
                <a:solidFill>
                  <a:schemeClr val="tx2"/>
                </a:solidFill>
              </a:rPr>
              <a:t>łącznie </a:t>
            </a:r>
            <a:r>
              <a:rPr lang="pl-PL" sz="1600" dirty="0">
                <a:solidFill>
                  <a:schemeClr val="tx2"/>
                </a:solidFill>
              </a:rPr>
              <a:t>ok. 52 godzin (po 26 godzin w kwartale), a w analogicznym okresie br. – ok. 165 godz. (82 godz. w I kwartale i 83 godz. w II kwartale</a:t>
            </a:r>
            <a:r>
              <a:rPr lang="pl-PL" sz="1600" dirty="0" smtClean="0">
                <a:solidFill>
                  <a:schemeClr val="tx2"/>
                </a:solidFill>
              </a:rPr>
              <a:t>). PiS </a:t>
            </a:r>
            <a:r>
              <a:rPr lang="pl-PL" sz="1600" dirty="0">
                <a:solidFill>
                  <a:schemeClr val="tx2"/>
                </a:solidFill>
              </a:rPr>
              <a:t>poświęcono w I półroczu 2016 r. ponad trzy razy więcej czasu niż w I półroczu 2015 r. Czas poświęcony przedstawicielom PO zmniejszono natomiast o 1/3: z 93 godz. w I półroczu 2015 r. (49 w I kwartale 2015 r. i 44 godzin w II kwartale 2015 r.) do 60 godz. w I półroczu br. (37 godzin w I  kwartale 2016 r. i 23 godzin w II kwartale) br. </a:t>
            </a:r>
            <a:endParaRPr lang="pl-PL" sz="1600" dirty="0" smtClean="0">
              <a:solidFill>
                <a:schemeClr val="tx2"/>
              </a:solidFill>
            </a:endParaRPr>
          </a:p>
        </p:txBody>
      </p:sp>
      <p:pic>
        <p:nvPicPr>
          <p:cNvPr id="11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</p:spTree>
    <p:extLst>
      <p:ext uri="{BB962C8B-B14F-4D97-AF65-F5344CB8AC3E}">
        <p14:creationId xmlns:p14="http://schemas.microsoft.com/office/powerpoint/2010/main" val="87081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 smtClean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I </a:t>
            </a:r>
            <a:r>
              <a:rPr lang="pl-PL" altLang="pl-PL" b="0" dirty="0" err="1" smtClean="0">
                <a:solidFill>
                  <a:schemeClr val="tx2"/>
                </a:solidFill>
              </a:rPr>
              <a:t>i</a:t>
            </a:r>
            <a:r>
              <a:rPr lang="pl-PL" altLang="pl-PL" b="0" dirty="0" smtClean="0">
                <a:solidFill>
                  <a:schemeClr val="tx2"/>
                </a:solidFill>
              </a:rPr>
              <a:t> II kwartał 2016 roku – na podstawie sprawozdań przesłanych przez nadawców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ostokąt 8"/>
          <p:cNvSpPr/>
          <p:nvPr/>
        </p:nvSpPr>
        <p:spPr>
          <a:xfrm>
            <a:off x="3761745" y="978987"/>
            <a:ext cx="1306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Wnioski</a:t>
            </a:r>
            <a:r>
              <a:rPr lang="pl-PL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</p:txBody>
      </p:sp>
      <p:sp>
        <p:nvSpPr>
          <p:cNvPr id="10" name="Prostokąt 9"/>
          <p:cNvSpPr/>
          <p:nvPr/>
        </p:nvSpPr>
        <p:spPr>
          <a:xfrm>
            <a:off x="611560" y="1502207"/>
            <a:ext cx="8316924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chemeClr val="tx2"/>
                </a:solidFill>
              </a:rPr>
              <a:t>W PR SA różnice nie są tak </a:t>
            </a:r>
            <a:r>
              <a:rPr lang="pl-PL" sz="1600" b="1" dirty="0" smtClean="0">
                <a:solidFill>
                  <a:schemeClr val="tx2"/>
                </a:solidFill>
              </a:rPr>
              <a:t>znaczące, a biorąc pod uwagę łączne czasy przeznaczone dla koalicji rządzącej i opozycji parlamentarnej, ugrupowaniom opozycyjnym poświęcano więcej czasu niż koalicji zarówno w I półroczu 2015 r., jak też w I półroczu 2016 r. </a:t>
            </a:r>
            <a:br>
              <a:rPr lang="pl-PL" sz="1600" b="1" dirty="0" smtClean="0">
                <a:solidFill>
                  <a:schemeClr val="tx2"/>
                </a:solidFill>
              </a:rPr>
            </a:br>
            <a:r>
              <a:rPr lang="pl-PL" sz="1600" b="1" dirty="0" smtClean="0">
                <a:solidFill>
                  <a:schemeClr val="tx2"/>
                </a:solidFill>
              </a:rPr>
              <a:t>W </a:t>
            </a:r>
            <a:r>
              <a:rPr lang="pl-PL" sz="1600" b="1" dirty="0">
                <a:solidFill>
                  <a:schemeClr val="tx2"/>
                </a:solidFill>
              </a:rPr>
              <a:t>przypadku obu spółek można </a:t>
            </a:r>
            <a:r>
              <a:rPr lang="pl-PL" sz="1600" b="1" dirty="0" smtClean="0">
                <a:solidFill>
                  <a:schemeClr val="tx2"/>
                </a:solidFill>
              </a:rPr>
              <a:t>mówić o </a:t>
            </a:r>
            <a:r>
              <a:rPr lang="pl-PL" sz="1600" b="1" dirty="0">
                <a:solidFill>
                  <a:schemeClr val="tx2"/>
                </a:solidFill>
              </a:rPr>
              <a:t>dysproporcji w ilości czasu przeznaczanego dwóm największym ugrupowaniom politycznym w Polsce. </a:t>
            </a:r>
            <a:r>
              <a:rPr lang="pl-PL" sz="1600" dirty="0">
                <a:solidFill>
                  <a:schemeClr val="tx2"/>
                </a:solidFill>
              </a:rPr>
              <a:t>O ile </a:t>
            </a:r>
            <a:r>
              <a:rPr lang="pl-PL" sz="1600" dirty="0" smtClean="0">
                <a:solidFill>
                  <a:schemeClr val="tx2"/>
                </a:solidFill>
              </a:rPr>
              <a:t>jednak </a:t>
            </a:r>
            <a:r>
              <a:rPr lang="pl-PL" sz="1600" dirty="0">
                <a:solidFill>
                  <a:schemeClr val="tx2"/>
                </a:solidFill>
              </a:rPr>
              <a:t>w pierwszym półroczu 2015 r. przeznaczano zdecydowanie więcej czasu na przedstawianie stanowisk PO niż PiS (w TVP SA ponad 40 godz. </a:t>
            </a:r>
            <a:r>
              <a:rPr lang="pl-PL" sz="1600" dirty="0" smtClean="0">
                <a:solidFill>
                  <a:schemeClr val="tx2"/>
                </a:solidFill>
              </a:rPr>
              <a:t>więcej w </a:t>
            </a:r>
            <a:r>
              <a:rPr lang="pl-PL" sz="1600" dirty="0">
                <a:solidFill>
                  <a:schemeClr val="tx2"/>
                </a:solidFill>
              </a:rPr>
              <a:t>półroczu), o tyle obecnie proporcje uległy odwróceniu (w TVP SA ponad 100 godzin więcej przeznaczone zostało w półroczu na prezentację stanowisk PiS niż PO</a:t>
            </a:r>
            <a:r>
              <a:rPr lang="pl-PL" sz="1600" dirty="0" smtClean="0">
                <a:solidFill>
                  <a:schemeClr val="tx2"/>
                </a:solidFill>
              </a:rPr>
              <a:t>).</a:t>
            </a:r>
          </a:p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chemeClr val="tx2"/>
                </a:solidFill>
              </a:rPr>
              <a:t>W programach rozgłośni regionalnych, w I półroczu 2016 r. różnice w czasie przeznaczonym na prezentację stanowisk obu partii nie były tak duże. </a:t>
            </a:r>
            <a:r>
              <a:rPr lang="pl-PL" sz="1600" dirty="0">
                <a:solidFill>
                  <a:schemeClr val="tx2"/>
                </a:solidFill>
              </a:rPr>
              <a:t>Choć z reguły stanowiskom PiS poświęcano więcej czasu niż przedstawicielom PO, to w czterech rozgłośniach schemat został odwrócony – PO poświęcono więcej czasu niż PiS (w I kwartale 2016 r.: w Radiu Kraków, Radiu Wrocław i Radiu Zachód; w II kwartale – w Radiu Koszalin). </a:t>
            </a:r>
            <a:r>
              <a:rPr lang="pl-PL" sz="1600" dirty="0" smtClean="0">
                <a:solidFill>
                  <a:schemeClr val="tx2"/>
                </a:solidFill>
              </a:rPr>
              <a:t>Biorąc </a:t>
            </a:r>
            <a:r>
              <a:rPr lang="pl-PL" sz="1600" dirty="0">
                <a:solidFill>
                  <a:schemeClr val="tx2"/>
                </a:solidFill>
              </a:rPr>
              <a:t>pod uwagę łączny czas przeznaczony w rozgłośniach dla partii koalicji rządzącej oraz opozycji parlamentarnej, ugrupowaniom opozycyjnym poświęcano więcej czasu niż koalicji.</a:t>
            </a:r>
            <a:endParaRPr lang="pl-PL" sz="1600" dirty="0" smtClean="0">
              <a:solidFill>
                <a:schemeClr val="tx2"/>
              </a:solidFill>
            </a:endParaRPr>
          </a:p>
        </p:txBody>
      </p:sp>
      <p:pic>
        <p:nvPicPr>
          <p:cNvPr id="7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</p:spTree>
    <p:extLst>
      <p:ext uri="{BB962C8B-B14F-4D97-AF65-F5344CB8AC3E}">
        <p14:creationId xmlns:p14="http://schemas.microsoft.com/office/powerpoint/2010/main" val="85846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ostokąt 8"/>
          <p:cNvSpPr/>
          <p:nvPr/>
        </p:nvSpPr>
        <p:spPr>
          <a:xfrm>
            <a:off x="3761745" y="978987"/>
            <a:ext cx="1306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Wnioski</a:t>
            </a:r>
            <a:r>
              <a:rPr lang="pl-PL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</p:txBody>
      </p:sp>
      <p:sp>
        <p:nvSpPr>
          <p:cNvPr id="10" name="Prostokąt 9"/>
          <p:cNvSpPr/>
          <p:nvPr/>
        </p:nvSpPr>
        <p:spPr>
          <a:xfrm>
            <a:off x="611560" y="1502207"/>
            <a:ext cx="831692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Wszystkie </a:t>
            </a:r>
            <a:r>
              <a:rPr lang="pl-PL" sz="1600" b="1" dirty="0">
                <a:solidFill>
                  <a:schemeClr val="tx2"/>
                </a:solidFill>
              </a:rPr>
              <a:t>spółki nadawały ww. audycje w porze zgodnej z Rozporządzeniem KRRiT</a:t>
            </a:r>
            <a:r>
              <a:rPr lang="pl-PL" sz="1600" dirty="0">
                <a:solidFill>
                  <a:schemeClr val="tx2"/>
                </a:solidFill>
              </a:rPr>
              <a:t>, tj. 8.00-23.00 dla audycji telewizyjnych oraz 6.00-22.00 dla audycji radiowych.</a:t>
            </a:r>
          </a:p>
          <a:p>
            <a:pPr marL="28575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pl-PL" sz="1600" b="1" dirty="0">
              <a:solidFill>
                <a:schemeClr val="tx2"/>
              </a:solidFill>
            </a:endParaRPr>
          </a:p>
        </p:txBody>
      </p:sp>
      <p:pic>
        <p:nvPicPr>
          <p:cNvPr id="7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</p:spTree>
    <p:extLst>
      <p:ext uri="{BB962C8B-B14F-4D97-AF65-F5344CB8AC3E}">
        <p14:creationId xmlns:p14="http://schemas.microsoft.com/office/powerpoint/2010/main" val="319619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2490191" y="2924944"/>
            <a:ext cx="4045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Dziękujemy </a:t>
            </a:r>
            <a:r>
              <a:rPr lang="pl-PL" sz="2800" b="1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 </a:t>
            </a:r>
            <a:r>
              <a:rPr lang="pl-PL" sz="2800" b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uwagę</a:t>
            </a:r>
            <a:endParaRPr lang="pl-PL" sz="2800" dirty="0"/>
          </a:p>
        </p:txBody>
      </p:sp>
      <p:sp>
        <p:nvSpPr>
          <p:cNvPr id="8" name="pole tekstowe 7"/>
          <p:cNvSpPr txBox="1"/>
          <p:nvPr/>
        </p:nvSpPr>
        <p:spPr>
          <a:xfrm>
            <a:off x="2076470" y="3645024"/>
            <a:ext cx="4872937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l-PL"/>
            </a:defPPr>
            <a:lvl1pPr>
              <a:defRPr sz="2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pl-PL" dirty="0"/>
              <a:t>Prezentację przygotował zespół DMP</a:t>
            </a:r>
          </a:p>
        </p:txBody>
      </p:sp>
      <p:pic>
        <p:nvPicPr>
          <p:cNvPr id="11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</p:spTree>
    <p:extLst>
      <p:ext uri="{BB962C8B-B14F-4D97-AF65-F5344CB8AC3E}">
        <p14:creationId xmlns:p14="http://schemas.microsoft.com/office/powerpoint/2010/main" val="234821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2" name="Prostokąt 1"/>
          <p:cNvSpPr/>
          <p:nvPr/>
        </p:nvSpPr>
        <p:spPr>
          <a:xfrm>
            <a:off x="648936" y="1121723"/>
            <a:ext cx="5802807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Normy rozporządzenia podlegające kontroli: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648936" y="1844823"/>
            <a:ext cx="8027520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lvl="0" indent="-400050" algn="just">
              <a:spcBef>
                <a:spcPts val="600"/>
              </a:spcBef>
              <a:buFont typeface="+mj-lt"/>
              <a:buAutoNum type="arabicParenR"/>
            </a:pPr>
            <a:r>
              <a:rPr lang="pl-PL" sz="1600" b="1" dirty="0" smtClean="0">
                <a:solidFill>
                  <a:schemeClr val="tx2"/>
                </a:solidFill>
              </a:rPr>
              <a:t>Terminowość </a:t>
            </a:r>
            <a:r>
              <a:rPr lang="pl-PL" sz="1600" b="1" dirty="0">
                <a:solidFill>
                  <a:schemeClr val="tx2"/>
                </a:solidFill>
              </a:rPr>
              <a:t>nadsyłanych sprawozdań</a:t>
            </a:r>
            <a:r>
              <a:rPr lang="pl-PL" sz="1600" dirty="0">
                <a:solidFill>
                  <a:schemeClr val="tx2"/>
                </a:solidFill>
              </a:rPr>
              <a:t>: zgodnie z § 4a pkt 1 rozporządzenia KRRiT jednostki publicznej radiofonii i telewizji są zobowiązane do składania sprawozdań </a:t>
            </a:r>
            <a:r>
              <a:rPr lang="pl-PL" sz="1600" i="1" dirty="0" smtClean="0">
                <a:solidFill>
                  <a:schemeClr val="tx2"/>
                </a:solidFill>
              </a:rPr>
              <a:t>nie </a:t>
            </a:r>
            <a:r>
              <a:rPr lang="pl-PL" sz="1600" i="1" dirty="0">
                <a:solidFill>
                  <a:schemeClr val="tx2"/>
                </a:solidFill>
              </a:rPr>
              <a:t>później niż 14 dni po upływie okre­su </a:t>
            </a:r>
            <a:r>
              <a:rPr lang="pl-PL" sz="1600" i="1" dirty="0" smtClean="0">
                <a:solidFill>
                  <a:schemeClr val="tx2"/>
                </a:solidFill>
              </a:rPr>
              <a:t>sprawozdawczego</a:t>
            </a:r>
            <a:r>
              <a:rPr lang="pl-PL" sz="1600" dirty="0" smtClean="0">
                <a:solidFill>
                  <a:schemeClr val="tx2"/>
                </a:solidFill>
              </a:rPr>
              <a:t>.</a:t>
            </a:r>
            <a:endParaRPr lang="pl-PL" sz="1600" dirty="0">
              <a:solidFill>
                <a:schemeClr val="tx2"/>
              </a:solidFill>
            </a:endParaRPr>
          </a:p>
          <a:p>
            <a:pPr marL="400050" lvl="0" indent="-400050" algn="just">
              <a:spcBef>
                <a:spcPts val="600"/>
              </a:spcBef>
              <a:buFont typeface="+mj-lt"/>
              <a:buAutoNum type="arabicParenR"/>
            </a:pPr>
            <a:r>
              <a:rPr lang="pl-PL" sz="1600" b="1" dirty="0" smtClean="0">
                <a:solidFill>
                  <a:schemeClr val="tx2"/>
                </a:solidFill>
              </a:rPr>
              <a:t>Czas </a:t>
            </a:r>
            <a:r>
              <a:rPr lang="pl-PL" sz="1600" b="1" dirty="0">
                <a:solidFill>
                  <a:schemeClr val="tx2"/>
                </a:solidFill>
              </a:rPr>
              <a:t>rozpowszechniania audycji</a:t>
            </a:r>
            <a:r>
              <a:rPr lang="pl-PL" sz="1600" dirty="0">
                <a:solidFill>
                  <a:schemeClr val="tx2"/>
                </a:solidFill>
              </a:rPr>
              <a:t>, określony w  zgodnie z § </a:t>
            </a:r>
            <a:r>
              <a:rPr lang="pl-PL" sz="1600" dirty="0" smtClean="0">
                <a:solidFill>
                  <a:schemeClr val="tx2"/>
                </a:solidFill>
              </a:rPr>
              <a:t>3 </a:t>
            </a:r>
            <a:r>
              <a:rPr lang="pl-PL" sz="1600" dirty="0">
                <a:solidFill>
                  <a:schemeClr val="tx2"/>
                </a:solidFill>
              </a:rPr>
              <a:t>pkt </a:t>
            </a:r>
            <a:r>
              <a:rPr lang="pl-PL" sz="1600" dirty="0" smtClean="0">
                <a:solidFill>
                  <a:schemeClr val="tx2"/>
                </a:solidFill>
              </a:rPr>
              <a:t>4 rozporządzeniu </a:t>
            </a:r>
            <a:r>
              <a:rPr lang="pl-PL" sz="1600" dirty="0">
                <a:solidFill>
                  <a:schemeClr val="tx2"/>
                </a:solidFill>
              </a:rPr>
              <a:t>w skali jednego </a:t>
            </a:r>
            <a:r>
              <a:rPr lang="pl-PL" sz="1600" dirty="0" smtClean="0">
                <a:solidFill>
                  <a:schemeClr val="tx2"/>
                </a:solidFill>
              </a:rPr>
              <a:t>miesiąca</a:t>
            </a:r>
            <a:r>
              <a:rPr lang="pl-PL" sz="1600" dirty="0">
                <a:solidFill>
                  <a:schemeClr val="tx2"/>
                </a:solidFill>
              </a:rPr>
              <a:t>:</a:t>
            </a:r>
            <a:r>
              <a:rPr lang="pl-PL" sz="1600" dirty="0" smtClean="0">
                <a:solidFill>
                  <a:schemeClr val="tx2"/>
                </a:solidFill>
              </a:rPr>
              <a:t> dla partii - </a:t>
            </a:r>
            <a:r>
              <a:rPr lang="pl-PL" sz="1600" b="1" dirty="0" smtClean="0">
                <a:solidFill>
                  <a:schemeClr val="tx2"/>
                </a:solidFill>
              </a:rPr>
              <a:t>nie mniej niż 180 minut w okresie jednego miesiąca </a:t>
            </a:r>
            <a:br>
              <a:rPr lang="pl-PL" sz="1600" b="1" dirty="0" smtClean="0">
                <a:solidFill>
                  <a:schemeClr val="tx2"/>
                </a:solidFill>
              </a:rPr>
            </a:br>
            <a:r>
              <a:rPr lang="pl-PL" sz="1600" b="1" dirty="0" smtClean="0">
                <a:solidFill>
                  <a:schemeClr val="tx2"/>
                </a:solidFill>
              </a:rPr>
              <a:t>(z wyłączeniem czerwca, lipca i sierpnia – 30 minut)</a:t>
            </a:r>
            <a:r>
              <a:rPr lang="pl-PL" sz="1600" dirty="0" smtClean="0">
                <a:solidFill>
                  <a:schemeClr val="tx2"/>
                </a:solidFill>
              </a:rPr>
              <a:t>, dla związków  - </a:t>
            </a:r>
            <a:r>
              <a:rPr lang="pl-PL" sz="1600" b="1" dirty="0">
                <a:solidFill>
                  <a:schemeClr val="tx2"/>
                </a:solidFill>
              </a:rPr>
              <a:t>nie mniej niż </a:t>
            </a:r>
            <a:r>
              <a:rPr lang="pl-PL" sz="1600" b="1" dirty="0" smtClean="0">
                <a:solidFill>
                  <a:schemeClr val="tx2"/>
                </a:solidFill>
              </a:rPr>
              <a:t>30 </a:t>
            </a:r>
            <a:r>
              <a:rPr lang="pl-PL" sz="1600" b="1" dirty="0">
                <a:solidFill>
                  <a:schemeClr val="tx2"/>
                </a:solidFill>
              </a:rPr>
              <a:t>minut w okresie jednego </a:t>
            </a:r>
            <a:r>
              <a:rPr lang="pl-PL" sz="1600" b="1" dirty="0" smtClean="0">
                <a:solidFill>
                  <a:schemeClr val="tx2"/>
                </a:solidFill>
              </a:rPr>
              <a:t>miesiąca</a:t>
            </a:r>
            <a:r>
              <a:rPr lang="pl-PL" sz="1600" dirty="0" smtClean="0">
                <a:solidFill>
                  <a:schemeClr val="tx2"/>
                </a:solidFill>
              </a:rPr>
              <a:t>.</a:t>
            </a:r>
          </a:p>
          <a:p>
            <a:pPr marL="400050" lvl="0" indent="-400050" algn="just">
              <a:spcBef>
                <a:spcPts val="600"/>
              </a:spcBef>
              <a:buFont typeface="+mj-lt"/>
              <a:buAutoNum type="arabicParenR"/>
            </a:pPr>
            <a:r>
              <a:rPr lang="pl-PL" sz="1600" b="1" dirty="0" smtClean="0">
                <a:solidFill>
                  <a:schemeClr val="tx2"/>
                </a:solidFill>
              </a:rPr>
              <a:t>Godziny rozpowszechniania audycji</a:t>
            </a:r>
            <a:r>
              <a:rPr lang="pl-PL" sz="1600" dirty="0" smtClean="0">
                <a:solidFill>
                  <a:schemeClr val="tx2"/>
                </a:solidFill>
              </a:rPr>
              <a:t>: zgodnie </a:t>
            </a:r>
            <a:r>
              <a:rPr lang="pl-PL" sz="1600" dirty="0">
                <a:solidFill>
                  <a:schemeClr val="tx2"/>
                </a:solidFill>
              </a:rPr>
              <a:t>z § 3 pkt </a:t>
            </a:r>
            <a:r>
              <a:rPr lang="pl-PL" sz="1600" dirty="0" smtClean="0">
                <a:solidFill>
                  <a:schemeClr val="tx2"/>
                </a:solidFill>
              </a:rPr>
              <a:t>5 i 6 rozporządzenia: </a:t>
            </a:r>
            <a:r>
              <a:rPr lang="pl-PL" sz="1600" b="1" dirty="0" smtClean="0">
                <a:solidFill>
                  <a:schemeClr val="tx2"/>
                </a:solidFill>
              </a:rPr>
              <a:t>telewizja  </a:t>
            </a:r>
            <a:br>
              <a:rPr lang="pl-PL" sz="1600" b="1" dirty="0" smtClean="0">
                <a:solidFill>
                  <a:schemeClr val="tx2"/>
                </a:solidFill>
              </a:rPr>
            </a:br>
            <a:r>
              <a:rPr lang="pl-PL" sz="1600" b="1" dirty="0" smtClean="0">
                <a:solidFill>
                  <a:schemeClr val="tx2"/>
                </a:solidFill>
              </a:rPr>
              <a:t>w godzinach 8</a:t>
            </a:r>
            <a:r>
              <a:rPr lang="pl-PL" sz="1600" b="1" baseline="30000" dirty="0" smtClean="0">
                <a:solidFill>
                  <a:schemeClr val="tx2"/>
                </a:solidFill>
              </a:rPr>
              <a:t>00</a:t>
            </a:r>
            <a:r>
              <a:rPr lang="pl-PL" sz="1600" b="1" dirty="0" smtClean="0">
                <a:solidFill>
                  <a:schemeClr val="tx2"/>
                </a:solidFill>
              </a:rPr>
              <a:t> – 23</a:t>
            </a:r>
            <a:r>
              <a:rPr lang="pl-PL" sz="1600" b="1" baseline="30000" dirty="0" smtClean="0">
                <a:solidFill>
                  <a:schemeClr val="tx2"/>
                </a:solidFill>
              </a:rPr>
              <a:t>00</a:t>
            </a:r>
            <a:r>
              <a:rPr lang="pl-PL" sz="1600" dirty="0" smtClean="0">
                <a:solidFill>
                  <a:schemeClr val="tx2"/>
                </a:solidFill>
              </a:rPr>
              <a:t>, </a:t>
            </a:r>
            <a:r>
              <a:rPr lang="pl-PL" sz="1600" b="1" dirty="0" smtClean="0">
                <a:solidFill>
                  <a:schemeClr val="tx2"/>
                </a:solidFill>
              </a:rPr>
              <a:t>radio </a:t>
            </a:r>
            <a:r>
              <a:rPr lang="pl-PL" sz="1600" b="1" dirty="0">
                <a:solidFill>
                  <a:schemeClr val="tx2"/>
                </a:solidFill>
              </a:rPr>
              <a:t>w godzinach </a:t>
            </a:r>
            <a:r>
              <a:rPr lang="pl-PL" sz="1600" b="1" dirty="0" smtClean="0">
                <a:solidFill>
                  <a:schemeClr val="tx2"/>
                </a:solidFill>
              </a:rPr>
              <a:t>8</a:t>
            </a:r>
            <a:r>
              <a:rPr lang="pl-PL" sz="1600" b="1" baseline="30000" dirty="0" smtClean="0">
                <a:solidFill>
                  <a:schemeClr val="tx2"/>
                </a:solidFill>
              </a:rPr>
              <a:t>00</a:t>
            </a:r>
            <a:r>
              <a:rPr lang="pl-PL" sz="1600" b="1" dirty="0" smtClean="0">
                <a:solidFill>
                  <a:schemeClr val="tx2"/>
                </a:solidFill>
              </a:rPr>
              <a:t> </a:t>
            </a:r>
            <a:r>
              <a:rPr lang="pl-PL" sz="1600" b="1" dirty="0">
                <a:solidFill>
                  <a:schemeClr val="tx2"/>
                </a:solidFill>
              </a:rPr>
              <a:t>– </a:t>
            </a:r>
            <a:r>
              <a:rPr lang="pl-PL" sz="1600" b="1" dirty="0" smtClean="0">
                <a:solidFill>
                  <a:schemeClr val="tx2"/>
                </a:solidFill>
              </a:rPr>
              <a:t>22</a:t>
            </a:r>
            <a:r>
              <a:rPr lang="pl-PL" sz="1600" b="1" baseline="30000" dirty="0" smtClean="0">
                <a:solidFill>
                  <a:schemeClr val="tx2"/>
                </a:solidFill>
              </a:rPr>
              <a:t>00</a:t>
            </a:r>
            <a:r>
              <a:rPr lang="pl-PL" sz="1600" dirty="0" smtClean="0">
                <a:solidFill>
                  <a:schemeClr val="tx2"/>
                </a:solidFill>
              </a:rPr>
              <a:t>.</a:t>
            </a:r>
            <a:endParaRPr lang="pl-PL" sz="1600" dirty="0">
              <a:solidFill>
                <a:schemeClr val="tx2"/>
              </a:solidFill>
            </a:endParaRPr>
          </a:p>
          <a:p>
            <a:pPr marL="400050" lvl="0" indent="-400050" algn="just">
              <a:spcBef>
                <a:spcPts val="600"/>
              </a:spcBef>
              <a:buFont typeface="+mj-lt"/>
              <a:buAutoNum type="arabicParenR"/>
            </a:pPr>
            <a:r>
              <a:rPr lang="pl-PL" sz="1600" b="1" dirty="0">
                <a:solidFill>
                  <a:schemeClr val="tx2"/>
                </a:solidFill>
              </a:rPr>
              <a:t>S</a:t>
            </a:r>
            <a:r>
              <a:rPr lang="pl-PL" sz="1600" b="1" dirty="0" smtClean="0">
                <a:solidFill>
                  <a:schemeClr val="tx2"/>
                </a:solidFill>
              </a:rPr>
              <a:t>tatus </a:t>
            </a:r>
            <a:r>
              <a:rPr lang="pl-PL" sz="1600" b="1" dirty="0">
                <a:solidFill>
                  <a:schemeClr val="tx2"/>
                </a:solidFill>
              </a:rPr>
              <a:t>wymienionych organizacji </a:t>
            </a:r>
            <a:r>
              <a:rPr lang="pl-PL" sz="1600" dirty="0" smtClean="0">
                <a:solidFill>
                  <a:schemeClr val="tx2"/>
                </a:solidFill>
              </a:rPr>
              <a:t>(czy są to partie polityczne, związki zawodowe lub związki pracodawców), czy jest </a:t>
            </a:r>
            <a:r>
              <a:rPr lang="pl-PL" sz="1600" dirty="0">
                <a:solidFill>
                  <a:schemeClr val="tx2"/>
                </a:solidFill>
              </a:rPr>
              <a:t>zgodny z odpowiednimi </a:t>
            </a:r>
            <a:r>
              <a:rPr lang="pl-PL" sz="1600" dirty="0" smtClean="0">
                <a:solidFill>
                  <a:schemeClr val="tx2"/>
                </a:solidFill>
              </a:rPr>
              <a:t>ustawami i rejestrami: </a:t>
            </a:r>
            <a:br>
              <a:rPr lang="pl-PL" sz="1600" dirty="0" smtClean="0">
                <a:solidFill>
                  <a:schemeClr val="tx2"/>
                </a:solidFill>
              </a:rPr>
            </a:br>
            <a:r>
              <a:rPr lang="pl-PL" sz="1600" b="1" dirty="0" smtClean="0">
                <a:solidFill>
                  <a:schemeClr val="tx2"/>
                </a:solidFill>
              </a:rPr>
              <a:t>w Krajowym </a:t>
            </a:r>
            <a:r>
              <a:rPr lang="pl-PL" sz="1600" b="1" dirty="0">
                <a:solidFill>
                  <a:schemeClr val="tx2"/>
                </a:solidFill>
              </a:rPr>
              <a:t>Rejestrze Sądowym – związki zawodowe i związki pracodawców</a:t>
            </a:r>
            <a:r>
              <a:rPr lang="pl-PL" sz="1600" dirty="0">
                <a:solidFill>
                  <a:schemeClr val="tx2"/>
                </a:solidFill>
              </a:rPr>
              <a:t>, </a:t>
            </a:r>
            <a:r>
              <a:rPr lang="pl-PL" sz="1600" b="1" dirty="0">
                <a:solidFill>
                  <a:schemeClr val="tx2"/>
                </a:solidFill>
              </a:rPr>
              <a:t>w Sądzie Okręgowym w Warszawie – partie </a:t>
            </a:r>
            <a:r>
              <a:rPr lang="pl-PL" sz="1600" b="1" dirty="0" smtClean="0">
                <a:solidFill>
                  <a:schemeClr val="tx2"/>
                </a:solidFill>
              </a:rPr>
              <a:t>polityczne</a:t>
            </a:r>
            <a:r>
              <a:rPr lang="pl-PL" sz="1600" dirty="0" smtClean="0">
                <a:solidFill>
                  <a:schemeClr val="tx2"/>
                </a:solidFill>
              </a:rPr>
              <a:t>.</a:t>
            </a:r>
            <a:endParaRPr lang="pl-PL" sz="1600" dirty="0">
              <a:solidFill>
                <a:schemeClr val="tx2"/>
              </a:solidFill>
            </a:endParaRPr>
          </a:p>
        </p:txBody>
      </p:sp>
      <p:cxnSp>
        <p:nvCxnSpPr>
          <p:cNvPr id="7" name="Łącznik prostoliniowy 6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103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112104"/>
            <a:ext cx="5753261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Terminowość nadsyłania sprawozdań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554748" y="5976119"/>
            <a:ext cx="40324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83568" y="1700808"/>
            <a:ext cx="784887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W </a:t>
            </a:r>
            <a:r>
              <a:rPr lang="pl-PL" sz="1600" b="1" dirty="0">
                <a:solidFill>
                  <a:schemeClr val="tx2"/>
                </a:solidFill>
              </a:rPr>
              <a:t>I kwartale osiem spółek </a:t>
            </a:r>
            <a:r>
              <a:rPr lang="pl-PL" sz="1600" b="1" dirty="0" smtClean="0">
                <a:solidFill>
                  <a:schemeClr val="tx2"/>
                </a:solidFill>
              </a:rPr>
              <a:t>nadesłało </a:t>
            </a:r>
            <a:r>
              <a:rPr lang="pl-PL" sz="1600" b="1" dirty="0">
                <a:solidFill>
                  <a:schemeClr val="tx2"/>
                </a:solidFill>
              </a:rPr>
              <a:t>sprawozdania po </a:t>
            </a:r>
            <a:r>
              <a:rPr lang="pl-PL" sz="1600" b="1" dirty="0" smtClean="0">
                <a:solidFill>
                  <a:schemeClr val="tx2"/>
                </a:solidFill>
              </a:rPr>
              <a:t>terminie</a:t>
            </a:r>
            <a:r>
              <a:rPr lang="pl-PL" sz="1600" dirty="0" smtClean="0">
                <a:solidFill>
                  <a:schemeClr val="tx2"/>
                </a:solidFill>
              </a:rPr>
              <a:t>: TVP SA, </a:t>
            </a:r>
            <a:r>
              <a:rPr lang="pl-PL" sz="1600" dirty="0">
                <a:solidFill>
                  <a:schemeClr val="tx2"/>
                </a:solidFill>
              </a:rPr>
              <a:t>Polskie Radio </a:t>
            </a:r>
            <a:r>
              <a:rPr lang="pl-PL" sz="1600" dirty="0" smtClean="0">
                <a:solidFill>
                  <a:schemeClr val="tx2"/>
                </a:solidFill>
              </a:rPr>
              <a:t>SA, </a:t>
            </a:r>
            <a:r>
              <a:rPr lang="pl-PL" sz="1600" dirty="0">
                <a:solidFill>
                  <a:schemeClr val="tx2"/>
                </a:solidFill>
              </a:rPr>
              <a:t>Radio </a:t>
            </a:r>
            <a:r>
              <a:rPr lang="pl-PL" sz="1600" dirty="0" smtClean="0">
                <a:solidFill>
                  <a:schemeClr val="tx2"/>
                </a:solidFill>
              </a:rPr>
              <a:t>Katowice, </a:t>
            </a:r>
            <a:r>
              <a:rPr lang="pl-PL" sz="1600" dirty="0">
                <a:solidFill>
                  <a:schemeClr val="tx2"/>
                </a:solidFill>
              </a:rPr>
              <a:t>Radio </a:t>
            </a:r>
            <a:r>
              <a:rPr lang="pl-PL" sz="1600" dirty="0" smtClean="0">
                <a:solidFill>
                  <a:schemeClr val="tx2"/>
                </a:solidFill>
              </a:rPr>
              <a:t>Merkury, </a:t>
            </a:r>
            <a:r>
              <a:rPr lang="pl-PL" sz="1600" dirty="0">
                <a:solidFill>
                  <a:schemeClr val="tx2"/>
                </a:solidFill>
              </a:rPr>
              <a:t>Radio </a:t>
            </a:r>
            <a:r>
              <a:rPr lang="pl-PL" sz="1600" dirty="0" smtClean="0">
                <a:solidFill>
                  <a:schemeClr val="tx2"/>
                </a:solidFill>
              </a:rPr>
              <a:t>Rzeszów, </a:t>
            </a:r>
            <a:r>
              <a:rPr lang="pl-PL" sz="1600" dirty="0">
                <a:solidFill>
                  <a:schemeClr val="tx2"/>
                </a:solidFill>
              </a:rPr>
              <a:t>Radio </a:t>
            </a:r>
            <a:r>
              <a:rPr lang="pl-PL" sz="1600" dirty="0" smtClean="0">
                <a:solidFill>
                  <a:schemeClr val="tx2"/>
                </a:solidFill>
              </a:rPr>
              <a:t>Wrocław, </a:t>
            </a:r>
            <a:r>
              <a:rPr lang="pl-PL" sz="1600" dirty="0">
                <a:solidFill>
                  <a:schemeClr val="tx2"/>
                </a:solidFill>
              </a:rPr>
              <a:t>Radio Zielona </a:t>
            </a:r>
            <a:r>
              <a:rPr lang="pl-PL" sz="1600" dirty="0" smtClean="0">
                <a:solidFill>
                  <a:schemeClr val="tx2"/>
                </a:solidFill>
              </a:rPr>
              <a:t>Góra, </a:t>
            </a:r>
            <a:r>
              <a:rPr lang="pl-PL" sz="1600" dirty="0">
                <a:solidFill>
                  <a:schemeClr val="tx2"/>
                </a:solidFill>
              </a:rPr>
              <a:t>Radio RDC </a:t>
            </a:r>
            <a:r>
              <a:rPr lang="pl-PL" sz="1600" dirty="0" smtClean="0">
                <a:solidFill>
                  <a:schemeClr val="tx2"/>
                </a:solidFill>
              </a:rPr>
              <a:t>Warszawa. Część </a:t>
            </a:r>
            <a:r>
              <a:rPr lang="pl-PL" sz="1600" dirty="0">
                <a:solidFill>
                  <a:schemeClr val="tx2"/>
                </a:solidFill>
              </a:rPr>
              <a:t>nadawców złożyło sprawozdania wyłącznie drogą </a:t>
            </a:r>
            <a:r>
              <a:rPr lang="pl-PL" sz="1600" dirty="0" smtClean="0">
                <a:solidFill>
                  <a:schemeClr val="tx2"/>
                </a:solidFill>
              </a:rPr>
              <a:t>mailową (Radio Merkury, Radio Zachód, Radio RDC Warszawa), mimo obowiązku ich przysyłania również w wersji papierowej.  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W II </a:t>
            </a:r>
            <a:r>
              <a:rPr lang="pl-PL" sz="1600" b="1" dirty="0">
                <a:solidFill>
                  <a:schemeClr val="tx2"/>
                </a:solidFill>
              </a:rPr>
              <a:t>kwartale </a:t>
            </a:r>
            <a:r>
              <a:rPr lang="pl-PL" sz="1600" b="1" dirty="0" smtClean="0">
                <a:solidFill>
                  <a:schemeClr val="tx2"/>
                </a:solidFill>
              </a:rPr>
              <a:t>cztery spółki nadesłały sprawozdania po terminie</a:t>
            </a:r>
            <a:r>
              <a:rPr lang="pl-PL" sz="1600" dirty="0" smtClean="0">
                <a:solidFill>
                  <a:schemeClr val="tx2"/>
                </a:solidFill>
              </a:rPr>
              <a:t>: TVP SA, Polskie Radio SA, Radio Katowice, Radio Olsztyn. 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65159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552" y="1052736"/>
            <a:ext cx="799288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Niewykonanie norm czasu rozporządzenia KRRiT – </a:t>
            </a:r>
            <a:b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partie polityczne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575556" y="2015530"/>
            <a:ext cx="7848872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</a:pPr>
            <a:r>
              <a:rPr lang="pl-PL" sz="1600" b="1" dirty="0" smtClean="0">
                <a:solidFill>
                  <a:schemeClr val="tx2"/>
                </a:solidFill>
              </a:rPr>
              <a:t>W I kwartale 2016 roku nie wykonały norm rozporządzenia KRRiT trzy spółki:</a:t>
            </a:r>
          </a:p>
          <a:p>
            <a:pPr marL="285750" lvl="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Radio </a:t>
            </a:r>
            <a:r>
              <a:rPr lang="pl-PL" sz="1600" b="1" dirty="0">
                <a:solidFill>
                  <a:schemeClr val="tx2"/>
                </a:solidFill>
              </a:rPr>
              <a:t>Gdańsk </a:t>
            </a:r>
            <a:r>
              <a:rPr lang="pl-PL" sz="1600" dirty="0">
                <a:solidFill>
                  <a:schemeClr val="tx2"/>
                </a:solidFill>
              </a:rPr>
              <a:t>(do </a:t>
            </a:r>
            <a:r>
              <a:rPr lang="pl-PL" sz="1600" dirty="0" smtClean="0">
                <a:solidFill>
                  <a:schemeClr val="tx2"/>
                </a:solidFill>
              </a:rPr>
              <a:t>wykonania normy zabrakło </a:t>
            </a:r>
            <a:r>
              <a:rPr lang="pl-PL" sz="1600" dirty="0">
                <a:solidFill>
                  <a:schemeClr val="tx2"/>
                </a:solidFill>
              </a:rPr>
              <a:t>w marcu 44 minut</a:t>
            </a:r>
            <a:r>
              <a:rPr lang="pl-PL" sz="1600" dirty="0" smtClean="0">
                <a:solidFill>
                  <a:schemeClr val="tx2"/>
                </a:solidFill>
              </a:rPr>
              <a:t>);</a:t>
            </a:r>
            <a:endParaRPr lang="pl-PL" sz="1600" dirty="0">
              <a:solidFill>
                <a:schemeClr val="tx2"/>
              </a:solidFill>
            </a:endParaRPr>
          </a:p>
          <a:p>
            <a:pPr marL="285750" lvl="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chemeClr val="tx2"/>
                </a:solidFill>
              </a:rPr>
              <a:t>Radio Rzeszów </a:t>
            </a:r>
            <a:r>
              <a:rPr lang="pl-PL" sz="1600" dirty="0">
                <a:solidFill>
                  <a:schemeClr val="tx2"/>
                </a:solidFill>
              </a:rPr>
              <a:t>(do wykonania normy zabrakło w marcu 21 minut</a:t>
            </a:r>
            <a:r>
              <a:rPr lang="pl-PL" sz="1600" dirty="0" smtClean="0">
                <a:solidFill>
                  <a:schemeClr val="tx2"/>
                </a:solidFill>
              </a:rPr>
              <a:t>);</a:t>
            </a:r>
          </a:p>
          <a:p>
            <a:pPr marL="285750" lvl="0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Radio Wrocław </a:t>
            </a:r>
            <a:r>
              <a:rPr lang="pl-PL" sz="1600" dirty="0" smtClean="0">
                <a:solidFill>
                  <a:schemeClr val="tx2"/>
                </a:solidFill>
              </a:rPr>
              <a:t>(do wykonania normy zabrakło 30 minut w marcu).</a:t>
            </a:r>
          </a:p>
          <a:p>
            <a:pPr lvl="0">
              <a:spcBef>
                <a:spcPts val="600"/>
              </a:spcBef>
            </a:pPr>
            <a:r>
              <a:rPr lang="pl-PL" sz="1600" b="1" dirty="0">
                <a:solidFill>
                  <a:schemeClr val="tx2"/>
                </a:solidFill>
              </a:rPr>
              <a:t>W </a:t>
            </a:r>
            <a:r>
              <a:rPr lang="pl-PL" sz="1600" b="1" dirty="0" smtClean="0">
                <a:solidFill>
                  <a:schemeClr val="tx2"/>
                </a:solidFill>
              </a:rPr>
              <a:t>II </a:t>
            </a:r>
            <a:r>
              <a:rPr lang="pl-PL" sz="1600" b="1" dirty="0">
                <a:solidFill>
                  <a:schemeClr val="tx2"/>
                </a:solidFill>
              </a:rPr>
              <a:t>kwartale 2016 roku nie </a:t>
            </a:r>
            <a:r>
              <a:rPr lang="pl-PL" sz="1600" b="1" dirty="0" smtClean="0">
                <a:solidFill>
                  <a:schemeClr val="tx2"/>
                </a:solidFill>
              </a:rPr>
              <a:t>wykonała </a:t>
            </a:r>
            <a:r>
              <a:rPr lang="pl-PL" sz="1600" b="1" dirty="0">
                <a:solidFill>
                  <a:schemeClr val="tx2"/>
                </a:solidFill>
              </a:rPr>
              <a:t>norm rozporządzenia KRRiT </a:t>
            </a:r>
            <a:r>
              <a:rPr lang="pl-PL" sz="1600" b="1" dirty="0" smtClean="0">
                <a:solidFill>
                  <a:schemeClr val="tx2"/>
                </a:solidFill>
              </a:rPr>
              <a:t>jedna spółka:</a:t>
            </a:r>
            <a:endParaRPr lang="pl-PL" sz="1600" b="1" dirty="0">
              <a:solidFill>
                <a:schemeClr val="tx2"/>
              </a:solidFill>
            </a:endParaRP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Radio Rzeszów </a:t>
            </a:r>
            <a:r>
              <a:rPr lang="pl-PL" sz="1600" dirty="0">
                <a:solidFill>
                  <a:schemeClr val="tx2"/>
                </a:solidFill>
              </a:rPr>
              <a:t>(do wykonania normy zabrakło </a:t>
            </a:r>
            <a:r>
              <a:rPr lang="pl-PL" sz="1600" dirty="0" smtClean="0">
                <a:solidFill>
                  <a:schemeClr val="tx2"/>
                </a:solidFill>
              </a:rPr>
              <a:t>w maju 30 minut).</a:t>
            </a:r>
          </a:p>
        </p:txBody>
      </p:sp>
    </p:spTree>
    <p:extLst>
      <p:ext uri="{BB962C8B-B14F-4D97-AF65-F5344CB8AC3E}">
        <p14:creationId xmlns:p14="http://schemas.microsoft.com/office/powerpoint/2010/main" val="346288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539552" y="1135062"/>
            <a:ext cx="813690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pl-PL"/>
            </a:defPPr>
            <a:lvl1pPr>
              <a:defRPr sz="2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pl-PL" dirty="0"/>
              <a:t>Niewykonanie norm czasu rozporządzenia KRRiT –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związki </a:t>
            </a:r>
            <a:r>
              <a:rPr lang="pl-PL" dirty="0"/>
              <a:t>zawodowe i związki pracodawców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539552" y="2122587"/>
            <a:ext cx="799288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l-PL" sz="1600" b="1" dirty="0">
                <a:solidFill>
                  <a:schemeClr val="tx2"/>
                </a:solidFill>
              </a:rPr>
              <a:t>W I kwartale 2016 roku nie wykonały norm rozporządzenia KRRiT </a:t>
            </a:r>
            <a:r>
              <a:rPr lang="pl-PL" sz="1600" b="1" dirty="0" smtClean="0">
                <a:solidFill>
                  <a:schemeClr val="tx2"/>
                </a:solidFill>
              </a:rPr>
              <a:t>trzy </a:t>
            </a:r>
            <a:r>
              <a:rPr lang="pl-PL" sz="1600" b="1" dirty="0">
                <a:solidFill>
                  <a:schemeClr val="tx2"/>
                </a:solidFill>
              </a:rPr>
              <a:t>spółki: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Radio Łódź </a:t>
            </a:r>
            <a:r>
              <a:rPr lang="pl-PL" sz="1600" dirty="0" smtClean="0">
                <a:solidFill>
                  <a:schemeClr val="tx2"/>
                </a:solidFill>
              </a:rPr>
              <a:t>(</a:t>
            </a:r>
            <a:r>
              <a:rPr lang="pl-PL" sz="1600" dirty="0">
                <a:solidFill>
                  <a:schemeClr val="tx2"/>
                </a:solidFill>
              </a:rPr>
              <a:t>do wykonania normy zabrakło w marcu 5 minut</a:t>
            </a:r>
            <a:r>
              <a:rPr lang="pl-PL" sz="1600" dirty="0" smtClean="0">
                <a:solidFill>
                  <a:schemeClr val="tx2"/>
                </a:solidFill>
              </a:rPr>
              <a:t>);</a:t>
            </a:r>
            <a:endParaRPr lang="pl-PL" sz="1600" dirty="0">
              <a:solidFill>
                <a:schemeClr val="tx2"/>
              </a:solidFill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chemeClr val="tx2"/>
                </a:solidFill>
              </a:rPr>
              <a:t>Radio Olsztyn </a:t>
            </a:r>
            <a:r>
              <a:rPr lang="pl-PL" sz="1600" dirty="0">
                <a:solidFill>
                  <a:schemeClr val="tx2"/>
                </a:solidFill>
              </a:rPr>
              <a:t>(do wykonania normy zabrakło w marcu 7 minut</a:t>
            </a:r>
            <a:r>
              <a:rPr lang="pl-PL" sz="1600" dirty="0" smtClean="0">
                <a:solidFill>
                  <a:schemeClr val="tx2"/>
                </a:solidFill>
              </a:rPr>
              <a:t>);</a:t>
            </a:r>
            <a:endParaRPr lang="pl-PL" sz="1600" dirty="0">
              <a:solidFill>
                <a:schemeClr val="tx2"/>
              </a:solidFill>
            </a:endParaRPr>
          </a:p>
          <a:p>
            <a:pPr marL="285750" lvl="0" indent="-28575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chemeClr val="tx2"/>
                </a:solidFill>
              </a:rPr>
              <a:t>Radio Zachód </a:t>
            </a:r>
            <a:r>
              <a:rPr lang="pl-PL" sz="1600" dirty="0">
                <a:solidFill>
                  <a:schemeClr val="tx2"/>
                </a:solidFill>
              </a:rPr>
              <a:t>(do wykonania normy zabrakło w styczniu 20 minut</a:t>
            </a:r>
            <a:r>
              <a:rPr lang="pl-PL" sz="1600" dirty="0" smtClean="0">
                <a:solidFill>
                  <a:schemeClr val="tx2"/>
                </a:solidFill>
              </a:rPr>
              <a:t>).</a:t>
            </a:r>
            <a:endParaRPr lang="pl-PL" sz="1600" dirty="0">
              <a:solidFill>
                <a:schemeClr val="tx2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l-PL" sz="1600" b="1" dirty="0">
                <a:solidFill>
                  <a:schemeClr val="tx2"/>
                </a:solidFill>
              </a:rPr>
              <a:t>W II kwartale 2016 roku nie wykonały norm rozporządzenia KRRiT trzy spółki: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chemeClr val="tx2"/>
                </a:solidFill>
              </a:rPr>
              <a:t>Radio Łódź </a:t>
            </a:r>
            <a:r>
              <a:rPr lang="pl-PL" sz="1600" dirty="0">
                <a:solidFill>
                  <a:schemeClr val="tx2"/>
                </a:solidFill>
              </a:rPr>
              <a:t>(do wykonania normy zabrakło w </a:t>
            </a:r>
            <a:r>
              <a:rPr lang="pl-PL" sz="1600" dirty="0" smtClean="0">
                <a:solidFill>
                  <a:schemeClr val="tx2"/>
                </a:solidFill>
              </a:rPr>
              <a:t> kwietniu 10 minut i w czerwcu 5 minut);</a:t>
            </a:r>
            <a:endParaRPr lang="pl-PL" sz="1600" dirty="0">
              <a:solidFill>
                <a:schemeClr val="tx2"/>
              </a:solidFill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schemeClr val="tx2"/>
                </a:solidFill>
              </a:rPr>
              <a:t>Radio Olsztyn </a:t>
            </a:r>
            <a:r>
              <a:rPr lang="pl-PL" sz="1600" dirty="0">
                <a:solidFill>
                  <a:schemeClr val="tx2"/>
                </a:solidFill>
              </a:rPr>
              <a:t>(do wykonania normy zabrakło w </a:t>
            </a:r>
            <a:r>
              <a:rPr lang="pl-PL" sz="1600" dirty="0" smtClean="0">
                <a:solidFill>
                  <a:schemeClr val="tx2"/>
                </a:solidFill>
              </a:rPr>
              <a:t>kwietniu 6 </a:t>
            </a:r>
            <a:r>
              <a:rPr lang="pl-PL" sz="1600" dirty="0">
                <a:solidFill>
                  <a:schemeClr val="tx2"/>
                </a:solidFill>
              </a:rPr>
              <a:t>minut</a:t>
            </a:r>
            <a:r>
              <a:rPr lang="pl-PL" sz="1600" dirty="0" smtClean="0">
                <a:solidFill>
                  <a:schemeClr val="tx2"/>
                </a:solidFill>
              </a:rPr>
              <a:t>);</a:t>
            </a:r>
            <a:endParaRPr lang="pl-PL" sz="1600" dirty="0">
              <a:solidFill>
                <a:schemeClr val="tx2"/>
              </a:solidFill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schemeClr val="tx2"/>
                </a:solidFill>
              </a:rPr>
              <a:t>Radio </a:t>
            </a:r>
            <a:r>
              <a:rPr lang="pl-PL" sz="1600" b="1" dirty="0">
                <a:solidFill>
                  <a:schemeClr val="tx2"/>
                </a:solidFill>
              </a:rPr>
              <a:t>Zachód </a:t>
            </a:r>
            <a:r>
              <a:rPr lang="pl-PL" sz="1600" dirty="0">
                <a:solidFill>
                  <a:schemeClr val="tx2"/>
                </a:solidFill>
              </a:rPr>
              <a:t>(do wykonania normy zabrakło w </a:t>
            </a:r>
            <a:r>
              <a:rPr lang="pl-PL" sz="1600" dirty="0" smtClean="0">
                <a:solidFill>
                  <a:schemeClr val="tx2"/>
                </a:solidFill>
              </a:rPr>
              <a:t>kwietniu 7 minut</a:t>
            </a:r>
            <a:r>
              <a:rPr lang="pl-PL" sz="1600" dirty="0">
                <a:solidFill>
                  <a:schemeClr val="tx2"/>
                </a:solidFill>
              </a:rPr>
              <a:t>).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pl-PL" sz="1600" dirty="0">
              <a:solidFill>
                <a:schemeClr val="tx2"/>
              </a:solidFill>
            </a:endParaRP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3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574651" y="1148457"/>
            <a:ext cx="8136904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pl-PL"/>
            </a:defPPr>
            <a:lvl1pPr>
              <a:defRPr sz="2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Godziny rozpowszechniania audycji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39552" y="1844824"/>
            <a:ext cx="799288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l-PL" sz="1600" b="1" dirty="0" smtClean="0">
                <a:solidFill>
                  <a:schemeClr val="tx2"/>
                </a:solidFill>
              </a:rPr>
              <a:t>Zarówno w I, jak i w II kwartale </a:t>
            </a:r>
            <a:r>
              <a:rPr lang="pl-PL" sz="1600" b="1" dirty="0">
                <a:solidFill>
                  <a:schemeClr val="tx2"/>
                </a:solidFill>
              </a:rPr>
              <a:t>2016 </a:t>
            </a:r>
            <a:r>
              <a:rPr lang="pl-PL" sz="1600" b="1" dirty="0" smtClean="0">
                <a:solidFill>
                  <a:schemeClr val="tx2"/>
                </a:solidFill>
              </a:rPr>
              <a:t>roku, poza </a:t>
            </a:r>
            <a:r>
              <a:rPr lang="pl-PL" sz="1600" b="1" dirty="0">
                <a:solidFill>
                  <a:schemeClr val="tx2"/>
                </a:solidFill>
              </a:rPr>
              <a:t>niewielkimi wyjątkami spółki realizowały </a:t>
            </a:r>
            <a:r>
              <a:rPr lang="pl-PL" sz="1600" b="1" dirty="0" smtClean="0">
                <a:solidFill>
                  <a:schemeClr val="tx2"/>
                </a:solidFill>
              </a:rPr>
              <a:t/>
            </a:r>
            <a:br>
              <a:rPr lang="pl-PL" sz="1600" b="1" dirty="0" smtClean="0">
                <a:solidFill>
                  <a:schemeClr val="tx2"/>
                </a:solidFill>
              </a:rPr>
            </a:br>
            <a:r>
              <a:rPr lang="pl-PL" sz="1600" b="1" dirty="0" smtClean="0">
                <a:solidFill>
                  <a:schemeClr val="tx2"/>
                </a:solidFill>
              </a:rPr>
              <a:t>ww</a:t>
            </a:r>
            <a:r>
              <a:rPr lang="pl-PL" sz="1600" b="1" dirty="0">
                <a:solidFill>
                  <a:schemeClr val="tx2"/>
                </a:solidFill>
              </a:rPr>
              <a:t>. audycje w porach nadawania, przewidzianych w rozporządzeniu Krajowej Rady Radiofonii </a:t>
            </a:r>
            <a:r>
              <a:rPr lang="pl-PL" sz="1600" b="1" dirty="0" smtClean="0">
                <a:solidFill>
                  <a:schemeClr val="tx2"/>
                </a:solidFill>
              </a:rPr>
              <a:t>i </a:t>
            </a:r>
            <a:r>
              <a:rPr lang="pl-PL" sz="1600" b="1" dirty="0">
                <a:solidFill>
                  <a:schemeClr val="tx2"/>
                </a:solidFill>
              </a:rPr>
              <a:t>Telewizji</a:t>
            </a:r>
            <a:r>
              <a:rPr lang="pl-PL" sz="1600" dirty="0">
                <a:solidFill>
                  <a:schemeClr val="tx2"/>
                </a:solidFill>
              </a:rPr>
              <a:t>. </a:t>
            </a:r>
            <a:r>
              <a:rPr lang="pl-PL" sz="1600" dirty="0" smtClean="0">
                <a:solidFill>
                  <a:schemeClr val="tx2"/>
                </a:solidFill>
              </a:rPr>
              <a:t>Sporadycznie </a:t>
            </a:r>
            <a:r>
              <a:rPr lang="pl-PL" sz="1600" dirty="0">
                <a:solidFill>
                  <a:schemeClr val="tx2"/>
                </a:solidFill>
              </a:rPr>
              <a:t>zdarzało się, że w niektórych przypadkach audycja kończyła się po 23.00 w przypadku telewizji lub też 22.00 w przypadku programów </a:t>
            </a:r>
            <a:r>
              <a:rPr lang="pl-PL" sz="1600" dirty="0" smtClean="0">
                <a:solidFill>
                  <a:schemeClr val="tx2"/>
                </a:solidFill>
              </a:rPr>
              <a:t>radiowych.</a:t>
            </a:r>
            <a:endParaRPr lang="pl-PL" sz="1600" dirty="0">
              <a:solidFill>
                <a:schemeClr val="tx2"/>
              </a:solidFill>
            </a:endParaRPr>
          </a:p>
          <a:p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39552" y="3068960"/>
            <a:ext cx="8136904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pl-PL"/>
            </a:defPPr>
            <a:lvl1pPr>
              <a:defRPr sz="2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Status organizacji</a:t>
            </a:r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611560" y="3717032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algn="just">
              <a:spcBef>
                <a:spcPts val="600"/>
              </a:spcBef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Część nadawców </a:t>
            </a:r>
            <a:r>
              <a:rPr lang="pl-PL" dirty="0" smtClean="0"/>
              <a:t>podała </a:t>
            </a:r>
            <a:r>
              <a:rPr lang="pl-PL" dirty="0"/>
              <a:t>błędne lub nieaktualne nazwy partii. Nadawcy </a:t>
            </a:r>
            <a:r>
              <a:rPr lang="pl-PL" dirty="0" smtClean="0"/>
              <a:t>wymienili 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sprawozdaniach organizacje i instytucje o innej formie prawnej niż partie i </a:t>
            </a:r>
            <a:r>
              <a:rPr lang="pl-PL" dirty="0" smtClean="0"/>
              <a:t>związki, </a:t>
            </a:r>
            <a:r>
              <a:rPr lang="pl-PL" b="0" dirty="0"/>
              <a:t>np. federacje, stowarzyszenia i kategorie pozaustawowe dla partii (</a:t>
            </a:r>
            <a:r>
              <a:rPr lang="pl-PL" b="0" i="1" dirty="0"/>
              <a:t>Federacja na rzecz kobiet</a:t>
            </a:r>
            <a:r>
              <a:rPr lang="pl-PL" b="0" dirty="0"/>
              <a:t>, „</a:t>
            </a:r>
            <a:r>
              <a:rPr lang="pl-PL" b="0" i="1" dirty="0"/>
              <a:t>inne partie</a:t>
            </a:r>
            <a:r>
              <a:rPr lang="pl-PL" b="0" dirty="0"/>
              <a:t>”, </a:t>
            </a:r>
            <a:r>
              <a:rPr lang="pl-PL" b="0" dirty="0" smtClean="0"/>
              <a:t>„poseł </a:t>
            </a:r>
            <a:r>
              <a:rPr lang="pl-PL" b="0" dirty="0"/>
              <a:t>i senator </a:t>
            </a:r>
            <a:r>
              <a:rPr lang="pl-PL" b="0" dirty="0" smtClean="0"/>
              <a:t>niezrzeszony”, „bezpartyjni politycy”, „mniejszość niemiecka”), a także  </a:t>
            </a:r>
            <a:r>
              <a:rPr lang="pl-PL" b="0" dirty="0"/>
              <a:t>dla związków zawodowych i związków pracodawców </a:t>
            </a:r>
            <a:r>
              <a:rPr lang="pl-PL" b="0" dirty="0" smtClean="0"/>
              <a:t>(izby </a:t>
            </a:r>
            <a:r>
              <a:rPr lang="pl-PL" b="0" dirty="0"/>
              <a:t>gospodarcze i rzemieślnicze, izby rolnicze, </a:t>
            </a:r>
            <a:r>
              <a:rPr lang="pl-PL" b="0" dirty="0" smtClean="0"/>
              <a:t>lekarskie, </a:t>
            </a:r>
            <a:r>
              <a:rPr lang="pl-PL" b="0" dirty="0"/>
              <a:t>stowarzyszenia, kluby i związki, konkretne instytucje).</a:t>
            </a:r>
          </a:p>
        </p:txBody>
      </p:sp>
    </p:spTree>
    <p:extLst>
      <p:ext uri="{BB962C8B-B14F-4D97-AF65-F5344CB8AC3E}">
        <p14:creationId xmlns:p14="http://schemas.microsoft.com/office/powerpoint/2010/main" val="76618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2" name="Prostokąt 1"/>
          <p:cNvSpPr/>
          <p:nvPr/>
        </p:nvSpPr>
        <p:spPr>
          <a:xfrm>
            <a:off x="683568" y="1121723"/>
            <a:ext cx="7776864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Rozporządzenie KRRiT z dn. 24 kwietnia 2003 r –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§ 1</a:t>
            </a:r>
            <a:r>
              <a:rPr lang="pl-PL" sz="2400" b="1" dirty="0" smtClean="0">
                <a:solidFill>
                  <a:srgbClr val="FF0000"/>
                </a:solidFill>
              </a:rPr>
              <a:t>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pkt 3: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Łącznik prostoliniowy 6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7"/>
          <p:cNvSpPr/>
          <p:nvPr/>
        </p:nvSpPr>
        <p:spPr>
          <a:xfrm>
            <a:off x="788690" y="1772816"/>
            <a:ext cx="7416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Jednostki </a:t>
            </a:r>
            <a:r>
              <a:rPr lang="pl-PL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publicznej radiofonii i telewizji mają obowiązek przedstawiać stanowiska, o których mowa w ust. 1 i 2, w sposób rzetelny i </a:t>
            </a:r>
            <a:r>
              <a:rPr lang="pl-PL" sz="3200" b="1" dirty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pluralistyczny</a:t>
            </a:r>
            <a:r>
              <a:rPr lang="pl-PL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umożliwiając przedstawienie różnorodnych stanowisk. </a:t>
            </a:r>
          </a:p>
        </p:txBody>
      </p:sp>
    </p:spTree>
    <p:extLst>
      <p:ext uri="{BB962C8B-B14F-4D97-AF65-F5344CB8AC3E}">
        <p14:creationId xmlns:p14="http://schemas.microsoft.com/office/powerpoint/2010/main" val="233349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Partie polityczne, związki zawodowe i związki pracodawców w mediach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na podstawie sprawozdań przesłanych przez nadawców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11560" y="1052736"/>
            <a:ext cx="7992888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§ 1</a:t>
            </a:r>
            <a:r>
              <a:rPr lang="pl-PL" sz="2400" b="1" dirty="0">
                <a:solidFill>
                  <a:srgbClr val="FF0000"/>
                </a:solidFill>
              </a:rPr>
              <a:t>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pkt 3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liczba partii politycznych I kwartał 2016 r</a:t>
            </a:r>
            <a:endParaRPr lang="pl-PL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391534" y="2781568"/>
            <a:ext cx="46329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280533"/>
              </p:ext>
            </p:extLst>
          </p:nvPr>
        </p:nvGraphicFramePr>
        <p:xfrm>
          <a:off x="648262" y="1601391"/>
          <a:ext cx="8136909" cy="1152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883"/>
                <a:gridCol w="419484"/>
                <a:gridCol w="362797"/>
                <a:gridCol w="417036"/>
                <a:gridCol w="432048"/>
                <a:gridCol w="318670"/>
                <a:gridCol w="396811"/>
                <a:gridCol w="385473"/>
                <a:gridCol w="374135"/>
                <a:gridCol w="396811"/>
                <a:gridCol w="385473"/>
                <a:gridCol w="396811"/>
                <a:gridCol w="396811"/>
                <a:gridCol w="374135"/>
                <a:gridCol w="396811"/>
                <a:gridCol w="396811"/>
                <a:gridCol w="385473"/>
                <a:gridCol w="396811"/>
                <a:gridCol w="385473"/>
                <a:gridCol w="518152"/>
              </a:tblGrid>
              <a:tr h="362298"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 </a:t>
                      </a:r>
                      <a:r>
                        <a:rPr lang="pl-PL" sz="900" b="1" u="none" strike="noStrike" dirty="0" smtClean="0">
                          <a:solidFill>
                            <a:schemeClr val="accent2"/>
                          </a:solidFill>
                          <a:effectLst/>
                        </a:rPr>
                        <a:t>kw. </a:t>
                      </a:r>
                      <a:r>
                        <a:rPr lang="pl-PL" sz="9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2016</a:t>
                      </a:r>
                      <a:endParaRPr lang="pl-PL" sz="9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TVP SA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PR SA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Białystok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Bydgoszcz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Gdańsk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Katowice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Kielce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Koszalin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Kraków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Lublin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Łódź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Olsztyn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Opole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Poznań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Rzeszów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Szczecin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Warszawa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Wrocław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b="1" u="none" strike="noStrike" dirty="0" smtClean="0">
                          <a:solidFill>
                            <a:schemeClr val="accent2"/>
                          </a:solidFill>
                          <a:effectLst/>
                        </a:rPr>
                        <a:t>Zielona G</a:t>
                      </a:r>
                      <a:r>
                        <a:rPr lang="pl-PL" sz="7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.</a:t>
                      </a:r>
                      <a:endParaRPr lang="pl-PL" sz="7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  <a:tr h="2634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Styczeń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  <a:tr h="2634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Luty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  <a:tr h="2634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Marzec</a:t>
                      </a:r>
                      <a:endParaRPr lang="pl-PL" sz="12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11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9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>
                          <a:effectLst/>
                        </a:rPr>
                        <a:t>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10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u="none" strike="noStrike" dirty="0">
                          <a:effectLst/>
                        </a:rPr>
                        <a:t>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4" marR="7004" marT="7004" marB="0" anchor="b"/>
                </a:tc>
              </a:tr>
            </a:tbl>
          </a:graphicData>
        </a:graphic>
      </p:graphicFrame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2994640"/>
              </p:ext>
            </p:extLst>
          </p:nvPr>
        </p:nvGraphicFramePr>
        <p:xfrm>
          <a:off x="107504" y="2420888"/>
          <a:ext cx="8638443" cy="4415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997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3650</TotalTime>
  <Words>2214</Words>
  <Application>Microsoft Office PowerPoint</Application>
  <PresentationFormat>Pokaz na ekranie (4:3)</PresentationFormat>
  <Paragraphs>796</Paragraphs>
  <Slides>29</Slides>
  <Notes>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Firlej Jaroslaw</dc:creator>
  <cp:lastModifiedBy>Czuczman Karolina</cp:lastModifiedBy>
  <cp:revision>255</cp:revision>
  <cp:lastPrinted>2015-12-04T10:55:27Z</cp:lastPrinted>
  <dcterms:created xsi:type="dcterms:W3CDTF">2015-11-27T13:19:25Z</dcterms:created>
  <dcterms:modified xsi:type="dcterms:W3CDTF">2020-10-27T11:18:44Z</dcterms:modified>
</cp:coreProperties>
</file>