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4"/>
  </p:sldMasterIdLst>
  <p:notesMasterIdLst>
    <p:notesMasterId r:id="rId37"/>
  </p:notesMasterIdLst>
  <p:sldIdLst>
    <p:sldId id="335" r:id="rId5"/>
    <p:sldId id="308" r:id="rId6"/>
    <p:sldId id="401" r:id="rId7"/>
    <p:sldId id="403" r:id="rId8"/>
    <p:sldId id="402" r:id="rId9"/>
    <p:sldId id="404" r:id="rId10"/>
    <p:sldId id="407" r:id="rId11"/>
    <p:sldId id="408" r:id="rId12"/>
    <p:sldId id="415" r:id="rId13"/>
    <p:sldId id="409" r:id="rId14"/>
    <p:sldId id="411" r:id="rId15"/>
    <p:sldId id="410" r:id="rId16"/>
    <p:sldId id="413" r:id="rId17"/>
    <p:sldId id="412" r:id="rId18"/>
    <p:sldId id="416" r:id="rId19"/>
    <p:sldId id="414" r:id="rId20"/>
    <p:sldId id="432" r:id="rId21"/>
    <p:sldId id="418" r:id="rId22"/>
    <p:sldId id="419" r:id="rId23"/>
    <p:sldId id="420" r:id="rId24"/>
    <p:sldId id="427" r:id="rId25"/>
    <p:sldId id="421" r:id="rId26"/>
    <p:sldId id="422" r:id="rId27"/>
    <p:sldId id="423" r:id="rId28"/>
    <p:sldId id="424" r:id="rId29"/>
    <p:sldId id="425" r:id="rId30"/>
    <p:sldId id="426" r:id="rId31"/>
    <p:sldId id="428" r:id="rId32"/>
    <p:sldId id="429" r:id="rId33"/>
    <p:sldId id="430" r:id="rId34"/>
    <p:sldId id="431" r:id="rId35"/>
    <p:sldId id="332" r:id="rId36"/>
  </p:sldIdLst>
  <p:sldSz cx="10691813" cy="7559675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07033"/>
    <a:srgbClr val="93C67B"/>
    <a:srgbClr val="8B12B6"/>
    <a:srgbClr val="554B97"/>
    <a:srgbClr val="FFFFFF"/>
    <a:srgbClr val="002073"/>
    <a:srgbClr val="FA8606"/>
    <a:srgbClr val="FDABFF"/>
    <a:srgbClr val="3C3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28" autoAdjust="0"/>
    <p:restoredTop sz="86405" autoAdjust="0"/>
  </p:normalViewPr>
  <p:slideViewPr>
    <p:cSldViewPr>
      <p:cViewPr varScale="1">
        <p:scale>
          <a:sx n="64" d="100"/>
          <a:sy n="64" d="100"/>
        </p:scale>
        <p:origin x="854" y="72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BD582C5-ACA9-CC8D-C41D-073980717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93768C-B02D-7F18-9C81-BB43B65807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2EB538-6020-4ED0-A450-9F2F49113206}" type="datetimeFigureOut">
              <a:rPr lang="pl-PL"/>
              <a:pPr>
                <a:defRPr/>
              </a:pPr>
              <a:t>2024-01-18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FFC6629-C316-4010-5541-56707C89A5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D0ACA120-1CF5-761A-4E21-402E84E04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0CF1FA-2B93-9410-D13E-2E54130A4D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5D39FE-5CE1-5B3A-B556-F64301F07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0F54BB-6727-475F-9FD5-ED33A44F28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32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730D38-E5A9-7471-3D54-D6038BF6D7C7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7D55CA3-7F74-5CB7-CE0D-4EE6B5B4DDBB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06C04D2-107A-BCE9-C207-DB50E5B4C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32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970A86B6-99C4-5470-920D-CE74DB059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977419B7-7FF6-E590-F5D9-3364AF12E5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AB949CE0-C342-20F2-6EE5-F75136DEB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C00CCD4E-465C-9EC5-39E6-478597F131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B460CF82-7A62-361F-0E2F-3A88B69147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E59F1ED2-80D3-A4AB-30CC-717E902054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E19FAB3-F003-8736-E7CD-E490AA03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8A6B2964-CF72-417C-92A5-962D14C2EA66}" type="datetime1">
              <a:rPr lang="pl-PL"/>
              <a:pPr>
                <a:defRPr/>
              </a:pPr>
              <a:t>2024-01-18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59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E2C80A2-9629-695F-723F-E8BE4BCD0B54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A8C071A-B719-ECA3-A9BC-3D1C1DFCAD4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BE31E0A-2CB3-78E2-8774-31A64E5F053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FC1BAB0-3474-D04B-02ED-E2A0408D4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ACD4-1935-4594-B09B-D604099FBD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790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EE699A-F706-7E17-10A2-58E398FBC02C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8DD9EDF-CB7F-FF5C-25AA-FC99C843CAB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AB7ECF7-5F2A-8E43-E254-7C13376942FB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obrazu 6"/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C2649F0-26E5-6853-C3EE-9A371F7C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C56F-5EC6-4779-B8AE-9F497CE5691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698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3E37C2E-F500-C5C4-5C95-EF85C157471A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F0E33A-13B1-E7B3-25B6-AB01A5D4489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0BE43D26-630A-3E41-1D96-9E719EE2F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2D27-7C08-42B2-A660-8D480D28AF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055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226233A-7F78-0743-7F6B-B3BF691AC1C8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9B2FFA07-704C-E982-2705-4DF055D15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51C2-DA85-4B3F-89E1-1C82D2A3FF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66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82A406C-573A-C610-465C-38169DCFDD13}"/>
              </a:ext>
            </a:extLst>
          </p:cNvPr>
          <p:cNvSpPr/>
          <p:nvPr userDrawn="1"/>
        </p:nvSpPr>
        <p:spPr>
          <a:xfrm>
            <a:off x="2465388" y="4500563"/>
            <a:ext cx="8226425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315CB2AE-2B66-AE8F-4815-9EC616DE0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E477DB40-0FEF-3C81-9CEF-518735675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1B726731-63E0-A81F-D896-1E09C1C413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>
            <a:extLst>
              <a:ext uri="{FF2B5EF4-FFF2-40B4-BE49-F238E27FC236}">
                <a16:creationId xmlns:a16="http://schemas.microsoft.com/office/drawing/2014/main" id="{8FA6312E-1CC0-9BB3-1E4F-677250C76D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obrazu 10"/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739F1ED-ECE2-D191-9258-C6FE98463726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065CE1F-0983-5DCC-E24D-77F25B68CC5A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C4BDA65C-130D-0D60-CF03-1DADB1F0B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4C85B052-953A-9BCB-8B58-F809AA5D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3FAD5608-FF65-DC91-879D-4866ECDF02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3CDD25EB-514E-A9AE-C292-DE1F55ED1D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E6F0C523-F2B3-52D1-F411-90D4B466AF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CF400E4D-E34F-EE58-FAED-971EECF222B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419653-40A8-3651-FE69-AC65DB3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0A5C0BFC-F57E-4854-AD2F-52CCD1599EE5}" type="datetime1">
              <a:rPr lang="pl-PL"/>
              <a:pPr>
                <a:defRPr/>
              </a:pPr>
              <a:t>2024-01-18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6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DEB7DBC-94F2-0B41-A20A-11275D7FD93D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EB7AEFB-0090-A071-EA2C-6B65F0A7E1FF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3666C197-55EB-9ABC-30A1-81A835AC5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9613"/>
            <a:ext cx="3959225" cy="720725"/>
          </a:xfrm>
          <a:prstGeom prst="rect">
            <a:avLst/>
          </a:prstGeom>
          <a:solidFill>
            <a:srgbClr val="3E3EBC">
              <a:alpha val="9215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73A4532A-5772-D0F1-6DD1-06F2078E5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CAF41E-C15B-4EDF-03E1-31DFB856AB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1FEFF701-4926-852F-FB23-8B77605F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5C330585-DA52-62F3-83DA-7064684051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0EA20B0F-6411-9B54-FCC1-98C13C4F5C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69F8F5F6-916A-CA74-60C9-68A751F538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C8C6158B-5D62-A78C-494D-A14A365A76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7682056-F133-D32D-D76E-BD0C221E84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5EEE5BB7-EB35-B5F6-63F3-451BEC71E2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CBD4D9A4-4773-AE82-C0E5-D2E8AA804A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05566B2F-329C-CECA-0F9E-06A9CF7D3F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B94E0A31-970C-D0B2-2865-59DD3EA035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0B1D8062-2078-F5AF-4E1A-E6807AEC95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BC55E75C-C8D9-E700-7CE7-4BA5FC84FD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6">
            <a:extLst>
              <a:ext uri="{FF2B5EF4-FFF2-40B4-BE49-F238E27FC236}">
                <a16:creationId xmlns:a16="http://schemas.microsoft.com/office/drawing/2014/main" id="{1D4F2F74-8710-11CB-383A-EBE0EF7FCB9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B0923844-C53D-0DEE-3A07-AE42B974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30955AA-06E6-4C04-A951-CDEFB0C61620}" type="datetime1">
              <a:rPr lang="pl-PL"/>
              <a:pPr>
                <a:defRPr/>
              </a:pPr>
              <a:t>2024-01-18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608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711244B-4F40-0B97-CE65-6790B8B5D82E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3BE7D14-95B9-BF15-DB72-D2BA92C040B2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E7D8ACD8-BAF2-5C2D-E943-269919EC7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6377412B-EB3E-069B-D451-02D94064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29BDBD-3525-175E-0E51-F677A1CAC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C1808DC0-571A-1069-664E-C9683FEBD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8442D7DB-1DC0-791B-2CB9-5021F52514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366017A6-4D80-DF11-23AC-7FA4C3561E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1AEDEC54-1976-47B1-00C7-7F3FD3F283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50A51F08-0EEB-0B47-E6BD-854E76E48A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F1A7A94-0449-EAFA-A83B-A007548AB81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F348E6CD-5191-DC34-655B-5074431ABAB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360C72B7-5169-5E45-0100-440E68B795A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1C4A0A19-673D-145F-6DFC-40B600258B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A877BC93-4E60-144A-78AD-D6F9D9D4B5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4F4873E9-C79E-B261-04BE-CA28065C46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FE70FD2E-EA85-554B-1232-3BC065FB7D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F9AE2F3-97CD-D842-8A32-447D365C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FCADBE59-3A8D-4B60-B132-C38BCB58B296}" type="datetime1">
              <a:rPr lang="pl-PL"/>
              <a:pPr>
                <a:defRPr/>
              </a:pPr>
              <a:t>2024-01-18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4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8F80E62-F779-E75A-3EDA-9B9408D9FE1E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DC8FB52-1049-0B90-AC4A-4E1E63F93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9F58DD2E-7804-923E-46BD-CF8793838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49A5FB3C-3E55-982C-261C-5D59E85CD2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5EFDB916-5D59-5F95-71B4-A6775E636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A56248-3DCF-5D60-E274-18657B84ED3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B22F03D3-40A2-4AD9-B377-A57BF4766CB0}" type="datetime1">
              <a:rPr lang="pl-PL"/>
              <a:pPr>
                <a:defRPr/>
              </a:pPr>
              <a:t>2024-01-18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225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22F9659-3B01-4348-6479-4947BD64F93C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7983F097-BEE9-5A41-A0DB-7F02C8599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49DC1EF5-CF40-A829-92AF-216354CA4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CA88542B-6973-162C-5C1D-2D1AC1145A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A50DA2-8251-5626-1298-E9495E7D08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F55F772-CAF8-4F5B-A4F7-962CF19BD0E5}" type="datetime1">
              <a:rPr lang="pl-PL"/>
              <a:pPr>
                <a:defRPr/>
              </a:pPr>
              <a:t>2024-01-18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670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C8AB4D1-D460-526B-486B-2EBD71191A67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101D7CB-EEA7-3455-0F03-6165F8CD9F28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DA6FE23-B704-FEAB-5BE1-8CC21435C722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13A8E0C-031B-8985-8EF3-DB846745240A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6A260E-A839-124D-B089-35E13250A7DA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52803FC-5BFA-9B59-D454-AB3015658CD9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 dirty="0"/>
              <a:t>Kliknij ikonę, aby dodać obraz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3324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56C58C-0B91-7112-00B5-45BA5613D379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ED18D69B-C12C-D036-BE07-68C1F325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BE7B-80CB-4926-B646-E23E8BCBFE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004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838251-A90A-E97D-BC8F-B58CBB8A8B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25525" y="900113"/>
            <a:ext cx="8640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89E6D8-A678-E7D5-D127-C805F2C57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25525" y="1979613"/>
            <a:ext cx="86407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16D459C-06A4-70A3-97CA-25CE224F0982}"/>
              </a:ext>
            </a:extLst>
          </p:cNvPr>
          <p:cNvSpPr/>
          <p:nvPr userDrawn="1"/>
        </p:nvSpPr>
        <p:spPr>
          <a:xfrm>
            <a:off x="1025525" y="0"/>
            <a:ext cx="1081088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427F517-131B-CB47-FB7B-08410CF6CFF6}"/>
              </a:ext>
            </a:extLst>
          </p:cNvPr>
          <p:cNvSpPr/>
          <p:nvPr userDrawn="1"/>
        </p:nvSpPr>
        <p:spPr>
          <a:xfrm>
            <a:off x="2106613" y="0"/>
            <a:ext cx="7559675" cy="179388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AE3DA0-9E47-9E1A-3A63-2F550208A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925"/>
            <a:ext cx="1079500" cy="179388"/>
          </a:xfrm>
          <a:prstGeom prst="rect">
            <a:avLst/>
          </a:prstGeom>
          <a:noFill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2"/>
                </a:solidFill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B6149208-B9E7-43D3-8F68-4BAE28D468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1DCC141-D514-6954-7992-D59F5F8620D3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rgbClr val="93C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1" r:id="rId1"/>
    <p:sldLayoutId id="2147486752" r:id="rId2"/>
    <p:sldLayoutId id="2147486753" r:id="rId3"/>
    <p:sldLayoutId id="2147486754" r:id="rId4"/>
    <p:sldLayoutId id="2147486755" r:id="rId5"/>
    <p:sldLayoutId id="2147486756" r:id="rId6"/>
    <p:sldLayoutId id="2147486757" r:id="rId7"/>
    <p:sldLayoutId id="2147486758" r:id="rId8"/>
    <p:sldLayoutId id="2147486759" r:id="rId9"/>
    <p:sldLayoutId id="2147486760" r:id="rId10"/>
    <p:sldLayoutId id="2147486761" r:id="rId11"/>
    <p:sldLayoutId id="2147486762" r:id="rId12"/>
    <p:sldLayoutId id="2147486763" r:id="rId13"/>
    <p:sldLayoutId id="2147486764" r:id="rId14"/>
  </p:sldLayoutIdLst>
  <p:hf hdr="0" ftr="0"/>
  <p:txStyles>
    <p:titleStyle>
      <a:lvl1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4572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9144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3716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18288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250825" indent="-250825" algn="l" defTabSz="1006475" rtl="0" eaLnBrk="0" fontAlgn="base" hangingPunct="0">
        <a:lnSpc>
          <a:spcPts val="2400"/>
        </a:lnSpc>
        <a:spcBef>
          <a:spcPts val="1100"/>
        </a:spcBef>
        <a:spcAft>
          <a:spcPct val="0"/>
        </a:spcAft>
        <a:buClr>
          <a:schemeClr val="accent1"/>
        </a:buClr>
        <a:buBlip>
          <a:blip r:embed="rId16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6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8888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8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713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69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bazakonkurencyjnosci.funduszeeuropejskie.gov.pl/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/>
          </p:cNvSpPr>
          <p:nvPr/>
        </p:nvSpPr>
        <p:spPr bwMode="auto">
          <a:xfrm>
            <a:off x="700792" y="4931965"/>
            <a:ext cx="9433048" cy="171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+mn-lt"/>
                <a:ea typeface="Open Sans"/>
                <a:cs typeface="Open Sans"/>
              </a:rPr>
              <a:t>Procedury zawierania umów w projektach w ramach </a:t>
            </a:r>
            <a:endParaRPr lang="en-US" sz="2400" dirty="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  <a:p>
            <a:pPr algn="ctr"/>
            <a:r>
              <a:rPr lang="pl-PL" sz="2400" dirty="0" err="1">
                <a:solidFill>
                  <a:schemeClr val="tx1"/>
                </a:solidFill>
                <a:latin typeface="+mn-lt"/>
              </a:rPr>
              <a:t>FEnIKS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 2021–2027</a:t>
            </a:r>
            <a:endParaRPr lang="pl-PL" sz="2400" dirty="0">
              <a:solidFill>
                <a:srgbClr val="FF0000"/>
              </a:solidFill>
              <a:latin typeface="+mn-lt"/>
            </a:endParaRPr>
          </a:p>
          <a:p>
            <a:pPr algn="ctr" eaLnBrk="1" hangingPunct="1"/>
            <a:endParaRPr lang="pl-PL" altLang="pl-PL" sz="1800" dirty="0">
              <a:solidFill>
                <a:srgbClr val="FF0000"/>
              </a:solidFill>
              <a:latin typeface="+mn-lt"/>
              <a:cs typeface="Open Sans" panose="020B0806030504020204" pitchFamily="34" charset="0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id="{787170AE-D786-C4B8-1BF9-CCE382B959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179437"/>
            <a:ext cx="2736205" cy="287436"/>
          </a:xfrm>
        </p:spPr>
        <p:txBody>
          <a:bodyPr/>
          <a:lstStyle/>
          <a:p>
            <a:r>
              <a:rPr lang="pl-PL" sz="1800" dirty="0">
                <a:solidFill>
                  <a:srgbClr val="FFFFFF"/>
                </a:solidFill>
              </a:rPr>
              <a:t>Slajd tytułowy</a:t>
            </a:r>
          </a:p>
        </p:txBody>
      </p:sp>
      <p:sp>
        <p:nvSpPr>
          <p:cNvPr id="17411" name="Symbol zastępczy numeru slajdu 3" hidden="1">
            <a:extLst>
              <a:ext uri="{FF2B5EF4-FFF2-40B4-BE49-F238E27FC236}">
                <a16:creationId xmlns:a16="http://schemas.microsoft.com/office/drawing/2014/main" id="{8DAD59DD-94E0-2873-3ED3-462EDA8BB8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7652ED6-1A5F-41C8-8CF9-EFF1C693D102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724654" y="6049223"/>
            <a:ext cx="9433048" cy="44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pl-PL" altLang="pl-PL" sz="1100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Data: 25.01.2024 r.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308229"/>
            <a:ext cx="10691813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1D204F-A03D-512A-EBBA-C958AFB0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BAZA KONKURENCYJNOŚCI </a:t>
            </a:r>
            <a:r>
              <a:rPr lang="pl-PL" dirty="0">
                <a:latin typeface="+mn-lt"/>
              </a:rPr>
              <a:t>/ KOMUNIKACJA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1A9C3B-C466-5333-5FF1-059D5FCF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979613"/>
            <a:ext cx="8784877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latin typeface="+mn-lt"/>
              </a:rPr>
              <a:t>Komunikacja</a:t>
            </a:r>
            <a:r>
              <a:rPr lang="en-US" sz="1600" dirty="0">
                <a:latin typeface="+mn-lt"/>
              </a:rPr>
              <a:t> w </a:t>
            </a:r>
            <a:r>
              <a:rPr lang="en-US" sz="1600" dirty="0" err="1">
                <a:latin typeface="+mn-lt"/>
              </a:rPr>
              <a:t>postępowaniu</a:t>
            </a:r>
            <a:r>
              <a:rPr lang="en-US" sz="1600" dirty="0">
                <a:latin typeface="+mn-lt"/>
              </a:rPr>
              <a:t> o </a:t>
            </a:r>
            <a:r>
              <a:rPr lang="en-US" sz="1600" dirty="0" err="1">
                <a:latin typeface="+mn-lt"/>
              </a:rPr>
              <a:t>udzielenie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zamówienia</a:t>
            </a:r>
            <a:r>
              <a:rPr lang="en-US" sz="1600" dirty="0">
                <a:latin typeface="+mn-lt"/>
              </a:rPr>
              <a:t>, w </a:t>
            </a:r>
            <a:r>
              <a:rPr lang="en-US" sz="1600" dirty="0" err="1">
                <a:latin typeface="+mn-lt"/>
              </a:rPr>
              <a:t>tym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ogłoszenie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zapytania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ofertowego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składanie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ofert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wymiana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informacji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między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zamawiającym</a:t>
            </a:r>
            <a:r>
              <a:rPr lang="en-US" sz="1600" dirty="0">
                <a:latin typeface="+mn-lt"/>
              </a:rPr>
              <a:t> a </a:t>
            </a:r>
            <a:r>
              <a:rPr lang="en-US" sz="1600" dirty="0" err="1">
                <a:latin typeface="+mn-lt"/>
              </a:rPr>
              <a:t>wykonawcą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oraz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przekazywanie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dokumentów</a:t>
            </a:r>
            <a:r>
              <a:rPr lang="en-US" sz="1600" dirty="0">
                <a:latin typeface="+mn-lt"/>
              </a:rPr>
              <a:t> i </a:t>
            </a:r>
            <a:r>
              <a:rPr lang="en-US" sz="1600" dirty="0" err="1">
                <a:latin typeface="+mn-lt"/>
              </a:rPr>
              <a:t>oświadczeń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odbywa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się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pisemnie</a:t>
            </a:r>
            <a:r>
              <a:rPr lang="en-US" sz="1600" dirty="0">
                <a:latin typeface="+mn-lt"/>
              </a:rPr>
              <a:t> za </a:t>
            </a:r>
            <a:r>
              <a:rPr lang="en-US" sz="1600" dirty="0" err="1">
                <a:latin typeface="+mn-lt"/>
              </a:rPr>
              <a:t>pomocą</a:t>
            </a:r>
            <a:r>
              <a:rPr lang="en-US" sz="1600" dirty="0">
                <a:latin typeface="+mn-lt"/>
              </a:rPr>
              <a:t> BK2021, z </a:t>
            </a:r>
            <a:r>
              <a:rPr lang="en-US" sz="1600" dirty="0" err="1">
                <a:latin typeface="+mn-lt"/>
              </a:rPr>
              <a:t>zastrzeżeniem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wyjatków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opisanych</a:t>
            </a:r>
            <a:r>
              <a:rPr lang="en-US" sz="1600" dirty="0">
                <a:latin typeface="+mn-lt"/>
              </a:rPr>
              <a:t> w </a:t>
            </a:r>
            <a:r>
              <a:rPr lang="en-US" sz="1600" dirty="0" err="1">
                <a:latin typeface="+mn-lt"/>
              </a:rPr>
              <a:t>wytycznych</a:t>
            </a:r>
            <a:r>
              <a:rPr lang="en-US" sz="1600" dirty="0">
                <a:latin typeface="+mn-lt"/>
              </a:rPr>
              <a:t> </a:t>
            </a:r>
            <a:endParaRPr lang="pl-PL" sz="16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latin typeface="+mn-lt"/>
                <a:ea typeface="Open Sans"/>
                <a:cs typeface="+mn-ea"/>
              </a:rPr>
              <a:t>Komunikacja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zamawiającego</a:t>
            </a:r>
            <a:r>
              <a:rPr lang="en-US" sz="1600" dirty="0">
                <a:latin typeface="+mn-lt"/>
                <a:ea typeface="Open Sans"/>
                <a:cs typeface="+mn-ea"/>
              </a:rPr>
              <a:t> z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wykonawcami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poprzez</a:t>
            </a:r>
            <a:r>
              <a:rPr lang="en-US" sz="1600" dirty="0">
                <a:latin typeface="+mn-lt"/>
                <a:ea typeface="Open Sans"/>
                <a:cs typeface="+mn-ea"/>
              </a:rPr>
              <a:t> BK jest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możliwa</a:t>
            </a:r>
            <a:r>
              <a:rPr lang="en-US" sz="1600" dirty="0">
                <a:latin typeface="+mn-lt"/>
                <a:ea typeface="Open Sans"/>
                <a:cs typeface="+mn-ea"/>
              </a:rPr>
              <a:t> w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okresie</a:t>
            </a:r>
            <a:r>
              <a:rPr lang="en-US" sz="1600" dirty="0">
                <a:latin typeface="+mn-lt"/>
                <a:ea typeface="Open Sans"/>
                <a:cs typeface="+mn-ea"/>
              </a:rPr>
              <a:t> od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publikacji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ogłoszenia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b="1" u="sng" dirty="0">
                <a:latin typeface="+mn-lt"/>
                <a:ea typeface="Open Sans"/>
                <a:cs typeface="+mn-ea"/>
              </a:rPr>
              <a:t>do </a:t>
            </a:r>
            <a:r>
              <a:rPr lang="en-US" sz="1600" b="1" u="sng" dirty="0" err="1">
                <a:latin typeface="+mn-lt"/>
                <a:ea typeface="Open Sans"/>
                <a:cs typeface="+mn-ea"/>
              </a:rPr>
              <a:t>upływu</a:t>
            </a:r>
            <a:r>
              <a:rPr lang="en-US" sz="1600" b="1" u="sng" dirty="0">
                <a:latin typeface="+mn-lt"/>
                <a:ea typeface="Open Sans"/>
                <a:cs typeface="+mn-ea"/>
              </a:rPr>
              <a:t> </a:t>
            </a:r>
            <a:r>
              <a:rPr lang="en-US" sz="1600" b="1" u="sng" dirty="0" err="1">
                <a:latin typeface="+mn-lt"/>
                <a:ea typeface="Open Sans"/>
                <a:cs typeface="+mn-ea"/>
              </a:rPr>
              <a:t>terminu</a:t>
            </a:r>
            <a:r>
              <a:rPr lang="en-US" sz="1600" b="1" u="sng" dirty="0">
                <a:latin typeface="+mn-lt"/>
                <a:ea typeface="Open Sans"/>
                <a:cs typeface="+mn-ea"/>
              </a:rPr>
              <a:t> </a:t>
            </a:r>
            <a:r>
              <a:rPr lang="en-US" sz="1600" b="1" u="sng" dirty="0" err="1">
                <a:latin typeface="+mn-lt"/>
                <a:ea typeface="Open Sans"/>
                <a:cs typeface="+mn-ea"/>
              </a:rPr>
              <a:t>składania</a:t>
            </a:r>
            <a:r>
              <a:rPr lang="en-US" sz="1600" b="1" u="sng" dirty="0">
                <a:latin typeface="+mn-lt"/>
                <a:ea typeface="Open Sans"/>
                <a:cs typeface="+mn-ea"/>
              </a:rPr>
              <a:t> </a:t>
            </a:r>
            <a:r>
              <a:rPr lang="en-US" sz="1600" b="1" u="sng" dirty="0" err="1">
                <a:latin typeface="+mn-lt"/>
                <a:ea typeface="Open Sans"/>
                <a:cs typeface="+mn-ea"/>
              </a:rPr>
              <a:t>ofert</a:t>
            </a:r>
            <a:r>
              <a:rPr lang="en-US" sz="1600" dirty="0">
                <a:latin typeface="+mn-lt"/>
                <a:ea typeface="Open Sans"/>
                <a:cs typeface="+mn-ea"/>
              </a:rPr>
              <a:t>. Po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upływie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terminu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składania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ofert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kontakt</a:t>
            </a:r>
            <a:r>
              <a:rPr lang="en-US" sz="1600" dirty="0">
                <a:latin typeface="+mn-lt"/>
                <a:ea typeface="Open Sans"/>
                <a:cs typeface="+mn-ea"/>
              </a:rPr>
              <a:t> z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wykonawcami</a:t>
            </a:r>
            <a:r>
              <a:rPr lang="en-US" sz="1600" dirty="0">
                <a:latin typeface="+mn-lt"/>
                <a:ea typeface="Open Sans"/>
                <a:cs typeface="+mn-ea"/>
              </a:rPr>
              <a:t> jest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możliwy</a:t>
            </a:r>
            <a:r>
              <a:rPr lang="en-US" sz="1600" dirty="0">
                <a:latin typeface="+mn-lt"/>
                <a:ea typeface="Open Sans"/>
                <a:cs typeface="+mn-ea"/>
              </a:rPr>
              <a:t> np. za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pomocą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danych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kontaktowych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dostępnych</a:t>
            </a:r>
            <a:r>
              <a:rPr lang="en-US" sz="1600" dirty="0">
                <a:latin typeface="+mn-lt"/>
                <a:ea typeface="Open Sans"/>
                <a:cs typeface="+mn-ea"/>
              </a:rPr>
              <a:t> w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sekcji</a:t>
            </a:r>
            <a:r>
              <a:rPr lang="en-US" sz="1600" dirty="0">
                <a:latin typeface="+mn-lt"/>
                <a:ea typeface="Open Sans"/>
                <a:cs typeface="+mn-ea"/>
              </a:rPr>
              <a:t> „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Osoby</a:t>
            </a:r>
            <a:r>
              <a:rPr lang="en-US" sz="1600" dirty="0">
                <a:latin typeface="+mn-lt"/>
                <a:ea typeface="Open Sans"/>
                <a:cs typeface="+mn-ea"/>
              </a:rPr>
              <a:t> do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kontaktu</a:t>
            </a:r>
            <a:r>
              <a:rPr lang="en-US" sz="1600" dirty="0">
                <a:latin typeface="+mn-lt"/>
                <a:ea typeface="Open Sans"/>
                <a:cs typeface="+mn-ea"/>
              </a:rPr>
              <a:t>”.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Zamawiający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powinien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jednak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pamiętać</a:t>
            </a:r>
            <a:r>
              <a:rPr lang="en-US" sz="1600" dirty="0">
                <a:latin typeface="+mn-lt"/>
                <a:ea typeface="Open Sans"/>
                <a:cs typeface="+mn-ea"/>
              </a:rPr>
              <a:t>,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że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kontaktując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się</a:t>
            </a:r>
            <a:r>
              <a:rPr lang="en-US" sz="1600" dirty="0">
                <a:latin typeface="+mn-lt"/>
                <a:ea typeface="Open Sans"/>
                <a:cs typeface="+mn-ea"/>
              </a:rPr>
              <a:t> z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wykonawcami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powinien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czynić</a:t>
            </a:r>
            <a:r>
              <a:rPr lang="pl-PL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>
                <a:latin typeface="+mn-lt"/>
                <a:ea typeface="Open Sans"/>
                <a:cs typeface="+mn-ea"/>
              </a:rPr>
              <a:t> to z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poszanowaniem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zasady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uczciwej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konkurencji</a:t>
            </a:r>
            <a:r>
              <a:rPr lang="en-US" sz="1600" dirty="0">
                <a:latin typeface="+mn-lt"/>
                <a:ea typeface="Open Sans"/>
                <a:cs typeface="+mn-ea"/>
              </a:rPr>
              <a:t> i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równego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traktowania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wykonawców</a:t>
            </a:r>
            <a:r>
              <a:rPr lang="en-US" sz="1600" dirty="0">
                <a:latin typeface="+mn-lt"/>
                <a:ea typeface="Open Sans"/>
                <a:cs typeface="+mn-ea"/>
              </a:rPr>
              <a:t>.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Uzupełnienie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lub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doprecyzowanie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przesłanej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oferty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nie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może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prowadzić</a:t>
            </a:r>
            <a:r>
              <a:rPr lang="en-US" sz="1600" dirty="0">
                <a:latin typeface="+mn-lt"/>
                <a:ea typeface="Open Sans"/>
                <a:cs typeface="+mn-ea"/>
              </a:rPr>
              <a:t> do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zmiany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merytorycznej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treści</a:t>
            </a:r>
            <a:r>
              <a:rPr lang="en-US" sz="1600" dirty="0">
                <a:latin typeface="+mn-lt"/>
                <a:ea typeface="Open Sans"/>
                <a:cs typeface="+mn-ea"/>
              </a:rPr>
              <a:t> </a:t>
            </a:r>
            <a:r>
              <a:rPr lang="en-US" sz="1600" dirty="0" err="1">
                <a:latin typeface="+mn-lt"/>
                <a:ea typeface="Open Sans"/>
                <a:cs typeface="+mn-ea"/>
              </a:rPr>
              <a:t>oferty</a:t>
            </a:r>
            <a:r>
              <a:rPr lang="en-US" sz="1600" dirty="0">
                <a:latin typeface="+mn-lt"/>
                <a:ea typeface="Open Sans"/>
                <a:cs typeface="+mn-ea"/>
              </a:rPr>
              <a:t>. </a:t>
            </a:r>
            <a:endParaRPr lang="en-US" sz="1600" dirty="0">
              <a:latin typeface="+mn-lt"/>
              <a:ea typeface="Open San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b="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b="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dirty="0">
              <a:latin typeface="+mn-lt"/>
              <a:cs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1600" b="0" dirty="0">
              <a:latin typeface="+mn-lt"/>
              <a:cs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1600" b="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b="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b="0" dirty="0">
              <a:latin typeface="+mn-lt"/>
              <a:cs typeface="+mn-ea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A10A3B-23DD-B5F3-9243-C8966F8C1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0729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50E2B9-F884-91FF-6CFB-6E1E756D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BAZA KONKURENCYJNOŚCI </a:t>
            </a:r>
            <a:r>
              <a:rPr lang="pl-PL" dirty="0">
                <a:latin typeface="+mn-lt"/>
              </a:rPr>
              <a:t>/ KOMUNIKACJA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83464E-F351-0D35-9613-255F657AE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latin typeface="+mn-lt"/>
                <a:ea typeface="Open Sans"/>
                <a:cs typeface="+mn-ea"/>
              </a:rPr>
              <a:t>Stanowisko</a:t>
            </a:r>
            <a:r>
              <a:rPr lang="en-US" dirty="0">
                <a:latin typeface="+mn-lt"/>
                <a:ea typeface="Open Sans"/>
                <a:cs typeface="+mn-ea"/>
              </a:rPr>
              <a:t> IK UP z </a:t>
            </a:r>
            <a:r>
              <a:rPr lang="en-US" dirty="0" err="1">
                <a:latin typeface="+mn-lt"/>
                <a:ea typeface="Open Sans"/>
                <a:cs typeface="+mn-ea"/>
              </a:rPr>
              <a:t>dnia</a:t>
            </a:r>
            <a:r>
              <a:rPr lang="en-US" dirty="0">
                <a:latin typeface="+mn-lt"/>
                <a:ea typeface="Open Sans"/>
                <a:cs typeface="+mn-ea"/>
              </a:rPr>
              <a:t> 16 </a:t>
            </a:r>
            <a:r>
              <a:rPr lang="en-US" dirty="0" err="1">
                <a:latin typeface="+mn-lt"/>
                <a:ea typeface="Open Sans"/>
                <a:cs typeface="+mn-ea"/>
              </a:rPr>
              <a:t>lutego</a:t>
            </a:r>
            <a:r>
              <a:rPr lang="en-US" dirty="0">
                <a:latin typeface="+mn-lt"/>
                <a:ea typeface="Open Sans"/>
                <a:cs typeface="+mn-ea"/>
              </a:rPr>
              <a:t> 2023 r. </a:t>
            </a:r>
            <a:r>
              <a:rPr lang="en-US" dirty="0" err="1">
                <a:latin typeface="+mn-lt"/>
                <a:ea typeface="Open Sans"/>
                <a:cs typeface="+mn-ea"/>
              </a:rPr>
              <a:t>znak</a:t>
            </a:r>
            <a:r>
              <a:rPr lang="en-US" dirty="0">
                <a:latin typeface="+mn-lt"/>
                <a:ea typeface="Open Sans"/>
                <a:cs typeface="+mn-ea"/>
              </a:rPr>
              <a:t>: DPI-XI.6920.1.2023.EŚ (</a:t>
            </a:r>
            <a:r>
              <a:rPr lang="en-US" dirty="0" err="1">
                <a:latin typeface="+mn-lt"/>
                <a:ea typeface="Open Sans"/>
                <a:cs typeface="+mn-ea"/>
              </a:rPr>
              <a:t>brak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możliwości</a:t>
            </a:r>
            <a:r>
              <a:rPr lang="en-US" dirty="0">
                <a:latin typeface="+mn-lt"/>
                <a:ea typeface="Open Sans"/>
                <a:cs typeface="+mn-ea"/>
              </a:rPr>
              <a:t>, aby </a:t>
            </a:r>
            <a:r>
              <a:rPr lang="en-US" dirty="0" err="1">
                <a:latin typeface="+mn-lt"/>
                <a:ea typeface="Open Sans"/>
                <a:cs typeface="+mn-ea"/>
              </a:rPr>
              <a:t>Zasada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konkurencyjności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była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realizowana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na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platformie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zakupowej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innej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niż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Baza</a:t>
            </a:r>
            <a:r>
              <a:rPr lang="en-US" dirty="0">
                <a:latin typeface="+mn-lt"/>
                <a:ea typeface="Open Sans"/>
                <a:cs typeface="+mn-ea"/>
              </a:rPr>
              <a:t> </a:t>
            </a:r>
            <a:r>
              <a:rPr lang="en-US" dirty="0" err="1">
                <a:latin typeface="+mn-lt"/>
                <a:ea typeface="Open Sans"/>
                <a:cs typeface="+mn-ea"/>
              </a:rPr>
              <a:t>konkurencyjności</a:t>
            </a:r>
            <a:r>
              <a:rPr lang="en-US" dirty="0">
                <a:latin typeface="+mn-lt"/>
                <a:ea typeface="Open Sans"/>
                <a:cs typeface="+mn-ea"/>
              </a:rPr>
              <a:t>)</a:t>
            </a:r>
            <a:endParaRPr lang="pl-PL" dirty="0">
              <a:latin typeface="+mn-lt"/>
              <a:ea typeface="Open Sans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+mn-lt"/>
              <a:ea typeface="Open San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800" b="0" dirty="0" err="1">
                <a:latin typeface="+mn-lt"/>
                <a:cs typeface="+mn-ea"/>
              </a:rPr>
              <a:t>Stanowisko</a:t>
            </a:r>
            <a:r>
              <a:rPr lang="en-US" sz="1800" b="0" dirty="0">
                <a:latin typeface="+mn-lt"/>
                <a:cs typeface="+mn-ea"/>
              </a:rPr>
              <a:t> IK UP z </a:t>
            </a:r>
            <a:r>
              <a:rPr lang="en-US" sz="1800" b="0" dirty="0" err="1">
                <a:latin typeface="+mn-lt"/>
                <a:cs typeface="+mn-ea"/>
              </a:rPr>
              <a:t>dnia</a:t>
            </a:r>
            <a:r>
              <a:rPr lang="en-US" sz="1800" b="0" dirty="0">
                <a:latin typeface="+mn-lt"/>
                <a:cs typeface="+mn-ea"/>
              </a:rPr>
              <a:t> 24 </a:t>
            </a:r>
            <a:r>
              <a:rPr lang="en-US" sz="1800" b="0" dirty="0" err="1">
                <a:latin typeface="+mn-lt"/>
                <a:cs typeface="+mn-ea"/>
              </a:rPr>
              <a:t>kwietnia</a:t>
            </a:r>
            <a:r>
              <a:rPr lang="en-US" sz="1800" b="0" dirty="0">
                <a:latin typeface="+mn-lt"/>
                <a:cs typeface="+mn-ea"/>
              </a:rPr>
              <a:t> 2023 r. </a:t>
            </a:r>
            <a:r>
              <a:rPr lang="en-US" sz="1800" b="0" dirty="0" err="1">
                <a:latin typeface="+mn-lt"/>
                <a:cs typeface="+mn-ea"/>
              </a:rPr>
              <a:t>znak</a:t>
            </a:r>
            <a:r>
              <a:rPr lang="en-US" sz="1800" b="0" dirty="0">
                <a:latin typeface="+mn-lt"/>
                <a:cs typeface="+mn-ea"/>
              </a:rPr>
              <a:t>: DKF-IV.6817.7.2023.PW  (</a:t>
            </a:r>
            <a:r>
              <a:rPr lang="en-US" sz="1800" b="0" dirty="0" err="1">
                <a:latin typeface="+mn-lt"/>
                <a:cs typeface="+mn-ea"/>
              </a:rPr>
              <a:t>składanie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ofert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oraz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zadawanie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pytań</a:t>
            </a:r>
            <a:r>
              <a:rPr lang="en-US" sz="1800" b="0" dirty="0">
                <a:latin typeface="+mn-lt"/>
                <a:cs typeface="+mn-ea"/>
              </a:rPr>
              <a:t> (</a:t>
            </a:r>
            <a:r>
              <a:rPr lang="en-US" sz="1800" b="0" dirty="0" err="1">
                <a:latin typeface="+mn-lt"/>
                <a:cs typeface="+mn-ea"/>
              </a:rPr>
              <a:t>oraz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udzielanie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odpowiedzi</a:t>
            </a:r>
            <a:r>
              <a:rPr lang="en-US" sz="1800" b="0" dirty="0">
                <a:latin typeface="+mn-lt"/>
                <a:cs typeface="+mn-ea"/>
              </a:rPr>
              <a:t>) do </a:t>
            </a:r>
            <a:r>
              <a:rPr lang="en-US" sz="1800" b="0" dirty="0" err="1">
                <a:latin typeface="+mn-lt"/>
                <a:cs typeface="+mn-ea"/>
              </a:rPr>
              <a:t>ogłoszeń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publikowanych</a:t>
            </a:r>
            <a:r>
              <a:rPr lang="en-US" sz="1800" b="0" dirty="0">
                <a:latin typeface="+mn-lt"/>
                <a:cs typeface="+mn-ea"/>
              </a:rPr>
              <a:t> w </a:t>
            </a:r>
            <a:r>
              <a:rPr lang="en-US" sz="1800" b="0" dirty="0" err="1">
                <a:latin typeface="+mn-lt"/>
                <a:cs typeface="+mn-ea"/>
              </a:rPr>
              <a:t>kontekście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Programów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perspektywy</a:t>
            </a:r>
            <a:r>
              <a:rPr lang="en-US" sz="1800" b="0" dirty="0">
                <a:latin typeface="+mn-lt"/>
                <a:cs typeface="+mn-ea"/>
              </a:rPr>
              <a:t> 2021-27,  </a:t>
            </a:r>
            <a:r>
              <a:rPr lang="en-US" sz="1800" b="0" dirty="0" err="1">
                <a:latin typeface="+mn-lt"/>
                <a:cs typeface="+mn-ea"/>
              </a:rPr>
              <a:t>powinno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mieć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miejsce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bezpośrednio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przez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aplikację</a:t>
            </a:r>
            <a:r>
              <a:rPr lang="en-US" sz="1800" b="0" dirty="0">
                <a:latin typeface="+mn-lt"/>
                <a:cs typeface="+mn-ea"/>
              </a:rPr>
              <a:t> BK2021)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800" b="0" dirty="0">
              <a:latin typeface="+mn-lt"/>
              <a:cs typeface="+mn-ea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9ADC6E-EFBB-693E-6286-86EC6A4FD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CC6666-DA71-B2C5-0089-9C46487D6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86" y="4679962"/>
            <a:ext cx="86407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D9F189-664B-3F0A-35F1-E2F3B122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OFERTA POZA BAZĄ 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8080E8-ECC9-6E7D-22B9-9D1E65D8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  <a:cs typeface="+mn-ea"/>
              </a:rPr>
              <a:t>Wytyczne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dotyczące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kwalifikowalności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wydatków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lata</a:t>
            </a:r>
            <a:r>
              <a:rPr lang="en-US" sz="2000" b="0" dirty="0">
                <a:latin typeface="+mn-lt"/>
                <a:cs typeface="+mn-ea"/>
              </a:rPr>
              <a:t> 2021-2027 </a:t>
            </a:r>
            <a:r>
              <a:rPr lang="en-US" sz="2000" b="0" dirty="0" err="1">
                <a:latin typeface="+mn-lt"/>
                <a:cs typeface="+mn-ea"/>
              </a:rPr>
              <a:t>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dopuszczają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innej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formy</a:t>
            </a:r>
            <a:r>
              <a:rPr lang="en-US" sz="2000" b="0" dirty="0">
                <a:latin typeface="+mn-lt"/>
                <a:cs typeface="+mn-ea"/>
              </a:rPr>
              <a:t> i </a:t>
            </a:r>
            <a:r>
              <a:rPr lang="en-US" sz="2000" b="0" dirty="0" err="1">
                <a:latin typeface="+mn-lt"/>
                <a:cs typeface="+mn-ea"/>
              </a:rPr>
              <a:t>sposobu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składania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</a:t>
            </a:r>
            <a:r>
              <a:rPr lang="en-US" sz="2000" dirty="0">
                <a:latin typeface="+mn-lt"/>
                <a:cs typeface="+mn-ea"/>
              </a:rPr>
              <a:t>. </a:t>
            </a:r>
            <a:endParaRPr lang="pl-PL" sz="200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latin typeface="+mn-lt"/>
                <a:cs typeface="+mn-ea"/>
              </a:rPr>
              <a:t>Zamawiający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powinien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odrzucić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ofertę</a:t>
            </a:r>
            <a:r>
              <a:rPr lang="en-US" sz="2000" dirty="0">
                <a:latin typeface="+mn-lt"/>
                <a:cs typeface="+mn-ea"/>
              </a:rPr>
              <a:t>. </a:t>
            </a:r>
            <a:endParaRPr lang="pl-PL" sz="200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latin typeface="+mn-lt"/>
                <a:cs typeface="+mn-ea"/>
              </a:rPr>
              <a:t>Jeśli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zamawiający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dopuści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taką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ofertę</a:t>
            </a:r>
            <a:r>
              <a:rPr lang="en-US" sz="2000" dirty="0">
                <a:latin typeface="+mn-lt"/>
                <a:cs typeface="+mn-ea"/>
              </a:rPr>
              <a:t> do </a:t>
            </a:r>
            <a:r>
              <a:rPr lang="en-US" sz="2000" dirty="0" err="1">
                <a:latin typeface="+mn-lt"/>
                <a:cs typeface="+mn-ea"/>
              </a:rPr>
              <a:t>oceny</a:t>
            </a:r>
            <a:r>
              <a:rPr lang="en-US" sz="2000" dirty="0">
                <a:latin typeface="+mn-lt"/>
                <a:cs typeface="+mn-ea"/>
              </a:rPr>
              <a:t>, </a:t>
            </a:r>
            <a:r>
              <a:rPr lang="en-US" sz="2000" dirty="0" err="1">
                <a:latin typeface="+mn-lt"/>
                <a:cs typeface="+mn-ea"/>
              </a:rPr>
              <a:t>postępuje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niezgodnie</a:t>
            </a:r>
            <a:r>
              <a:rPr lang="en-US" sz="2000" dirty="0">
                <a:latin typeface="+mn-lt"/>
                <a:cs typeface="+mn-ea"/>
              </a:rPr>
              <a:t> </a:t>
            </a:r>
            <a:br>
              <a:rPr lang="pl-PL" sz="2000" dirty="0">
                <a:latin typeface="+mn-lt"/>
                <a:cs typeface="+mn-ea"/>
              </a:rPr>
            </a:br>
            <a:r>
              <a:rPr lang="en-US" sz="2000" dirty="0">
                <a:latin typeface="+mn-lt"/>
                <a:cs typeface="+mn-ea"/>
              </a:rPr>
              <a:t>z </a:t>
            </a:r>
            <a:r>
              <a:rPr lang="en-US" sz="2000" dirty="0" err="1">
                <a:latin typeface="+mn-lt"/>
                <a:cs typeface="+mn-ea"/>
              </a:rPr>
              <a:t>wytycznymi</a:t>
            </a:r>
            <a:r>
              <a:rPr lang="en-US" sz="2000" dirty="0">
                <a:latin typeface="+mn-lt"/>
                <a:cs typeface="+mn-ea"/>
              </a:rPr>
              <a:t>, </a:t>
            </a:r>
            <a:r>
              <a:rPr lang="en-US" sz="2000" dirty="0" err="1">
                <a:latin typeface="+mn-lt"/>
                <a:cs typeface="+mn-ea"/>
              </a:rPr>
              <a:t>czyli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procedurami</a:t>
            </a:r>
            <a:r>
              <a:rPr lang="en-US" sz="2000" dirty="0">
                <a:latin typeface="+mn-lt"/>
                <a:cs typeface="+mn-ea"/>
              </a:rPr>
              <a:t>, o </a:t>
            </a:r>
            <a:r>
              <a:rPr lang="en-US" sz="2000" dirty="0" err="1">
                <a:latin typeface="+mn-lt"/>
                <a:cs typeface="+mn-ea"/>
              </a:rPr>
              <a:t>których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mowa</a:t>
            </a:r>
            <a:r>
              <a:rPr lang="en-US" sz="2000" dirty="0">
                <a:latin typeface="+mn-lt"/>
                <a:cs typeface="+mn-ea"/>
              </a:rPr>
              <a:t> w art. 184 UFP</a:t>
            </a:r>
            <a:endParaRPr lang="en-US" sz="20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239A6B-23F8-15B4-8C28-8B9D9879C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B89B6-B245-62AF-147F-F04595D9B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212" y="5106048"/>
            <a:ext cx="1399000" cy="13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83A65D-B351-A8F0-8572-2EBFB977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ODSTĄPIENIE OD KOMUNIKACJI  POPRZEZ BK2021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F80A39-1290-FDB7-B028-31FE541D3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835621"/>
            <a:ext cx="8640763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0" dirty="0" err="1">
                <a:latin typeface="+mn-lt"/>
                <a:cs typeface="+mn-ea"/>
              </a:rPr>
              <a:t>Wyjątkowo</a:t>
            </a:r>
            <a:r>
              <a:rPr lang="en-US" sz="1600" b="0" dirty="0">
                <a:latin typeface="+mn-lt"/>
                <a:cs typeface="+mn-ea"/>
              </a:rPr>
              <a:t>, </a:t>
            </a:r>
            <a:r>
              <a:rPr lang="en-US" sz="1600" b="0" dirty="0" err="1">
                <a:latin typeface="+mn-lt"/>
                <a:cs typeface="+mn-ea"/>
              </a:rPr>
              <a:t>możliwe</a:t>
            </a:r>
            <a:r>
              <a:rPr lang="en-US" sz="1600" b="0" dirty="0">
                <a:latin typeface="+mn-lt"/>
                <a:cs typeface="+mn-ea"/>
              </a:rPr>
              <a:t> jest </a:t>
            </a:r>
            <a:r>
              <a:rPr lang="en-US" sz="1600" b="0" dirty="0" err="1">
                <a:latin typeface="+mn-lt"/>
                <a:cs typeface="+mn-ea"/>
              </a:rPr>
              <a:t>odstąpienie</a:t>
            </a:r>
            <a:r>
              <a:rPr lang="en-US" sz="1600" b="0" dirty="0">
                <a:latin typeface="+mn-lt"/>
                <a:cs typeface="+mn-ea"/>
              </a:rPr>
              <a:t> od </a:t>
            </a:r>
            <a:r>
              <a:rPr lang="en-US" sz="1600" b="0" dirty="0" err="1">
                <a:latin typeface="+mn-lt"/>
                <a:cs typeface="+mn-ea"/>
              </a:rPr>
              <a:t>komunikacji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poprzez</a:t>
            </a:r>
            <a:r>
              <a:rPr lang="en-US" sz="1600" b="0" dirty="0">
                <a:latin typeface="+mn-lt"/>
                <a:cs typeface="+mn-ea"/>
              </a:rPr>
              <a:t> BK2021, o </a:t>
            </a:r>
            <a:r>
              <a:rPr lang="en-US" sz="1600" b="0" dirty="0" err="1">
                <a:latin typeface="+mn-lt"/>
                <a:cs typeface="+mn-ea"/>
              </a:rPr>
              <a:t>czym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zamawiający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informuje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wykonawców</a:t>
            </a:r>
            <a:r>
              <a:rPr lang="en-US" sz="1600" b="0" dirty="0">
                <a:latin typeface="+mn-lt"/>
                <a:cs typeface="+mn-ea"/>
              </a:rPr>
              <a:t> w </a:t>
            </a:r>
            <a:r>
              <a:rPr lang="en-US" sz="1600" b="0" dirty="0" err="1">
                <a:latin typeface="+mn-lt"/>
                <a:cs typeface="+mn-ea"/>
              </a:rPr>
              <a:t>zapytaniu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ofertowym</a:t>
            </a:r>
            <a:r>
              <a:rPr lang="en-US" sz="1600" b="0" dirty="0">
                <a:latin typeface="+mn-lt"/>
                <a:cs typeface="+mn-ea"/>
              </a:rPr>
              <a:t>, </a:t>
            </a:r>
            <a:r>
              <a:rPr lang="en-US" sz="1600" b="0" dirty="0" err="1">
                <a:latin typeface="+mn-lt"/>
                <a:cs typeface="+mn-ea"/>
              </a:rPr>
              <a:t>jeżeli</a:t>
            </a:r>
            <a:r>
              <a:rPr lang="en-US" sz="1600" b="0" dirty="0">
                <a:latin typeface="+mn-lt"/>
                <a:cs typeface="+mn-ea"/>
              </a:rPr>
              <a:t>:</a:t>
            </a:r>
            <a:endParaRPr lang="en-US" sz="1600" b="0" dirty="0">
              <a:latin typeface="+mn-lt"/>
            </a:endParaRPr>
          </a:p>
          <a:p>
            <a:pPr marL="504000" indent="-252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lphaLcParenR"/>
            </a:pPr>
            <a:r>
              <a:rPr lang="en-US" sz="1600" b="0" dirty="0" err="1">
                <a:latin typeface="+mn-lt"/>
                <a:cs typeface="+mn-ea"/>
              </a:rPr>
              <a:t>charakter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zamówienia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wymaga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użycia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narzędzi</a:t>
            </a:r>
            <a:r>
              <a:rPr lang="en-US" sz="1600" b="0" dirty="0">
                <a:latin typeface="+mn-lt"/>
                <a:cs typeface="+mn-ea"/>
              </a:rPr>
              <a:t>, </a:t>
            </a:r>
            <a:r>
              <a:rPr lang="en-US" sz="1600" b="0" dirty="0" err="1">
                <a:latin typeface="+mn-lt"/>
                <a:cs typeface="+mn-ea"/>
              </a:rPr>
              <a:t>urządzeń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lub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formatów</a:t>
            </a:r>
            <a:r>
              <a:rPr lang="en-US" sz="1600" b="0" dirty="0">
                <a:latin typeface="+mn-lt"/>
                <a:cs typeface="+mn-ea"/>
              </a:rPr>
              <a:t> </a:t>
            </a:r>
            <a:r>
              <a:rPr lang="en-US" sz="1600" b="0" dirty="0" err="1">
                <a:latin typeface="+mn-lt"/>
                <a:cs typeface="+mn-ea"/>
              </a:rPr>
              <a:t>plików</a:t>
            </a:r>
            <a:r>
              <a:rPr lang="en-US" sz="1600" b="0" dirty="0">
                <a:latin typeface="+mn-lt"/>
                <a:cs typeface="+mn-ea"/>
              </a:rPr>
              <a:t>, </a:t>
            </a:r>
            <a:r>
              <a:rPr lang="en-US" sz="1600" b="0" dirty="0" err="1">
                <a:latin typeface="+mn-lt"/>
                <a:cs typeface="+mn-ea"/>
              </a:rPr>
              <a:t>które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nie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są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obsługiwane</a:t>
            </a:r>
            <a:r>
              <a:rPr lang="en-US" sz="1600" b="0" dirty="0">
                <a:latin typeface="+mn-lt"/>
                <a:cs typeface="+mn-ea"/>
              </a:rPr>
              <a:t> za </a:t>
            </a:r>
            <a:r>
              <a:rPr lang="en-US" sz="1600" b="0" dirty="0" err="1">
                <a:latin typeface="+mn-lt"/>
                <a:cs typeface="+mn-ea"/>
              </a:rPr>
              <a:t>pomocą</a:t>
            </a:r>
            <a:r>
              <a:rPr lang="en-US" sz="1600" b="0" dirty="0">
                <a:latin typeface="+mn-lt"/>
                <a:cs typeface="+mn-ea"/>
              </a:rPr>
              <a:t> BK2021, </a:t>
            </a:r>
            <a:r>
              <a:rPr lang="en-US" sz="1600" b="0" dirty="0" err="1">
                <a:latin typeface="+mn-lt"/>
                <a:cs typeface="+mn-ea"/>
              </a:rPr>
              <a:t>lub</a:t>
            </a:r>
            <a:endParaRPr lang="pl-PL" sz="1600" b="0" dirty="0">
              <a:latin typeface="+mn-lt"/>
              <a:cs typeface="+mn-ea"/>
            </a:endParaRPr>
          </a:p>
          <a:p>
            <a:pPr marL="504000" indent="-252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lphaLcParenR"/>
            </a:pPr>
            <a:r>
              <a:rPr lang="en-US" sz="1600" dirty="0" err="1">
                <a:latin typeface="+mn-lt"/>
                <a:cs typeface="+mn-ea"/>
              </a:rPr>
              <a:t>aplikacje</a:t>
            </a:r>
            <a:r>
              <a:rPr lang="en-US" sz="1600" dirty="0">
                <a:latin typeface="+mn-lt"/>
                <a:cs typeface="+mn-ea"/>
              </a:rPr>
              <a:t> do </a:t>
            </a:r>
            <a:r>
              <a:rPr lang="en-US" sz="1600" dirty="0" err="1">
                <a:latin typeface="+mn-lt"/>
                <a:cs typeface="+mn-ea"/>
              </a:rPr>
              <a:t>obsługi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formatów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plików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które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nadają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się</a:t>
            </a:r>
            <a:r>
              <a:rPr lang="en-US" sz="1600" dirty="0">
                <a:latin typeface="+mn-lt"/>
                <a:cs typeface="+mn-ea"/>
              </a:rPr>
              <a:t> do </a:t>
            </a:r>
            <a:r>
              <a:rPr lang="en-US" sz="1600" dirty="0" err="1">
                <a:latin typeface="+mn-lt"/>
                <a:cs typeface="+mn-ea"/>
              </a:rPr>
              <a:t>przygotowania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ofert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prac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konkursowych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korzystają</a:t>
            </a:r>
            <a:r>
              <a:rPr lang="en-US" sz="1600" dirty="0">
                <a:latin typeface="+mn-lt"/>
                <a:cs typeface="+mn-ea"/>
              </a:rPr>
              <a:t> z </a:t>
            </a:r>
            <a:r>
              <a:rPr lang="en-US" sz="1600" dirty="0" err="1">
                <a:latin typeface="+mn-lt"/>
                <a:cs typeface="+mn-ea"/>
              </a:rPr>
              <a:t>formatów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plików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których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nie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można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obsługiwać</a:t>
            </a:r>
            <a:r>
              <a:rPr lang="en-US" sz="1600" dirty="0">
                <a:latin typeface="+mn-lt"/>
                <a:cs typeface="+mn-ea"/>
              </a:rPr>
              <a:t> za </a:t>
            </a:r>
            <a:r>
              <a:rPr lang="en-US" sz="1600" dirty="0" err="1">
                <a:latin typeface="+mn-lt"/>
                <a:cs typeface="+mn-ea"/>
              </a:rPr>
              <a:t>pomocą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żadnych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innych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aplikacji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otwartoźródłowych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ogólnie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dostępnych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są</a:t>
            </a:r>
            <a:r>
              <a:rPr lang="en-US" sz="1600" dirty="0">
                <a:latin typeface="+mn-lt"/>
                <a:cs typeface="+mn-ea"/>
              </a:rPr>
              <a:t> one </a:t>
            </a:r>
            <a:r>
              <a:rPr lang="en-US" sz="1600" dirty="0" err="1">
                <a:latin typeface="+mn-lt"/>
                <a:cs typeface="+mn-ea"/>
              </a:rPr>
              <a:t>objęte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licencją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i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nie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mogą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zostać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udostępnione</a:t>
            </a:r>
            <a:r>
              <a:rPr lang="en-US" sz="1600" dirty="0">
                <a:latin typeface="+mn-lt"/>
                <a:cs typeface="+mn-ea"/>
              </a:rPr>
              <a:t> do </a:t>
            </a:r>
            <a:r>
              <a:rPr lang="en-US" sz="1600" dirty="0" err="1">
                <a:latin typeface="+mn-lt"/>
                <a:cs typeface="+mn-ea"/>
              </a:rPr>
              <a:t>pobierania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zdalnego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wykorzystania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przez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zamawiającego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endParaRPr lang="pl-PL" sz="1600" dirty="0">
              <a:latin typeface="+mn-lt"/>
              <a:cs typeface="+mn-ea"/>
            </a:endParaRPr>
          </a:p>
          <a:p>
            <a:pPr marL="504000" indent="-252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lphaLcParenR"/>
            </a:pPr>
            <a:r>
              <a:rPr lang="en-US" sz="1600" dirty="0" err="1">
                <a:latin typeface="+mn-lt"/>
                <a:cs typeface="+mn-ea"/>
              </a:rPr>
              <a:t>zamawiający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wymaga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przedstawienia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modelu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fizycznego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modelu</a:t>
            </a:r>
            <a:r>
              <a:rPr lang="en-US" sz="1600" dirty="0">
                <a:latin typeface="+mn-lt"/>
                <a:cs typeface="+mn-ea"/>
              </a:rPr>
              <a:t> w </a:t>
            </a:r>
            <a:r>
              <a:rPr lang="en-US" sz="1600" dirty="0" err="1">
                <a:latin typeface="+mn-lt"/>
                <a:cs typeface="+mn-ea"/>
              </a:rPr>
              <a:t>skali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próbki</a:t>
            </a:r>
            <a:r>
              <a:rPr lang="en-US" sz="1600" dirty="0">
                <a:latin typeface="+mn-lt"/>
                <a:cs typeface="+mn-ea"/>
              </a:rPr>
              <a:t>, </a:t>
            </a:r>
            <a:r>
              <a:rPr lang="en-US" sz="1600" dirty="0" err="1">
                <a:latin typeface="+mn-lt"/>
                <a:cs typeface="+mn-ea"/>
              </a:rPr>
              <a:t>których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dirty="0" err="1">
                <a:latin typeface="+mn-lt"/>
                <a:cs typeface="+mn-ea"/>
              </a:rPr>
              <a:t>nie</a:t>
            </a:r>
            <a:r>
              <a:rPr lang="en-US" sz="1600" dirty="0">
                <a:latin typeface="+mn-lt"/>
                <a:cs typeface="+mn-ea"/>
              </a:rPr>
              <a:t>  </a:t>
            </a:r>
            <a:r>
              <a:rPr lang="en-US" sz="1600" dirty="0" err="1">
                <a:latin typeface="+mn-lt"/>
                <a:cs typeface="+mn-ea"/>
              </a:rPr>
              <a:t>można</a:t>
            </a:r>
            <a:r>
              <a:rPr lang="en-US" sz="1600" dirty="0">
                <a:latin typeface="+mn-lt"/>
                <a:cs typeface="+mn-ea"/>
              </a:rPr>
              <a:t>  </a:t>
            </a:r>
            <a:r>
              <a:rPr lang="en-US" sz="1600" dirty="0" err="1">
                <a:latin typeface="+mn-lt"/>
                <a:cs typeface="+mn-ea"/>
              </a:rPr>
              <a:t>przekazać</a:t>
            </a:r>
            <a:r>
              <a:rPr lang="en-US" sz="1600" dirty="0">
                <a:latin typeface="+mn-lt"/>
                <a:cs typeface="+mn-ea"/>
              </a:rPr>
              <a:t> za </a:t>
            </a:r>
            <a:r>
              <a:rPr lang="en-US" sz="1600" dirty="0" err="1">
                <a:latin typeface="+mn-lt"/>
                <a:cs typeface="+mn-ea"/>
              </a:rPr>
              <a:t>pośrednictwem</a:t>
            </a:r>
            <a:r>
              <a:rPr lang="en-US" sz="1600" dirty="0">
                <a:latin typeface="+mn-lt"/>
                <a:cs typeface="+mn-ea"/>
              </a:rPr>
              <a:t> BK2021, </a:t>
            </a:r>
            <a:r>
              <a:rPr lang="en-US" sz="1600" dirty="0" err="1">
                <a:latin typeface="+mn-lt"/>
                <a:cs typeface="+mn-ea"/>
              </a:rPr>
              <a:t>lub</a:t>
            </a:r>
            <a:endParaRPr lang="pl-PL" sz="1600" dirty="0">
              <a:latin typeface="+mn-lt"/>
              <a:cs typeface="+mn-ea"/>
            </a:endParaRPr>
          </a:p>
          <a:p>
            <a:pPr marL="504000" indent="-252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lphaLcParenR"/>
            </a:pPr>
            <a:r>
              <a:rPr lang="en-US" sz="1600" dirty="0">
                <a:latin typeface="+mn-lt"/>
                <a:cs typeface="+mn-ea"/>
              </a:rPr>
              <a:t>jest to </a:t>
            </a:r>
            <a:r>
              <a:rPr lang="en-US" sz="1600" dirty="0" err="1">
                <a:latin typeface="+mn-lt"/>
                <a:cs typeface="+mn-ea"/>
              </a:rPr>
              <a:t>niezbędne</a:t>
            </a:r>
            <a:r>
              <a:rPr lang="en-US" sz="1600" dirty="0">
                <a:latin typeface="+mn-lt"/>
                <a:cs typeface="+mn-ea"/>
              </a:rPr>
              <a:t> </a:t>
            </a:r>
            <a:r>
              <a:rPr lang="en-US" sz="1600" b="0" dirty="0">
                <a:latin typeface="+mn-lt"/>
                <a:cs typeface="+mn-ea"/>
              </a:rPr>
              <a:t>z </a:t>
            </a:r>
            <a:r>
              <a:rPr lang="en-US" sz="1600" b="0" dirty="0" err="1">
                <a:latin typeface="+mn-lt"/>
                <a:cs typeface="+mn-ea"/>
              </a:rPr>
              <a:t>uwagi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na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potrzebę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ochrony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informacji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szczególnie</a:t>
            </a:r>
            <a:r>
              <a:rPr lang="en-US" sz="1600" b="0" dirty="0">
                <a:latin typeface="+mn-lt"/>
                <a:cs typeface="+mn-ea"/>
              </a:rPr>
              <a:t> </a:t>
            </a:r>
            <a:r>
              <a:rPr lang="en-US" sz="1600" b="0" dirty="0" err="1">
                <a:latin typeface="+mn-lt"/>
                <a:cs typeface="+mn-ea"/>
              </a:rPr>
              <a:t>wrażliwych</a:t>
            </a:r>
            <a:r>
              <a:rPr lang="en-US" sz="1600" b="0" dirty="0">
                <a:latin typeface="+mn-lt"/>
                <a:cs typeface="+mn-ea"/>
              </a:rPr>
              <a:t>, </a:t>
            </a:r>
            <a:r>
              <a:rPr lang="en-US" sz="1600" b="0" dirty="0" err="1">
                <a:latin typeface="+mn-lt"/>
                <a:cs typeface="+mn-ea"/>
              </a:rPr>
              <a:t>której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nie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można</a:t>
            </a:r>
            <a:r>
              <a:rPr lang="en-US" sz="1600" b="0" dirty="0">
                <a:latin typeface="+mn-lt"/>
                <a:cs typeface="+mn-ea"/>
              </a:rPr>
              <a:t> </a:t>
            </a:r>
            <a:r>
              <a:rPr lang="en-US" sz="1600" b="0" dirty="0" err="1">
                <a:latin typeface="+mn-lt"/>
                <a:cs typeface="+mn-ea"/>
              </a:rPr>
              <a:t>zagwarantować</a:t>
            </a:r>
            <a:r>
              <a:rPr lang="en-US" sz="1600" b="0" dirty="0">
                <a:latin typeface="+mn-lt"/>
                <a:cs typeface="+mn-ea"/>
              </a:rPr>
              <a:t> w </a:t>
            </a:r>
            <a:r>
              <a:rPr lang="en-US" sz="1600" b="0" dirty="0" err="1">
                <a:latin typeface="+mn-lt"/>
                <a:cs typeface="+mn-ea"/>
              </a:rPr>
              <a:t>sposób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dostateczny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przy</a:t>
            </a:r>
            <a:r>
              <a:rPr lang="en-US" sz="1600" b="0" dirty="0">
                <a:latin typeface="+mn-lt"/>
                <a:cs typeface="+mn-ea"/>
              </a:rPr>
              <a:t> </a:t>
            </a:r>
            <a:r>
              <a:rPr lang="en-US" sz="1600" b="0" dirty="0" err="1">
                <a:latin typeface="+mn-lt"/>
                <a:cs typeface="+mn-ea"/>
              </a:rPr>
              <a:t>użyciu</a:t>
            </a:r>
            <a:r>
              <a:rPr lang="en-US" sz="1600" b="0" dirty="0">
                <a:latin typeface="+mn-lt"/>
                <a:cs typeface="+mn-ea"/>
              </a:rPr>
              <a:t> BK2021.</a:t>
            </a:r>
            <a:endParaRPr lang="en-US" sz="1600" b="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latin typeface="+mn-lt"/>
              </a:rPr>
              <a:t>Odstąpienie</a:t>
            </a:r>
            <a:r>
              <a:rPr lang="en-US" sz="1600" dirty="0">
                <a:latin typeface="+mn-lt"/>
              </a:rPr>
              <a:t> od </a:t>
            </a:r>
            <a:r>
              <a:rPr lang="en-US" sz="1600" dirty="0" err="1">
                <a:latin typeface="+mn-lt"/>
              </a:rPr>
              <a:t>komunikacji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poprzez</a:t>
            </a:r>
            <a:r>
              <a:rPr lang="en-US" sz="1600" dirty="0">
                <a:latin typeface="+mn-lt"/>
              </a:rPr>
              <a:t> BK2021 jest </a:t>
            </a:r>
            <a:r>
              <a:rPr lang="en-US" sz="1600" dirty="0" err="1">
                <a:latin typeface="+mn-lt"/>
              </a:rPr>
              <a:t>dopuszczalne</a:t>
            </a:r>
            <a:r>
              <a:rPr lang="en-US" sz="1600" dirty="0">
                <a:latin typeface="+mn-lt"/>
              </a:rPr>
              <a:t> w </a:t>
            </a:r>
            <a:r>
              <a:rPr lang="en-US" sz="1600" dirty="0" err="1">
                <a:latin typeface="+mn-lt"/>
              </a:rPr>
              <a:t>zakresie</a:t>
            </a:r>
            <a:r>
              <a:rPr lang="en-US" sz="1600" dirty="0">
                <a:latin typeface="+mn-lt"/>
              </a:rPr>
              <a:t>, w </a:t>
            </a:r>
            <a:r>
              <a:rPr lang="en-US" sz="1600" dirty="0" err="1">
                <a:latin typeface="+mn-lt"/>
              </a:rPr>
              <a:t>jakim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nie</a:t>
            </a:r>
            <a:r>
              <a:rPr lang="en-US" sz="1600" dirty="0">
                <a:latin typeface="+mn-lt"/>
              </a:rPr>
              <a:t> jest </a:t>
            </a:r>
            <a:r>
              <a:rPr lang="en-US" sz="1600" dirty="0" err="1">
                <a:latin typeface="+mn-lt"/>
              </a:rPr>
              <a:t>możliwe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dotrzymanie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sposobu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komunikacji</a:t>
            </a:r>
            <a:r>
              <a:rPr lang="en-US" sz="1600" dirty="0">
                <a:latin typeface="+mn-lt"/>
              </a:rPr>
              <a:t> w BK2021.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latin typeface="+mn-lt"/>
              </a:rPr>
              <a:t>Zamawiający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określa</a:t>
            </a:r>
            <a:r>
              <a:rPr lang="en-US" sz="1600" dirty="0">
                <a:latin typeface="+mn-lt"/>
              </a:rPr>
              <a:t> w </a:t>
            </a:r>
            <a:r>
              <a:rPr lang="en-US" sz="1600" dirty="0" err="1">
                <a:latin typeface="+mn-lt"/>
              </a:rPr>
              <a:t>zapytaniu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ofertowym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sposób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komunikacji</a:t>
            </a:r>
            <a:r>
              <a:rPr lang="en-US" sz="1600" dirty="0">
                <a:latin typeface="+mn-lt"/>
              </a:rPr>
              <a:t> w </a:t>
            </a:r>
            <a:r>
              <a:rPr lang="en-US" sz="1600" dirty="0" err="1">
                <a:latin typeface="+mn-lt"/>
              </a:rPr>
              <a:t>postępowaniu</a:t>
            </a:r>
            <a:r>
              <a:rPr lang="en-US" sz="1600" dirty="0">
                <a:latin typeface="+mn-lt"/>
              </a:rPr>
              <a:t> o </a:t>
            </a:r>
            <a:r>
              <a:rPr lang="en-US" sz="1600" dirty="0" err="1">
                <a:latin typeface="+mn-lt"/>
              </a:rPr>
              <a:t>udzielenie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zamówienia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wynikający</a:t>
            </a:r>
            <a:r>
              <a:rPr lang="en-US" sz="1600" dirty="0">
                <a:latin typeface="+mn-lt"/>
              </a:rPr>
              <a:t> z </a:t>
            </a:r>
            <a:r>
              <a:rPr lang="en-US" sz="1600" dirty="0" err="1">
                <a:latin typeface="+mn-lt"/>
              </a:rPr>
              <a:t>zakresu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odstąpienia</a:t>
            </a:r>
            <a:r>
              <a:rPr lang="en-US" sz="1600" dirty="0">
                <a:latin typeface="+mn-lt"/>
              </a:rPr>
              <a:t> od </a:t>
            </a:r>
            <a:r>
              <a:rPr lang="en-US" sz="1600" dirty="0" err="1">
                <a:latin typeface="+mn-lt"/>
              </a:rPr>
              <a:t>komunikacji</a:t>
            </a:r>
            <a:r>
              <a:rPr lang="en-US" sz="1600" dirty="0">
                <a:latin typeface="+mn-lt"/>
              </a:rPr>
              <a:t> w BK2021.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3D8829-0885-9E3F-64DF-17A64480FD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9117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0D012D-5171-9EB8-181F-71E9AFED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ZA DUŻE ZAŁĄCZNIKI – OD STRONY OFERENTA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CCC9E9-2AC7-33AD-BAB8-51DA460D7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</a:rPr>
              <a:t>Pliki</a:t>
            </a:r>
            <a:r>
              <a:rPr lang="pl-PL" sz="2000" b="0">
                <a:latin typeface="+mn-lt"/>
              </a:rPr>
              <a:t>,</a:t>
            </a:r>
            <a:r>
              <a:rPr lang="en-US" sz="2000" b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które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przekraczają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techniczne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możliwości</a:t>
            </a:r>
            <a:r>
              <a:rPr lang="en-US" sz="2000" b="0" dirty="0">
                <a:latin typeface="+mn-lt"/>
              </a:rPr>
              <a:t> BK2021, w </a:t>
            </a:r>
            <a:r>
              <a:rPr lang="en-US" sz="2000" b="0" dirty="0" err="1">
                <a:latin typeface="+mn-lt"/>
              </a:rPr>
              <a:t>pierwszej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kolejności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należy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przesłać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przez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pocztę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elektroniczną</a:t>
            </a:r>
            <a:r>
              <a:rPr lang="en-US" sz="2000" b="0" dirty="0">
                <a:latin typeface="+mn-lt"/>
              </a:rPr>
              <a:t> (np. </a:t>
            </a:r>
            <a:r>
              <a:rPr lang="en-US" sz="2000" b="0" dirty="0" err="1">
                <a:latin typeface="+mn-lt"/>
              </a:rPr>
              <a:t>na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adres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ogłoszeniodawcy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wskazany</a:t>
            </a:r>
            <a:r>
              <a:rPr lang="en-US" sz="2000" b="0" dirty="0">
                <a:latin typeface="+mn-lt"/>
              </a:rPr>
              <a:t> w </a:t>
            </a:r>
            <a:r>
              <a:rPr lang="en-US" sz="2000" b="0" dirty="0" err="1">
                <a:latin typeface="+mn-lt"/>
              </a:rPr>
              <a:t>sekcji</a:t>
            </a:r>
            <a:r>
              <a:rPr lang="en-US" sz="2000" b="0" dirty="0">
                <a:latin typeface="+mn-lt"/>
              </a:rPr>
              <a:t> "</a:t>
            </a:r>
            <a:r>
              <a:rPr lang="en-US" sz="2000" b="0" dirty="0" err="1">
                <a:latin typeface="+mn-lt"/>
              </a:rPr>
              <a:t>Osoby</a:t>
            </a:r>
            <a:r>
              <a:rPr lang="en-US" sz="2000" b="0" dirty="0">
                <a:latin typeface="+mn-lt"/>
              </a:rPr>
              <a:t> do </a:t>
            </a:r>
            <a:r>
              <a:rPr lang="en-US" sz="2000" b="0" dirty="0" err="1">
                <a:latin typeface="+mn-lt"/>
              </a:rPr>
              <a:t>kontaktu</a:t>
            </a:r>
            <a:r>
              <a:rPr lang="en-US" sz="2000" b="0" dirty="0">
                <a:latin typeface="+mn-lt"/>
              </a:rPr>
              <a:t>" </a:t>
            </a:r>
            <a:r>
              <a:rPr lang="en-US" sz="2000" b="0" dirty="0" err="1">
                <a:latin typeface="+mn-lt"/>
              </a:rPr>
              <a:t>na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ogłoszeniu</a:t>
            </a:r>
            <a:r>
              <a:rPr lang="en-US" sz="2000" b="0" dirty="0">
                <a:latin typeface="+mn-lt"/>
              </a:rPr>
              <a:t>).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</a:rPr>
              <a:t>Korzystanie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przez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oferentów</a:t>
            </a:r>
            <a:r>
              <a:rPr lang="en-US" sz="2000" b="0" dirty="0">
                <a:latin typeface="+mn-lt"/>
              </a:rPr>
              <a:t> z </a:t>
            </a:r>
            <a:r>
              <a:rPr lang="en-US" sz="2000" b="0" dirty="0" err="1">
                <a:latin typeface="+mn-lt"/>
              </a:rPr>
              <a:t>zewnętrznych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linków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rekomendowane</a:t>
            </a:r>
            <a:r>
              <a:rPr lang="en-US" sz="2000" b="0" dirty="0">
                <a:latin typeface="+mn-lt"/>
              </a:rPr>
              <a:t> jest </a:t>
            </a:r>
            <a:r>
              <a:rPr lang="en-US" sz="2000" b="0" dirty="0" err="1">
                <a:latin typeface="+mn-lt"/>
              </a:rPr>
              <a:t>jako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możliwość</a:t>
            </a:r>
            <a:r>
              <a:rPr lang="en-US" sz="2000" b="0" dirty="0">
                <a:latin typeface="+mn-lt"/>
              </a:rPr>
              <a:t>, z </a:t>
            </a:r>
            <a:r>
              <a:rPr lang="en-US" sz="2000" b="0" dirty="0" err="1">
                <a:latin typeface="+mn-lt"/>
              </a:rPr>
              <a:t>której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należałoby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korzystać</a:t>
            </a:r>
            <a:r>
              <a:rPr lang="en-US" sz="2000" b="0" dirty="0">
                <a:latin typeface="+mn-lt"/>
              </a:rPr>
              <a:t> po </a:t>
            </a:r>
            <a:r>
              <a:rPr lang="en-US" sz="2000" b="0" dirty="0" err="1">
                <a:latin typeface="+mn-lt"/>
              </a:rPr>
              <a:t>wyczerpaniu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się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innych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możliwości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przesłania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załączników</a:t>
            </a:r>
            <a:r>
              <a:rPr lang="en-US" sz="2000" b="0" dirty="0">
                <a:latin typeface="+mn-lt"/>
              </a:rPr>
              <a:t> do </a:t>
            </a:r>
            <a:r>
              <a:rPr lang="en-US" sz="2000" b="0" dirty="0" err="1">
                <a:latin typeface="+mn-lt"/>
              </a:rPr>
              <a:t>swojej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oferty</a:t>
            </a:r>
            <a:r>
              <a:rPr lang="en-US" sz="2000" b="0" dirty="0">
                <a:latin typeface="+mn-lt"/>
              </a:rPr>
              <a:t> do </a:t>
            </a:r>
            <a:r>
              <a:rPr lang="en-US" sz="2000" b="0" dirty="0" err="1">
                <a:latin typeface="+mn-lt"/>
              </a:rPr>
              <a:t>ogłoszenia</a:t>
            </a:r>
            <a:r>
              <a:rPr lang="en-US" sz="2000" b="0" dirty="0">
                <a:latin typeface="+mn-lt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</a:rPr>
              <a:t>Pamiętać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należy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bowiem</a:t>
            </a:r>
            <a:r>
              <a:rPr lang="en-US" sz="2000" b="0" dirty="0">
                <a:latin typeface="+mn-lt"/>
              </a:rPr>
              <a:t> o </a:t>
            </a:r>
            <a:r>
              <a:rPr lang="en-US" sz="2000" b="0" dirty="0" err="1">
                <a:latin typeface="+mn-lt"/>
              </a:rPr>
              <a:t>konieczności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zachowania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śladu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audytowego</a:t>
            </a:r>
            <a:r>
              <a:rPr lang="en-US" sz="2000" b="0" dirty="0">
                <a:latin typeface="+mn-lt"/>
              </a:rPr>
              <a:t>, co </a:t>
            </a:r>
            <a:br>
              <a:rPr lang="pl-PL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w </a:t>
            </a:r>
            <a:r>
              <a:rPr lang="en-US" sz="2000" b="0" dirty="0" err="1">
                <a:latin typeface="+mn-lt"/>
              </a:rPr>
              <a:t>przypadku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wielu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linków</a:t>
            </a:r>
            <a:r>
              <a:rPr lang="en-US" sz="2000" b="0" dirty="0">
                <a:latin typeface="+mn-lt"/>
              </a:rPr>
              <a:t> (od </a:t>
            </a:r>
            <a:r>
              <a:rPr lang="en-US" sz="2000" b="0" dirty="0" err="1">
                <a:latin typeface="+mn-lt"/>
              </a:rPr>
              <a:t>wielu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oferentów</a:t>
            </a:r>
            <a:r>
              <a:rPr lang="en-US" sz="2000" b="0" dirty="0">
                <a:latin typeface="+mn-lt"/>
              </a:rPr>
              <a:t>) </a:t>
            </a:r>
            <a:r>
              <a:rPr lang="en-US" sz="2000" b="0" dirty="0" err="1">
                <a:latin typeface="+mn-lt"/>
              </a:rPr>
              <a:t>może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być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utrudnione</a:t>
            </a:r>
            <a:r>
              <a:rPr lang="en-US" sz="2000" b="0" dirty="0">
                <a:latin typeface="+mn-lt"/>
              </a:rPr>
              <a:t> – </a:t>
            </a:r>
            <a:r>
              <a:rPr lang="en-US" sz="2000" b="0" dirty="0" err="1">
                <a:latin typeface="+mn-lt"/>
              </a:rPr>
              <a:t>niemniej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jednak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rozwiązanie</a:t>
            </a:r>
            <a:r>
              <a:rPr lang="en-US" sz="2000" b="0" dirty="0">
                <a:latin typeface="+mn-lt"/>
              </a:rPr>
              <a:t> to </a:t>
            </a:r>
            <a:r>
              <a:rPr lang="en-US" sz="2000" b="0" dirty="0" err="1">
                <a:latin typeface="+mn-lt"/>
              </a:rPr>
              <a:t>może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być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zastosowane</a:t>
            </a:r>
            <a:r>
              <a:rPr lang="en-US" sz="2000" b="0" dirty="0">
                <a:latin typeface="+mn-lt"/>
              </a:rPr>
              <a:t> po </a:t>
            </a:r>
            <a:r>
              <a:rPr lang="en-US" sz="2000" b="0" dirty="0" err="1">
                <a:latin typeface="+mn-lt"/>
              </a:rPr>
              <a:t>wyczerpaniu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innych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możliwości</a:t>
            </a:r>
            <a:r>
              <a:rPr lang="en-US" sz="2000" b="0" dirty="0">
                <a:latin typeface="+mn-lt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</a:rPr>
              <a:t>Sposób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komunikacji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wynikający</a:t>
            </a:r>
            <a:r>
              <a:rPr lang="en-US" sz="2000" b="0" dirty="0">
                <a:latin typeface="+mn-lt"/>
              </a:rPr>
              <a:t> z </a:t>
            </a:r>
            <a:r>
              <a:rPr lang="en-US" sz="2000" b="0" dirty="0" err="1">
                <a:latin typeface="+mn-lt"/>
              </a:rPr>
              <a:t>zakresu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odstąpienia</a:t>
            </a:r>
            <a:r>
              <a:rPr lang="en-US" sz="2000" b="0" dirty="0">
                <a:latin typeface="+mn-lt"/>
              </a:rPr>
              <a:t> od </a:t>
            </a:r>
            <a:r>
              <a:rPr lang="en-US" sz="2000" b="0" dirty="0" err="1">
                <a:latin typeface="+mn-lt"/>
              </a:rPr>
              <a:t>komunikacji</a:t>
            </a:r>
            <a:r>
              <a:rPr lang="en-US" sz="2000" b="0" dirty="0">
                <a:latin typeface="+mn-lt"/>
              </a:rPr>
              <a:t> w BK2021 </a:t>
            </a:r>
            <a:r>
              <a:rPr lang="en-US" sz="2000" b="0" dirty="0" err="1">
                <a:latin typeface="+mn-lt"/>
              </a:rPr>
              <a:t>powinien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być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określony</a:t>
            </a:r>
            <a:r>
              <a:rPr lang="en-US" sz="2000" b="0" dirty="0">
                <a:latin typeface="+mn-lt"/>
              </a:rPr>
              <a:t> w </a:t>
            </a:r>
            <a:r>
              <a:rPr lang="en-US" sz="2000" b="0" dirty="0" err="1">
                <a:latin typeface="+mn-lt"/>
              </a:rPr>
              <a:t>zapytaniu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ofertowym</a:t>
            </a:r>
            <a:r>
              <a:rPr lang="en-US" sz="2000" b="0" dirty="0">
                <a:latin typeface="+mn-lt"/>
              </a:rPr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BB3A6E0-AEEB-696D-7F29-20183340F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7658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582FE1-C6D3-339F-863E-B25DDFE31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+mn-lt"/>
                <a:ea typeface="Open Sans"/>
                <a:cs typeface="Open Sans"/>
              </a:rPr>
              <a:t>ZASADY KWALIFIKOWALNOŚCI W PERSPEKTYWIE FINANSOWEJ 2021-2027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0A94C-AC41-F889-EC48-C80A92E87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  <a:buNone/>
            </a:pPr>
            <a:endParaRPr lang="pl-PL" sz="2000" dirty="0">
              <a:solidFill>
                <a:schemeClr val="tx1"/>
              </a:solidFill>
              <a:latin typeface="+mn-lt"/>
              <a:ea typeface="Open Sans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  <a:buNone/>
            </a:pPr>
            <a:r>
              <a:rPr lang="pl-PL" sz="2000" b="1" dirty="0">
                <a:solidFill>
                  <a:schemeClr val="tx1"/>
                </a:solidFill>
                <a:latin typeface="+mn-lt"/>
                <a:ea typeface="Open Sans"/>
                <a:cs typeface="Arial"/>
              </a:rPr>
              <a:t>Zasada konkurencyjności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  <a:buNone/>
            </a:pPr>
            <a:endParaRPr lang="pl-PL" sz="2000" i="1" dirty="0">
              <a:latin typeface="+mn-lt"/>
              <a:ea typeface="Open Sans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  <a:buNone/>
            </a:pPr>
            <a:endParaRPr lang="pl-PL" sz="2000" i="1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0" dirty="0">
                <a:latin typeface="+mn-lt"/>
                <a:ea typeface="Open Sans"/>
                <a:cs typeface="Open Sans"/>
              </a:rPr>
              <a:t>Właściwa instytucja zobowiązuje beneficjenta w umowie o dofinansowanie projektu,  a wnioskodawców w regulaminie wyboru projektów – do przygotowania </a:t>
            </a:r>
            <a:br>
              <a:rPr lang="pl-PL" sz="2000" b="0" dirty="0">
                <a:latin typeface="+mn-lt"/>
              </a:rPr>
            </a:br>
            <a:r>
              <a:rPr lang="pl-PL" sz="2000" b="0" dirty="0">
                <a:latin typeface="+mn-lt"/>
                <a:ea typeface="Open Sans"/>
                <a:cs typeface="Open Sans"/>
              </a:rPr>
              <a:t>i przeprowadzenia postępowania o udzielenie zamówienia w sposób </a:t>
            </a:r>
            <a:r>
              <a:rPr lang="pl-PL" sz="2000" b="1" dirty="0">
                <a:latin typeface="+mn-lt"/>
                <a:ea typeface="Open Sans"/>
                <a:cs typeface="Open Sans"/>
              </a:rPr>
              <a:t>zapewniający zachowanie uczciwej konkurencji oraz równe traktowanie wykonawców, a także do działania w sposób przejrzysty i proporcjonalny</a:t>
            </a:r>
            <a:r>
              <a:rPr lang="pl-PL" sz="2000" b="0" dirty="0">
                <a:latin typeface="+mn-lt"/>
                <a:ea typeface="Open Sans"/>
                <a:cs typeface="Open Sans"/>
              </a:rPr>
              <a:t> – zgodnie z procedurą określoną w  podrozdziale 3.2 wytycznych (zasada konkurencyjności). </a:t>
            </a:r>
            <a:endParaRPr lang="pl-PL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/>
              <a:cs typeface="Open Sans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51F00E-83C2-DF16-887C-F0D42E278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8578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6C9352-012E-D388-1A5C-7890DF49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+mn-lt"/>
                <a:ea typeface="Open Sans"/>
                <a:cs typeface="Open Sans"/>
              </a:rPr>
              <a:t>ZASADY KWALIFIKOWALNOŚCI W PERSPEKTYWIE FINANSOWEJ 2021-2027</a:t>
            </a:r>
            <a:br>
              <a:rPr lang="pl-PL" sz="2800" dirty="0">
                <a:latin typeface="+mn-lt"/>
                <a:ea typeface="Open Sans"/>
                <a:cs typeface="Open Sans"/>
              </a:rPr>
            </a:b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D797E2-C1DE-558E-9DEF-6697E6A6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051645"/>
            <a:ext cx="8640763" cy="467995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tx1"/>
                </a:solidFill>
                <a:latin typeface="+mn-lt"/>
                <a:ea typeface="Open Sans"/>
                <a:cs typeface="Arial"/>
              </a:rPr>
              <a:t>Zasada konkurencyjności</a:t>
            </a:r>
            <a:endParaRPr lang="pl-PL" sz="2000" b="1" u="sng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800" b="0" u="sng" dirty="0">
              <a:latin typeface="+mn-lt"/>
              <a:ea typeface="Open Sans"/>
              <a:cs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b="0" u="sng" dirty="0">
                <a:latin typeface="+mn-lt"/>
                <a:ea typeface="Open Sans"/>
                <a:cs typeface="Arial"/>
              </a:rPr>
              <a:t>Szacunkowa wartość zamówienia</a:t>
            </a:r>
            <a:r>
              <a:rPr lang="pl-PL" sz="1800" b="0" dirty="0">
                <a:latin typeface="+mn-lt"/>
                <a:ea typeface="Open Sans"/>
                <a:cs typeface="Arial"/>
              </a:rPr>
              <a:t>: 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800" b="0" dirty="0">
              <a:latin typeface="+mn-lt"/>
              <a:ea typeface="Open Sans" panose="020B0606030504020204" pitchFamily="34" charset="0"/>
              <a:cs typeface="Arial"/>
            </a:endParaRPr>
          </a:p>
          <a:p>
            <a:pPr algn="just"/>
            <a:r>
              <a:rPr lang="pl-PL" sz="1800" b="0" dirty="0">
                <a:latin typeface="+mn-lt"/>
              </a:rPr>
              <a:t>Podstawą obliczenia szacunkowej wartości zamówienia w ramach projektu jest całkowite szacunkowe wynagrodzenie wykonawcy, bez podatku od towarów i usług, ustalone </a:t>
            </a:r>
            <a:br>
              <a:rPr lang="pl-PL" sz="1800" b="0" dirty="0">
                <a:latin typeface="+mn-lt"/>
              </a:rPr>
            </a:br>
            <a:r>
              <a:rPr lang="pl-PL" sz="1800" b="0" dirty="0">
                <a:latin typeface="+mn-lt"/>
              </a:rPr>
              <a:t>z należytą starannością. Szacowanie jest dokumentowane w sposób zapewniający właściwą ścieżkę audytu (np. w zatwierdzonym wniosku o dofinansowanie projektu lub </a:t>
            </a:r>
            <a:br>
              <a:rPr lang="pl-PL" sz="1800" b="0" dirty="0">
                <a:latin typeface="+mn-lt"/>
              </a:rPr>
            </a:br>
            <a:r>
              <a:rPr lang="pl-PL" sz="1800" b="0" dirty="0">
                <a:latin typeface="+mn-lt"/>
              </a:rPr>
              <a:t>w notatce z szacowania). </a:t>
            </a:r>
          </a:p>
          <a:p>
            <a:pPr algn="just"/>
            <a:r>
              <a:rPr lang="pl-PL" sz="1800" b="0" dirty="0">
                <a:latin typeface="+mn-lt"/>
              </a:rPr>
              <a:t>Podmioty będące zamawiającymi w rozumieniu </a:t>
            </a:r>
            <a:r>
              <a:rPr lang="pl-PL" sz="1800" b="0" dirty="0" err="1">
                <a:latin typeface="+mn-lt"/>
              </a:rPr>
              <a:t>Pzp</a:t>
            </a:r>
            <a:r>
              <a:rPr lang="pl-PL" sz="1800" b="0" dirty="0">
                <a:latin typeface="+mn-lt"/>
              </a:rPr>
              <a:t> w pierwszej kolejności dokonują szacowania wartości zamówienia zgodnie z przepisami tej ustawy, natomiast po stwierdzeniu, że szacunkowa wartość zamówienia ustalona na podstawie </a:t>
            </a:r>
            <a:r>
              <a:rPr lang="pl-PL" sz="1800" b="0" dirty="0" err="1">
                <a:latin typeface="+mn-lt"/>
              </a:rPr>
              <a:t>Pzp</a:t>
            </a:r>
            <a:r>
              <a:rPr lang="pl-PL" sz="1800" b="0" dirty="0">
                <a:latin typeface="+mn-lt"/>
              </a:rPr>
              <a:t> nie przekracza wartości, od której istnieje obowiązek stosowania </a:t>
            </a:r>
            <a:r>
              <a:rPr lang="pl-PL" sz="1800" b="0" dirty="0" err="1">
                <a:latin typeface="+mn-lt"/>
              </a:rPr>
              <a:t>Pzp</a:t>
            </a:r>
            <a:r>
              <a:rPr lang="pl-PL" sz="1800" b="0" dirty="0">
                <a:latin typeface="+mn-lt"/>
              </a:rPr>
              <a:t>, ustalają wartość zamówienia w ramach projektu.</a:t>
            </a:r>
            <a:endParaRPr lang="pl-PL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F477D85-0303-E111-31F0-7809AE862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938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A8FA6D-E897-A6BF-1CEF-086FCA10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+mn-lt"/>
                <a:ea typeface="Open Sans"/>
                <a:cs typeface="Open Sans"/>
              </a:rPr>
              <a:t>ZASADY KWALIFIKOWALNOŚCI W PERSPEKTYWIE FINANSOWEJ 2021-2027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4B0BD3-422F-FF8D-ECA8-E48276169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tx1"/>
                </a:solidFill>
                <a:latin typeface="+mn-lt"/>
                <a:ea typeface="Open Sans"/>
                <a:cs typeface="Arial"/>
              </a:rPr>
              <a:t>Zasada konkurencyjności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2000" b="1" dirty="0">
              <a:solidFill>
                <a:schemeClr val="tx1"/>
              </a:solidFill>
              <a:latin typeface="+mn-lt"/>
              <a:ea typeface="Open Sans"/>
              <a:cs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b="0" u="sng" dirty="0">
                <a:latin typeface="+mn-lt"/>
                <a:ea typeface="Open Sans"/>
                <a:cs typeface="Arial"/>
              </a:rPr>
              <a:t>Szacunkowa wartość zamówienia</a:t>
            </a:r>
            <a:r>
              <a:rPr lang="pl-PL" sz="2000" b="0" dirty="0">
                <a:latin typeface="+mn-lt"/>
                <a:ea typeface="Open Sans"/>
                <a:cs typeface="Arial"/>
              </a:rPr>
              <a:t>: </a:t>
            </a:r>
            <a:endParaRPr lang="pl-PL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b="0" dirty="0">
                <a:latin typeface="+mn-lt"/>
              </a:rPr>
              <a:t>Wyboru metody wykorzystywanej do obliczania szacunkowej wartości zamówienia nie można dokonywać z zamiarem </a:t>
            </a:r>
            <a:r>
              <a:rPr lang="pl-PL" sz="2000" b="1" dirty="0">
                <a:latin typeface="+mn-lt"/>
              </a:rPr>
              <a:t>wyłączenia zamówienia z zakresu stosowania zasady konkurencyjności</a:t>
            </a:r>
            <a:r>
              <a:rPr lang="pl-PL" sz="2000" b="0" dirty="0">
                <a:latin typeface="+mn-lt"/>
              </a:rPr>
              <a:t>. Zabronione jest zaniżanie wartości szacunkowej zamówienia lub jego </a:t>
            </a:r>
            <a:r>
              <a:rPr lang="pl-PL" sz="2000" b="1" dirty="0">
                <a:latin typeface="+mn-lt"/>
              </a:rPr>
              <a:t>podział</a:t>
            </a:r>
            <a:r>
              <a:rPr lang="pl-PL" sz="2000" b="0" dirty="0">
                <a:latin typeface="+mn-lt"/>
              </a:rPr>
              <a:t> skutkujący zaniżeniem jego wartości szacunkowej. 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l-PL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b="0" dirty="0">
                <a:latin typeface="+mn-lt"/>
              </a:rPr>
              <a:t>Obliczając szacunkową wartość zamówienia należy wziąć pod uwagę konieczność łącznego spełnienia trzech przesłanek (tożsamości): </a:t>
            </a:r>
          </a:p>
          <a:p>
            <a:pPr marL="504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b="0" dirty="0">
                <a:latin typeface="+mn-lt"/>
              </a:rPr>
              <a:t>usługi, dostawy oraz roboty budowlane są tożsame rodzajowo lub funkcjonalnie (tożsamość przedmiotowa), przy czym tożsamość rodzajowa dostaw obejmuje dostawy podobne, </a:t>
            </a:r>
          </a:p>
          <a:p>
            <a:pPr marL="504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b="0" dirty="0">
                <a:latin typeface="+mn-lt"/>
              </a:rPr>
              <a:t>możliwe jest udzielenie zamówienia w tym samym czasie (tożsamość czasowa),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FFF8B2E-2DE1-2416-8E2F-13B8384B86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904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9A5445-1551-0CFA-73AB-30DD881A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+mn-lt"/>
                <a:ea typeface="Open Sans"/>
                <a:cs typeface="Open Sans"/>
              </a:rPr>
              <a:t>ZASADY KWALIFIKOWALNOŚCI W PERSPEKTYWIE FINANSOWEJ 2021-2027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7AB0C4-087D-ED4E-BEDC-5415D428E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tx1"/>
                </a:solidFill>
                <a:latin typeface="+mn-lt"/>
                <a:ea typeface="Open Sans"/>
                <a:cs typeface="Arial"/>
              </a:rPr>
              <a:t>Zasada konkurencyjności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l-PL" sz="2000" u="sng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b="0" u="sng" dirty="0">
                <a:latin typeface="+mn-lt"/>
                <a:ea typeface="Open Sans"/>
                <a:cs typeface="Arial"/>
              </a:rPr>
              <a:t>Szacunkowa wartość zamówienia: </a:t>
            </a:r>
            <a:endParaRPr lang="pl-PL" sz="2000" b="0" dirty="0">
              <a:latin typeface="+mn-lt"/>
            </a:endParaRPr>
          </a:p>
          <a:p>
            <a:pPr marL="504000" indent="-252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b="0" dirty="0">
                <a:latin typeface="+mn-lt"/>
              </a:rPr>
              <a:t>możliwe jest wykonanie zamówienia przez jednego wykonawcę (tożsamość podmiotowa).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000" b="0" dirty="0">
              <a:latin typeface="+mn-lt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0" dirty="0">
                <a:latin typeface="+mn-lt"/>
              </a:rPr>
              <a:t>Tożsamości należy rozumieć zgodnie z wykładnią przepisów </a:t>
            </a:r>
            <a:r>
              <a:rPr lang="pl-PL" sz="2000" b="0" dirty="0" err="1">
                <a:latin typeface="+mn-lt"/>
              </a:rPr>
              <a:t>Pzp</a:t>
            </a:r>
            <a:r>
              <a:rPr lang="pl-PL" sz="2000" b="0" dirty="0">
                <a:latin typeface="+mn-lt"/>
              </a:rPr>
              <a:t> dotyczących szacowania wartości zamówienia.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000" b="0" dirty="0">
              <a:latin typeface="+mn-lt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000" b="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0" dirty="0">
                <a:latin typeface="+mn-lt"/>
              </a:rPr>
              <a:t>W przypadku udzielania zamówienia w częściach z określonych względów ekonomicznych, organizacyjnych, celowościowych – wartość zamówienia ustala się jako łączną wartość poszczególnych jego części. W przypadku, gdy łączna wartość części przekracza próg określony w sekcji 3.2.1 pkt 1 lit. a, zasadę konkurencyjności stosuje się do udzielenia każdej części zamówienia.</a:t>
            </a:r>
            <a:endParaRPr lang="pl-PL" sz="20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192F76-EBCF-BE1F-B365-741489ECC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2075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4A994B-FCFF-79D9-2521-6E3743EE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KONFLIKT INTERESÓW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A906FD-607F-689D-3A1E-65B87908D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446213"/>
            <a:ext cx="8640763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  <a:cs typeface="+mn-ea"/>
              </a:rPr>
              <a:t>Należy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podjąć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odpowiednie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środki</a:t>
            </a:r>
            <a:r>
              <a:rPr lang="en-US" sz="2000" b="0" dirty="0">
                <a:latin typeface="+mn-lt"/>
                <a:cs typeface="+mn-ea"/>
              </a:rPr>
              <a:t>, aby </a:t>
            </a:r>
            <a:r>
              <a:rPr lang="en-US" sz="2000" b="0" dirty="0" err="1">
                <a:latin typeface="+mn-lt"/>
                <a:cs typeface="+mn-ea"/>
              </a:rPr>
              <a:t>skutecznie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zapobiegać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konfliktom</a:t>
            </a:r>
            <a:r>
              <a:rPr lang="en-US" sz="2000" b="1" dirty="0">
                <a:latin typeface="+mn-lt"/>
                <a:cs typeface="+mn-ea"/>
              </a:rPr>
              <a:t> </a:t>
            </a:r>
            <a:r>
              <a:rPr lang="en-US" sz="2000" b="1" dirty="0" err="1">
                <a:latin typeface="+mn-lt"/>
                <a:cs typeface="+mn-ea"/>
              </a:rPr>
              <a:t>interesów</a:t>
            </a:r>
            <a:r>
              <a:rPr lang="en-US" sz="2000" b="0" dirty="0">
                <a:latin typeface="+mn-lt"/>
                <a:cs typeface="+mn-ea"/>
              </a:rPr>
              <a:t>, a </a:t>
            </a:r>
            <a:r>
              <a:rPr lang="en-US" sz="2000" b="0" dirty="0" err="1">
                <a:latin typeface="+mn-lt"/>
                <a:cs typeface="+mn-ea"/>
              </a:rPr>
              <a:t>także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rozpoznawać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likwidować</a:t>
            </a:r>
            <a:r>
              <a:rPr lang="en-US" sz="2000" b="0" dirty="0">
                <a:latin typeface="+mn-lt"/>
                <a:cs typeface="+mn-ea"/>
              </a:rPr>
              <a:t> je, </a:t>
            </a:r>
            <a:r>
              <a:rPr lang="en-US" sz="2000" b="0" dirty="0" err="1">
                <a:latin typeface="+mn-lt"/>
                <a:cs typeface="+mn-ea"/>
              </a:rPr>
              <a:t>gdy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powstają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związku</a:t>
            </a:r>
            <a:r>
              <a:rPr lang="en-US" sz="2000" b="0" dirty="0">
                <a:latin typeface="+mn-lt"/>
                <a:cs typeface="+mn-ea"/>
              </a:rPr>
              <a:t> z </a:t>
            </a:r>
            <a:r>
              <a:rPr lang="en-US" sz="2000" b="0" dirty="0" err="1">
                <a:latin typeface="+mn-lt"/>
                <a:cs typeface="+mn-ea"/>
              </a:rPr>
              <a:t>prowadzeniem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postępowania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udzielenie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etapie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wykonywania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– by </a:t>
            </a:r>
            <a:r>
              <a:rPr lang="en-US" sz="2000" b="0" dirty="0" err="1">
                <a:latin typeface="+mn-lt"/>
                <a:cs typeface="+mn-ea"/>
              </a:rPr>
              <a:t>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dopuścić</a:t>
            </a:r>
            <a:r>
              <a:rPr lang="en-US" sz="2000" b="0" dirty="0">
                <a:latin typeface="+mn-lt"/>
                <a:cs typeface="+mn-ea"/>
              </a:rPr>
              <a:t> do </a:t>
            </a:r>
            <a:r>
              <a:rPr lang="en-US" sz="2000" b="0" dirty="0" err="1">
                <a:latin typeface="+mn-lt"/>
                <a:cs typeface="+mn-ea"/>
              </a:rPr>
              <a:t>zakłócenia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konkurencji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oraz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zapewnić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równe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traktowanie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wykonawców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Konflikt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interesów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oznacza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każdą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sytuację</a:t>
            </a:r>
            <a:r>
              <a:rPr lang="en-US" sz="2000" b="0" dirty="0">
                <a:latin typeface="+mn-lt"/>
                <a:cs typeface="+mn-ea"/>
              </a:rPr>
              <a:t>, w </a:t>
            </a:r>
            <a:r>
              <a:rPr lang="en-US" sz="2000" b="0" dirty="0" err="1">
                <a:latin typeface="+mn-lt"/>
                <a:cs typeface="+mn-ea"/>
              </a:rPr>
              <a:t>której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osoby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biorące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udział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przygotowaniu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prowadzeniu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postępowania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udzielenie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mogące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wpłynąć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wynik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tego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postępowania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mają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bezpośrednio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pośrednio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interes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finansowy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ekonomiczny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inny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interes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osobisty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który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postrzegać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można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jako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zagrażający</a:t>
            </a:r>
            <a:r>
              <a:rPr lang="en-US" sz="2000" b="0" dirty="0">
                <a:latin typeface="+mn-lt"/>
                <a:cs typeface="+mn-ea"/>
              </a:rPr>
              <a:t> ich </a:t>
            </a:r>
            <a:r>
              <a:rPr lang="en-US" sz="2000" b="0" dirty="0" err="1">
                <a:latin typeface="+mn-lt"/>
                <a:cs typeface="+mn-ea"/>
              </a:rPr>
              <a:t>bezstronności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niezależności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związku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postępowaniem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o </a:t>
            </a:r>
            <a:r>
              <a:rPr lang="en-US" sz="2000" b="0" dirty="0" err="1">
                <a:latin typeface="+mn-lt"/>
                <a:cs typeface="+mn-ea"/>
              </a:rPr>
              <a:t>udzielenie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pl-PL" sz="2000" b="0" dirty="0">
              <a:latin typeface="+mn-lt"/>
              <a:cs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b="0" dirty="0">
              <a:latin typeface="+mn-lt"/>
              <a:cs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+mn-lt"/>
                <a:cs typeface="+mn-ea"/>
              </a:rPr>
              <a:t>W </a:t>
            </a:r>
            <a:r>
              <a:rPr lang="en-US" sz="2000" b="1" dirty="0" err="1">
                <a:latin typeface="+mn-lt"/>
                <a:cs typeface="+mn-ea"/>
              </a:rPr>
              <a:t>celu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uniknięcia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konfliktu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interesów</a:t>
            </a:r>
            <a:r>
              <a:rPr lang="en-US" sz="2000" b="0" dirty="0">
                <a:latin typeface="+mn-lt"/>
                <a:cs typeface="+mn-ea"/>
              </a:rPr>
              <a:t>, w </a:t>
            </a:r>
            <a:r>
              <a:rPr lang="en-US" sz="2000" b="0" dirty="0" err="1">
                <a:latin typeface="+mn-lt"/>
                <a:cs typeface="+mn-ea"/>
              </a:rPr>
              <a:t>przypadku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beneficjenta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który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nie</a:t>
            </a:r>
            <a:r>
              <a:rPr lang="en-US" sz="2000" b="0" dirty="0">
                <a:latin typeface="+mn-lt"/>
                <a:cs typeface="+mn-ea"/>
              </a:rPr>
              <a:t> jest </a:t>
            </a:r>
            <a:r>
              <a:rPr lang="en-US" sz="2000" b="0" dirty="0" err="1">
                <a:latin typeface="+mn-lt"/>
                <a:cs typeface="+mn-ea"/>
              </a:rPr>
              <a:t>zamawiającym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rozumieniu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Pzp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mogą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być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udzielane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podmiotom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powiązanym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nim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osobowo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kapitałowo</a:t>
            </a:r>
            <a:r>
              <a:rPr lang="en-US" sz="2000" b="0" dirty="0">
                <a:latin typeface="+mn-lt"/>
                <a:cs typeface="+mn-ea"/>
              </a:rPr>
              <a:t>, z </a:t>
            </a:r>
            <a:r>
              <a:rPr lang="en-US" sz="2000" b="0" dirty="0" err="1">
                <a:latin typeface="+mn-lt"/>
                <a:cs typeface="+mn-ea"/>
              </a:rPr>
              <a:t>wyłączeniem</a:t>
            </a:r>
            <a:r>
              <a:rPr lang="en-US" sz="2000" b="0" dirty="0">
                <a:latin typeface="+mn-lt"/>
                <a:cs typeface="+mn-ea"/>
              </a:rPr>
              <a:t> zamówień </a:t>
            </a:r>
            <a:r>
              <a:rPr lang="en-US" sz="2000" b="0" dirty="0" err="1">
                <a:latin typeface="+mn-lt"/>
                <a:cs typeface="+mn-ea"/>
              </a:rPr>
              <a:t>sektorowych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zamówień </a:t>
            </a:r>
            <a:r>
              <a:rPr lang="en-US" sz="2000" b="0" dirty="0" err="1">
                <a:latin typeface="+mn-lt"/>
                <a:cs typeface="+mn-ea"/>
              </a:rPr>
              <a:t>określonych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sekcji</a:t>
            </a:r>
            <a:r>
              <a:rPr lang="en-US" sz="2000" b="0" dirty="0">
                <a:latin typeface="+mn-lt"/>
                <a:cs typeface="+mn-ea"/>
              </a:rPr>
              <a:t> 3.2.1 pkt 2 lit.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-k.</a:t>
            </a:r>
            <a:endParaRPr lang="en-US" sz="2000" b="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403EBE-D6E5-27B0-BBF2-42AB1AD94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229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25525" y="360362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5757916" y="929114"/>
            <a:ext cx="4628550" cy="580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altLang="pl-PL" sz="1800" dirty="0">
                <a:solidFill>
                  <a:schemeClr val="tx1"/>
                </a:solidFill>
                <a:latin typeface="+mn-lt"/>
              </a:rPr>
              <a:t>ZAGADNIENIA PRZEDSTAWIONE W PREZENTACJI:</a:t>
            </a:r>
          </a:p>
          <a:p>
            <a:pPr algn="ctr">
              <a:lnSpc>
                <a:spcPct val="100000"/>
              </a:lnSpc>
            </a:pPr>
            <a:endParaRPr lang="pl-PL" altLang="pl-PL" sz="1800" dirty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pl-PL" altLang="pl-PL" sz="1800" dirty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pl-PL" altLang="pl-PL" sz="1800" dirty="0">
              <a:solidFill>
                <a:schemeClr val="tx1"/>
              </a:solidFill>
              <a:latin typeface="+mn-lt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1800" b="1" dirty="0">
                <a:solidFill>
                  <a:schemeClr val="tx1"/>
                </a:solidFill>
                <a:latin typeface="+mn-lt"/>
              </a:rPr>
              <a:t>PODSTAWY PRAWNE</a:t>
            </a: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lang="pl-PL" sz="1800" dirty="0">
              <a:solidFill>
                <a:schemeClr val="tx1"/>
              </a:solidFill>
              <a:latin typeface="+mn-lt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1800" dirty="0">
                <a:solidFill>
                  <a:schemeClr val="tx1"/>
                </a:solidFill>
                <a:latin typeface="+mn-lt"/>
              </a:rPr>
              <a:t>ZASADY</a:t>
            </a:r>
            <a:r>
              <a:rPr lang="pl-PL" altLang="pl-PL" sz="1800" b="1" dirty="0">
                <a:solidFill>
                  <a:schemeClr val="tx1"/>
                </a:solidFill>
                <a:latin typeface="+mn-lt"/>
              </a:rPr>
              <a:t> ZAWIERANIA UMÓW W RAMACH </a:t>
            </a:r>
            <a:r>
              <a:rPr lang="pl-PL" altLang="pl-PL" sz="1800" dirty="0" err="1">
                <a:solidFill>
                  <a:schemeClr val="tx1"/>
                </a:solidFill>
                <a:latin typeface="+mn-lt"/>
              </a:rPr>
              <a:t>FEnIKS</a:t>
            </a:r>
            <a:r>
              <a:rPr lang="pl-PL" altLang="pl-PL" sz="1800" b="1" dirty="0">
                <a:solidFill>
                  <a:schemeClr val="tx1"/>
                </a:solidFill>
                <a:latin typeface="+mn-lt"/>
              </a:rPr>
              <a:t> 2021 – </a:t>
            </a:r>
            <a:r>
              <a:rPr lang="pl-PL" altLang="pl-PL" sz="1800" dirty="0">
                <a:solidFill>
                  <a:schemeClr val="tx1"/>
                </a:solidFill>
                <a:latin typeface="+mn-lt"/>
              </a:rPr>
              <a:t>2027</a:t>
            </a: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lang="pl-PL" altLang="pl-PL" sz="1800" dirty="0">
              <a:solidFill>
                <a:schemeClr val="tx1"/>
              </a:solidFill>
              <a:latin typeface="+mn-lt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sz="1800" dirty="0">
                <a:solidFill>
                  <a:schemeClr val="tx1"/>
                </a:solidFill>
                <a:latin typeface="+mn-lt"/>
              </a:rPr>
              <a:t>NAJCZĘŚCIEJ STWIERDZANE NARUSZENIA </a:t>
            </a:r>
            <a:br>
              <a:rPr lang="pl-PL" sz="1800" dirty="0">
                <a:solidFill>
                  <a:schemeClr val="tx1"/>
                </a:solidFill>
                <a:latin typeface="+mn-lt"/>
              </a:rPr>
            </a:br>
            <a:r>
              <a:rPr lang="pl-PL" sz="1800" dirty="0">
                <a:solidFill>
                  <a:schemeClr val="tx1"/>
                </a:solidFill>
                <a:latin typeface="+mn-lt"/>
              </a:rPr>
              <a:t>W WYNIKACH KONTROLI </a:t>
            </a:r>
            <a:endParaRPr lang="pl-PL" altLang="pl-PL" sz="1800" dirty="0">
              <a:solidFill>
                <a:schemeClr val="tx1"/>
              </a:solidFill>
              <a:latin typeface="+mn-lt"/>
            </a:endParaRPr>
          </a:p>
          <a:p>
            <a:endParaRPr lang="pl-PL" dirty="0"/>
          </a:p>
        </p:txBody>
      </p:sp>
      <p:pic>
        <p:nvPicPr>
          <p:cNvPr id="6" name="Symbol zastępczy zawartości 6" descr="Zdjęcia pokazujące polską przyrodę.">
            <a:extLst>
              <a:ext uri="{FF2B5EF4-FFF2-40B4-BE49-F238E27FC236}">
                <a16:creationId xmlns:a16="http://schemas.microsoft.com/office/drawing/2014/main" id="{152573FF-AFD6-67F2-92B5-01ECA4A7127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2105"/>
            <a:ext cx="5165907" cy="5759449"/>
          </a:xfrm>
        </p:spPr>
      </p:pic>
      <p:pic>
        <p:nvPicPr>
          <p:cNvPr id="3" name="Obraz 2" descr="Pięć ilustracji pokazujących polskie krajobrazy.">
            <a:extLst>
              <a:ext uri="{FF2B5EF4-FFF2-40B4-BE49-F238E27FC236}">
                <a16:creationId xmlns:a16="http://schemas.microsoft.com/office/drawing/2014/main" id="{FB583A0D-7E8D-591B-CDE4-2F127EAD3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5AB551-651A-DCE0-39BD-36FA3DFC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</a:rPr>
              <a:t>KONFLIKT INTERESÓW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0EA95A-F256-486D-74FF-F42B6798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  <a:cs typeface="+mn-ea"/>
              </a:rPr>
              <a:t>Czynności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związane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przygotowaniem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oraz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przeprowadzeniem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postępowania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o </a:t>
            </a:r>
            <a:r>
              <a:rPr lang="en-US" sz="2000" b="0" dirty="0" err="1">
                <a:latin typeface="+mn-lt"/>
                <a:cs typeface="+mn-ea"/>
              </a:rPr>
              <a:t>udzielenie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wykonują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osoby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zapewniające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bezstronność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obiektywizm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Osoby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składają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oświadczenie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formie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pisemnej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formie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elektronicznej</a:t>
            </a:r>
            <a:r>
              <a:rPr lang="en-US" sz="2000" b="0" dirty="0">
                <a:latin typeface="+mn-lt"/>
                <a:cs typeface="+mn-ea"/>
              </a:rPr>
              <a:t> (w </a:t>
            </a:r>
            <a:r>
              <a:rPr lang="en-US" sz="2000" b="0" dirty="0" err="1">
                <a:latin typeface="+mn-lt"/>
                <a:cs typeface="+mn-ea"/>
              </a:rPr>
              <a:t>rozumieniu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odpowiednio</a:t>
            </a:r>
            <a:r>
              <a:rPr lang="en-US" sz="2000" b="0" dirty="0">
                <a:latin typeface="+mn-lt"/>
                <a:cs typeface="+mn-ea"/>
              </a:rPr>
              <a:t> art. 78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art. 78¹ </a:t>
            </a:r>
            <a:r>
              <a:rPr lang="en-US" sz="2000" b="0" dirty="0" err="1">
                <a:latin typeface="+mn-lt"/>
                <a:cs typeface="+mn-ea"/>
              </a:rPr>
              <a:t>Kodeksu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cywilnego</a:t>
            </a:r>
            <a:r>
              <a:rPr lang="en-US" sz="2000" b="0" dirty="0">
                <a:latin typeface="+mn-lt"/>
                <a:cs typeface="+mn-ea"/>
              </a:rPr>
              <a:t>)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o </a:t>
            </a:r>
            <a:r>
              <a:rPr lang="en-US" sz="2000" b="0" dirty="0" err="1">
                <a:latin typeface="+mn-lt"/>
                <a:cs typeface="+mn-ea"/>
              </a:rPr>
              <a:t>braku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istnienia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albo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braku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wpływu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powiązań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osobowych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kapitałowych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z </a:t>
            </a:r>
            <a:r>
              <a:rPr lang="en-US" sz="2000" b="0" dirty="0" err="1">
                <a:latin typeface="+mn-lt"/>
                <a:cs typeface="+mn-ea"/>
              </a:rPr>
              <a:t>wykonawcami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71EE2C-4338-5061-4712-C893D1B35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3AA55-E2A9-E185-A69E-B5B16DFD2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706" y="4052888"/>
            <a:ext cx="27421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46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FF07A-4E77-AF1D-43D4-094D43D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ZAPYTANIE OFERTOWE 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F08D59-A45F-A8D0-5767-AE10132CF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835621"/>
            <a:ext cx="8640763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 err="1">
                <a:latin typeface="+mn-lt"/>
                <a:cs typeface="+mn-ea"/>
              </a:rPr>
              <a:t>Zapytanie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ofertowe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zawiera</a:t>
            </a:r>
            <a:r>
              <a:rPr lang="en-US" b="0" dirty="0">
                <a:latin typeface="+mn-lt"/>
                <a:cs typeface="+mn-ea"/>
              </a:rPr>
              <a:t> w </a:t>
            </a:r>
            <a:r>
              <a:rPr lang="en-US" b="0" dirty="0" err="1">
                <a:latin typeface="+mn-lt"/>
                <a:cs typeface="+mn-ea"/>
              </a:rPr>
              <a:t>szczególności</a:t>
            </a:r>
            <a:r>
              <a:rPr lang="en-US" b="0" dirty="0">
                <a:latin typeface="+mn-lt"/>
                <a:cs typeface="+mn-ea"/>
              </a:rPr>
              <a:t>: </a:t>
            </a:r>
            <a:endParaRPr lang="en-US" dirty="0">
              <a:latin typeface="+mn-lt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opis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przedmiotu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zamówienia</a:t>
            </a:r>
            <a:r>
              <a:rPr lang="en-US" b="0" dirty="0">
                <a:latin typeface="+mn-lt"/>
                <a:cs typeface="+mn-ea"/>
              </a:rPr>
              <a:t>, 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warunki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udziału</a:t>
            </a:r>
            <a:r>
              <a:rPr lang="en-US" b="0" dirty="0">
                <a:latin typeface="+mn-lt"/>
                <a:cs typeface="+mn-ea"/>
              </a:rPr>
              <a:t> w </a:t>
            </a:r>
            <a:r>
              <a:rPr lang="en-US" b="0" dirty="0" err="1">
                <a:latin typeface="+mn-lt"/>
                <a:cs typeface="+mn-ea"/>
              </a:rPr>
              <a:t>postępowaniu</a:t>
            </a:r>
            <a:r>
              <a:rPr lang="en-US" b="0" dirty="0">
                <a:latin typeface="+mn-lt"/>
                <a:cs typeface="+mn-ea"/>
              </a:rPr>
              <a:t>,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kryteria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oceny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</a:t>
            </a:r>
            <a:r>
              <a:rPr lang="en-US" b="0" dirty="0">
                <a:latin typeface="+mn-lt"/>
                <a:cs typeface="+mn-ea"/>
              </a:rPr>
              <a:t>,  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termin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sposób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składania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</a:t>
            </a:r>
            <a:r>
              <a:rPr lang="en-US" b="0" dirty="0">
                <a:latin typeface="+mn-lt"/>
                <a:cs typeface="+mn-ea"/>
              </a:rPr>
              <a:t>, 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termin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wykonania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zamówienia</a:t>
            </a:r>
            <a:r>
              <a:rPr lang="en-US" b="0" dirty="0">
                <a:latin typeface="+mn-lt"/>
                <a:cs typeface="+mn-ea"/>
              </a:rPr>
              <a:t>,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informację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na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temat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zakazu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konfliktu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interesów</a:t>
            </a:r>
            <a:r>
              <a:rPr lang="en-US" b="0" dirty="0">
                <a:latin typeface="+mn-lt"/>
                <a:cs typeface="+mn-ea"/>
              </a:rPr>
              <a:t>,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określenie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warunków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istotnych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zmian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umowy</a:t>
            </a:r>
            <a:r>
              <a:rPr lang="en-US" b="0" dirty="0">
                <a:latin typeface="+mn-lt"/>
                <a:cs typeface="+mn-ea"/>
              </a:rPr>
              <a:t>, 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opis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części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zamówienia</a:t>
            </a:r>
            <a:r>
              <a:rPr lang="en-US" b="0" dirty="0">
                <a:latin typeface="+mn-lt"/>
                <a:cs typeface="+mn-ea"/>
              </a:rPr>
              <a:t>, </a:t>
            </a:r>
            <a:r>
              <a:rPr lang="en-US" b="0" dirty="0" err="1">
                <a:latin typeface="+mn-lt"/>
                <a:cs typeface="+mn-ea"/>
              </a:rPr>
              <a:t>jeżeli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zamawiający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dopuszcza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składanie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częściowych</a:t>
            </a:r>
            <a:r>
              <a:rPr lang="en-US" b="0" dirty="0">
                <a:latin typeface="+mn-lt"/>
                <a:cs typeface="+mn-ea"/>
              </a:rPr>
              <a:t>, </a:t>
            </a:r>
            <a:endParaRPr lang="pl-PL" b="0" dirty="0">
              <a:latin typeface="+mn-lt"/>
              <a:cs typeface="+mn-ea"/>
            </a:endParaRPr>
          </a:p>
          <a:p>
            <a:pPr marL="594900" indent="-342900">
              <a:lnSpc>
                <a:spcPct val="100000"/>
              </a:lnSpc>
              <a:spcBef>
                <a:spcPts val="0"/>
              </a:spcBef>
              <a:buClrTx/>
              <a:buAutoNum type="alphaLcParenR"/>
            </a:pPr>
            <a:r>
              <a:rPr lang="en-US" b="0" dirty="0" err="1">
                <a:latin typeface="+mn-lt"/>
                <a:cs typeface="+mn-ea"/>
              </a:rPr>
              <a:t>informacje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dotyczące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wariantowych</a:t>
            </a:r>
            <a:r>
              <a:rPr lang="en-US" b="0" dirty="0">
                <a:latin typeface="+mn-lt"/>
                <a:cs typeface="+mn-ea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b="0" dirty="0">
              <a:latin typeface="+mn-lt"/>
              <a:cs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0" dirty="0" err="1">
                <a:latin typeface="+mn-lt"/>
                <a:cs typeface="+mn-ea"/>
              </a:rPr>
              <a:t>Zapytanie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ofertowe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może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zostać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zmienione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przed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upływem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terminu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składania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</a:t>
            </a:r>
            <a:r>
              <a:rPr lang="en-US" b="0" dirty="0">
                <a:latin typeface="+mn-lt"/>
                <a:cs typeface="+mn-ea"/>
              </a:rPr>
              <a:t>. </a:t>
            </a:r>
            <a:r>
              <a:rPr lang="en-US" b="0" dirty="0" err="1">
                <a:latin typeface="+mn-lt"/>
                <a:cs typeface="+mn-ea"/>
              </a:rPr>
              <a:t>Zamawiający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informuje</a:t>
            </a:r>
            <a:r>
              <a:rPr lang="en-US" b="0" dirty="0">
                <a:latin typeface="+mn-lt"/>
                <a:cs typeface="+mn-ea"/>
              </a:rPr>
              <a:t> w </a:t>
            </a:r>
            <a:r>
              <a:rPr lang="en-US" b="0" dirty="0" err="1">
                <a:latin typeface="+mn-lt"/>
                <a:cs typeface="+mn-ea"/>
              </a:rPr>
              <a:t>zapytaniu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ofertowym</a:t>
            </a:r>
            <a:r>
              <a:rPr lang="en-US" b="0" dirty="0">
                <a:latin typeface="+mn-lt"/>
                <a:cs typeface="+mn-ea"/>
              </a:rPr>
              <a:t> o </a:t>
            </a:r>
            <a:r>
              <a:rPr lang="en-US" b="0" dirty="0" err="1">
                <a:latin typeface="+mn-lt"/>
                <a:cs typeface="+mn-ea"/>
              </a:rPr>
              <a:t>zakresie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zmian</a:t>
            </a:r>
            <a:r>
              <a:rPr lang="en-US" b="0" dirty="0">
                <a:latin typeface="+mn-lt"/>
                <a:cs typeface="+mn-ea"/>
              </a:rPr>
              <a:t>. </a:t>
            </a:r>
            <a:r>
              <a:rPr lang="en-US" b="0" dirty="0" err="1">
                <a:latin typeface="+mn-lt"/>
                <a:cs typeface="+mn-ea"/>
              </a:rPr>
              <a:t>Zamawiający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przedłuża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termin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składania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</a:t>
            </a:r>
            <a:r>
              <a:rPr lang="en-US" b="0" dirty="0">
                <a:latin typeface="+mn-lt"/>
                <a:cs typeface="+mn-ea"/>
              </a:rPr>
              <a:t> o </a:t>
            </a:r>
            <a:r>
              <a:rPr lang="en-US" b="0" dirty="0" err="1">
                <a:latin typeface="+mn-lt"/>
                <a:cs typeface="+mn-ea"/>
              </a:rPr>
              <a:t>czas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niezbędny</a:t>
            </a:r>
            <a:r>
              <a:rPr lang="en-US" b="0" dirty="0">
                <a:latin typeface="+mn-lt"/>
                <a:cs typeface="+mn-ea"/>
              </a:rPr>
              <a:t> do </a:t>
            </a:r>
            <a:r>
              <a:rPr lang="en-US" b="0" dirty="0" err="1">
                <a:latin typeface="+mn-lt"/>
                <a:cs typeface="+mn-ea"/>
              </a:rPr>
              <a:t>wprowadzenia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zmian</a:t>
            </a:r>
            <a:r>
              <a:rPr lang="en-US" b="0" dirty="0">
                <a:latin typeface="+mn-lt"/>
                <a:cs typeface="+mn-ea"/>
              </a:rPr>
              <a:t> w </a:t>
            </a:r>
            <a:r>
              <a:rPr lang="en-US" b="0" dirty="0" err="1">
                <a:latin typeface="+mn-lt"/>
                <a:cs typeface="+mn-ea"/>
              </a:rPr>
              <a:t>ofertach</a:t>
            </a:r>
            <a:r>
              <a:rPr lang="en-US" b="0" dirty="0">
                <a:latin typeface="+mn-lt"/>
                <a:cs typeface="+mn-ea"/>
              </a:rPr>
              <a:t>, </a:t>
            </a:r>
            <a:r>
              <a:rPr lang="en-US" b="0" dirty="0" err="1">
                <a:latin typeface="+mn-lt"/>
                <a:cs typeface="+mn-ea"/>
              </a:rPr>
              <a:t>jeżeli</a:t>
            </a:r>
            <a:r>
              <a:rPr lang="en-US" b="0" dirty="0">
                <a:latin typeface="+mn-lt"/>
                <a:cs typeface="+mn-ea"/>
              </a:rPr>
              <a:t> jest to </a:t>
            </a:r>
            <a:r>
              <a:rPr lang="en-US" b="0" dirty="0" err="1">
                <a:latin typeface="+mn-lt"/>
                <a:cs typeface="+mn-ea"/>
              </a:rPr>
              <a:t>konieczne</a:t>
            </a:r>
            <a:r>
              <a:rPr lang="en-US" b="0" dirty="0">
                <a:latin typeface="+mn-lt"/>
                <a:cs typeface="+mn-ea"/>
              </a:rPr>
              <a:t> z </a:t>
            </a:r>
            <a:r>
              <a:rPr lang="en-US" b="0" dirty="0" err="1">
                <a:latin typeface="+mn-lt"/>
                <a:cs typeface="+mn-ea"/>
              </a:rPr>
              <a:t>uwagi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na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zakres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wprowadzonych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zmian</a:t>
            </a:r>
            <a:r>
              <a:rPr lang="en-US" b="0" dirty="0">
                <a:latin typeface="+mn-lt"/>
                <a:cs typeface="+mn-ea"/>
              </a:rPr>
              <a:t>.</a:t>
            </a:r>
            <a:endParaRPr lang="en-US" b="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b="0" dirty="0">
              <a:latin typeface="+mn-lt"/>
              <a:cs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b="0" dirty="0" err="1">
                <a:latin typeface="+mn-lt"/>
                <a:cs typeface="+mn-ea"/>
              </a:rPr>
              <a:t>Informację</a:t>
            </a:r>
            <a:r>
              <a:rPr lang="en-US" b="0" dirty="0">
                <a:latin typeface="+mn-lt"/>
                <a:cs typeface="+mn-ea"/>
              </a:rPr>
              <a:t> o </a:t>
            </a:r>
            <a:r>
              <a:rPr lang="en-US" b="0" dirty="0" err="1">
                <a:latin typeface="+mn-lt"/>
                <a:cs typeface="+mn-ea"/>
              </a:rPr>
              <a:t>wyniku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postępowania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ogłasza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się</a:t>
            </a:r>
            <a:r>
              <a:rPr lang="en-US" b="0" dirty="0">
                <a:latin typeface="+mn-lt"/>
                <a:cs typeface="+mn-ea"/>
              </a:rPr>
              <a:t> w </a:t>
            </a:r>
            <a:r>
              <a:rPr lang="en-US" b="0" dirty="0" err="1">
                <a:latin typeface="+mn-lt"/>
                <a:cs typeface="+mn-ea"/>
              </a:rPr>
              <a:t>taki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sposób</a:t>
            </a:r>
            <a:r>
              <a:rPr lang="en-US" b="0" dirty="0">
                <a:latin typeface="+mn-lt"/>
                <a:cs typeface="+mn-ea"/>
              </a:rPr>
              <a:t>, w </a:t>
            </a:r>
            <a:r>
              <a:rPr lang="en-US" b="0" dirty="0" err="1">
                <a:latin typeface="+mn-lt"/>
                <a:cs typeface="+mn-ea"/>
              </a:rPr>
              <a:t>jaki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zostało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upublicznione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zapytanie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ofertowe</a:t>
            </a:r>
            <a:r>
              <a:rPr lang="en-US" b="0" dirty="0">
                <a:latin typeface="+mn-lt"/>
                <a:cs typeface="+mn-ea"/>
              </a:rPr>
              <a:t>. </a:t>
            </a:r>
            <a:r>
              <a:rPr lang="en-US" b="0" dirty="0" err="1">
                <a:latin typeface="+mn-lt"/>
                <a:cs typeface="+mn-ea"/>
              </a:rPr>
              <a:t>Informacja</a:t>
            </a:r>
            <a:r>
              <a:rPr lang="en-US" b="0" dirty="0">
                <a:latin typeface="+mn-lt"/>
                <a:cs typeface="+mn-ea"/>
              </a:rPr>
              <a:t> ta </a:t>
            </a:r>
            <a:r>
              <a:rPr lang="en-US" b="0" dirty="0" err="1">
                <a:latin typeface="+mn-lt"/>
                <a:cs typeface="+mn-ea"/>
              </a:rPr>
              <a:t>zawiera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imię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i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nazwisko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albo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nazwę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wybranego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wykonawcy</a:t>
            </a:r>
            <a:r>
              <a:rPr lang="en-US" b="0" dirty="0">
                <a:latin typeface="+mn-lt"/>
                <a:cs typeface="+mn-ea"/>
              </a:rPr>
              <a:t>, </a:t>
            </a:r>
            <a:r>
              <a:rPr lang="en-US" b="0" dirty="0" err="1">
                <a:latin typeface="+mn-lt"/>
                <a:cs typeface="+mn-ea"/>
              </a:rPr>
              <a:t>jego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siedzibę</a:t>
            </a:r>
            <a:r>
              <a:rPr lang="en-US" b="0" dirty="0">
                <a:latin typeface="+mn-lt"/>
                <a:cs typeface="+mn-ea"/>
              </a:rPr>
              <a:t> (</a:t>
            </a:r>
            <a:r>
              <a:rPr lang="en-US" b="0" dirty="0" err="1">
                <a:latin typeface="+mn-lt"/>
                <a:cs typeface="+mn-ea"/>
              </a:rPr>
              <a:t>miejscowość</a:t>
            </a:r>
            <a:r>
              <a:rPr lang="en-US" b="0" dirty="0">
                <a:latin typeface="+mn-lt"/>
                <a:cs typeface="+mn-ea"/>
              </a:rPr>
              <a:t>) </a:t>
            </a:r>
            <a:r>
              <a:rPr lang="en-US" b="0" dirty="0" err="1">
                <a:latin typeface="+mn-lt"/>
                <a:cs typeface="+mn-ea"/>
              </a:rPr>
              <a:t>oraz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cenę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najkorzystniejszej</a:t>
            </a:r>
            <a:r>
              <a:rPr lang="en-US" b="0" dirty="0">
                <a:latin typeface="+mn-lt"/>
                <a:cs typeface="+mn-ea"/>
              </a:rPr>
              <a:t> </a:t>
            </a:r>
            <a:r>
              <a:rPr lang="en-US" b="0" dirty="0" err="1">
                <a:latin typeface="+mn-lt"/>
                <a:cs typeface="+mn-ea"/>
              </a:rPr>
              <a:t>oferty</a:t>
            </a:r>
            <a:r>
              <a:rPr lang="en-US" b="0" dirty="0">
                <a:latin typeface="+mn-lt"/>
                <a:cs typeface="+mn-ea"/>
              </a:rPr>
              <a:t>.</a:t>
            </a:r>
            <a:endParaRPr lang="en-US" b="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EF2542-4FC3-4703-DDED-1A135E56E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022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F9464A-A4FF-2862-BA72-2BD3ABCF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OPIS PRZEDMIOTU ZAMÓWIENIA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9520D6-B2C2-7483-0924-B1DB13159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800" b="0" dirty="0" err="1">
                <a:latin typeface="+mn-lt"/>
                <a:cs typeface="+mn-ea"/>
              </a:rPr>
              <a:t>Przedmiot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zamówienia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opisuje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się</a:t>
            </a:r>
            <a:r>
              <a:rPr lang="en-US" sz="1800" b="0" dirty="0">
                <a:latin typeface="+mn-lt"/>
                <a:cs typeface="+mn-ea"/>
              </a:rPr>
              <a:t> w </a:t>
            </a:r>
            <a:r>
              <a:rPr lang="en-US" sz="1800" b="0" dirty="0" err="1">
                <a:latin typeface="+mn-lt"/>
                <a:cs typeface="+mn-ea"/>
              </a:rPr>
              <a:t>sposób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jednoznaczny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i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wyczerpujący</a:t>
            </a:r>
            <a:r>
              <a:rPr lang="en-US" sz="1800" b="0" dirty="0">
                <a:latin typeface="+mn-lt"/>
                <a:cs typeface="+mn-ea"/>
              </a:rPr>
              <a:t>, za </a:t>
            </a:r>
            <a:r>
              <a:rPr lang="en-US" sz="1800" b="0" dirty="0" err="1">
                <a:latin typeface="+mn-lt"/>
                <a:cs typeface="+mn-ea"/>
              </a:rPr>
              <a:t>pomocą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dokładnych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zrozumiałych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określeń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uwzględniając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wszystkie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wymagania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okoliczności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mogące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mieć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wpływ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sporządzenie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oferty</a:t>
            </a:r>
            <a:r>
              <a:rPr lang="en-US" sz="1800" b="0" dirty="0">
                <a:latin typeface="+mn-lt"/>
                <a:cs typeface="+mn-ea"/>
              </a:rPr>
              <a:t>. </a:t>
            </a:r>
            <a:r>
              <a:rPr lang="en-US" sz="1800" b="0" dirty="0" err="1">
                <a:latin typeface="+mn-lt"/>
                <a:cs typeface="+mn-ea"/>
              </a:rPr>
              <a:t>Przedmiotu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zamówienia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można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opisać</a:t>
            </a:r>
            <a:r>
              <a:rPr lang="en-US" sz="1800" b="0" dirty="0">
                <a:latin typeface="+mn-lt"/>
                <a:cs typeface="+mn-ea"/>
              </a:rPr>
              <a:t> </a:t>
            </a:r>
            <a:br>
              <a:rPr lang="pl-PL" sz="1800" b="0" dirty="0">
                <a:latin typeface="+mn-lt"/>
                <a:cs typeface="+mn-ea"/>
              </a:rPr>
            </a:br>
            <a:r>
              <a:rPr lang="en-US" sz="1800" b="0" dirty="0">
                <a:latin typeface="+mn-lt"/>
                <a:cs typeface="+mn-ea"/>
              </a:rPr>
              <a:t>w </a:t>
            </a:r>
            <a:r>
              <a:rPr lang="en-US" sz="1800" b="0" dirty="0" err="1">
                <a:latin typeface="+mn-lt"/>
                <a:cs typeface="+mn-ea"/>
              </a:rPr>
              <a:t>sposób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który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mógłby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utrudniać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uczciwą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konkurencję</a:t>
            </a:r>
            <a:r>
              <a:rPr lang="en-US" sz="1800" b="0" dirty="0">
                <a:latin typeface="+mn-lt"/>
                <a:cs typeface="+mn-ea"/>
              </a:rPr>
              <a:t>.</a:t>
            </a:r>
            <a:endParaRPr lang="en-US" sz="18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1800" b="0" dirty="0">
              <a:latin typeface="+mn-lt"/>
              <a:cs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800" b="0" dirty="0" err="1">
                <a:latin typeface="+mn-lt"/>
                <a:cs typeface="+mn-ea"/>
              </a:rPr>
              <a:t>Jeżeli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uzasadnia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tego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przedmiot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zamówienia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opis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przedmiotu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zamówienia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może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zawierać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odniesień</a:t>
            </a:r>
            <a:r>
              <a:rPr lang="en-US" sz="1800" b="0" dirty="0">
                <a:latin typeface="+mn-lt"/>
                <a:cs typeface="+mn-ea"/>
              </a:rPr>
              <a:t> do </a:t>
            </a:r>
            <a:r>
              <a:rPr lang="en-US" sz="1800" b="0" dirty="0" err="1">
                <a:latin typeface="+mn-lt"/>
                <a:cs typeface="+mn-ea"/>
              </a:rPr>
              <a:t>znaków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towarowych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patentów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lub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pochodzenia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źródła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lub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szczególnego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procesu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który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charakteryzuje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produkty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lub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usługi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dostarczane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przez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konkretnego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wykonawcę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jeżeli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mogłoby</a:t>
            </a:r>
            <a:r>
              <a:rPr lang="en-US" sz="1800" b="0" dirty="0">
                <a:latin typeface="+mn-lt"/>
                <a:cs typeface="+mn-ea"/>
              </a:rPr>
              <a:t> to </a:t>
            </a:r>
            <a:r>
              <a:rPr lang="en-US" sz="1800" b="0" dirty="0" err="1">
                <a:latin typeface="+mn-lt"/>
                <a:cs typeface="+mn-ea"/>
              </a:rPr>
              <a:t>doprowadzić</a:t>
            </a:r>
            <a:r>
              <a:rPr lang="en-US" sz="1800" b="0" dirty="0">
                <a:latin typeface="+mn-lt"/>
                <a:cs typeface="+mn-ea"/>
              </a:rPr>
              <a:t> do </a:t>
            </a:r>
            <a:r>
              <a:rPr lang="en-US" sz="1800" b="0" dirty="0" err="1">
                <a:latin typeface="+mn-lt"/>
                <a:cs typeface="+mn-ea"/>
              </a:rPr>
              <a:t>uprzywilejowania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lub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wyeliminowania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niektórych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wykonawców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lub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produktów</a:t>
            </a:r>
            <a:r>
              <a:rPr lang="en-US" sz="1800" b="0" dirty="0">
                <a:latin typeface="+mn-lt"/>
                <a:cs typeface="+mn-ea"/>
              </a:rPr>
              <a:t>. W </a:t>
            </a:r>
            <a:r>
              <a:rPr lang="en-US" sz="1800" b="0" dirty="0" err="1">
                <a:latin typeface="+mn-lt"/>
                <a:cs typeface="+mn-ea"/>
              </a:rPr>
              <a:t>wyjątkowych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przypadkach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dopuszcza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się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stosowanie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takich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odniesień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jeżeli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niemożliwe</a:t>
            </a:r>
            <a:r>
              <a:rPr lang="en-US" sz="1800" b="0" dirty="0">
                <a:latin typeface="+mn-lt"/>
                <a:cs typeface="+mn-ea"/>
              </a:rPr>
              <a:t> jest </a:t>
            </a:r>
            <a:r>
              <a:rPr lang="en-US" sz="1800" b="0" dirty="0" err="1">
                <a:latin typeface="+mn-lt"/>
                <a:cs typeface="+mn-ea"/>
              </a:rPr>
              <a:t>opisanie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przedmiotu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zamówienia</a:t>
            </a:r>
            <a:r>
              <a:rPr lang="en-US" sz="1800" b="0" dirty="0">
                <a:latin typeface="+mn-lt"/>
                <a:cs typeface="+mn-ea"/>
              </a:rPr>
              <a:t> w </a:t>
            </a:r>
            <a:r>
              <a:rPr lang="en-US" sz="1800" b="0" dirty="0" err="1">
                <a:latin typeface="+mn-lt"/>
                <a:cs typeface="+mn-ea"/>
              </a:rPr>
              <a:t>wystarczająco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precyzyjny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zrozumiały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sposób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zgodnie</a:t>
            </a:r>
            <a:r>
              <a:rPr lang="en-US" sz="1800" b="0" dirty="0">
                <a:latin typeface="+mn-lt"/>
                <a:cs typeface="+mn-ea"/>
              </a:rPr>
              <a:t> ze </a:t>
            </a:r>
            <a:r>
              <a:rPr lang="en-US" sz="1800" b="0" dirty="0" err="1">
                <a:latin typeface="+mn-lt"/>
                <a:cs typeface="+mn-ea"/>
              </a:rPr>
              <a:t>zdaniem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pierwszym</a:t>
            </a:r>
            <a:r>
              <a:rPr lang="en-US" sz="1800" b="0" dirty="0">
                <a:latin typeface="+mn-lt"/>
                <a:cs typeface="+mn-ea"/>
              </a:rPr>
              <a:t>. W </a:t>
            </a:r>
            <a:r>
              <a:rPr lang="en-US" sz="1800" b="0" dirty="0" err="1">
                <a:latin typeface="+mn-lt"/>
                <a:cs typeface="+mn-ea"/>
              </a:rPr>
              <a:t>przypadku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gdy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zamawiający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korzysta</a:t>
            </a:r>
            <a:r>
              <a:rPr lang="en-US" sz="1800" b="0" dirty="0">
                <a:latin typeface="+mn-lt"/>
                <a:cs typeface="+mn-ea"/>
              </a:rPr>
              <a:t> z </a:t>
            </a:r>
            <a:r>
              <a:rPr lang="en-US" sz="1800" b="0" dirty="0" err="1">
                <a:latin typeface="+mn-lt"/>
                <a:cs typeface="+mn-ea"/>
              </a:rPr>
              <a:t>możliwości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zastosowania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odniesień</a:t>
            </a:r>
            <a:r>
              <a:rPr lang="en-US" sz="1800" b="0" dirty="0">
                <a:latin typeface="+mn-lt"/>
                <a:cs typeface="+mn-ea"/>
              </a:rPr>
              <a:t> do </a:t>
            </a:r>
            <a:r>
              <a:rPr lang="en-US" sz="1800" b="0" dirty="0" err="1">
                <a:latin typeface="+mn-lt"/>
                <a:cs typeface="+mn-ea"/>
              </a:rPr>
              <a:t>specyfikacji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technicznych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lub</a:t>
            </a:r>
            <a:r>
              <a:rPr lang="en-US" sz="1800" b="0" dirty="0">
                <a:latin typeface="+mn-lt"/>
                <a:cs typeface="+mn-ea"/>
              </a:rPr>
              <a:t> norm </a:t>
            </a:r>
            <a:r>
              <a:rPr lang="en-US" sz="1800" b="0" dirty="0" err="1">
                <a:latin typeface="+mn-lt"/>
                <a:cs typeface="+mn-ea"/>
              </a:rPr>
              <a:t>właściwych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dla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Europejskiego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Obszaru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Gospodarczego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nie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może</a:t>
            </a:r>
            <a:r>
              <a:rPr lang="en-US" sz="1800" b="0" dirty="0">
                <a:latin typeface="+mn-lt"/>
                <a:cs typeface="+mn-ea"/>
              </a:rPr>
              <a:t> on </a:t>
            </a:r>
            <a:r>
              <a:rPr lang="en-US" sz="1800" b="0" dirty="0" err="1">
                <a:latin typeface="+mn-lt"/>
                <a:cs typeface="+mn-ea"/>
              </a:rPr>
              <a:t>odrzucić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oferty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jako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niezgodnej</a:t>
            </a:r>
            <a:r>
              <a:rPr lang="en-US" sz="1800" b="0" dirty="0">
                <a:latin typeface="+mn-lt"/>
                <a:cs typeface="+mn-ea"/>
              </a:rPr>
              <a:t> z </a:t>
            </a:r>
            <a:r>
              <a:rPr lang="en-US" sz="1800" b="0" dirty="0" err="1">
                <a:latin typeface="+mn-lt"/>
                <a:cs typeface="+mn-ea"/>
              </a:rPr>
              <a:t>zapytaniem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ofertowym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jeżeli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wykonawca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udowodni</a:t>
            </a:r>
            <a:r>
              <a:rPr lang="en-US" sz="1800" b="0" dirty="0">
                <a:latin typeface="+mn-lt"/>
                <a:cs typeface="+mn-ea"/>
              </a:rPr>
              <a:t> w </a:t>
            </a:r>
            <a:r>
              <a:rPr lang="en-US" sz="1800" b="0" dirty="0" err="1">
                <a:latin typeface="+mn-lt"/>
                <a:cs typeface="+mn-ea"/>
              </a:rPr>
              <a:t>swojej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ofercie</a:t>
            </a:r>
            <a:r>
              <a:rPr lang="en-US" sz="1800" b="0" dirty="0">
                <a:latin typeface="+mn-lt"/>
                <a:cs typeface="+mn-ea"/>
              </a:rPr>
              <a:t>, </a:t>
            </a:r>
            <a:r>
              <a:rPr lang="en-US" sz="1800" b="0" dirty="0" err="1">
                <a:latin typeface="+mn-lt"/>
                <a:cs typeface="+mn-ea"/>
              </a:rPr>
              <a:t>że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proponowane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rozwiązania</a:t>
            </a:r>
            <a:r>
              <a:rPr lang="en-US" sz="1800" b="0" dirty="0">
                <a:latin typeface="+mn-lt"/>
                <a:cs typeface="+mn-ea"/>
              </a:rPr>
              <a:t> </a:t>
            </a:r>
            <a:br>
              <a:rPr lang="pl-PL" sz="1800" b="0" dirty="0">
                <a:latin typeface="+mn-lt"/>
                <a:cs typeface="+mn-ea"/>
              </a:rPr>
            </a:br>
            <a:r>
              <a:rPr lang="en-US" sz="1800" b="0" dirty="0">
                <a:latin typeface="+mn-lt"/>
                <a:cs typeface="+mn-ea"/>
              </a:rPr>
              <a:t>w </a:t>
            </a:r>
            <a:r>
              <a:rPr lang="en-US" sz="1800" b="0" dirty="0" err="1">
                <a:latin typeface="+mn-lt"/>
                <a:cs typeface="+mn-ea"/>
              </a:rPr>
              <a:t>równoważnym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stopniu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spełniają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wymagania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określone</a:t>
            </a:r>
            <a:r>
              <a:rPr lang="en-US" sz="1800" b="0" dirty="0">
                <a:latin typeface="+mn-lt"/>
                <a:cs typeface="+mn-ea"/>
              </a:rPr>
              <a:t> w </a:t>
            </a:r>
            <a:r>
              <a:rPr lang="en-US" sz="1800" b="0" dirty="0" err="1">
                <a:latin typeface="+mn-lt"/>
                <a:cs typeface="+mn-ea"/>
              </a:rPr>
              <a:t>zapytaniu</a:t>
            </a:r>
            <a:r>
              <a:rPr lang="en-US" sz="1800" b="0" dirty="0">
                <a:latin typeface="+mn-lt"/>
                <a:cs typeface="+mn-ea"/>
              </a:rPr>
              <a:t> </a:t>
            </a:r>
            <a:r>
              <a:rPr lang="en-US" sz="1800" b="0" dirty="0" err="1">
                <a:latin typeface="+mn-lt"/>
                <a:cs typeface="+mn-ea"/>
              </a:rPr>
              <a:t>ofertowym</a:t>
            </a:r>
            <a:r>
              <a:rPr lang="en-US" sz="1800" b="0" dirty="0">
                <a:latin typeface="+mn-lt"/>
                <a:cs typeface="+mn-ea"/>
              </a:rPr>
              <a:t>. </a:t>
            </a:r>
            <a:r>
              <a:rPr lang="en-US" sz="1800" b="1" dirty="0" err="1">
                <a:latin typeface="+mn-lt"/>
                <a:cs typeface="+mn-ea"/>
              </a:rPr>
              <a:t>Takim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odniesieniom</a:t>
            </a:r>
            <a:r>
              <a:rPr lang="en-US" sz="1800" b="1" dirty="0">
                <a:latin typeface="+mn-lt"/>
                <a:cs typeface="+mn-ea"/>
              </a:rPr>
              <a:t> w </a:t>
            </a:r>
            <a:r>
              <a:rPr lang="en-US" sz="1800" b="1" dirty="0" err="1">
                <a:latin typeface="+mn-lt"/>
                <a:cs typeface="+mn-ea"/>
              </a:rPr>
              <a:t>opisie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przedmiotu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zamówienia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muszą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towarzyszyć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słowa</a:t>
            </a:r>
            <a:r>
              <a:rPr lang="en-US" sz="1800" b="1" dirty="0">
                <a:latin typeface="+mn-lt"/>
                <a:cs typeface="+mn-ea"/>
              </a:rPr>
              <a:t> „</a:t>
            </a:r>
            <a:r>
              <a:rPr lang="en-US" sz="1800" b="1" dirty="0" err="1">
                <a:latin typeface="+mn-lt"/>
                <a:cs typeface="+mn-ea"/>
              </a:rPr>
              <a:t>lub</a:t>
            </a:r>
            <a:r>
              <a:rPr lang="en-US" sz="1800" b="1" dirty="0">
                <a:latin typeface="+mn-lt"/>
                <a:cs typeface="+mn-ea"/>
              </a:rPr>
              <a:t> </a:t>
            </a:r>
            <a:r>
              <a:rPr lang="en-US" sz="1800" b="1" dirty="0" err="1">
                <a:latin typeface="+mn-lt"/>
                <a:cs typeface="+mn-ea"/>
              </a:rPr>
              <a:t>równoważne</a:t>
            </a:r>
            <a:r>
              <a:rPr lang="en-US" sz="1800" b="1" dirty="0">
                <a:latin typeface="+mn-lt"/>
                <a:cs typeface="+mn-ea"/>
              </a:rPr>
              <a:t>”.</a:t>
            </a:r>
            <a:endParaRPr lang="en-US" sz="1800" b="1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7DEB357-65A7-631F-82A6-C8BBAF1AE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6380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E4994F-6C1F-CC4A-ED35-6C5480F9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WARUNKI UDZIAŁU W POSTĘPOWANIU 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58F216-1473-FEF0-90AE-65831763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989146"/>
            <a:ext cx="8088067" cy="4670417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może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wymagać</a:t>
            </a:r>
            <a:r>
              <a:rPr lang="en-US" sz="2000" b="0" dirty="0">
                <a:latin typeface="+mn-lt"/>
                <a:cs typeface="+mn-ea"/>
              </a:rPr>
              <a:t> od </a:t>
            </a:r>
            <a:r>
              <a:rPr lang="en-US" sz="2000" b="0" dirty="0" err="1">
                <a:latin typeface="+mn-lt"/>
                <a:cs typeface="+mn-ea"/>
              </a:rPr>
              <a:t>wykonawców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spełnienia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warunków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udziału</a:t>
            </a:r>
            <a:r>
              <a:rPr lang="en-US" sz="2000" b="1" dirty="0">
                <a:latin typeface="+mn-lt"/>
                <a:cs typeface="+mn-ea"/>
              </a:rPr>
              <a:t> </a:t>
            </a:r>
            <a:br>
              <a:rPr lang="pl-PL" sz="2000" b="1" dirty="0">
                <a:latin typeface="+mn-lt"/>
                <a:cs typeface="+mn-ea"/>
              </a:rPr>
            </a:br>
            <a:r>
              <a:rPr lang="en-US" sz="2000" b="1" dirty="0">
                <a:latin typeface="+mn-lt"/>
                <a:cs typeface="+mn-ea"/>
              </a:rPr>
              <a:t>w </a:t>
            </a:r>
            <a:r>
              <a:rPr lang="en-US" sz="2000" b="1" dirty="0" err="1">
                <a:latin typeface="+mn-lt"/>
                <a:cs typeface="+mn-ea"/>
              </a:rPr>
              <a:t>postępowaniu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udzielenie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Warunki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określa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sposób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zapewniający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zachowanie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uczciwej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konkurencji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równego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traktowania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wykonawców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Warunki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udziału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oraz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opis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sposobu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dokonywania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oceny</a:t>
            </a:r>
            <a:r>
              <a:rPr lang="en-US" sz="2000" b="0" dirty="0">
                <a:latin typeface="+mn-lt"/>
                <a:cs typeface="+mn-ea"/>
              </a:rPr>
              <a:t> ich </a:t>
            </a:r>
            <a:r>
              <a:rPr lang="en-US" sz="2000" b="0" dirty="0" err="1">
                <a:latin typeface="+mn-lt"/>
                <a:cs typeface="+mn-ea"/>
              </a:rPr>
              <a:t>spełniania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muszą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być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związane</a:t>
            </a:r>
            <a:r>
              <a:rPr lang="en-US" sz="2000" b="1" dirty="0">
                <a:latin typeface="+mn-lt"/>
                <a:cs typeface="+mn-ea"/>
              </a:rPr>
              <a:t> z </a:t>
            </a:r>
            <a:r>
              <a:rPr lang="en-US" sz="2000" b="1" dirty="0" err="1">
                <a:latin typeface="+mn-lt"/>
                <a:cs typeface="+mn-ea"/>
              </a:rPr>
              <a:t>przedmiotem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zamówienia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i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proporcjonalne</a:t>
            </a:r>
            <a:r>
              <a:rPr lang="en-US" sz="2000" b="1" dirty="0">
                <a:latin typeface="+mn-lt"/>
                <a:cs typeface="+mn-ea"/>
              </a:rPr>
              <a:t> do </a:t>
            </a:r>
            <a:r>
              <a:rPr lang="en-US" sz="2000" b="1" dirty="0" err="1">
                <a:latin typeface="+mn-lt"/>
                <a:cs typeface="+mn-ea"/>
              </a:rPr>
              <a:t>niego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oraz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umożliwiać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ocenę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zdolności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wykonawcy</a:t>
            </a:r>
            <a:r>
              <a:rPr lang="en-US" sz="2000" b="0" dirty="0">
                <a:latin typeface="+mn-lt"/>
                <a:cs typeface="+mn-ea"/>
              </a:rPr>
              <a:t> do </a:t>
            </a:r>
            <a:r>
              <a:rPr lang="en-US" sz="2000" b="0" dirty="0" err="1">
                <a:latin typeface="+mn-lt"/>
                <a:cs typeface="+mn-ea"/>
              </a:rPr>
              <a:t>należytego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może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formułować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warunków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przewyższających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wymagania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wystarczające</a:t>
            </a:r>
            <a:r>
              <a:rPr lang="en-US" sz="2000" b="0" dirty="0">
                <a:latin typeface="+mn-lt"/>
                <a:cs typeface="+mn-ea"/>
              </a:rPr>
              <a:t> do </a:t>
            </a:r>
            <a:r>
              <a:rPr lang="en-US" sz="2000" b="0" dirty="0" err="1">
                <a:latin typeface="+mn-lt"/>
                <a:cs typeface="+mn-ea"/>
              </a:rPr>
              <a:t>należytego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FE93CD-C8A9-8FB4-78EA-E3407CA04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1919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D54300-CDF8-547A-399A-0C02EA65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KRYTERIA OCENY OFERT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5A1953-219A-8F61-1D9F-172637986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latin typeface="+mn-lt"/>
              </a:rPr>
              <a:t>Kryteria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oceny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ofert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są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formułowane</a:t>
            </a:r>
            <a:r>
              <a:rPr lang="en-US" sz="2000" dirty="0">
                <a:latin typeface="+mn-lt"/>
              </a:rPr>
              <a:t> w </a:t>
            </a:r>
            <a:r>
              <a:rPr lang="en-US" sz="2000" dirty="0" err="1">
                <a:latin typeface="+mn-lt"/>
              </a:rPr>
              <a:t>sposób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zapewniający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zachowanie</a:t>
            </a:r>
            <a:r>
              <a:rPr lang="en-US" sz="2000" dirty="0">
                <a:latin typeface="+mn-lt"/>
              </a:rPr>
              <a:t> </a:t>
            </a:r>
            <a:r>
              <a:rPr lang="en-US" sz="2000" dirty="0" err="1">
                <a:latin typeface="+mn-lt"/>
              </a:rPr>
              <a:t>uczciwej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konkurencji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oraz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równego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traktowania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wykonawców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przy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czym</a:t>
            </a:r>
            <a:r>
              <a:rPr lang="en-US" sz="2000" dirty="0">
                <a:latin typeface="+mn-lt"/>
              </a:rPr>
              <a:t>:</a:t>
            </a:r>
            <a:endParaRPr lang="pl-PL" sz="20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+mn-lt"/>
            </a:endParaRPr>
          </a:p>
          <a:p>
            <a:pPr marL="252000" indent="-252000" algn="just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lphaLcParenR"/>
            </a:pPr>
            <a:r>
              <a:rPr lang="en-US" sz="2000" dirty="0" err="1">
                <a:latin typeface="+mn-lt"/>
              </a:rPr>
              <a:t>każde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kryterium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oceny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ofert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musi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być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związane</a:t>
            </a:r>
            <a:r>
              <a:rPr lang="en-US" sz="2000" dirty="0">
                <a:latin typeface="+mn-lt"/>
              </a:rPr>
              <a:t> z </a:t>
            </a:r>
            <a:r>
              <a:rPr lang="en-US" sz="2000" dirty="0" err="1">
                <a:latin typeface="+mn-lt"/>
              </a:rPr>
              <a:t>przedmiotem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zamówienia</a:t>
            </a:r>
            <a:r>
              <a:rPr lang="en-US" sz="2000" dirty="0">
                <a:latin typeface="+mn-lt"/>
              </a:rPr>
              <a:t>,</a:t>
            </a:r>
            <a:endParaRPr lang="pl-PL" sz="2000" dirty="0">
              <a:latin typeface="+mn-lt"/>
            </a:endParaRPr>
          </a:p>
          <a:p>
            <a:pPr marL="252000" indent="-252000" algn="just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lphaLcParenR"/>
            </a:pPr>
            <a:endParaRPr lang="pl-PL" sz="2000" dirty="0">
              <a:latin typeface="+mn-lt"/>
            </a:endParaRPr>
          </a:p>
          <a:p>
            <a:pPr marL="252000" indent="-252000" algn="just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lphaLcParenR"/>
            </a:pPr>
            <a:r>
              <a:rPr lang="en-US" sz="2000" dirty="0" err="1">
                <a:latin typeface="+mn-lt"/>
              </a:rPr>
              <a:t>każde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kryterium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opis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jego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stosowania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musi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być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sformułowane</a:t>
            </a:r>
            <a:r>
              <a:rPr lang="en-US" sz="2000" dirty="0">
                <a:latin typeface="+mn-lt"/>
              </a:rPr>
              <a:t> w </a:t>
            </a:r>
            <a:r>
              <a:rPr lang="en-US" sz="2000" dirty="0" err="1">
                <a:latin typeface="+mn-lt"/>
              </a:rPr>
              <a:t>sposób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jednoznaczny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zrozumiały</a:t>
            </a:r>
            <a:r>
              <a:rPr lang="en-US" sz="2000" dirty="0">
                <a:latin typeface="+mn-lt"/>
              </a:rPr>
              <a:t>,</a:t>
            </a:r>
            <a:endParaRPr lang="pl-PL" sz="2000" dirty="0">
              <a:latin typeface="+mn-lt"/>
            </a:endParaRPr>
          </a:p>
          <a:p>
            <a:pPr marL="252000" indent="-252000" algn="just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lphaLcParenR"/>
            </a:pPr>
            <a:endParaRPr lang="pl-PL" sz="2000" dirty="0">
              <a:latin typeface="+mn-lt"/>
            </a:endParaRPr>
          </a:p>
          <a:p>
            <a:pPr marL="252000" indent="-252000" algn="just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lphaLcParenR"/>
            </a:pPr>
            <a:r>
              <a:rPr lang="en-US" sz="2000" dirty="0" err="1">
                <a:latin typeface="+mn-lt"/>
              </a:rPr>
              <a:t>wagi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poszczególnych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kryteriów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powinny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być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określone</a:t>
            </a:r>
            <a:r>
              <a:rPr lang="en-US" sz="2000" dirty="0">
                <a:latin typeface="+mn-lt"/>
              </a:rPr>
              <a:t> w </a:t>
            </a:r>
            <a:r>
              <a:rPr lang="en-US" sz="2000" dirty="0" err="1">
                <a:latin typeface="+mn-lt"/>
              </a:rPr>
              <a:t>sposób</a:t>
            </a:r>
            <a:r>
              <a:rPr lang="pl-PL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umożliwiający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wybór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najkorzystniejszej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oferty</a:t>
            </a:r>
            <a:r>
              <a:rPr lang="en-US" sz="2000" dirty="0">
                <a:latin typeface="+mn-lt"/>
              </a:rPr>
              <a:t>.</a:t>
            </a:r>
            <a:endParaRPr lang="pl-PL" sz="20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 err="1">
                <a:latin typeface="+mn-lt"/>
                <a:cs typeface="+mn-ea"/>
              </a:rPr>
              <a:t>Kryteria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oceny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ofert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nie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mogą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dotyczyć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właściwości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wykonawcy</a:t>
            </a:r>
            <a:r>
              <a:rPr lang="en-US" sz="2000" b="1" dirty="0">
                <a:latin typeface="+mn-lt"/>
                <a:cs typeface="+mn-ea"/>
              </a:rPr>
              <a:t>, a w </a:t>
            </a:r>
            <a:r>
              <a:rPr lang="en-US" sz="2000" b="1" dirty="0" err="1">
                <a:latin typeface="+mn-lt"/>
                <a:cs typeface="+mn-ea"/>
              </a:rPr>
              <a:t>szczególności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jego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wiarygodności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ekonomicznej</a:t>
            </a:r>
            <a:r>
              <a:rPr lang="en-US" sz="2000" b="1" dirty="0">
                <a:latin typeface="+mn-lt"/>
                <a:cs typeface="+mn-ea"/>
              </a:rPr>
              <a:t>, </a:t>
            </a:r>
            <a:r>
              <a:rPr lang="en-US" sz="2000" b="1" dirty="0" err="1">
                <a:latin typeface="+mn-lt"/>
                <a:cs typeface="+mn-ea"/>
              </a:rPr>
              <a:t>technicznej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lub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finansowej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oraz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doświadczenia</a:t>
            </a:r>
            <a:r>
              <a:rPr lang="en-US" sz="2000" b="1" dirty="0">
                <a:latin typeface="+mn-lt"/>
                <a:cs typeface="+mn-ea"/>
              </a:rPr>
              <a:t>.</a:t>
            </a:r>
            <a:endParaRPr lang="en-US" sz="2000" b="1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4C0D12-D09D-9B2E-A284-81CD37EB9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1817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F9E137-77CE-6DE1-7D44-DF71E5E7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TERMIN SKŁADANIA OFERT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B32147-A5C4-BCB7-2A8C-87349EEBD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latin typeface="+mn-lt"/>
                <a:cs typeface="Arial"/>
              </a:rPr>
              <a:t>Minimalny termin składania ofert wynosi: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2000" dirty="0">
              <a:latin typeface="+mn-lt"/>
              <a:cs typeface="Arial"/>
            </a:endParaRPr>
          </a:p>
          <a:p>
            <a:pPr marL="504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+mn-lt"/>
                <a:cs typeface="Arial"/>
              </a:rPr>
              <a:t>7 dni – w przypadku dostaw i usług,</a:t>
            </a:r>
            <a:r>
              <a:rPr lang="en-US" sz="2000" dirty="0">
                <a:latin typeface="+mn-lt"/>
                <a:cs typeface="Arial"/>
              </a:rPr>
              <a:t>​</a:t>
            </a:r>
            <a:endParaRPr lang="pl-PL" sz="2000" dirty="0">
              <a:latin typeface="+mn-lt"/>
              <a:cs typeface="Arial"/>
            </a:endParaRPr>
          </a:p>
          <a:p>
            <a:pPr marL="504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000" dirty="0">
              <a:latin typeface="+mn-lt"/>
              <a:cs typeface="Arial"/>
            </a:endParaRPr>
          </a:p>
          <a:p>
            <a:pPr marL="504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dirty="0">
                <a:latin typeface="+mn-lt"/>
                <a:cs typeface="Arial"/>
              </a:rPr>
              <a:t>14 dni – w przypadku robót budowlanych,</a:t>
            </a:r>
            <a:r>
              <a:rPr lang="en-US" sz="2000" dirty="0">
                <a:latin typeface="+mn-lt"/>
                <a:cs typeface="Arial"/>
              </a:rPr>
              <a:t>​</a:t>
            </a:r>
            <a:endParaRPr lang="pl-PL" sz="2000" dirty="0">
              <a:latin typeface="+mn-lt"/>
              <a:cs typeface="Arial"/>
            </a:endParaRPr>
          </a:p>
          <a:p>
            <a:pPr marL="5040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latin typeface="+mn-lt"/>
              <a:cs typeface="Arial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latin typeface="+mn-lt"/>
                <a:cs typeface="Segoe UI"/>
              </a:rPr>
              <a:t>z tym, że wyznaczony termin składania ofert powinien uwzględniać złożoność zamówienia oraz czas potrzebny na sporządzenie ofert. W przypadku zamówień, których szacunkowa wartość jest równa lub przekracza 5 382 000 EUR w przypadku robót budowlanych, a 750 000 EUR w przypadku dostaw i usług minimalny termin składania ofert wynosi 30 dni. Bieg terminu składania ofert rozpoczyna się dnia następującego po dniu upublicznienia zapytania ofertowego, a kończy się </a:t>
            </a:r>
            <a:br>
              <a:rPr lang="pl-PL" sz="2000" dirty="0">
                <a:latin typeface="+mn-lt"/>
                <a:cs typeface="Segoe UI"/>
              </a:rPr>
            </a:br>
            <a:r>
              <a:rPr lang="pl-PL" sz="2000" dirty="0">
                <a:latin typeface="+mn-lt"/>
                <a:cs typeface="Segoe UI"/>
              </a:rPr>
              <a:t>z upływem ostatniego dnia (zastosowanie ma art. 115 Kodeksu cywilnego). O terminowym złożeniu oferty decyduje data złożenia oferty za pośrednictwem BK2021.</a:t>
            </a:r>
            <a:r>
              <a:rPr lang="en-US" sz="2000" dirty="0">
                <a:latin typeface="+mn-lt"/>
                <a:cs typeface="Segoe UI"/>
              </a:rPr>
              <a:t>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dirty="0">
              <a:latin typeface="+mn-l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ADAE60-ADB9-B863-43B9-3D203C9FF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319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C0D7E-BEAF-E2AF-34FC-53DE4A3E8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WYBÓR NAJKORZYSTNIEJSZEJ OFERTY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9E6C1A-2CF1-8D41-0B62-627637A9B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wybiera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najkorzystniejszą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zgodną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opisem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przedmiotu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złożoną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przez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wykonawcę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spełniającego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warunki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udziału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postępowaniu</a:t>
            </a:r>
            <a:r>
              <a:rPr lang="en-US" sz="2000" b="0" dirty="0">
                <a:latin typeface="+mn-lt"/>
                <a:cs typeface="+mn-ea"/>
              </a:rPr>
              <a:t> (o </a:t>
            </a:r>
            <a:r>
              <a:rPr lang="en-US" sz="2000" b="0" dirty="0" err="1">
                <a:latin typeface="+mn-lt"/>
                <a:cs typeface="+mn-ea"/>
              </a:rPr>
              <a:t>ile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postawił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takie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warunki</a:t>
            </a:r>
            <a:r>
              <a:rPr lang="en-US" sz="2000" b="0" dirty="0">
                <a:latin typeface="+mn-lt"/>
                <a:cs typeface="+mn-ea"/>
              </a:rPr>
              <a:t>), w </a:t>
            </a:r>
            <a:r>
              <a:rPr lang="en-US" sz="2000" b="0" dirty="0" err="1">
                <a:latin typeface="+mn-lt"/>
                <a:cs typeface="+mn-ea"/>
              </a:rPr>
              <a:t>oparciu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ustalone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zapytaniu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ofertowym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kryteria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oceny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spośród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złożonych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sposób</a:t>
            </a:r>
            <a:r>
              <a:rPr lang="en-US" sz="2000" b="0" dirty="0">
                <a:latin typeface="+mn-lt"/>
                <a:cs typeface="+mn-ea"/>
              </a:rPr>
              <a:t>, o </a:t>
            </a:r>
            <a:r>
              <a:rPr lang="en-US" sz="2000" b="0" dirty="0" err="1">
                <a:latin typeface="+mn-lt"/>
                <a:cs typeface="+mn-ea"/>
              </a:rPr>
              <a:t>którym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mowa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sekcji</a:t>
            </a:r>
            <a:r>
              <a:rPr lang="en-US" sz="2000" b="0" dirty="0">
                <a:latin typeface="+mn-lt"/>
                <a:cs typeface="+mn-ea"/>
              </a:rPr>
              <a:t> 3.2.3.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analizuje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treść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</a:t>
            </a:r>
            <a:r>
              <a:rPr lang="en-US" sz="2000" b="0" dirty="0">
                <a:latin typeface="+mn-lt"/>
                <a:cs typeface="+mn-ea"/>
              </a:rPr>
              <a:t> po </a:t>
            </a:r>
            <a:r>
              <a:rPr lang="en-US" sz="2000" b="0" dirty="0" err="1">
                <a:latin typeface="+mn-lt"/>
                <a:cs typeface="+mn-ea"/>
              </a:rPr>
              <a:t>upływie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terminu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wyznaczonego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</a:t>
            </a:r>
            <a:r>
              <a:rPr lang="en-US" sz="2000" b="0" dirty="0">
                <a:latin typeface="+mn-lt"/>
                <a:cs typeface="+mn-ea"/>
              </a:rPr>
              <a:t> ich </a:t>
            </a:r>
            <a:r>
              <a:rPr lang="en-US" sz="2000" b="0" dirty="0" err="1">
                <a:latin typeface="+mn-lt"/>
                <a:cs typeface="+mn-ea"/>
              </a:rPr>
              <a:t>składanie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1F7C74B-24C2-3E8B-B84A-B227D85089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11646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ED2F3C-58E0-7C2C-B168-8F6D4968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RAŻĄCO NISKA CENA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C180D7-D243-AF8E-4249-8BFE01C36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dirty="0" err="1">
                <a:latin typeface="+mn-lt"/>
                <a:cs typeface="+mn-ea"/>
              </a:rPr>
              <a:t>Jeżeli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zaoferowana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cena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koszt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wydają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się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rażąco</a:t>
            </a:r>
            <a:r>
              <a:rPr lang="en-US" sz="2000" dirty="0">
                <a:latin typeface="+mn-lt"/>
                <a:cs typeface="+mn-ea"/>
              </a:rPr>
              <a:t> </a:t>
            </a:r>
            <a:r>
              <a:rPr lang="en-US" sz="2000" dirty="0" err="1">
                <a:latin typeface="+mn-lt"/>
                <a:cs typeface="+mn-ea"/>
              </a:rPr>
              <a:t>niskie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stosunku</a:t>
            </a:r>
            <a:r>
              <a:rPr lang="en-US" sz="2000" b="0" dirty="0">
                <a:latin typeface="+mn-lt"/>
                <a:cs typeface="+mn-ea"/>
              </a:rPr>
              <a:t> do </a:t>
            </a:r>
            <a:r>
              <a:rPr lang="en-US" sz="2000" b="0" dirty="0" err="1">
                <a:latin typeface="+mn-lt"/>
                <a:cs typeface="+mn-ea"/>
              </a:rPr>
              <a:t>przedmiotu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tj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różnią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się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więcej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niż</a:t>
            </a:r>
            <a:r>
              <a:rPr lang="en-US" sz="2000" b="0" dirty="0">
                <a:latin typeface="+mn-lt"/>
                <a:cs typeface="+mn-ea"/>
              </a:rPr>
              <a:t> 30% od </a:t>
            </a:r>
            <a:r>
              <a:rPr lang="en-US" sz="2000" b="0" dirty="0" err="1">
                <a:latin typeface="+mn-lt"/>
                <a:cs typeface="+mn-ea"/>
              </a:rPr>
              <a:t>średniej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arytmetycznej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cen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wszystkich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ważnych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niepodlegających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odrzuceniu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budzą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wątpliwości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zamawiającego</a:t>
            </a:r>
            <a:r>
              <a:rPr lang="en-US" sz="2000" b="0" dirty="0">
                <a:latin typeface="+mn-lt"/>
                <a:cs typeface="+mn-ea"/>
              </a:rPr>
              <a:t> co do </a:t>
            </a:r>
            <a:r>
              <a:rPr lang="en-US" sz="2000" b="0" dirty="0" err="1">
                <a:latin typeface="+mn-lt"/>
                <a:cs typeface="+mn-ea"/>
              </a:rPr>
              <a:t>możliwości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przedmiotu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zgodnie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wymaganiami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określonymi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zapytaniu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ofertowym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wynikającymi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odrębnych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przepisów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żąda</a:t>
            </a:r>
            <a:r>
              <a:rPr lang="en-US" sz="2000" b="0" dirty="0">
                <a:latin typeface="+mn-lt"/>
                <a:cs typeface="+mn-ea"/>
              </a:rPr>
              <a:t> od </a:t>
            </a:r>
            <a:r>
              <a:rPr lang="en-US" sz="2000" b="0" dirty="0" err="1">
                <a:latin typeface="+mn-lt"/>
                <a:cs typeface="+mn-ea"/>
              </a:rPr>
              <a:t>wykonawcy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złożenia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wyznaczonym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terminie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wyjaśnień</a:t>
            </a:r>
            <a:r>
              <a:rPr lang="en-US" sz="2000" b="0" dirty="0">
                <a:latin typeface="+mn-lt"/>
                <a:cs typeface="+mn-ea"/>
              </a:rPr>
              <a:t>, w </a:t>
            </a:r>
            <a:r>
              <a:rPr lang="en-US" sz="2000" b="0" dirty="0" err="1">
                <a:latin typeface="+mn-lt"/>
                <a:cs typeface="+mn-ea"/>
              </a:rPr>
              <a:t>tym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złożenia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dowodów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zakresie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wyliczenia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ceny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kosztu</a:t>
            </a:r>
            <a:r>
              <a:rPr lang="en-US" sz="2000" b="0" dirty="0">
                <a:latin typeface="+mn-lt"/>
                <a:cs typeface="+mn-ea"/>
              </a:rPr>
              <a:t>.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ocenia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wyjaśnienia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konsultacji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wykonawcą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może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odrzucić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tę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wyłącznie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przypadku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gdy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złożone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wyjaśnienia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wraz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dowodami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uzasadniają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podanej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ceny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kosztu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tej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ofercie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6141F11-7594-EB2B-4693-AF9ED1217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3919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DCB805-EB1C-0A7B-79C1-354EB847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UMOWA Z WYKONAWCĄ 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22729B-A3EB-6F2B-E39C-4671A6C5A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  <a:cs typeface="+mn-ea"/>
              </a:rPr>
              <a:t>Zawarcie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umowy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sprawie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następuje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formie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pisemnej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lub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formie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elektronicznej</a:t>
            </a:r>
            <a:r>
              <a:rPr lang="en-US" sz="2000" b="0" dirty="0">
                <a:latin typeface="+mn-lt"/>
                <a:cs typeface="+mn-ea"/>
              </a:rPr>
              <a:t>, o </a:t>
            </a:r>
            <a:r>
              <a:rPr lang="en-US" sz="2000" b="0" dirty="0" err="1">
                <a:latin typeface="+mn-lt"/>
                <a:cs typeface="+mn-ea"/>
              </a:rPr>
              <a:t>których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mowa</a:t>
            </a:r>
            <a:r>
              <a:rPr lang="en-US" sz="2000" b="0" dirty="0">
                <a:latin typeface="+mn-lt"/>
                <a:cs typeface="+mn-ea"/>
              </a:rPr>
              <a:t> w art. 78 </a:t>
            </a:r>
            <a:r>
              <a:rPr lang="en-US" sz="2000" b="0" dirty="0" err="1">
                <a:latin typeface="+mn-lt"/>
                <a:cs typeface="+mn-ea"/>
              </a:rPr>
              <a:t>i</a:t>
            </a:r>
            <a:r>
              <a:rPr lang="en-US" sz="2000" b="0" dirty="0">
                <a:latin typeface="+mn-lt"/>
                <a:cs typeface="+mn-ea"/>
              </a:rPr>
              <a:t> art. 78¹ </a:t>
            </a:r>
            <a:r>
              <a:rPr lang="en-US" sz="2000" b="0" dirty="0" err="1">
                <a:latin typeface="+mn-lt"/>
                <a:cs typeface="+mn-ea"/>
              </a:rPr>
              <a:t>Kodeksu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cywilnego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przypadku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gdy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wybrany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wykonawca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odstąpi</a:t>
            </a:r>
            <a:r>
              <a:rPr lang="en-US" sz="2000" b="0" dirty="0">
                <a:latin typeface="+mn-lt"/>
                <a:cs typeface="+mn-ea"/>
              </a:rPr>
              <a:t> od </a:t>
            </a:r>
            <a:r>
              <a:rPr lang="en-US" sz="2000" b="0" dirty="0" err="1">
                <a:latin typeface="+mn-lt"/>
                <a:cs typeface="+mn-ea"/>
              </a:rPr>
              <a:t>zawarcia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umowy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sprawie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zamawiający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może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zawrzeć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umowę</a:t>
            </a:r>
            <a:r>
              <a:rPr lang="en-US" sz="2000" b="0" dirty="0">
                <a:latin typeface="+mn-lt"/>
                <a:cs typeface="+mn-ea"/>
              </a:rPr>
              <a:t> z </a:t>
            </a:r>
            <a:r>
              <a:rPr lang="en-US" sz="2000" b="0" dirty="0" err="1">
                <a:latin typeface="+mn-lt"/>
                <a:cs typeface="+mn-ea"/>
              </a:rPr>
              <a:t>wykonawcą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który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prawidłowo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przeprowadzonym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postępowaniu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udzielenie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zamówienia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uzyskał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kolejną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najwyższą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liczbę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punktów</a:t>
            </a:r>
            <a:r>
              <a:rPr lang="en-US" sz="2000" b="0" dirty="0">
                <a:latin typeface="+mn-lt"/>
                <a:cs typeface="+mn-ea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  <a:cs typeface="+mn-ea"/>
              </a:rPr>
              <a:t>Dokonywanie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istotnych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zmian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postanowień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zawartej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umowy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stosunku</a:t>
            </a:r>
            <a:r>
              <a:rPr lang="en-US" sz="2000" b="0" dirty="0">
                <a:latin typeface="+mn-lt"/>
                <a:cs typeface="+mn-ea"/>
              </a:rPr>
              <a:t> do </a:t>
            </a:r>
            <a:r>
              <a:rPr lang="en-US" sz="2000" b="0" dirty="0" err="1">
                <a:latin typeface="+mn-lt"/>
                <a:cs typeface="+mn-ea"/>
              </a:rPr>
              <a:t>treści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oferty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podstawie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której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dokonano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wyboru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wykonawcy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przypadkach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określonych</a:t>
            </a:r>
            <a:r>
              <a:rPr lang="en-US" sz="2000" b="0" dirty="0">
                <a:latin typeface="+mn-lt"/>
                <a:cs typeface="+mn-ea"/>
              </a:rPr>
              <a:t> w pkt 4 </a:t>
            </a:r>
            <a:r>
              <a:rPr lang="en-US" sz="2000" b="0" dirty="0" err="1">
                <a:latin typeface="+mn-lt"/>
                <a:cs typeface="+mn-ea"/>
              </a:rPr>
              <a:t>sekcji</a:t>
            </a:r>
            <a:r>
              <a:rPr lang="en-US" sz="2000" b="0" dirty="0">
                <a:latin typeface="+mn-lt"/>
                <a:cs typeface="+mn-ea"/>
              </a:rPr>
              <a:t> 3.2.4</a:t>
            </a:r>
            <a:endParaRPr lang="en-US" sz="2000" b="0" dirty="0">
              <a:latin typeface="+mn-lt"/>
            </a:endParaRPr>
          </a:p>
          <a:p>
            <a:r>
              <a:rPr lang="en-US" sz="2000" dirty="0" err="1">
                <a:latin typeface="+mn-lt"/>
                <a:ea typeface="Open Sans"/>
                <a:cs typeface="Calibri"/>
              </a:rPr>
              <a:t>Informację</a:t>
            </a:r>
            <a:r>
              <a:rPr lang="en-US" sz="2000" dirty="0">
                <a:latin typeface="+mn-lt"/>
                <a:ea typeface="Open Sans"/>
                <a:cs typeface="Calibri"/>
              </a:rPr>
              <a:t> o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wyniku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postępowania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ogłasza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się</a:t>
            </a:r>
            <a:r>
              <a:rPr lang="en-US" sz="2000" dirty="0">
                <a:latin typeface="+mn-lt"/>
                <a:ea typeface="Open Sans"/>
                <a:cs typeface="Calibri"/>
              </a:rPr>
              <a:t> w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taki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sposób,w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jaki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zostało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upublicznione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zapytanie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ofertowe</a:t>
            </a:r>
            <a:r>
              <a:rPr lang="en-US" sz="2000" dirty="0">
                <a:latin typeface="+mn-lt"/>
                <a:ea typeface="Open Sans"/>
                <a:cs typeface="Calibri"/>
              </a:rPr>
              <a:t>.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Informacja</a:t>
            </a:r>
            <a:r>
              <a:rPr lang="en-US" sz="2000" dirty="0">
                <a:latin typeface="+mn-lt"/>
                <a:ea typeface="Open Sans"/>
                <a:cs typeface="Calibri"/>
              </a:rPr>
              <a:t> ta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zawieraimię</a:t>
            </a:r>
            <a:r>
              <a:rPr lang="en-US" sz="2000" dirty="0">
                <a:latin typeface="+mn-lt"/>
                <a:ea typeface="Open Sans"/>
                <a:cs typeface="Calibri"/>
              </a:rPr>
              <a:t>  i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nazwisko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albo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nazwę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wybranego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wykonawcy</a:t>
            </a:r>
            <a:r>
              <a:rPr lang="en-US" sz="2000" dirty="0">
                <a:latin typeface="+mn-lt"/>
                <a:ea typeface="Open Sans"/>
                <a:cs typeface="Calibri"/>
              </a:rPr>
              <a:t>,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jego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siedzibę</a:t>
            </a:r>
            <a:r>
              <a:rPr lang="en-US" sz="2000" dirty="0">
                <a:latin typeface="+mn-lt"/>
                <a:ea typeface="Open Sans"/>
                <a:cs typeface="Calibri"/>
              </a:rPr>
              <a:t> (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miejscowość</a:t>
            </a:r>
            <a:r>
              <a:rPr lang="en-US" sz="2000" dirty="0">
                <a:latin typeface="+mn-lt"/>
                <a:ea typeface="Open Sans"/>
                <a:cs typeface="Calibri"/>
              </a:rPr>
              <a:t>)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oraz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cenę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najkorzystniejszej</a:t>
            </a:r>
            <a:r>
              <a:rPr lang="en-US" sz="2000" dirty="0">
                <a:latin typeface="+mn-lt"/>
                <a:ea typeface="Open Sans"/>
                <a:cs typeface="Calibri"/>
              </a:rPr>
              <a:t> </a:t>
            </a:r>
            <a:r>
              <a:rPr lang="en-US" sz="2000" dirty="0" err="1">
                <a:latin typeface="+mn-lt"/>
                <a:ea typeface="Open Sans"/>
                <a:cs typeface="Calibri"/>
              </a:rPr>
              <a:t>oferty</a:t>
            </a:r>
            <a:r>
              <a:rPr lang="en-US" sz="2000" dirty="0">
                <a:latin typeface="+mn-lt"/>
                <a:ea typeface="Open Sans"/>
                <a:cs typeface="Calibri"/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71F705-0E4A-08FD-6974-03206C8019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8704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6E241-FADF-FCBA-850D-F80378EF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PROTOKÓŁ POSTĘPOWANIA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BC0CA9-8971-334B-8705-C5993EB35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l-PL" sz="2000" b="0" dirty="0">
              <a:latin typeface="+mn-lt"/>
              <a:cs typeface="+mn-ea"/>
            </a:endParaRPr>
          </a:p>
          <a:p>
            <a:pPr marL="0" indent="0" algn="just">
              <a:buNone/>
            </a:pPr>
            <a:r>
              <a:rPr lang="en-US" sz="2000" b="0" dirty="0" err="1">
                <a:latin typeface="+mn-lt"/>
                <a:cs typeface="+mn-ea"/>
              </a:rPr>
              <a:t>Wybór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najkorzystniejszej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oferty</a:t>
            </a:r>
            <a:r>
              <a:rPr lang="en-US" sz="2000" b="0" dirty="0">
                <a:latin typeface="+mn-lt"/>
                <a:cs typeface="+mn-ea"/>
              </a:rPr>
              <a:t> jest </a:t>
            </a:r>
            <a:r>
              <a:rPr lang="en-US" sz="2000" b="0" dirty="0" err="1">
                <a:latin typeface="+mn-lt"/>
                <a:cs typeface="+mn-ea"/>
              </a:rPr>
              <a:t>dokumentowany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pisemnie</a:t>
            </a:r>
            <a:r>
              <a:rPr lang="en-US" sz="2000" b="0" dirty="0">
                <a:latin typeface="+mn-lt"/>
                <a:cs typeface="+mn-ea"/>
              </a:rPr>
              <a:t> za </a:t>
            </a:r>
            <a:r>
              <a:rPr lang="en-US" sz="2000" b="0" dirty="0" err="1">
                <a:latin typeface="+mn-lt"/>
                <a:cs typeface="+mn-ea"/>
              </a:rPr>
              <a:t>pomocą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protokołu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postępowania</a:t>
            </a:r>
            <a:r>
              <a:rPr lang="en-US" sz="2000" b="1" dirty="0">
                <a:latin typeface="+mn-lt"/>
                <a:cs typeface="+mn-ea"/>
              </a:rPr>
              <a:t> o </a:t>
            </a:r>
            <a:r>
              <a:rPr lang="en-US" sz="2000" b="1" dirty="0" err="1">
                <a:latin typeface="+mn-lt"/>
                <a:cs typeface="+mn-ea"/>
              </a:rPr>
              <a:t>udzielenie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zamówienia</a:t>
            </a:r>
            <a:r>
              <a:rPr lang="en-US" sz="200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A29457-781D-5252-2C08-EB91BAB5B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DDC57-D70D-D9D2-2562-49E20959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890" y="4211885"/>
            <a:ext cx="4161099" cy="7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1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CAC144-31E7-4DE2-DFB3-022591C8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latin typeface="+mn-lt"/>
              </a:rPr>
              <a:t>PODSTAWY </a:t>
            </a:r>
            <a:r>
              <a:rPr lang="pl-PL" altLang="pl-PL" dirty="0">
                <a:latin typeface="+mn-lt"/>
              </a:rPr>
              <a:t>PRAWNE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33A486-446E-B1F5-D41E-A651E5EA7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2000" b="0" dirty="0">
                <a:effectLst/>
                <a:latin typeface="+mn-lt"/>
              </a:rPr>
              <a:t>Ustawa z dnia 28 kwietnia 2022 r. o zasadach realizacji</a:t>
            </a:r>
            <a:r>
              <a:rPr lang="pl-PL" sz="2000" b="0" dirty="0">
                <a:latin typeface="+mn-lt"/>
              </a:rPr>
              <a:t> </a:t>
            </a:r>
            <a:r>
              <a:rPr lang="pl-PL" sz="2000" b="0" dirty="0">
                <a:effectLst/>
                <a:latin typeface="+mn-lt"/>
              </a:rPr>
              <a:t>zadań finansowanych ze środków europejskich w perspektywie finansowej 2021-2027 - ustawa wdrożeniowa</a:t>
            </a: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2000" b="1" dirty="0">
                <a:latin typeface="+mn-lt"/>
                <a:ea typeface="Open Sans"/>
                <a:cs typeface="+mn-ea"/>
              </a:rPr>
              <a:t>Program pn. Fundusze Europejskie na Infrastrukturę, Klimat, Środowisko 2021-2027 </a:t>
            </a:r>
            <a:r>
              <a:rPr lang="pl-PL" sz="2000" b="0" dirty="0">
                <a:latin typeface="+mn-lt"/>
                <a:ea typeface="Open Sans"/>
                <a:cs typeface="+mn-ea"/>
              </a:rPr>
              <a:t>(</a:t>
            </a:r>
            <a:r>
              <a:rPr lang="pl-PL" sz="2000" b="0" i="1" dirty="0">
                <a:latin typeface="+mn-lt"/>
                <a:ea typeface="Open Sans"/>
                <a:cs typeface="+mn-ea"/>
              </a:rPr>
              <a:t>Wersja zatwierdzona przez Komisję </a:t>
            </a:r>
            <a:r>
              <a:rPr lang="pl-PL" sz="2000" i="1" dirty="0">
                <a:latin typeface="+mn-lt"/>
                <a:ea typeface="Open Sans"/>
                <a:cs typeface="+mn-ea"/>
              </a:rPr>
              <a:t>Europejską</a:t>
            </a:r>
            <a:r>
              <a:rPr lang="pl-PL" sz="2000" b="0" i="1" dirty="0">
                <a:latin typeface="+mn-lt"/>
                <a:ea typeface="Open Sans"/>
                <a:cs typeface="+mn-ea"/>
              </a:rPr>
              <a:t>, 6 października 2022 r.</a:t>
            </a:r>
            <a:r>
              <a:rPr lang="pl-PL" sz="2000" b="0" dirty="0">
                <a:latin typeface="+mn-lt"/>
                <a:ea typeface="Open Sans"/>
                <a:cs typeface="+mn-ea"/>
              </a:rPr>
              <a:t>)</a:t>
            </a:r>
            <a:endParaRPr lang="pl-PL" sz="2000" b="0" dirty="0">
              <a:latin typeface="+mn-lt"/>
              <a:ea typeface="Open San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2000" b="0" dirty="0">
                <a:solidFill>
                  <a:schemeClr val="tx1"/>
                </a:solidFill>
                <a:latin typeface="+mn-lt"/>
              </a:rPr>
              <a:t>Porozumienia w sprawie realizacji </a:t>
            </a:r>
            <a:r>
              <a:rPr lang="pl-PL" sz="2000" b="0" dirty="0" err="1">
                <a:solidFill>
                  <a:schemeClr val="tx1"/>
                </a:solidFill>
                <a:latin typeface="+mn-lt"/>
              </a:rPr>
              <a:t>FEnIKS</a:t>
            </a:r>
            <a:r>
              <a:rPr lang="pl-PL" sz="2000" b="0" dirty="0">
                <a:solidFill>
                  <a:schemeClr val="tx1"/>
                </a:solidFill>
                <a:latin typeface="+mn-lt"/>
              </a:rPr>
              <a:t> 2021–2027 w zakresie priorytetu I </a:t>
            </a:r>
            <a:r>
              <a:rPr lang="pl-PL" sz="2000" b="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pl-PL" sz="2000" b="0" dirty="0">
                <a:solidFill>
                  <a:schemeClr val="tx1"/>
                </a:solidFill>
                <a:latin typeface="+mn-lt"/>
              </a:rPr>
              <a:t> II oraz VIII (IZ-IP, IP-IW)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86A57F-EEA6-ACDE-A564-554BDA36B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CC46B-2772-B996-6E19-1AC51B45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208" y="4619625"/>
            <a:ext cx="214227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72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F8920B-E8EE-30D9-A927-C0BD2DC8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>
                <a:latin typeface="+mn-lt"/>
              </a:rPr>
              <a:t>NAJCZĘŚCIEJ STWIERDZANE NARUSZENIA W WYNIKU </a:t>
            </a:r>
            <a:br>
              <a:rPr lang="pl-PL" altLang="pl-PL" dirty="0">
                <a:latin typeface="+mn-lt"/>
              </a:rPr>
            </a:br>
            <a:r>
              <a:rPr lang="pl-PL" altLang="pl-PL" dirty="0">
                <a:latin typeface="+mn-lt"/>
              </a:rPr>
              <a:t>KONTROLI PROCEDUR ZAWIERANIA UMÓW (PZP)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E37925-6350-0C97-0E64-D60AD9367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124223"/>
            <a:ext cx="8640763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altLang="pl-PL" sz="2000" b="0" dirty="0">
                <a:latin typeface="+mn-lt"/>
              </a:rPr>
              <a:t>Art. 25 ust. 1 ustawy Pzp2004 / Art. </a:t>
            </a:r>
            <a:r>
              <a:rPr lang="pl-PL" sz="2000" b="0" dirty="0">
                <a:latin typeface="+mn-lt"/>
                <a:cs typeface="+mn-ea"/>
              </a:rPr>
              <a:t>124 lub Art. 273 ustawy </a:t>
            </a:r>
            <a:r>
              <a:rPr lang="pl-PL" altLang="pl-PL" sz="2000" b="0" dirty="0">
                <a:latin typeface="+mn-lt"/>
              </a:rPr>
              <a:t>Pzp2019 – żądanie od wykonawców oświadczeń lub dokumentów, które nie są niezbędne do przeprowadzenia postępowania o udzielenie zamówienia;</a:t>
            </a: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2000" b="1" dirty="0">
                <a:latin typeface="+mn-lt"/>
                <a:cs typeface="+mn-ea"/>
              </a:rPr>
              <a:t>Art. 40 ust. 3 ustawy Pzp2004 / Art. 130 Pzp2019 </a:t>
            </a:r>
            <a:r>
              <a:rPr lang="pl-PL" altLang="pl-PL" sz="2000" b="0" dirty="0">
                <a:latin typeface="+mn-lt"/>
              </a:rPr>
              <a:t>- brak wymaganych ogłoszeń;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altLang="pl-PL" sz="2000" b="0" dirty="0">
                <a:latin typeface="+mn-lt"/>
              </a:rPr>
              <a:t>Art. 24 ust. 1 pkt 12 a w konsekwencji art. 7 ust. 3 ustawy Pzp2004 / art. 226 ust. 1 pkt 2  w zw. z art. 16 ustawy Pzp2019 -  wybór wykonawcy, który nie potwierdził spełniania warunku udziału w postępowaniu; 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altLang="pl-PL" sz="2000" b="0" dirty="0">
                <a:latin typeface="+mn-lt"/>
              </a:rPr>
              <a:t>Art. 29 ust. 2 ustawy Pzp2004 / Art. 99 ust. 4 ustawy Pzp2019 – opis przedmiotu zamówienia w sposób utrudniający uczciwą konkurencję;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altLang="pl-PL" sz="2000" b="0" dirty="0">
                <a:latin typeface="+mn-lt"/>
              </a:rPr>
              <a:t>Art. 29 ust. 3 Pzp2004 / Art. 99 ust. 5 i 6 ustawy Pzp2019 – opis przedmiotu zamówienia poprzez wskazanie znaków towarowych;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altLang="pl-PL" sz="2000" b="0" dirty="0">
                <a:latin typeface="+mn-lt"/>
              </a:rPr>
              <a:t>Art. 38 ust 4a Pzp2004 / Art. 137 ust. 4 oraz Art. 286. ust 9 ustawy Pzp2019 – modyfikacja treści SIWZ w zakresie zmiany terminów składania ofert bez wymaganej zmiany ogłoszenia o zamówieniu.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528EBF-CE94-B339-F7D9-E0C81A3C8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0196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3507A6-9BE9-22EA-7D62-2A9E3349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800" dirty="0">
                <a:latin typeface="+mn-lt"/>
              </a:rPr>
              <a:t>NAJCZĘŚCIEJ STWIERDZANE NARUSZENIA W WYNIKU </a:t>
            </a:r>
            <a:br>
              <a:rPr lang="pl-PL" altLang="pl-PL" sz="2800" dirty="0">
                <a:latin typeface="+mn-lt"/>
              </a:rPr>
            </a:br>
            <a:r>
              <a:rPr lang="pl-PL" altLang="pl-PL" sz="2800" dirty="0">
                <a:latin typeface="+mn-lt"/>
              </a:rPr>
              <a:t>KONTROLI PROCEDUR ZAWIERANIA UMÓW (WYTYCZNE)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FF937D-FFE7-1CD4-C989-C2952856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196231"/>
            <a:ext cx="8640763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altLang="pl-PL" sz="2000" b="0" dirty="0">
                <a:latin typeface="+mn-lt"/>
              </a:rPr>
              <a:t>Niezachowanie zasad dot. upublicznienia zapytania ofertowego;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altLang="pl-PL" sz="2000" b="0" dirty="0">
                <a:latin typeface="+mn-lt"/>
              </a:rPr>
              <a:t>Ustalenie zawężających/nieproporcjonalnych warunków udziału w postępowaniu;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altLang="pl-PL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2000" b="0" dirty="0">
                <a:latin typeface="+mn-lt"/>
              </a:rPr>
              <a:t>Ustalenie kryteriów oceny ofert odnoszących się do właściwości wykonawcy;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altLang="pl-PL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altLang="pl-PL" sz="2000" b="0" dirty="0">
                <a:latin typeface="+mn-lt"/>
              </a:rPr>
              <a:t>Nieprawidłowy opis przedmiotu zamówienia – wskazanie nazw własnych;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altLang="pl-PL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altLang="pl-PL" sz="2000" dirty="0">
                <a:latin typeface="+mn-lt"/>
              </a:rPr>
              <a:t>O</a:t>
            </a:r>
            <a:r>
              <a:rPr lang="pl-PL" altLang="pl-PL" sz="2000" b="0" dirty="0">
                <a:latin typeface="+mn-lt"/>
              </a:rPr>
              <a:t>kreślenie zbyt krótkiego terminu składania ofert.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4F57A7-29E7-5973-4B8D-2C79510C6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07686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308229"/>
            <a:ext cx="10691813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5C606A43-3DCD-DBFD-BEF8-A1F6A0EB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82" y="5075981"/>
            <a:ext cx="9433048" cy="553510"/>
          </a:xfrm>
        </p:spPr>
        <p:txBody>
          <a:bodyPr/>
          <a:lstStyle/>
          <a:p>
            <a:pPr algn="ctr" eaLnBrk="1" hangingPunct="1"/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629382" y="5629491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solidFill>
                  <a:srgbClr val="00703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www.gov.pl/web/nfosigw/fundusze-europejskie-na-infrastrukture-klimat-i-srodowisko</a:t>
            </a:r>
          </a:p>
        </p:txBody>
      </p:sp>
      <p:sp>
        <p:nvSpPr>
          <p:cNvPr id="74755" name="Symbol zastępczy numeru slajdu 2" hidden="1">
            <a:extLst>
              <a:ext uri="{FF2B5EF4-FFF2-40B4-BE49-F238E27FC236}">
                <a16:creationId xmlns:a16="http://schemas.microsoft.com/office/drawing/2014/main" id="{21EEAE4B-6A9B-9FAD-8F55-1930A5D5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625B326-A187-4C68-A9E3-C464BC509609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32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2E85A8-691E-3AC3-5771-F3C070E2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238" y="638525"/>
            <a:ext cx="8640763" cy="1079500"/>
          </a:xfrm>
        </p:spPr>
        <p:txBody>
          <a:bodyPr/>
          <a:lstStyle/>
          <a:p>
            <a:r>
              <a:rPr lang="pl-PL" dirty="0">
                <a:latin typeface="+mn-lt"/>
              </a:rPr>
              <a:t>PODSTAWY PRAWNE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EB78B3-17D3-56F5-D329-ED08585A2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238" y="1331565"/>
            <a:ext cx="8650292" cy="496855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dirty="0">
                <a:latin typeface="+mn-lt"/>
              </a:rPr>
              <a:t>Ustawa z dnia 11 września 2019 r. – Prawo zamówień publicznych / </a:t>
            </a:r>
            <a:br>
              <a:rPr lang="pl-PL" sz="1600" b="1" dirty="0">
                <a:latin typeface="+mn-lt"/>
              </a:rPr>
            </a:br>
            <a:r>
              <a:rPr lang="pl-PL" sz="1600" b="1" dirty="0">
                <a:latin typeface="+mn-lt"/>
              </a:rPr>
              <a:t>Ustawa z dnia 29 stycznia 2004 r. – Prawo zamówień publicznych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1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0" dirty="0">
                <a:latin typeface="+mn-lt"/>
              </a:rPr>
              <a:t>Akty wykonawcze do ustawy </a:t>
            </a:r>
            <a:r>
              <a:rPr lang="pl-PL" sz="1600" b="0" dirty="0" err="1">
                <a:latin typeface="+mn-lt"/>
              </a:rPr>
              <a:t>Pzp</a:t>
            </a:r>
            <a:r>
              <a:rPr lang="pl-PL" sz="1600" b="0" dirty="0">
                <a:latin typeface="+mn-lt"/>
              </a:rPr>
              <a:t> z 2019 r. to m.in.:</a:t>
            </a:r>
            <a:endParaRPr lang="pl-PL" sz="16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1600" b="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dirty="0">
                <a:effectLst/>
                <a:latin typeface="+mn-lt"/>
              </a:rPr>
              <a:t>Obwieszczenie Ministra Rozwoju i Technologii z dnia 22 grudnia 2023 r. w sprawie aktualnego progu unijnego, jego równowartości w złotych oraz średniego kursu złotego w stosunku do euro stanowiącego podstawę przeliczania wartości umów koncesji.</a:t>
            </a:r>
            <a:endParaRPr lang="pl-PL" sz="16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0" dirty="0">
                <a:latin typeface="+mn-lt"/>
              </a:rPr>
              <a:t>Rozporządzenie Ministra Infrastruktury z dnia 2 września 2004 r. w sprawie szczegółowego zakresu i formy dokumentacji projektowej, specyfikacji technicznych wykonania i odbioru robót budowlanych oraz programu funkcjonalno-użytkowego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0" dirty="0">
                <a:latin typeface="+mn-lt"/>
              </a:rPr>
              <a:t>Rozporządzenie Ministra Rozwoju, Pracy i Technologii z dnia 23 grudnia 2020 r. w sprawie podmiotowych środków dowodowych oraz innych dokumentów lub oświadczeń, jakich może żądać zamawiający od wykonawcy </a:t>
            </a:r>
            <a:endParaRPr lang="en-US" sz="16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0" dirty="0">
                <a:latin typeface="+mn-lt"/>
              </a:rPr>
              <a:t>Rozporządzenie Ministra Rozwoju, Pracy i Technologii z dnia 23 grudnia 2020 r. w sprawie ogłoszeń zamieszczanych w Biuletynie Zamówień Publicznych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D08F845-D174-D835-F8A2-9FE09DC8F0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8522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99CF7-F2A3-67D3-1300-1CFB5B1E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latin typeface="+mn-lt"/>
              </a:rPr>
              <a:t>PODSTAWY </a:t>
            </a:r>
            <a:r>
              <a:rPr lang="pl-PL" altLang="pl-PL" dirty="0">
                <a:latin typeface="+mn-lt"/>
              </a:rPr>
              <a:t>PRAWNE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5161B8-D518-E8CD-873B-92898403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979613"/>
            <a:ext cx="8640763" cy="52197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0" dirty="0">
                <a:solidFill>
                  <a:schemeClr val="tx1"/>
                </a:solidFill>
                <a:latin typeface="+mn-lt"/>
                <a:ea typeface="Verdana"/>
              </a:rPr>
              <a:t>Dokumenty programowe w ramach projektów dofinansowanych ze środków </a:t>
            </a:r>
            <a:r>
              <a:rPr lang="pl-PL" sz="2000" b="0" dirty="0" err="1">
                <a:solidFill>
                  <a:schemeClr val="tx1"/>
                </a:solidFill>
                <a:latin typeface="+mn-lt"/>
                <a:ea typeface="Verdana"/>
              </a:rPr>
              <a:t>FEnIKS</a:t>
            </a:r>
            <a:r>
              <a:rPr lang="pl-PL" sz="2000" b="0" dirty="0">
                <a:solidFill>
                  <a:schemeClr val="tx1"/>
                </a:solidFill>
                <a:latin typeface="+mn-lt"/>
                <a:ea typeface="Verdana"/>
              </a:rPr>
              <a:t> 2021-2017 np.: </a:t>
            </a:r>
            <a:endParaRPr lang="pl-PL" sz="2000" b="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2000" b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51460" indent="-25146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sz="2000" b="1" dirty="0">
                <a:latin typeface="+mn-lt"/>
                <a:ea typeface="Open Sans"/>
                <a:cs typeface="Open Sans"/>
              </a:rPr>
              <a:t>Wytyczne dotyczące kwalifikowalności wydatków na lata 2021-2027 z dnia </a:t>
            </a:r>
            <a:br>
              <a:rPr lang="pl-PL" sz="2000" b="1" dirty="0">
                <a:latin typeface="+mn-lt"/>
                <a:ea typeface="Open Sans"/>
                <a:cs typeface="Open Sans"/>
              </a:rPr>
            </a:br>
            <a:r>
              <a:rPr lang="pl-PL" sz="2000" b="1" dirty="0">
                <a:latin typeface="+mn-lt"/>
                <a:ea typeface="Open Sans"/>
                <a:cs typeface="Open Sans"/>
              </a:rPr>
              <a:t>18.11.2022 r. (obowiązują od dnia </a:t>
            </a:r>
            <a:r>
              <a:rPr lang="pl-PL" sz="2000" b="1" u="sng" dirty="0">
                <a:latin typeface="+mn-lt"/>
                <a:ea typeface="Open Sans"/>
                <a:cs typeface="Open Sans"/>
              </a:rPr>
              <a:t>25.11.2022 r.</a:t>
            </a:r>
            <a:r>
              <a:rPr lang="pl-PL" sz="2000" b="1" dirty="0">
                <a:latin typeface="+mn-lt"/>
                <a:ea typeface="Open Sans"/>
                <a:cs typeface="Open Sans"/>
              </a:rPr>
              <a:t>)</a:t>
            </a:r>
            <a:endParaRPr lang="pl-PL" sz="2000" b="1" dirty="0">
              <a:latin typeface="+mn-lt"/>
              <a:cs typeface="Calibri" panose="020F0502020204030204" pitchFamily="34" charset="0"/>
            </a:endParaRPr>
          </a:p>
          <a:p>
            <a:pPr marL="251460" indent="-25146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sz="2000" b="0" dirty="0">
                <a:solidFill>
                  <a:schemeClr val="tx1"/>
                </a:solidFill>
                <a:latin typeface="+mn-lt"/>
              </a:rPr>
              <a:t>Wytyczne dotyczące kontroli realizacji programów polityki spójności na lata 2021-2027</a:t>
            </a:r>
          </a:p>
          <a:p>
            <a:pPr marL="251460" indent="-25146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5000000000000000000" pitchFamily="2" charset="2"/>
            </a:pPr>
            <a:r>
              <a:rPr lang="pl-PL" sz="2000" b="0" dirty="0">
                <a:latin typeface="+mn-lt"/>
                <a:cs typeface="Arial"/>
              </a:rPr>
              <a:t>Wytyczne dotyczące zasad równościowych w funduszach unijnych na lata 2021-2027</a:t>
            </a:r>
            <a:endParaRPr lang="pl-PL" sz="2000" b="0" dirty="0">
              <a:solidFill>
                <a:schemeClr val="tx1"/>
              </a:solidFill>
              <a:latin typeface="+mn-lt"/>
            </a:endParaRPr>
          </a:p>
          <a:p>
            <a:pPr marL="251460" indent="-25146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 panose="05000000000000000000" pitchFamily="2" charset="2"/>
            </a:pPr>
            <a:r>
              <a:rPr lang="pl-PL" sz="2000" b="0" dirty="0">
                <a:solidFill>
                  <a:schemeClr val="tx1"/>
                </a:solidFill>
                <a:latin typeface="+mn-lt"/>
              </a:rPr>
              <a:t>Wytyczne dotyczące wyboru projektów na lata 2021-2027</a:t>
            </a:r>
          </a:p>
          <a:p>
            <a:pPr marL="251460" indent="-25146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 panose="05000000000000000000" pitchFamily="2" charset="2"/>
            </a:pPr>
            <a:r>
              <a:rPr lang="pl-PL" sz="2000" dirty="0">
                <a:latin typeface="+mn-lt"/>
              </a:rPr>
              <a:t>Zamówienia udzielane w ramach projektów. Podręcznik beneficjenta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i wnioskodawcy programów polityki spójności 2021-2027 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6903B8F-1BC6-59A3-4392-990758074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0592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75840-9390-3C99-D6CB-66859EDD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+mn-lt"/>
              </a:rPr>
              <a:t>PODSTAWY PRAWNE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A828A0-F244-883D-F20F-E5C3C2E45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989146"/>
            <a:ext cx="8697936" cy="4670417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1" dirty="0">
                <a:latin typeface="+mn-lt"/>
                <a:ea typeface="Open Sans"/>
                <a:cs typeface="Open Sans"/>
              </a:rPr>
              <a:t>Zalecenia dotyczące kontroli w ramach </a:t>
            </a:r>
            <a:r>
              <a:rPr lang="pl-PL" sz="1600" b="1" dirty="0" err="1">
                <a:latin typeface="+mn-lt"/>
                <a:ea typeface="Open Sans"/>
                <a:cs typeface="Open Sans"/>
              </a:rPr>
              <a:t>FEnIKS</a:t>
            </a:r>
            <a:r>
              <a:rPr lang="pl-PL" sz="1600" b="1" dirty="0">
                <a:latin typeface="+mn-lt"/>
                <a:ea typeface="Open Sans"/>
                <a:cs typeface="Open Sans"/>
              </a:rPr>
              <a:t> </a:t>
            </a:r>
            <a:r>
              <a:rPr lang="pl-PL" sz="1600" dirty="0">
                <a:solidFill>
                  <a:srgbClr val="FF0000"/>
                </a:solidFill>
                <a:latin typeface="+mn-lt"/>
                <a:ea typeface="Open Sans"/>
                <a:cs typeface="Open Sans"/>
              </a:rPr>
              <a:t>(</a:t>
            </a:r>
            <a:r>
              <a:rPr lang="pl-PL" sz="1600" dirty="0" err="1">
                <a:solidFill>
                  <a:srgbClr val="FF0000"/>
                </a:solidFill>
                <a:latin typeface="+mn-lt"/>
                <a:ea typeface="Open Sans"/>
                <a:cs typeface="Open Sans"/>
              </a:rPr>
              <a:t>MFiPR</a:t>
            </a:r>
            <a:r>
              <a:rPr lang="pl-PL" sz="1600" dirty="0">
                <a:solidFill>
                  <a:srgbClr val="FF0000"/>
                </a:solidFill>
                <a:latin typeface="+mn-lt"/>
                <a:ea typeface="Open Sans"/>
                <a:cs typeface="Open Sans"/>
              </a:rPr>
              <a:t> przesłało projekt przedmiotowego dokumentu, który jest aktualnie opiniowany przez IW i IP)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600" b="1" dirty="0">
                <a:latin typeface="+mn-lt"/>
              </a:rPr>
              <a:t>Wytyczne dotyczące sposobu korygowania nieprawidłowości na lata 2021-2027 </a:t>
            </a:r>
            <a:r>
              <a:rPr lang="pl-PL" sz="1600" dirty="0">
                <a:solidFill>
                  <a:srgbClr val="FF0000"/>
                </a:solidFill>
                <a:latin typeface="+mn-lt"/>
              </a:rPr>
              <a:t>(zawierają: Załącznik - Stawki procentowe korekt finansowych i pomniejszeń dla poszczególnych kategorii nieprawidłowości indywidualnych stosowane w zamówieniach)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600" b="0" i="1" dirty="0">
              <a:latin typeface="+mn-lt"/>
              <a:cs typeface="+mn-ea"/>
            </a:endParaRPr>
          </a:p>
          <a:p>
            <a:pPr marL="2857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0" dirty="0">
                <a:latin typeface="+mn-lt"/>
                <a:ea typeface="Open Sans"/>
                <a:cs typeface="+mn-ea"/>
              </a:rPr>
              <a:t>W orzecznictwie przyjmuje się, że dokumenty tworzące system realizacji programu operacyjnego (umowa o dofinansowanie, wytyczne, komunikaty opracowane przez instytucje zarządzające) stanowią wprawdzie specyficzne, ale prawne uregulowania i przyznaje się im walor źródła prawa. Projekty realizowane są przez beneficjentów na podstawie umowy o dofinansowanie, która stanowi podstawowe źródło uprawnień i obowiązków jej stron, w tym beneficjenta – wyrok NSA z 16 stycznia 2020 r., I GSK 1607/18</a:t>
            </a:r>
            <a:r>
              <a:rPr lang="pl-PL" sz="1600" dirty="0">
                <a:latin typeface="+mn-lt"/>
                <a:ea typeface="Open Sans"/>
                <a:cs typeface="+mn-ea"/>
              </a:rPr>
              <a:t>.</a:t>
            </a:r>
            <a:endParaRPr lang="pl-PL" sz="1600" b="0" dirty="0">
              <a:latin typeface="+mn-lt"/>
              <a:ea typeface="Open Sans"/>
              <a:cs typeface="Calibri"/>
            </a:endParaRPr>
          </a:p>
          <a:p>
            <a:pPr marL="28575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1600" b="0" dirty="0">
              <a:latin typeface="+mn-lt"/>
              <a:cs typeface="+mn-ea"/>
            </a:endParaRPr>
          </a:p>
          <a:p>
            <a:pPr marL="2857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0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„</a:t>
            </a:r>
            <a:r>
              <a:rPr lang="pl-PL" sz="1600" b="0" i="1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Podkreślenia wymaga również, że</a:t>
            </a:r>
            <a:r>
              <a:rPr lang="pl-PL" sz="1600" b="1" i="1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 przyjęcie wniosku o dofinansowanie i podpisanie z beneficjentem umowy nie oznacza, że wszystkie wydatki, które beneficjent przedstawił we wniosku o płatność zostaną uznane za kwalifikowalne</a:t>
            </a:r>
            <a:r>
              <a:rPr lang="pl-PL" sz="1600" b="0" i="1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. Ocena kwalifikowalności wydatków jest bowiem przeprowadzana na każdym etapie realizacji projektu. O uznaniu wydatku za kwalifikowalny decyduje nie tylko umieszczenie go we wniosku o dofinansowanie. Musi on być również poniesiony zgodnie </a:t>
            </a:r>
            <a:br>
              <a:rPr lang="pl-PL" sz="1600" i="1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</a:br>
            <a:r>
              <a:rPr lang="pl-PL" sz="1600" b="0" i="1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z obowiązującymi przepisami prawa i zapisami umowy o dofinansowanie projektu</a:t>
            </a:r>
            <a:r>
              <a:rPr lang="pl-PL" sz="1600" b="0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.” – wyrok WSA </a:t>
            </a:r>
            <a:br>
              <a:rPr lang="pl-PL" sz="1600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</a:br>
            <a:r>
              <a:rPr lang="pl-PL" sz="1600" b="0" dirty="0">
                <a:solidFill>
                  <a:srgbClr val="2B2B2B"/>
                </a:solidFill>
                <a:latin typeface="+mn-lt"/>
                <a:ea typeface="Open Sans"/>
                <a:cs typeface="+mn-ea"/>
              </a:rPr>
              <a:t>w Lublinie z dnia 16 maja 2019 r., sygn. akt III SA/Lu 51/19.</a:t>
            </a:r>
            <a:endParaRPr lang="pl-PL" sz="1600" b="0" dirty="0">
              <a:latin typeface="+mn-lt"/>
              <a:ea typeface="Open Sans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3BEC63B-0F22-6E6B-387F-DF5881245E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59340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96751E-1A95-F9CB-64C5-CCDA0BB9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+mn-lt"/>
              </a:rPr>
              <a:t>ZASADY ZAWIERANIA UMÓW WYNIKAJĄCE </a:t>
            </a: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Z WYTYCZNYCH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B90DD0-A4D9-D9C6-3979-37DADEDFA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pl-PL" b="0" dirty="0">
                <a:latin typeface="+mn-lt"/>
              </a:rPr>
              <a:t>Wytyczne przewidują dwa podstawowe sposoby postępowania przy zawieraniu umów </a:t>
            </a:r>
            <a:br>
              <a:rPr lang="pl-PL" b="0" dirty="0">
                <a:latin typeface="+mn-lt"/>
              </a:rPr>
            </a:br>
            <a:r>
              <a:rPr lang="pl-PL" b="0" dirty="0">
                <a:latin typeface="+mn-lt"/>
              </a:rPr>
              <a:t>(w zależności od wartości zamówienia i statusu zamawiającego):</a:t>
            </a:r>
            <a:endParaRPr lang="en-US" b="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</a:pPr>
            <a:endParaRPr lang="pl-PL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pl-PL" b="0" dirty="0">
                <a:latin typeface="+mn-lt"/>
              </a:rPr>
              <a:t>zgodnie z ustawą Prawo zamówień publicznych - Podrozdział 3.2 Wytycznych</a:t>
            </a:r>
            <a:endParaRPr lang="en-US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pl-PL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b="0" dirty="0">
                <a:latin typeface="+mn-lt"/>
              </a:rPr>
              <a:t>zgodnie z zasadą konkurencyjności, Podrozdział 3.2 Wytycznych. Do stosowania zasady konkurencyjności zobowiązani są beneficjenci: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+mn-lt"/>
            </a:endParaRPr>
          </a:p>
          <a:p>
            <a:pPr marL="504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0" dirty="0">
                <a:latin typeface="+mn-lt"/>
              </a:rPr>
              <a:t>nie będący podmiotem zobowiązanym do stosowania ustawy </a:t>
            </a:r>
            <a:r>
              <a:rPr lang="pl-PL" b="0" dirty="0" err="1">
                <a:latin typeface="+mn-lt"/>
              </a:rPr>
              <a:t>Pzp</a:t>
            </a:r>
            <a:r>
              <a:rPr lang="pl-PL" b="0" dirty="0">
                <a:latin typeface="+mn-lt"/>
              </a:rPr>
              <a:t> w przypadku zamówień powyżej 50 tys. PLN netto;</a:t>
            </a:r>
          </a:p>
          <a:p>
            <a:pPr marL="5040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0" dirty="0">
                <a:latin typeface="+mn-lt"/>
              </a:rPr>
              <a:t>będący podmiotem zobowiązanym do stosowania ustawy </a:t>
            </a:r>
            <a:r>
              <a:rPr lang="pl-PL" b="0" dirty="0" err="1">
                <a:latin typeface="+mn-lt"/>
              </a:rPr>
              <a:t>Pzp</a:t>
            </a:r>
            <a:r>
              <a:rPr lang="pl-PL" b="0" dirty="0">
                <a:latin typeface="+mn-lt"/>
              </a:rPr>
              <a:t>:</a:t>
            </a:r>
          </a:p>
          <a:p>
            <a:pPr marL="756000" indent="-2520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dirty="0">
                <a:latin typeface="+mn-lt"/>
              </a:rPr>
              <a:t>w przypadku zamówień o wartości nie przekraczającej kwoty 130 tys. PLN netto </a:t>
            </a:r>
            <a:br>
              <a:rPr lang="pl-PL" b="0" dirty="0">
                <a:latin typeface="+mn-lt"/>
              </a:rPr>
            </a:br>
            <a:r>
              <a:rPr lang="pl-PL" b="0" dirty="0">
                <a:latin typeface="+mn-lt"/>
              </a:rPr>
              <a:t>a jednocześnie przekraczającej 50 tys. PLN netto;</a:t>
            </a:r>
          </a:p>
          <a:p>
            <a:pPr marL="756000" indent="-2520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dirty="0">
                <a:latin typeface="+mn-lt"/>
              </a:rPr>
              <a:t>w przypadku zamówień sektorowych - o wartości niższej niż progi unijne </a:t>
            </a:r>
            <a:br>
              <a:rPr lang="pl-PL" b="0" dirty="0">
                <a:latin typeface="+mn-lt"/>
              </a:rPr>
            </a:br>
            <a:r>
              <a:rPr lang="pl-PL" b="0" dirty="0">
                <a:latin typeface="+mn-lt"/>
              </a:rPr>
              <a:t>a jednocześnie przekraczającej 50 tys. PLN netto.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9D926B-2DFC-ECF7-721F-C04EE90C1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251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7D677C-766F-9E22-F074-614D8B2A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BAZA KONKURENCYJNOŚCI 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8C8636-84F8-38DF-BB76-1B0D27D5C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865313"/>
            <a:ext cx="8640763" cy="467995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dirty="0">
                <a:latin typeface="+mn-lt"/>
                <a:cs typeface="+mn-ea"/>
              </a:rPr>
              <a:t>Dla zamówień udzielanych w projektach perspektywy 2021-2027, u</a:t>
            </a:r>
            <a:r>
              <a:rPr lang="en-US" sz="2000" b="0" dirty="0">
                <a:latin typeface="+mn-lt"/>
              </a:rPr>
              <a:t>publicznienie zapytania </a:t>
            </a:r>
            <a:r>
              <a:rPr lang="en-US" sz="2000" b="0" dirty="0" err="1">
                <a:latin typeface="+mn-lt"/>
              </a:rPr>
              <a:t>ofertowego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polega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na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jego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umieszczeniu</a:t>
            </a:r>
            <a:r>
              <a:rPr lang="en-US" sz="2000" b="0" dirty="0">
                <a:latin typeface="+mn-lt"/>
              </a:rPr>
              <a:t> w </a:t>
            </a:r>
            <a:r>
              <a:rPr lang="en-US" sz="2000" b="0" dirty="0" err="1">
                <a:latin typeface="+mn-lt"/>
              </a:rPr>
              <a:t>bazie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konkurencyjności</a:t>
            </a:r>
            <a:r>
              <a:rPr lang="en-US" sz="2000" b="0" dirty="0">
                <a:latin typeface="+mn-lt"/>
              </a:rPr>
              <a:t> (</a:t>
            </a:r>
            <a:r>
              <a:rPr lang="en-US" sz="2000" b="0" dirty="0">
                <a:latin typeface="+mn-lt"/>
                <a:hlinkClick r:id="rId2"/>
              </a:rPr>
              <a:t>https://bazakonkurencyjnosci.funduszeeuropejskie.gov.pl/</a:t>
            </a:r>
            <a:r>
              <a:rPr lang="en-US" sz="2000" b="0" dirty="0">
                <a:latin typeface="+mn-lt"/>
              </a:rPr>
              <a:t>), w </a:t>
            </a:r>
            <a:r>
              <a:rPr lang="en-US" sz="2000" b="0" dirty="0" err="1">
                <a:latin typeface="+mn-lt"/>
              </a:rPr>
              <a:t>przypadku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prowadzenia</a:t>
            </a:r>
            <a:r>
              <a:rPr lang="en-US" sz="2000" dirty="0">
                <a:latin typeface="+mn-lt"/>
              </a:rPr>
              <a:t> </a:t>
            </a:r>
            <a:r>
              <a:rPr lang="en-US" sz="2000" dirty="0" err="1">
                <a:latin typeface="+mn-lt"/>
              </a:rPr>
              <a:t>postępowania</a:t>
            </a:r>
            <a:r>
              <a:rPr lang="en-US" sz="2000" dirty="0">
                <a:latin typeface="+mn-lt"/>
              </a:rPr>
              <a:t> </a:t>
            </a:r>
            <a:r>
              <a:rPr lang="en-US" sz="2000" dirty="0" err="1">
                <a:latin typeface="+mn-lt"/>
              </a:rPr>
              <a:t>zgodnie</a:t>
            </a:r>
            <a:r>
              <a:rPr lang="en-US" sz="2000" dirty="0">
                <a:latin typeface="+mn-lt"/>
              </a:rPr>
              <a:t> z </a:t>
            </a:r>
            <a:r>
              <a:rPr lang="en-US" sz="2000" dirty="0" err="1">
                <a:latin typeface="+mn-lt"/>
              </a:rPr>
              <a:t>Zasadą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Konkurekcyjności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podrozdział</a:t>
            </a:r>
            <a:r>
              <a:rPr lang="en-US" sz="2000" dirty="0">
                <a:latin typeface="+mn-lt"/>
              </a:rPr>
              <a:t> 3.2 </a:t>
            </a:r>
            <a:r>
              <a:rPr lang="en-US" sz="2000" dirty="0" err="1">
                <a:latin typeface="+mn-lt"/>
              </a:rPr>
              <a:t>wytycznych</a:t>
            </a:r>
            <a:r>
              <a:rPr lang="en-US" sz="2000" dirty="0">
                <a:latin typeface="+mn-lt"/>
              </a:rPr>
              <a:t>) 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 </a:t>
            </a:r>
            <a:r>
              <a:rPr lang="en-US" sz="2000" dirty="0" err="1">
                <a:latin typeface="+mn-lt"/>
              </a:rPr>
              <a:t>braku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obowiązku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stosowania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ustawy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Prawo</a:t>
            </a:r>
            <a:r>
              <a:rPr lang="en-US" sz="2000" dirty="0">
                <a:latin typeface="+mn-lt"/>
              </a:rPr>
              <a:t> zamówień publicznych. </a:t>
            </a:r>
            <a:endParaRPr lang="pl-PL" sz="20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sz="2000" dirty="0"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4700BD-D5CB-FB7A-1BA4-65BB8246CB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18080BD-6DC8-1B50-4D4D-8F85D9505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23" y="3660678"/>
            <a:ext cx="8640763" cy="3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D8A331-F94F-4A28-D608-1FD84643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ROZPOCZĘCIE PROJEKTU PRZED PODPISANIEM UMOWY </a:t>
            </a:r>
            <a:br>
              <a:rPr lang="pl-PL" sz="2800" dirty="0">
                <a:latin typeface="+mn-lt"/>
              </a:rPr>
            </a:br>
            <a:r>
              <a:rPr lang="en-US" sz="2800" dirty="0">
                <a:latin typeface="+mn-lt"/>
              </a:rPr>
              <a:t>O  DOFINANSOWANIE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F3B266-201B-9755-2717-EE8C74FDC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340247"/>
            <a:ext cx="8640763" cy="46799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przypadku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gdy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wnioskodawca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rozpoczyna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realizację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projektu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na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własne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ryzyko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przed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podpisaniem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umowy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dofinansowanie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projektu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upublicznia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zapytanie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ofertowe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Bazie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Konkurencyjności</a:t>
            </a:r>
            <a:r>
              <a:rPr lang="en-US" sz="2000" b="0" dirty="0">
                <a:latin typeface="+mn-lt"/>
                <a:cs typeface="+mn-ea"/>
              </a:rPr>
              <a:t>.</a:t>
            </a:r>
            <a:endParaRPr lang="en-US" sz="200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b="0" dirty="0" err="1">
                <a:latin typeface="+mn-lt"/>
              </a:rPr>
              <a:t>Zgodnie</a:t>
            </a:r>
            <a:r>
              <a:rPr lang="en-US" sz="2000" b="0" dirty="0">
                <a:latin typeface="+mn-lt"/>
              </a:rPr>
              <a:t> z </a:t>
            </a:r>
            <a:r>
              <a:rPr lang="en-US" sz="2000" b="0" dirty="0" err="1">
                <a:latin typeface="+mn-lt"/>
              </a:rPr>
              <a:t>stanowiskiem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MKiŚ</a:t>
            </a:r>
            <a:r>
              <a:rPr lang="en-US" sz="2000" b="0" dirty="0">
                <a:latin typeface="+mn-lt"/>
              </a:rPr>
              <a:t> z </a:t>
            </a:r>
            <a:r>
              <a:rPr lang="en-US" sz="2000" b="0" dirty="0" err="1">
                <a:latin typeface="+mn-lt"/>
              </a:rPr>
              <a:t>dnia</a:t>
            </a:r>
            <a:r>
              <a:rPr lang="en-US" sz="2000" b="0" dirty="0">
                <a:latin typeface="+mn-lt"/>
              </a:rPr>
              <a:t> </a:t>
            </a:r>
            <a:r>
              <a:rPr lang="en-US" sz="2000" b="0" dirty="0">
                <a:latin typeface="+mn-lt"/>
                <a:cs typeface="+mn-ea"/>
              </a:rPr>
              <a:t>06.05.2021 r. DFE-WN.322.8.4.2021.JK, 1583991.5224924.4177465 (</a:t>
            </a:r>
            <a:r>
              <a:rPr lang="en-US" sz="2000" b="0" dirty="0" err="1">
                <a:latin typeface="+mn-lt"/>
                <a:cs typeface="+mn-ea"/>
              </a:rPr>
              <a:t>istnieje</a:t>
            </a:r>
            <a:r>
              <a:rPr lang="en-US" sz="2000" b="0" dirty="0">
                <a:latin typeface="+mn-lt"/>
                <a:cs typeface="+mn-ea"/>
              </a:rPr>
              <a:t> </a:t>
            </a:r>
            <a:r>
              <a:rPr lang="en-US" sz="2000" b="0" dirty="0" err="1">
                <a:latin typeface="+mn-lt"/>
                <a:cs typeface="+mn-ea"/>
              </a:rPr>
              <a:t>możliwość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zamieszczania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Bazie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Konkurencyjności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ogłoszeń</a:t>
            </a:r>
            <a:r>
              <a:rPr lang="en-US" sz="2000" b="0" dirty="0">
                <a:latin typeface="+mn-lt"/>
                <a:cs typeface="+mn-ea"/>
              </a:rPr>
              <a:t> o </a:t>
            </a:r>
            <a:r>
              <a:rPr lang="en-US" sz="2000" b="0" dirty="0" err="1">
                <a:latin typeface="+mn-lt"/>
                <a:cs typeface="+mn-ea"/>
              </a:rPr>
              <a:t>zamówieniu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przez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podmioty</a:t>
            </a:r>
            <a:r>
              <a:rPr lang="en-US" sz="2000" b="0" dirty="0">
                <a:latin typeface="+mn-lt"/>
                <a:cs typeface="+mn-ea"/>
              </a:rPr>
              <a:t>, </a:t>
            </a:r>
            <a:r>
              <a:rPr lang="en-US" sz="2000" b="0" dirty="0" err="1">
                <a:latin typeface="+mn-lt"/>
                <a:cs typeface="+mn-ea"/>
              </a:rPr>
              <a:t>które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mogą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być</a:t>
            </a:r>
            <a:r>
              <a:rPr lang="en-US" sz="2000" b="0" dirty="0">
                <a:latin typeface="+mn-lt"/>
                <a:cs typeface="+mn-ea"/>
              </a:rPr>
              <a:t> w </a:t>
            </a:r>
            <a:r>
              <a:rPr lang="en-US" sz="2000" b="0" dirty="0" err="1">
                <a:latin typeface="+mn-lt"/>
                <a:cs typeface="+mn-ea"/>
              </a:rPr>
              <a:t>przyszłości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zainteresowane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pozyskaniem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dofinansowania</a:t>
            </a:r>
            <a:r>
              <a:rPr lang="en-US" sz="2000" b="0" dirty="0">
                <a:latin typeface="+mn-lt"/>
                <a:cs typeface="+mn-ea"/>
              </a:rPr>
              <a:t> </a:t>
            </a:r>
            <a:br>
              <a:rPr lang="pl-PL" sz="2000" b="0" dirty="0">
                <a:latin typeface="+mn-lt"/>
                <a:cs typeface="+mn-ea"/>
              </a:rPr>
            </a:br>
            <a:r>
              <a:rPr lang="en-US" sz="2000" b="0" dirty="0">
                <a:latin typeface="+mn-lt"/>
                <a:cs typeface="+mn-ea"/>
              </a:rPr>
              <a:t>w </a:t>
            </a:r>
            <a:r>
              <a:rPr lang="en-US" sz="2000" b="0" dirty="0" err="1">
                <a:latin typeface="+mn-lt"/>
                <a:cs typeface="+mn-ea"/>
              </a:rPr>
              <a:t>ramach</a:t>
            </a:r>
            <a:r>
              <a:rPr lang="en-US" sz="2000" b="0" dirty="0">
                <a:latin typeface="+mn-lt"/>
                <a:cs typeface="+mn-ea"/>
              </a:rPr>
              <a:t> perspektywy </a:t>
            </a:r>
            <a:r>
              <a:rPr lang="en-US" sz="2000" b="0" dirty="0" err="1">
                <a:latin typeface="+mn-lt"/>
                <a:cs typeface="+mn-ea"/>
              </a:rPr>
              <a:t>finansowej</a:t>
            </a:r>
            <a:r>
              <a:rPr lang="en-US" sz="2000" b="0" dirty="0">
                <a:latin typeface="+mn-lt"/>
                <a:cs typeface="+mn-ea"/>
              </a:rPr>
              <a:t> 2021-2027 (</a:t>
            </a:r>
            <a:r>
              <a:rPr lang="en-US" sz="2000" b="0" dirty="0" err="1">
                <a:latin typeface="+mn-lt"/>
                <a:cs typeface="+mn-ea"/>
              </a:rPr>
              <a:t>potencjalni</a:t>
            </a:r>
            <a:r>
              <a:rPr lang="en-US" sz="2000" b="0" dirty="0">
                <a:latin typeface="+mn-lt"/>
                <a:cs typeface="+mn-ea"/>
              </a:rPr>
              <a:t> </a:t>
            </a:r>
            <a:r>
              <a:rPr lang="en-US" sz="2000" b="0" dirty="0" err="1">
                <a:latin typeface="+mn-lt"/>
                <a:cs typeface="+mn-ea"/>
              </a:rPr>
              <a:t>beneficjenci</a:t>
            </a:r>
            <a:r>
              <a:rPr lang="en-US" sz="2000" b="0" dirty="0">
                <a:latin typeface="+mn-lt"/>
                <a:cs typeface="+mn-ea"/>
              </a:rPr>
              <a:t>) </a:t>
            </a:r>
            <a:r>
              <a:rPr lang="en-US" sz="2000" b="1" dirty="0">
                <a:latin typeface="+mn-lt"/>
                <a:cs typeface="+mn-ea"/>
              </a:rPr>
              <a:t>pod </a:t>
            </a:r>
            <a:r>
              <a:rPr lang="en-US" sz="2000" b="1" dirty="0" err="1">
                <a:latin typeface="+mn-lt"/>
                <a:cs typeface="+mn-ea"/>
              </a:rPr>
              <a:t>wspólnym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numerem</a:t>
            </a:r>
            <a:r>
              <a:rPr lang="en-US" sz="2000" b="1" dirty="0">
                <a:latin typeface="+mn-lt"/>
                <a:cs typeface="+mn-ea"/>
              </a:rPr>
              <a:t> </a:t>
            </a:r>
            <a:r>
              <a:rPr lang="en-US" sz="2000" b="1" dirty="0" err="1">
                <a:latin typeface="+mn-lt"/>
                <a:cs typeface="+mn-ea"/>
              </a:rPr>
              <a:t>naboru</a:t>
            </a:r>
            <a:r>
              <a:rPr lang="en-US" sz="2000" b="1" dirty="0">
                <a:latin typeface="+mn-lt"/>
                <a:cs typeface="+mn-ea"/>
              </a:rPr>
              <a:t>: POPT.21.27.00-IZ.00-00-001/21</a:t>
            </a:r>
            <a:endParaRPr lang="en-US" sz="2000" b="1" dirty="0"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E1DB38-32A8-9202-AF3A-3C164CE347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620159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9044BC6C72A34B9C0A568124FF03F1" ma:contentTypeVersion="6" ma:contentTypeDescription="Utwórz nowy dokument." ma:contentTypeScope="" ma:versionID="41b8ce53e2d5d4ea23539c0d77c87cd1">
  <xsd:schema xmlns:xsd="http://www.w3.org/2001/XMLSchema" xmlns:xs="http://www.w3.org/2001/XMLSchema" xmlns:p="http://schemas.microsoft.com/office/2006/metadata/properties" xmlns:ns2="767e17ae-1ead-481f-8f98-bdc90805e283" xmlns:ns3="5cb453e2-dbd7-4906-96f2-aa4e7fd3ad66" targetNamespace="http://schemas.microsoft.com/office/2006/metadata/properties" ma:root="true" ma:fieldsID="b1faccf25168cfdca882ae53bac0f95b" ns2:_="" ns3:_="">
    <xsd:import namespace="767e17ae-1ead-481f-8f98-bdc90805e283"/>
    <xsd:import namespace="5cb453e2-dbd7-4906-96f2-aa4e7fd3ad6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e17ae-1ead-481f-8f98-bdc90805e2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b453e2-dbd7-4906-96f2-aa4e7fd3ad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67e17ae-1ead-481f-8f98-bdc90805e283">
      <UserInfo>
        <DisplayName>Korporowicz Łukasz</DisplayName>
        <AccountId>26</AccountId>
        <AccountType/>
      </UserInfo>
      <UserInfo>
        <DisplayName>Schuetz Aneta</DisplayName>
        <AccountId>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F4A51E2-9EA9-4D6B-AA5D-2F13767DDA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BD0A33-0FA1-4BD9-998C-6BAD09D67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7e17ae-1ead-481f-8f98-bdc90805e283"/>
    <ds:schemaRef ds:uri="5cb453e2-dbd7-4906-96f2-aa4e7fd3ad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B8E166-7F6D-4731-9C05-E982FC88DDF2}">
  <ds:schemaRefs>
    <ds:schemaRef ds:uri="http://schemas.microsoft.com/office/2006/metadata/properties"/>
    <ds:schemaRef ds:uri="http://schemas.microsoft.com/office/infopath/2007/PartnerControls"/>
    <ds:schemaRef ds:uri="767e17ae-1ead-481f-8f98-bdc90805e28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0</TotalTime>
  <Words>3260</Words>
  <Application>Microsoft Office PowerPoint</Application>
  <PresentationFormat>Niestandardowy</PresentationFormat>
  <Paragraphs>255</Paragraphs>
  <Slides>32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8" baseType="lpstr">
      <vt:lpstr>Arial</vt:lpstr>
      <vt:lpstr>Arial,Sans-Serif</vt:lpstr>
      <vt:lpstr>Calibri</vt:lpstr>
      <vt:lpstr>Open Sans</vt:lpstr>
      <vt:lpstr>Wingdings</vt:lpstr>
      <vt:lpstr>Motyw pakietu Office</vt:lpstr>
      <vt:lpstr>Slajd tytułowy</vt:lpstr>
      <vt:lpstr>Najważniejsze informacje</vt:lpstr>
      <vt:lpstr>PODSTAWY PRAWNE</vt:lpstr>
      <vt:lpstr>PODSTAWY PRAWNE</vt:lpstr>
      <vt:lpstr>PODSTAWY PRAWNE</vt:lpstr>
      <vt:lpstr>PODSTAWY PRAWNE</vt:lpstr>
      <vt:lpstr>ZASADY ZAWIERANIA UMÓW WYNIKAJĄCE  Z WYTYCZNYCH</vt:lpstr>
      <vt:lpstr>BAZA KONKURENCYJNOŚCI </vt:lpstr>
      <vt:lpstr>ROZPOCZĘCIE PROJEKTU PRZED PODPISANIEM UMOWY  O  DOFINANSOWANIE</vt:lpstr>
      <vt:lpstr>BAZA KONKURENCYJNOŚCI / KOMUNIKACJA</vt:lpstr>
      <vt:lpstr>BAZA KONKURENCYJNOŚCI / KOMUNIKACJA</vt:lpstr>
      <vt:lpstr>OFERTA POZA BAZĄ </vt:lpstr>
      <vt:lpstr>ODSTĄPIENIE OD KOMUNIKACJI  POPRZEZ BK2021</vt:lpstr>
      <vt:lpstr>ZA DUŻE ZAŁĄCZNIKI – OD STRONY OFERENTA</vt:lpstr>
      <vt:lpstr>ZASADY KWALIFIKOWALNOŚCI W PERSPEKTYWIE FINANSOWEJ 2021-2027</vt:lpstr>
      <vt:lpstr>ZASADY KWALIFIKOWALNOŚCI W PERSPEKTYWIE FINANSOWEJ 2021-2027 </vt:lpstr>
      <vt:lpstr>ZASADY KWALIFIKOWALNOŚCI W PERSPEKTYWIE FINANSOWEJ 2021-2027</vt:lpstr>
      <vt:lpstr>ZASADY KWALIFIKOWALNOŚCI W PERSPEKTYWIE FINANSOWEJ 2021-2027</vt:lpstr>
      <vt:lpstr>KONFLIKT INTERESÓW</vt:lpstr>
      <vt:lpstr>KONFLIKT INTERESÓW</vt:lpstr>
      <vt:lpstr>ZAPYTANIE OFERTOWE </vt:lpstr>
      <vt:lpstr>OPIS PRZEDMIOTU ZAMÓWIENIA</vt:lpstr>
      <vt:lpstr>WARUNKI UDZIAŁU W POSTĘPOWANIU </vt:lpstr>
      <vt:lpstr>KRYTERIA OCENY OFERT</vt:lpstr>
      <vt:lpstr>TERMIN SKŁADANIA OFERT</vt:lpstr>
      <vt:lpstr>WYBÓR NAJKORZYSTNIEJSZEJ OFERTY</vt:lpstr>
      <vt:lpstr>RAŻĄCO NISKA CENA</vt:lpstr>
      <vt:lpstr>UMOWA Z WYKONAWCĄ </vt:lpstr>
      <vt:lpstr>PROTOKÓŁ POSTĘPOWANIA</vt:lpstr>
      <vt:lpstr>NAJCZĘŚCIEJ STWIERDZANE NARUSZENIA W WYNIKU  KONTROLI PROCEDUR ZAWIERANIA UMÓW (PZP)</vt:lpstr>
      <vt:lpstr>NAJCZĘŚCIEJ STWIERDZANE NARUSZENIA W WYNIKU  KONTROLI PROCEDUR ZAWIERANIA UMÓW (WYTYCZNE)</vt:lpstr>
      <vt:lpstr>Dziękujemy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FEnIKS</dc:title>
  <dc:creator/>
  <cp:lastModifiedBy/>
  <cp:revision>144</cp:revision>
  <dcterms:created xsi:type="dcterms:W3CDTF">2023-09-15T11:09:44Z</dcterms:created>
  <dcterms:modified xsi:type="dcterms:W3CDTF">2024-01-18T14:19:30Z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0x010100849044BC6C72A34B9C0A568124FF03F1</vt:lpwstr>
  </property>
</Properties>
</file>