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7"/>
  </p:notesMasterIdLst>
  <p:handoutMasterIdLst>
    <p:handoutMasterId r:id="rId28"/>
  </p:handoutMasterIdLst>
  <p:sldIdLst>
    <p:sldId id="1520" r:id="rId5"/>
    <p:sldId id="271" r:id="rId6"/>
    <p:sldId id="1573" r:id="rId7"/>
    <p:sldId id="1587" r:id="rId8"/>
    <p:sldId id="1586" r:id="rId9"/>
    <p:sldId id="1589" r:id="rId10"/>
    <p:sldId id="1579" r:id="rId11"/>
    <p:sldId id="1581" r:id="rId12"/>
    <p:sldId id="1580" r:id="rId13"/>
    <p:sldId id="1582" r:id="rId14"/>
    <p:sldId id="1591" r:id="rId15"/>
    <p:sldId id="1584" r:id="rId16"/>
    <p:sldId id="1585" r:id="rId17"/>
    <p:sldId id="1576" r:id="rId18"/>
    <p:sldId id="1593" r:id="rId19"/>
    <p:sldId id="1594" r:id="rId20"/>
    <p:sldId id="1595" r:id="rId21"/>
    <p:sldId id="1596" r:id="rId22"/>
    <p:sldId id="1597" r:id="rId23"/>
    <p:sldId id="1541" r:id="rId24"/>
    <p:sldId id="1517" r:id="rId25"/>
    <p:sldId id="155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98"/>
  </p:normalViewPr>
  <p:slideViewPr>
    <p:cSldViewPr snapToGrid="0">
      <p:cViewPr varScale="1">
        <p:scale>
          <a:sx n="79" d="100"/>
          <a:sy n="79" d="100"/>
        </p:scale>
        <p:origin x="7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6/21/2026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6/21/2026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086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fosigw/cst2021" TargetMode="External"/><Relationship Id="rId7" Type="http://schemas.openxmlformats.org/officeDocument/2006/relationships/hyperlink" Target="mailto:ami.fenx@nfosigw.gov.pl" TargetMode="External"/><Relationship Id="rId2" Type="http://schemas.openxmlformats.org/officeDocument/2006/relationships/hyperlink" Target="https://sso.cst2021.gov.pl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feniks.gov.pl/dokumenty/instrukcja-uzytkownika-sl2021-obszar-wnioski-o-platnosc-wersja-dla-beneficjentow/" TargetMode="External"/><Relationship Id="rId5" Type="http://schemas.openxmlformats.org/officeDocument/2006/relationships/hyperlink" Target="https://www.youtube.com/@CST2021_channel/videos" TargetMode="External"/><Relationship Id="rId4" Type="http://schemas.openxmlformats.org/officeDocument/2006/relationships/hyperlink" Target="https://instrukcje.cst2021.gov.pl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2.jpeg"/><Relationship Id="rId7" Type="http://schemas.openxmlformats.org/officeDocument/2006/relationships/hyperlink" Target="https://www.facebook.com/NarodowyFunduszOchronySrodowiskaiGospodarkiWodnej" TargetMode="External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36.svg"/><Relationship Id="rId4" Type="http://schemas.openxmlformats.org/officeDocument/2006/relationships/image" Target="../media/image33.png"/><Relationship Id="rId9" Type="http://schemas.openxmlformats.org/officeDocument/2006/relationships/hyperlink" Target="https://www.linkedin.com/company/18824772/admin/page-posts/publishe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2920382"/>
            <a:ext cx="6675120" cy="2468880"/>
          </a:xfrm>
        </p:spPr>
        <p:txBody>
          <a:bodyPr anchor="t">
            <a:normAutofit/>
          </a:bodyPr>
          <a:lstStyle/>
          <a:p>
            <a:r>
              <a:rPr lang="pl-PL" dirty="0"/>
              <a:t>CST 2021 (SL2021) i Wniosek o płatność – wybrane zagadnienia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5413788"/>
            <a:ext cx="6675120" cy="640080"/>
          </a:xfrm>
        </p:spPr>
        <p:txBody>
          <a:bodyPr anchor="b">
            <a:normAutofit fontScale="85000" lnSpcReduction="20000"/>
          </a:bodyPr>
          <a:lstStyle/>
          <a:p>
            <a:r>
              <a:rPr lang="pl-PL" dirty="0"/>
              <a:t>Agnieszka Sulej-Kapusta, Departament Efektywności Energetycznej </a:t>
            </a:r>
          </a:p>
          <a:p>
            <a:r>
              <a:rPr lang="pl-PL" dirty="0"/>
              <a:t>Warszawa, 22.06.2026 r. </a:t>
            </a:r>
            <a:endParaRPr lang="en-US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C6D60-1772-C0BA-BD0F-0B7DB8BFA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96DB7E-85CA-88B8-7714-161EA1F75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723" y="1215957"/>
            <a:ext cx="9343225" cy="713366"/>
          </a:xfrm>
        </p:spPr>
        <p:txBody>
          <a:bodyPr/>
          <a:lstStyle/>
          <a:p>
            <a:r>
              <a:rPr lang="pl-PL" dirty="0"/>
              <a:t>ZMIANY DO UMOWY – KLASYFIKACJA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AFE193-6542-3D9A-F209-73089CE91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2172141"/>
            <a:ext cx="5181600" cy="3158615"/>
          </a:xfrm>
        </p:spPr>
        <p:txBody>
          <a:bodyPr>
            <a:normAutofit lnSpcReduction="10000"/>
          </a:bodyPr>
          <a:lstStyle/>
          <a:p>
            <a:pPr fontAlgn="t"/>
            <a:r>
              <a:rPr lang="pl-PL" sz="2000" b="1" dirty="0">
                <a:solidFill>
                  <a:schemeClr val="accent4"/>
                </a:solidFill>
              </a:rPr>
              <a:t>Zmiany niewymagające aneksu: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mają charakter techniczny lub organizacyjny,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nie wpływają na: </a:t>
            </a:r>
          </a:p>
          <a:p>
            <a:pPr marL="514350" lvl="1" indent="-285750" fontAlgn="t">
              <a:buFont typeface="Arial" panose="020B0604020202020204" pitchFamily="34" charset="0"/>
              <a:buChar char="•"/>
            </a:pPr>
            <a:r>
              <a:rPr lang="pl-PL" dirty="0"/>
              <a:t>zakres rzeczowy projektu,</a:t>
            </a:r>
          </a:p>
          <a:p>
            <a:pPr marL="514350" lvl="1" indent="-285750" fontAlgn="t">
              <a:buFont typeface="Arial" panose="020B0604020202020204" pitchFamily="34" charset="0"/>
              <a:buChar char="•"/>
            </a:pPr>
            <a:r>
              <a:rPr lang="pl-PL" dirty="0"/>
              <a:t>wysokość kosztów kwalifikowalnych,</a:t>
            </a:r>
          </a:p>
          <a:p>
            <a:pPr marL="514350" lvl="1" indent="-285750" fontAlgn="t">
              <a:buFont typeface="Arial" panose="020B0604020202020204" pitchFamily="34" charset="0"/>
              <a:buChar char="•"/>
            </a:pPr>
            <a:r>
              <a:rPr lang="pl-PL" dirty="0"/>
              <a:t>termin realizacji,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mogą wymagać jedynie aktualizacji danych w systemie,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są wprowadzane w drodze wymiany pism.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DF4043-A208-5F70-5592-B9187347D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782" y="2172141"/>
            <a:ext cx="5181600" cy="3158616"/>
          </a:xfrm>
        </p:spPr>
        <p:txBody>
          <a:bodyPr/>
          <a:lstStyle/>
          <a:p>
            <a:pPr fontAlgn="t"/>
            <a:r>
              <a:rPr lang="pl-PL" sz="2000" b="1" dirty="0">
                <a:solidFill>
                  <a:schemeClr val="accent4"/>
                </a:solidFill>
              </a:rPr>
              <a:t>Zmiany wymagające zgody / aneksu: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powodują niezgodność projektu z zatwierdzonym wnioskiem,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dotyczą kluczowych parametrów projektu, w tym: </a:t>
            </a:r>
          </a:p>
          <a:p>
            <a:pPr marL="514350" lvl="1" indent="-285750" fontAlgn="t">
              <a:buFont typeface="Arial" panose="020B0604020202020204" pitchFamily="34" charset="0"/>
              <a:buChar char="•"/>
            </a:pPr>
            <a:r>
              <a:rPr lang="pl-PL" dirty="0"/>
              <a:t>kosztów projektu,</a:t>
            </a:r>
          </a:p>
          <a:p>
            <a:pPr marL="514350" lvl="1" indent="-285750" fontAlgn="t">
              <a:buFont typeface="Arial" panose="020B0604020202020204" pitchFamily="34" charset="0"/>
              <a:buChar char="•"/>
            </a:pPr>
            <a:r>
              <a:rPr lang="pl-PL" dirty="0"/>
              <a:t>harmonogramu realizacji,</a:t>
            </a:r>
          </a:p>
          <a:p>
            <a:pPr marL="514350" lvl="1" indent="-285750" fontAlgn="t">
              <a:buFont typeface="Arial" panose="020B0604020202020204" pitchFamily="34" charset="0"/>
              <a:buChar char="•"/>
            </a:pPr>
            <a:r>
              <a:rPr lang="pl-PL" dirty="0"/>
              <a:t>wskaźników produktu/rezultatu,</a:t>
            </a:r>
          </a:p>
          <a:p>
            <a:pPr marL="514350" lvl="1" indent="-285750" fontAlgn="t">
              <a:buFont typeface="Arial" panose="020B0604020202020204" pitchFamily="34" charset="0"/>
              <a:buChar char="•"/>
            </a:pPr>
            <a:r>
              <a:rPr lang="pl-PL" dirty="0"/>
              <a:t>zakresu rzeczowego.</a:t>
            </a:r>
          </a:p>
          <a:p>
            <a:endParaRPr lang="pl-PL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C6D8C181-4E2D-60B4-2F1E-8586A5459BC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973138"/>
          </a:xfr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E99ECAA-532E-6219-2E01-D869E0483AFC}"/>
              </a:ext>
            </a:extLst>
          </p:cNvPr>
          <p:cNvSpPr txBox="1">
            <a:spLocks/>
          </p:cNvSpPr>
          <p:nvPr/>
        </p:nvSpPr>
        <p:spPr>
          <a:xfrm>
            <a:off x="2544772" y="4926680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865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123B4-8215-A899-4F43-BCCBCD6B3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AE0129E-8824-679D-E460-ED7C1C28FD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170" y="2023354"/>
            <a:ext cx="11021487" cy="4163437"/>
          </a:xfrm>
        </p:spPr>
        <p:txBody>
          <a:bodyPr anchor="t">
            <a:no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sz="1600" dirty="0"/>
              <a:t>aktualizacja danych przed podpisaniem umowy, które nie przeniosły się z WoD2021 (WOZ 1)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sz="1600" dirty="0"/>
              <a:t>aktualizacja załączników zgodnie z zapisami zawartej Umowy,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sz="1600" dirty="0"/>
              <a:t>zmiana harmonogramu płatności – przesunięcia pomiędzy kwartałami (Uwaga: wymagana aktualizacja w bloku harmonogram płatności)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sz="1600" dirty="0"/>
              <a:t>drobne zmiany opisów działań lub etapów projektu (bez zmiany zakresu),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sz="1600" dirty="0"/>
              <a:t>zmiany w działaniach informacyjno‑promocyjnych (np. formy promocji).</a:t>
            </a:r>
          </a:p>
          <a:p>
            <a:pPr fontAlgn="t"/>
            <a:endParaRPr lang="pl-PL" sz="1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B. Zmiany niewymagające aktualizacji w </a:t>
            </a:r>
            <a:r>
              <a:rPr lang="pl-PL" sz="2400" b="1" dirty="0">
                <a:solidFill>
                  <a:srgbClr val="004066"/>
                </a:solidFill>
                <a:latin typeface="Source Sans 3"/>
              </a:rPr>
              <a:t>SL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2021: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sz="1600" dirty="0"/>
              <a:t>aktualizacja harmonogramu realizacji projektu (Zał. nr 3 do </a:t>
            </a:r>
            <a:r>
              <a:rPr lang="pl-PL" sz="1600" dirty="0" err="1"/>
              <a:t>UoD</a:t>
            </a:r>
            <a:r>
              <a:rPr lang="pl-PL" sz="1600" dirty="0"/>
              <a:t>) (przesunięcie kosztów pomiędzy kwartałami)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sz="1600" dirty="0"/>
              <a:t>zmiana rachunku bankowego Beneficjenta,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sz="1600" dirty="0"/>
              <a:t>zmiany organizacyjne po stronie Beneficjenta (np. zmiana koordynatora projektu).</a:t>
            </a:r>
            <a:endParaRPr lang="pl-PL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083CE8A-5DAF-B1AC-A644-8B6D2F90EB65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101DE9F3-D17D-9814-727D-2026C513B3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7421"/>
            <a:ext cx="12192000" cy="972457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C828F0F-70F3-1E73-AF00-BF748012B5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993" y="1196812"/>
            <a:ext cx="11022013" cy="826542"/>
          </a:xfrm>
        </p:spPr>
        <p:txBody>
          <a:bodyPr>
            <a:normAutofit fontScale="25000" lnSpcReduction="20000"/>
          </a:bodyPr>
          <a:lstStyle/>
          <a:p>
            <a:r>
              <a:rPr kumimoji="0" lang="pl-PL" sz="11200" b="1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ZMIANY BEZ ANEKSU (</a:t>
            </a:r>
            <a:r>
              <a:rPr kumimoji="0" lang="pl-PL" sz="11200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wymiana pism</a:t>
            </a:r>
            <a:r>
              <a:rPr kumimoji="0" lang="pl-PL" sz="11200" b="1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) – przykłady </a:t>
            </a:r>
          </a:p>
          <a:p>
            <a:r>
              <a:rPr lang="pl-PL" sz="9600" b="1" dirty="0">
                <a:solidFill>
                  <a:schemeClr val="accent4"/>
                </a:solidFill>
                <a:latin typeface="+mj-lt"/>
              </a:rPr>
              <a:t>A. Zmiany wymagające aktualizacji w SL2021:</a:t>
            </a:r>
            <a:endParaRPr lang="pl-PL" sz="9600" dirty="0">
              <a:latin typeface="+mj-lt"/>
            </a:endParaRPr>
          </a:p>
          <a:p>
            <a:br>
              <a:rPr lang="pl-PL" b="0" dirty="0"/>
            </a:br>
            <a:endParaRPr lang="pl-PL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9378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85EE2-D1EC-D560-3437-CA9565866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AE5EF4B-4878-A149-80F2-112704E8EF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352" y="2071992"/>
            <a:ext cx="11021487" cy="3715966"/>
          </a:xfrm>
        </p:spPr>
        <p:txBody>
          <a:bodyPr anchor="t">
            <a:noAutofit/>
          </a:bodyPr>
          <a:lstStyle/>
          <a:p>
            <a:pPr fontAlgn="t"/>
            <a:r>
              <a:rPr lang="pl-PL" dirty="0"/>
              <a:t>Wniosek o zmianę może utworzyć Beneficjent lub pracownik instytucji – koordynator projektu </a:t>
            </a:r>
            <a:r>
              <a:rPr lang="pl-PL" i="1" dirty="0"/>
              <a:t>(wersja preferowana)</a:t>
            </a:r>
            <a:endParaRPr lang="pl-PL" dirty="0"/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Zasady obsługi: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wniosek roboczy może zostać usunięty przez użytkownika z rolą </a:t>
            </a:r>
            <a:r>
              <a:rPr lang="pl-PL" b="1" dirty="0"/>
              <a:t>Zarządzający</a:t>
            </a:r>
            <a:r>
              <a:rPr lang="pl-PL" dirty="0"/>
              <a:t>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w danym momencie możliwe jest procedowanie tylko </a:t>
            </a:r>
            <a:r>
              <a:rPr lang="pl-PL" b="1" dirty="0"/>
              <a:t>jednego wniosku o zmianę</a:t>
            </a:r>
            <a:r>
              <a:rPr lang="pl-PL" dirty="0"/>
              <a:t>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nowy wniosek można utworzyć po zaakceptowaniu lub odrzuceniu poprzedniego.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Ograniczenia:</a:t>
            </a:r>
            <a:endParaRPr lang="pl-PL" dirty="0">
              <a:solidFill>
                <a:schemeClr val="accent4"/>
              </a:solidFill>
            </a:endParaRPr>
          </a:p>
          <a:p>
            <a:pPr fontAlgn="t"/>
            <a:r>
              <a:rPr lang="pl-PL" dirty="0"/>
              <a:t>brak możliwości edycji wniosku przekazanego do drugiej strony.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B534180-0027-67DC-1754-2C58D3ABBF45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60641D9F-4D93-74F8-E261-2D4D0EF4A9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860F954-0486-BE34-897C-AE35CC5BE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826" y="1215958"/>
            <a:ext cx="11022013" cy="856034"/>
          </a:xfrm>
        </p:spPr>
        <p:txBody>
          <a:bodyPr>
            <a:normAutofit fontScale="90000" lnSpcReduction="10000"/>
          </a:bodyPr>
          <a:lstStyle/>
          <a:p>
            <a:br>
              <a:rPr lang="pl-PL" b="0" dirty="0"/>
            </a:br>
            <a:r>
              <a:rPr lang="pl-PL" sz="3300" b="1" dirty="0"/>
              <a:t>WNIOSEK O ZMIANĘ – ZASADY:</a:t>
            </a:r>
            <a:br>
              <a:rPr lang="pl-PL" b="1" dirty="0"/>
            </a:br>
            <a:endParaRPr lang="pl-PL" b="1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676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005FF-87DF-5F3C-56D8-6B019958E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F91805-9B4E-EEC2-6592-2293B65479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826" y="1819072"/>
            <a:ext cx="11021487" cy="3968885"/>
          </a:xfrm>
        </p:spPr>
        <p:txBody>
          <a:bodyPr anchor="t">
            <a:noAutofit/>
          </a:bodyPr>
          <a:lstStyle/>
          <a:p>
            <a:pPr fontAlgn="t"/>
            <a:r>
              <a:rPr lang="pl-PL" b="1" dirty="0">
                <a:solidFill>
                  <a:schemeClr val="accent4"/>
                </a:solidFill>
              </a:rPr>
              <a:t>Przed złożeniem wniosku: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zalecane jest uzgodnienie zakresu zmiany z Instytucją,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należy ustalić sposób procedowania (kto wprowadza zmiany w systemie).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Procedowanie: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sposób rozpatrywania zależy od rodzaju zmiany (czy wymaga aneksu),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zatwierdzenie wniosku w SL2021 następuje po uzyskaniu zgody Instytucji lub w momencie podpisania aneksu do Umowy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Skutek akceptacji: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dane zapisane we wniosku stają się aktualną wersją projektu oraz obowiązującą podstawą rozliczeń i monitorowania.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BCCA3A5-C6CB-29F4-628F-C8682B4A1245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FD026454-3340-AD60-C7EF-B24C1D5EFEC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F864BA-2734-063E-0C7F-5821485F5B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300" y="1070043"/>
            <a:ext cx="11022013" cy="749029"/>
          </a:xfrm>
        </p:spPr>
        <p:txBody>
          <a:bodyPr>
            <a:normAutofit fontScale="97500" lnSpcReduction="10000"/>
          </a:bodyPr>
          <a:lstStyle/>
          <a:p>
            <a:br>
              <a:rPr lang="pl-PL" b="0" dirty="0"/>
            </a:br>
            <a:r>
              <a:rPr lang="pl-PL" sz="3300" b="1" dirty="0"/>
              <a:t>WNIOSEK O ZMIANĘ – PROCES:</a:t>
            </a:r>
            <a:endParaRPr lang="pl-PL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721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F66B7-D0B8-C826-BCBF-B5BDA5667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05BE83-5D70-DD2C-621C-D405295D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8" y="1080922"/>
            <a:ext cx="11468560" cy="549534"/>
          </a:xfrm>
        </p:spPr>
        <p:txBody>
          <a:bodyPr>
            <a:normAutofit fontScale="90000"/>
          </a:bodyPr>
          <a:lstStyle/>
          <a:p>
            <a:r>
              <a:rPr lang="pl-PL" dirty="0"/>
              <a:t>Harmonogram płatności w SL2021</a:t>
            </a:r>
            <a:br>
              <a:rPr lang="pl-PL" b="0" dirty="0"/>
            </a:br>
            <a:br>
              <a:rPr lang="pl-PL" b="0" dirty="0"/>
            </a:br>
            <a:endParaRPr lang="pl-PL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13A64E-B54C-2874-6080-DF40052016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098" y="1630457"/>
            <a:ext cx="11809379" cy="5101084"/>
          </a:xfrm>
        </p:spPr>
        <p:txBody>
          <a:bodyPr anchor="t">
            <a:noAutofit/>
          </a:bodyPr>
          <a:lstStyle/>
          <a:p>
            <a:pPr fontAlgn="t"/>
            <a:r>
              <a:rPr lang="pl-PL" b="1" dirty="0">
                <a:solidFill>
                  <a:schemeClr val="accent4"/>
                </a:solidFill>
              </a:rPr>
              <a:t>Zasady ogólne: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pierwszy harmonogram należy złożyć </a:t>
            </a:r>
            <a:r>
              <a:rPr lang="pl-PL" b="1" dirty="0"/>
              <a:t>w ciągu 3 dni roboczych od podpisania umowy</a:t>
            </a:r>
            <a:r>
              <a:rPr lang="pl-PL" dirty="0"/>
              <a:t>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harmonogram podlega aktualizacji zgodnie z zapisami Umowy o dofinansowanie, lub na wezwanie Instytucji Wdrażającej.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Zakres danych: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dane prezentowane </a:t>
            </a:r>
            <a:r>
              <a:rPr lang="pl-PL" b="1" dirty="0"/>
              <a:t>w układzie miesięcznym (wymóg)</a:t>
            </a:r>
            <a:r>
              <a:rPr lang="pl-PL" dirty="0"/>
              <a:t>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obejmują: planowane wydatki kwalifikowalne oraz wnioskowane kwoty refundacji i zaliczek (jeśli dotyczy),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harmonogram powinien obejmować </a:t>
            </a:r>
            <a:r>
              <a:rPr lang="pl-PL" b="1" dirty="0"/>
              <a:t>cały okres realizacji projektu</a:t>
            </a:r>
            <a:r>
              <a:rPr lang="pl-PL" dirty="0"/>
              <a:t>.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Procedura: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harmonogram należy przekazać do IW (</a:t>
            </a:r>
            <a:r>
              <a:rPr lang="pl-PL" b="1" dirty="0"/>
              <a:t>funkcja „prześlij”</a:t>
            </a:r>
            <a:r>
              <a:rPr lang="pl-PL" dirty="0"/>
              <a:t>),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może zostać: zatwierdzony lub zwrócony do poprawy,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utworzenie nowej wersji harmonogramu możliwe po zatwierdzeniu poprzedniej przez IW.</a:t>
            </a:r>
          </a:p>
          <a:p>
            <a:pPr fontAlgn="t"/>
            <a:r>
              <a:rPr lang="pl-PL" sz="2000" b="1" dirty="0">
                <a:solidFill>
                  <a:schemeClr val="accent4"/>
                </a:solidFill>
              </a:rPr>
              <a:t>Najczęstszy błąd: brak spójności harmonogramu z wnioskami o płatność</a:t>
            </a:r>
          </a:p>
          <a:p>
            <a:pPr fontAlgn="t"/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B571951-E9DF-0BC5-837A-D5EE864F09F7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460E3043-E908-50DE-BDBA-39839DFC94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4829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D7CE1-5DA3-FF11-792B-57646F107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AA17A8-23F5-8BDC-6BDF-840DB789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16" y="1080922"/>
            <a:ext cx="11127741" cy="549534"/>
          </a:xfrm>
        </p:spPr>
        <p:txBody>
          <a:bodyPr>
            <a:normAutofit fontScale="90000"/>
          </a:bodyPr>
          <a:lstStyle/>
          <a:p>
            <a:r>
              <a:rPr lang="pl-PL" dirty="0"/>
              <a:t>Zamówienia publiczne – rola modułu</a:t>
            </a:r>
            <a:br>
              <a:rPr lang="pl-PL" dirty="0"/>
            </a:br>
            <a:br>
              <a:rPr lang="pl-PL" dirty="0"/>
            </a:br>
            <a:br>
              <a:rPr lang="pl-PL" b="0" dirty="0"/>
            </a:br>
            <a:endParaRPr lang="pl-PL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06F2EFD-E5FE-E4C7-B6A3-593F295833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16" y="1630457"/>
            <a:ext cx="11468561" cy="3836488"/>
          </a:xfrm>
        </p:spPr>
        <p:txBody>
          <a:bodyPr anchor="t">
            <a:noAutofit/>
          </a:bodyPr>
          <a:lstStyle/>
          <a:p>
            <a:pPr fontAlgn="t"/>
            <a:r>
              <a:rPr lang="pl-PL" b="1" dirty="0">
                <a:solidFill>
                  <a:schemeClr val="accent4"/>
                </a:solidFill>
              </a:rPr>
              <a:t>Moduł „Zamówienia publiczne” w SL2021 służy do: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gromadzenia danych o postępowaniach prowadzonych w projekcie,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raportowania informacji o zamówieniach i zawartych kontraktach,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powiązania wydatków z konkretnymi umowami z wykonawcami.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Zakres: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zamówienia realizowane na podstawie PZP,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zamówienia poniżej progów (jeśli nie są objęte Bazą konkurencyjności),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wszystkie tryby udzielania zamówień.</a:t>
            </a:r>
          </a:p>
          <a:p>
            <a:pPr fontAlgn="t"/>
            <a:r>
              <a:rPr lang="pl-PL" dirty="0"/>
              <a:t>Dane z modułu są wykorzystywane m.in. przy rozliczaniu wydatków w </a:t>
            </a:r>
            <a:r>
              <a:rPr lang="pl-PL" dirty="0" err="1"/>
              <a:t>WoP</a:t>
            </a:r>
            <a:r>
              <a:rPr lang="pl-PL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5FF552F-927A-82B5-AD3F-B217EF6DE9C1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F7144912-B52D-35AA-4837-2A7E0CFAA8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9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CD5F6-EBD2-C847-CBD5-543B0654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D3A5DB-EAEE-CC22-8F5A-C0064569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16" y="1080922"/>
            <a:ext cx="11127741" cy="549534"/>
          </a:xfrm>
        </p:spPr>
        <p:txBody>
          <a:bodyPr>
            <a:normAutofit fontScale="90000"/>
          </a:bodyPr>
          <a:lstStyle/>
          <a:p>
            <a:r>
              <a:rPr lang="pl-PL" dirty="0"/>
              <a:t>Zamówienia publiczne – wprowadzanie danych</a:t>
            </a:r>
            <a:br>
              <a:rPr lang="pl-PL" dirty="0"/>
            </a:br>
            <a:br>
              <a:rPr lang="pl-PL" dirty="0"/>
            </a:br>
            <a:br>
              <a:rPr lang="pl-PL" b="0" dirty="0"/>
            </a:br>
            <a:br>
              <a:rPr lang="pl-PL" b="0" dirty="0"/>
            </a:br>
            <a:endParaRPr lang="pl-PL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D4529BB-A8FA-1EEE-DEE6-B4719EFE5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17" y="1630457"/>
            <a:ext cx="11468560" cy="5101084"/>
          </a:xfrm>
        </p:spPr>
        <p:txBody>
          <a:bodyPr anchor="t">
            <a:noAutofit/>
          </a:bodyPr>
          <a:lstStyle/>
          <a:p>
            <a:pPr fontAlgn="t"/>
            <a:r>
              <a:rPr lang="pl-PL" b="1" dirty="0">
                <a:solidFill>
                  <a:schemeClr val="accent4"/>
                </a:solidFill>
              </a:rPr>
              <a:t>Do modułu należy wprowadzać: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informacje o przeprowadzonych postępowaniach,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dane o zawartych umowach (kontraktach),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informacje o wykonawcach i wartościach zamówień.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Termin: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dane należy uzupełniać </a:t>
            </a:r>
            <a:r>
              <a:rPr lang="pl-PL" b="1" dirty="0"/>
              <a:t>niezwłocznie po rozstrzygnięciu postępowania i zawarciu umowy</a:t>
            </a:r>
            <a:r>
              <a:rPr lang="pl-PL" dirty="0"/>
              <a:t>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nie później niż przed rozliczeniem wydatków w </a:t>
            </a:r>
            <a:r>
              <a:rPr lang="pl-PL" dirty="0" err="1"/>
              <a:t>WoP</a:t>
            </a:r>
            <a:r>
              <a:rPr lang="pl-PL" dirty="0"/>
              <a:t>.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Ważne: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brak danych o kontrakcie = brak możliwości prawidłowego rozliczenia wydatku,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informacje powinny być zgodne z dokumentacją przetargową i umową.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A48A91B-3F58-6DD1-94AA-9C9AE79B9EA0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B4B2D269-62D0-AD03-AB00-C7917378F74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2771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B15F9-0C34-E02E-D88F-FD01113EA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96EC4E6-6DC3-31F5-E3BC-61318752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8" y="1080922"/>
            <a:ext cx="11468560" cy="549534"/>
          </a:xfrm>
        </p:spPr>
        <p:txBody>
          <a:bodyPr>
            <a:normAutofit fontScale="90000"/>
          </a:bodyPr>
          <a:lstStyle/>
          <a:p>
            <a:r>
              <a:rPr lang="pl-PL" dirty="0"/>
              <a:t>Zamówienia i kontrakty – zasady w sl2021</a:t>
            </a:r>
            <a:br>
              <a:rPr lang="pl-PL" dirty="0"/>
            </a:br>
            <a:br>
              <a:rPr lang="pl-PL" dirty="0"/>
            </a:br>
            <a:br>
              <a:rPr lang="pl-PL" b="0" dirty="0"/>
            </a:br>
            <a:br>
              <a:rPr lang="pl-PL" b="0" dirty="0"/>
            </a:br>
            <a:endParaRPr lang="pl-PL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30F847-D66A-585E-8A7B-A038CACC6F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098" y="1630457"/>
            <a:ext cx="11809379" cy="5101084"/>
          </a:xfrm>
        </p:spPr>
        <p:txBody>
          <a:bodyPr anchor="t">
            <a:noAutofit/>
          </a:bodyPr>
          <a:lstStyle/>
          <a:p>
            <a:pPr fontAlgn="t">
              <a:lnSpc>
                <a:spcPct val="80000"/>
              </a:lnSpc>
            </a:pPr>
            <a:r>
              <a:rPr lang="pl-PL" b="1" dirty="0">
                <a:solidFill>
                  <a:schemeClr val="accent4"/>
                </a:solidFill>
              </a:rPr>
              <a:t>Proces:</a:t>
            </a:r>
          </a:p>
          <a:p>
            <a:pPr marL="342900" indent="-342900" fontAlgn="t">
              <a:lnSpc>
                <a:spcPct val="80000"/>
              </a:lnSpc>
              <a:buFont typeface="+mj-lt"/>
              <a:buAutoNum type="arabicPeriod"/>
            </a:pPr>
            <a:r>
              <a:rPr lang="pl-PL" dirty="0"/>
              <a:t>Wprowadzenie danych o zamówieniu</a:t>
            </a:r>
          </a:p>
          <a:p>
            <a:pPr marL="342900" indent="-342900" fontAlgn="t">
              <a:lnSpc>
                <a:spcPct val="80000"/>
              </a:lnSpc>
              <a:buFont typeface="+mj-lt"/>
              <a:buAutoNum type="arabicPeriod"/>
            </a:pPr>
            <a:r>
              <a:rPr lang="pl-PL" dirty="0"/>
              <a:t>Przekazanie do IW (</a:t>
            </a:r>
            <a:r>
              <a:rPr lang="pl-PL" b="1" dirty="0"/>
              <a:t>funkcja „prześlij”</a:t>
            </a:r>
            <a:r>
              <a:rPr lang="pl-PL" dirty="0"/>
              <a:t>)</a:t>
            </a:r>
          </a:p>
          <a:p>
            <a:pPr marL="342900" indent="-342900" fontAlgn="t">
              <a:lnSpc>
                <a:spcPct val="80000"/>
              </a:lnSpc>
              <a:buFont typeface="+mj-lt"/>
              <a:buAutoNum type="arabicPeriod"/>
            </a:pPr>
            <a:r>
              <a:rPr lang="pl-PL" dirty="0"/>
              <a:t>Dodanie kontraktu (po przesłaniu zamówienia)</a:t>
            </a:r>
          </a:p>
          <a:p>
            <a:pPr marL="342900" indent="-342900" fontAlgn="t">
              <a:lnSpc>
                <a:spcPct val="80000"/>
              </a:lnSpc>
              <a:buFont typeface="+mj-lt"/>
              <a:buAutoNum type="arabicPeriod"/>
            </a:pPr>
            <a:r>
              <a:rPr lang="pl-PL" dirty="0"/>
              <a:t>Przekazanie kontraktu do IW</a:t>
            </a:r>
          </a:p>
          <a:p>
            <a:pPr fontAlgn="t">
              <a:lnSpc>
                <a:spcPct val="80000"/>
              </a:lnSpc>
            </a:pPr>
            <a:r>
              <a:rPr lang="pl-PL" b="1" dirty="0">
                <a:solidFill>
                  <a:schemeClr val="accent4"/>
                </a:solidFill>
              </a:rPr>
              <a:t>Wymogi: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dirty="0"/>
              <a:t>zamówienia i kontrakty należy przesyłać na poziom instytucji,</a:t>
            </a:r>
          </a:p>
          <a:p>
            <a:pPr marL="285750" indent="-285750" fontAlgn="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dirty="0"/>
              <a:t>nieprzesłane kontrakty </a:t>
            </a:r>
            <a:r>
              <a:rPr lang="pl-PL" b="1" dirty="0"/>
              <a:t>nie są widoczne w </a:t>
            </a:r>
            <a:r>
              <a:rPr lang="pl-PL" b="1" dirty="0" err="1"/>
              <a:t>WoP</a:t>
            </a:r>
            <a:r>
              <a:rPr lang="pl-PL" dirty="0"/>
              <a:t>,</a:t>
            </a:r>
          </a:p>
          <a:p>
            <a:pPr marL="285750" indent="-285750" fontAlgn="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dirty="0"/>
              <a:t>do kontraktu należy dołączyć dokumenty, np.: umowę z wykonawcą, harmonogram, aneksy, kosztorysy, opis przedmiotu zamówienia.</a:t>
            </a:r>
          </a:p>
          <a:p>
            <a:pPr fontAlgn="t">
              <a:lnSpc>
                <a:spcPct val="80000"/>
              </a:lnSpc>
            </a:pPr>
            <a:r>
              <a:rPr lang="pl-PL" b="1" dirty="0">
                <a:solidFill>
                  <a:schemeClr val="accent4"/>
                </a:solidFill>
              </a:rPr>
              <a:t>Dodatkowo: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dirty="0"/>
              <a:t>zamówienie/kontrakt może zostać zwrócony do poprawy,</a:t>
            </a:r>
          </a:p>
          <a:p>
            <a:pPr marL="285750" indent="-285750" fontAlgn="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dirty="0"/>
              <a:t>po zwrocie możliwa jest edycja i uzupełnianie dokumentów.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C5BE637-2A90-AFA8-4F1D-BF2012905B83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5867841F-3A63-617C-40B4-43A53BBDF36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4862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B299D-E581-7127-0184-2BAC04E52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CE035E-2700-BC16-1E6A-FC56BBB3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79" y="1042858"/>
            <a:ext cx="11167003" cy="549534"/>
          </a:xfrm>
        </p:spPr>
        <p:txBody>
          <a:bodyPr>
            <a:normAutofit fontScale="90000"/>
          </a:bodyPr>
          <a:lstStyle/>
          <a:p>
            <a:r>
              <a:rPr lang="pl-PL" dirty="0"/>
              <a:t>Podpis wniosku o płatność – zasady</a:t>
            </a:r>
            <a:br>
              <a:rPr lang="pl-PL" b="0" dirty="0"/>
            </a:br>
            <a:br>
              <a:rPr lang="pl-PL" dirty="0"/>
            </a:br>
            <a:br>
              <a:rPr lang="pl-PL" dirty="0"/>
            </a:br>
            <a:br>
              <a:rPr lang="pl-PL" b="0" dirty="0"/>
            </a:br>
            <a:br>
              <a:rPr lang="pl-PL" b="0" dirty="0"/>
            </a:br>
            <a:endParaRPr lang="pl-PL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BA533A8-F109-1D43-1C50-E85949A6A2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9379" y="1867711"/>
            <a:ext cx="10933890" cy="4025253"/>
          </a:xfrm>
        </p:spPr>
        <p:txBody>
          <a:bodyPr anchor="t">
            <a:noAutofit/>
          </a:bodyPr>
          <a:lstStyle/>
          <a:p>
            <a:pPr fontAlgn="t"/>
            <a:r>
              <a:rPr lang="pl-PL" b="1" dirty="0">
                <a:solidFill>
                  <a:schemeClr val="accent4"/>
                </a:solidFill>
              </a:rPr>
              <a:t>Wnioski o płatność w SL2021 powinny być podpisywane: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4"/>
                </a:solidFill>
              </a:rPr>
              <a:t>kwalifikowanym podpisem elektronicznym </a:t>
            </a:r>
            <a:r>
              <a:rPr lang="pl-PL" dirty="0"/>
              <a:t>przez osoby uprawnione,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zgodnie z zapisami Umowy o dofinansowanie.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Dopuszczalne rozwiązanie awaryjne: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użycie certyfikatu niekwalifikowanego → tylko w przypadku problemów technicznych z podpisem kwalifikowanym.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Obowiązek Beneficjenta: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złożenie </a:t>
            </a:r>
            <a:r>
              <a:rPr lang="pl-PL" b="1" dirty="0"/>
              <a:t>listy osób upoważnionych do podpisu</a:t>
            </a:r>
            <a:r>
              <a:rPr lang="pl-PL" dirty="0"/>
              <a:t> wraz z pierwszym </a:t>
            </a:r>
            <a:r>
              <a:rPr lang="pl-PL" dirty="0" err="1"/>
              <a:t>WoP</a:t>
            </a:r>
            <a:r>
              <a:rPr lang="pl-PL" dirty="0"/>
              <a:t>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aktualizacja listy w przypadku zmian.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Nie każda osoba w systemie może podpisać </a:t>
            </a:r>
            <a:r>
              <a:rPr lang="pl-PL" b="1" dirty="0" err="1">
                <a:solidFill>
                  <a:schemeClr val="accent4"/>
                </a:solidFill>
              </a:rPr>
              <a:t>WoP</a:t>
            </a:r>
            <a:r>
              <a:rPr lang="pl-PL" b="1" dirty="0">
                <a:solidFill>
                  <a:schemeClr val="accent4"/>
                </a:solidFill>
              </a:rPr>
              <a:t> – tylko formalnie upoważniona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85652E8-2668-4383-C69D-B32551454BD1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10CFF148-5A19-CC34-3250-E872A14D678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5617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B2D89-3F9C-99B5-4C0C-4EB178792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4B61ED-BDB6-9F6B-0C44-2F26406E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4" y="1080923"/>
            <a:ext cx="11167003" cy="549534"/>
          </a:xfrm>
        </p:spPr>
        <p:txBody>
          <a:bodyPr>
            <a:normAutofit fontScale="90000"/>
          </a:bodyPr>
          <a:lstStyle/>
          <a:p>
            <a:r>
              <a:rPr lang="pl-PL" dirty="0"/>
              <a:t>Podpis kwalifikowany – wymagania i działanie systemu</a:t>
            </a:r>
            <a:br>
              <a:rPr lang="pl-PL" b="0" dirty="0"/>
            </a:br>
            <a:br>
              <a:rPr lang="pl-PL" b="0" dirty="0"/>
            </a:br>
            <a:br>
              <a:rPr lang="pl-PL" dirty="0"/>
            </a:br>
            <a:br>
              <a:rPr lang="pl-PL" dirty="0"/>
            </a:br>
            <a:br>
              <a:rPr lang="pl-PL" b="0" dirty="0"/>
            </a:br>
            <a:br>
              <a:rPr lang="pl-PL" b="0" dirty="0"/>
            </a:br>
            <a:endParaRPr lang="pl-PL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027B959-7698-9350-4316-1072B64FC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9379" y="1630457"/>
            <a:ext cx="11264278" cy="4682794"/>
          </a:xfrm>
        </p:spPr>
        <p:txBody>
          <a:bodyPr anchor="t">
            <a:noAutofit/>
          </a:bodyPr>
          <a:lstStyle/>
          <a:p>
            <a:pPr fontAlgn="t"/>
            <a:r>
              <a:rPr lang="pl-PL" b="1" dirty="0">
                <a:solidFill>
                  <a:schemeClr val="accent4"/>
                </a:solidFill>
              </a:rPr>
              <a:t>Jak działa weryfikacja podpisu w SL2021: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podczas podpisywania dokumentu (np. </a:t>
            </a:r>
            <a:r>
              <a:rPr lang="pl-PL" dirty="0" err="1"/>
              <a:t>WoP</a:t>
            </a:r>
            <a:r>
              <a:rPr lang="pl-PL" dirty="0"/>
              <a:t>) system porównuje dane z certyfikatu podpisu (np. numer PESEL)</a:t>
            </a:r>
            <a:br>
              <a:rPr lang="pl-PL" dirty="0"/>
            </a:br>
            <a:r>
              <a:rPr lang="pl-PL" dirty="0"/>
              <a:t>z danymi użytkownika w CST2021. Celem jest potwierdzenie, że osoba podpisująca jest </a:t>
            </a:r>
            <a:r>
              <a:rPr lang="pl-PL" b="1" dirty="0"/>
              <a:t>tożsama z użytkownikiem systemu</a:t>
            </a:r>
            <a:r>
              <a:rPr lang="pl-PL" dirty="0"/>
              <a:t>.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Warunki techniczne podpisania dokumentu:</a:t>
            </a:r>
          </a:p>
          <a:p>
            <a:pPr fontAlgn="t"/>
            <a:r>
              <a:rPr lang="pl-PL" dirty="0"/>
              <a:t>użytkownik musi mieć: </a:t>
            </a:r>
          </a:p>
          <a:p>
            <a:pPr marL="514350" lvl="1" indent="-285750" fontAlgn="t">
              <a:buFont typeface="Arial" panose="020B0604020202020204" pitchFamily="34" charset="0"/>
              <a:buChar char="•"/>
            </a:pPr>
            <a:r>
              <a:rPr lang="pl-PL" dirty="0"/>
              <a:t>aktywny kwalifikowany podpis elektroniczny, </a:t>
            </a:r>
          </a:p>
          <a:p>
            <a:pPr marL="514350" lvl="1" indent="-285750" fontAlgn="t">
              <a:buFont typeface="Arial" panose="020B0604020202020204" pitchFamily="34" charset="0"/>
              <a:buChar char="•"/>
            </a:pPr>
            <a:r>
              <a:rPr lang="pl-PL" dirty="0"/>
              <a:t>przypisaną rolę umożliwiającą podpis,</a:t>
            </a:r>
          </a:p>
          <a:p>
            <a:pPr marL="514350" lvl="1" indent="-285750" fontAlgn="t">
              <a:buFont typeface="Arial" panose="020B0604020202020204" pitchFamily="34" charset="0"/>
              <a:buChar char="•"/>
            </a:pPr>
            <a:r>
              <a:rPr lang="pl-PL" dirty="0"/>
              <a:t>uzupełnione dane w profilu (w szczególności PESEL – jeśli występuje w certyfikacie).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Istotne: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numer PESEL nie jest obowiązkowy przy rejestracji konta, ale jest wymagany do poprawnego procesu podpisu,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uzupełnienie danych odbywa się samodzielnie przez użytkownika (edycja profilu – „ikona użytkownika”).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Przed podpisaniem </a:t>
            </a:r>
            <a:r>
              <a:rPr lang="pl-PL" b="1" dirty="0" err="1">
                <a:solidFill>
                  <a:schemeClr val="accent4"/>
                </a:solidFill>
              </a:rPr>
              <a:t>WoP</a:t>
            </a:r>
            <a:r>
              <a:rPr lang="pl-PL" b="1" dirty="0">
                <a:solidFill>
                  <a:schemeClr val="accent4"/>
                </a:solidFill>
              </a:rPr>
              <a:t> należy sprawdzić nie tylko podpis, ale również kompletność danych użytkownika w CST2021</a:t>
            </a:r>
          </a:p>
          <a:p>
            <a:pPr lvl="1" fontAlgn="t"/>
            <a:endParaRPr lang="pl-PL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7D2B018-651F-4604-4E11-559334680594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7101211E-9638-89F5-313F-94C710EFF0F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491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89A397D-5DEF-4E01-AF48-FAEEB9088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4494" y="433633"/>
            <a:ext cx="5820643" cy="1064427"/>
          </a:xfrm>
        </p:spPr>
        <p:txBody>
          <a:bodyPr>
            <a:normAutofit/>
          </a:bodyPr>
          <a:lstStyle/>
          <a:p>
            <a:pPr fontAlgn="t"/>
            <a:r>
              <a:rPr lang="pl-PL" b="0" dirty="0"/>
              <a:t>Plan prezentacji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E642A6E1-44D1-1D56-199F-651392E94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494" y="1892029"/>
            <a:ext cx="5904689" cy="3886049"/>
          </a:xfrm>
        </p:spPr>
        <p:txBody>
          <a:bodyPr>
            <a:normAutofit/>
          </a:bodyPr>
          <a:lstStyle/>
          <a:p>
            <a:r>
              <a:rPr lang="pl-PL" dirty="0"/>
              <a:t>1. Rola Systemu CST2021 (SL2021) w realizacji projektu</a:t>
            </a:r>
          </a:p>
          <a:p>
            <a:r>
              <a:rPr lang="pl-PL" dirty="0"/>
              <a:t>2. Zarządzanie użytkownikami i dostępem </a:t>
            </a:r>
          </a:p>
          <a:p>
            <a:r>
              <a:rPr lang="pl-PL" dirty="0"/>
              <a:t>3. Zmiany w projekcie</a:t>
            </a:r>
          </a:p>
          <a:p>
            <a:r>
              <a:rPr lang="pl-PL" dirty="0"/>
              <a:t>4. Wniosek o zmianę</a:t>
            </a:r>
          </a:p>
          <a:p>
            <a:r>
              <a:rPr lang="pl-PL" dirty="0"/>
              <a:t>5. Harmonogram płatności</a:t>
            </a:r>
          </a:p>
          <a:p>
            <a:r>
              <a:rPr lang="pl-PL" dirty="0"/>
              <a:t>6. Zamówienia publiczne w kontekście </a:t>
            </a:r>
            <a:r>
              <a:rPr lang="pl-PL" dirty="0" err="1"/>
              <a:t>WoP</a:t>
            </a:r>
            <a:endParaRPr lang="pl-PL" dirty="0"/>
          </a:p>
          <a:p>
            <a:r>
              <a:rPr lang="pl-PL" dirty="0"/>
              <a:t>7. Podpis kwalifikowany</a:t>
            </a:r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pic>
        <p:nvPicPr>
          <p:cNvPr id="12" name="Symbol zastępczy obrazu 11" descr="Obraz zawierający ziemia, drzewo, roślina, gałąź&#10;&#10;Zawartość wygenerowana przez AI może być niepoprawna.">
            <a:extLst>
              <a:ext uri="{FF2B5EF4-FFF2-40B4-BE49-F238E27FC236}">
                <a16:creationId xmlns:a16="http://schemas.microsoft.com/office/drawing/2014/main" id="{6AFC8CE4-1C30-8C59-4DD1-CA5E6B19FF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4" b="16484"/>
          <a:stretch/>
        </p:blipFill>
        <p:spPr>
          <a:xfrm>
            <a:off x="1" y="0"/>
            <a:ext cx="5439266" cy="6312513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4BF0E5-584F-EB76-9323-998E38E5A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5715000"/>
            <a:ext cx="4302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FBF7298-E643-24F4-CFAA-5BF0B7A1CA2E}"/>
              </a:ext>
            </a:extLst>
          </p:cNvPr>
          <p:cNvSpPr txBox="1">
            <a:spLocks/>
          </p:cNvSpPr>
          <p:nvPr/>
        </p:nvSpPr>
        <p:spPr>
          <a:xfrm>
            <a:off x="1511751" y="2062264"/>
            <a:ext cx="5956887" cy="1366736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9" tIns="45720" rIns="30479" bIns="45720" anchor="t">
            <a:normAutofit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pl-PL" sz="8500" b="1" i="0" u="none" strike="noStrike" kern="1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467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E61352-1920-1A62-43A4-937BFCA5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694" y="825703"/>
            <a:ext cx="5249336" cy="932688"/>
          </a:xfrm>
        </p:spPr>
        <p:txBody>
          <a:bodyPr anchor="t">
            <a:normAutofit/>
          </a:bodyPr>
          <a:lstStyle/>
          <a:p>
            <a:pPr fontAlgn="t"/>
            <a:r>
              <a:rPr lang="pl-PL" dirty="0"/>
              <a:t>3 najważniejsze </a:t>
            </a:r>
            <a:r>
              <a:rPr lang="pl-PL" dirty="0" err="1"/>
              <a:t>zasadY</a:t>
            </a:r>
            <a:endParaRPr lang="pl-PL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4689" y="1595337"/>
            <a:ext cx="5672379" cy="4643232"/>
          </a:xfrm>
        </p:spPr>
        <p:txBody>
          <a:bodyPr>
            <a:normAutofit/>
          </a:bodyPr>
          <a:lstStyle/>
          <a:p>
            <a:pPr marL="342900" indent="-342900" fontAlgn="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b="1" dirty="0">
                <a:solidFill>
                  <a:schemeClr val="accent4"/>
                </a:solidFill>
              </a:rPr>
              <a:t>CST2021 to system kontroli, nie tylko raportowania</a:t>
            </a:r>
            <a:br>
              <a:rPr lang="pl-PL" dirty="0"/>
            </a:br>
            <a:r>
              <a:rPr lang="pl-PL" dirty="0"/>
              <a:t>→ wszystkie dane podlegają weryfikacji – muszą być spójne, aktualne i zgodne z dokumentacją</a:t>
            </a:r>
          </a:p>
          <a:p>
            <a:pPr marL="342900" indent="-342900" fontAlgn="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b="1" dirty="0">
                <a:solidFill>
                  <a:schemeClr val="accent4"/>
                </a:solidFill>
              </a:rPr>
              <a:t>Każda zmiana w projekcie ma charakter formalny</a:t>
            </a:r>
            <a:br>
              <a:rPr lang="pl-PL" dirty="0"/>
            </a:br>
            <a:r>
              <a:rPr lang="pl-PL" dirty="0"/>
              <a:t>→ najpierw ocena: czy wymaga aneksu</a:t>
            </a:r>
          </a:p>
          <a:p>
            <a:pPr marL="342900" indent="-342900" fontAlgn="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b="1" dirty="0">
                <a:solidFill>
                  <a:schemeClr val="accent4"/>
                </a:solidFill>
              </a:rPr>
              <a:t>Wniosek o płatność musi odzwierciedlać rzeczywistą realizację projektu</a:t>
            </a:r>
            <a:br>
              <a:rPr lang="pl-PL" dirty="0">
                <a:solidFill>
                  <a:schemeClr val="accent4"/>
                </a:solidFill>
              </a:rPr>
            </a:br>
            <a:r>
              <a:rPr lang="pl-PL" dirty="0"/>
              <a:t>→ spójność: harmonogram – zamówienia – wydatki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dirty="0"/>
          </a:p>
        </p:txBody>
      </p:sp>
      <p:pic>
        <p:nvPicPr>
          <p:cNvPr id="8" name="Symbol zastępczy obrazu 7" descr="Obraz zawierający natura, na wolnym powietrzu, Liść, ziemia&#10;&#10;Zawartość wygenerowana przez AI może być niepoprawna.">
            <a:extLst>
              <a:ext uri="{FF2B5EF4-FFF2-40B4-BE49-F238E27FC236}">
                <a16:creationId xmlns:a16="http://schemas.microsoft.com/office/drawing/2014/main" id="{D1A50ACF-ED9A-EC13-D52F-AE99D9E6A2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0"/>
            <a:ext cx="5249336" cy="6312513"/>
          </a:xfrm>
        </p:spPr>
      </p:pic>
    </p:spTree>
    <p:extLst>
      <p:ext uri="{BB962C8B-B14F-4D97-AF65-F5344CB8AC3E}">
        <p14:creationId xmlns:p14="http://schemas.microsoft.com/office/powerpoint/2010/main" val="2766970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1222-DF68-3EF6-416D-6E27FBD5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15" y="842957"/>
            <a:ext cx="3346315" cy="4768174"/>
          </a:xfrm>
        </p:spPr>
        <p:txBody>
          <a:bodyPr/>
          <a:lstStyle/>
          <a:p>
            <a:br>
              <a:rPr lang="pl-PL" b="0" dirty="0"/>
            </a:br>
            <a:r>
              <a:rPr lang="pl-PL" dirty="0"/>
              <a:t>PRZYDATNE LINKI SL2021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82F3E-2B5B-9638-6EC6-B7714347E0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2230" y="262647"/>
            <a:ext cx="8287966" cy="57523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b="1" dirty="0"/>
              <a:t>Dostęp do Centralnego Systemu Teleinformatycznego CST2021: </a:t>
            </a:r>
            <a:r>
              <a:rPr lang="pl-PL" b="1" dirty="0">
                <a:hlinkClick r:id="rId2"/>
              </a:rPr>
              <a:t>https://sso.cst2021.gov.pl/</a:t>
            </a:r>
            <a:r>
              <a:rPr lang="pl-PL" b="1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b="1" dirty="0"/>
              <a:t>Regulamin CST i materiały (instrukcje) dostępne są na stronie: </a:t>
            </a:r>
            <a:r>
              <a:rPr lang="pl-PL" b="1" dirty="0">
                <a:hlinkClick r:id="rId3"/>
              </a:rPr>
              <a:t>https://www.gov.pl/web/nfosigw/cst2021</a:t>
            </a:r>
            <a:r>
              <a:rPr lang="pl-PL" b="1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b="1" dirty="0"/>
              <a:t>Instrukcje multimedialne (z linkami do filmów na YouTube) dostępne są na stronie: </a:t>
            </a:r>
            <a:r>
              <a:rPr lang="pl-PL" b="1" dirty="0">
                <a:hlinkClick r:id="rId4"/>
              </a:rPr>
              <a:t>https://instrukcje.cst2021.gov.pl/</a:t>
            </a:r>
            <a:r>
              <a:rPr lang="pl-PL" b="1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b="1" dirty="0"/>
              <a:t>Filmy instruktażowe – kanał CST2021 na YouTube: </a:t>
            </a:r>
            <a:r>
              <a:rPr lang="pl-PL" b="1" dirty="0">
                <a:hlinkClick r:id="rId5"/>
              </a:rPr>
              <a:t>https://www.youtube.com/@CST2021_channel/videos</a:t>
            </a:r>
            <a:r>
              <a:rPr lang="pl-PL" b="1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b="1" dirty="0"/>
              <a:t>Instrukcja użytkownika SL2021 – obszar: Wnioski o płatność - wersja dla Beneficjentów: </a:t>
            </a:r>
            <a:br>
              <a:rPr lang="pl-PL" b="1" dirty="0"/>
            </a:br>
            <a:r>
              <a:rPr lang="pl-PL" b="1" dirty="0">
                <a:hlinkClick r:id="rId6"/>
              </a:rPr>
              <a:t>https://feniks.gov.pl/dokumenty/instrukcja-uzytkownika-sl2021-obszar-wnioski-o-platnosc-wersja-dla-beneficjentow/</a:t>
            </a:r>
            <a:r>
              <a:rPr lang="pl-PL" b="1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b="1" dirty="0"/>
              <a:t>W przypadku niedostępności SL2021 Beneficjent zgłasza informację o zaistniałym problemie na adres e-mail: </a:t>
            </a:r>
            <a:r>
              <a:rPr lang="pl-PL" b="1" dirty="0">
                <a:hlinkClick r:id="rId7"/>
              </a:rPr>
              <a:t>ami.fenx@nfosigw.gov.pl</a:t>
            </a:r>
            <a:r>
              <a:rPr lang="pl-PL" b="1" dirty="0"/>
              <a:t>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4465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dirty="0" err="1"/>
              <a:t>Dziękujemy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7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9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C6C0-5D80-2389-B8CF-10F5C3E1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22C47A-F318-E013-2238-6040FD71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38" y="1215956"/>
            <a:ext cx="11137820" cy="749031"/>
          </a:xfrm>
        </p:spPr>
        <p:txBody>
          <a:bodyPr>
            <a:normAutofit fontScale="90000"/>
          </a:bodyPr>
          <a:lstStyle/>
          <a:p>
            <a:r>
              <a:rPr lang="pl-PL" sz="3300" dirty="0"/>
              <a:t>Czym jest SL2021?</a:t>
            </a:r>
            <a:br>
              <a:rPr lang="pl-PL" b="0" dirty="0"/>
            </a:br>
            <a:endParaRPr lang="pl-PL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E87B1A-54BB-EA1C-42DC-3D6A5870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115" y="2052536"/>
            <a:ext cx="11040543" cy="3229583"/>
          </a:xfrm>
        </p:spPr>
        <p:txBody>
          <a:bodyPr anchor="t">
            <a:noAutofit/>
          </a:bodyPr>
          <a:lstStyle/>
          <a:p>
            <a:pPr fontAlgn="t"/>
            <a:r>
              <a:rPr lang="pl-PL" b="1" dirty="0">
                <a:solidFill>
                  <a:schemeClr val="accent4"/>
                </a:solidFill>
              </a:rPr>
              <a:t>System SL2021 nie jest jedynie narzędziem technicznym służącym do składania wniosków o płatność.</a:t>
            </a:r>
          </a:p>
          <a:p>
            <a:pPr fontAlgn="t"/>
            <a:r>
              <a:rPr lang="pl-PL" dirty="0"/>
              <a:t>To kluczowy element systemu kontroli projektów finansowanych ze środków Unii Europejskiej.</a:t>
            </a:r>
          </a:p>
          <a:p>
            <a:pPr fontAlgn="t"/>
            <a:r>
              <a:rPr lang="pl-PL" dirty="0"/>
              <a:t>Umożliwia instytucjom: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bieżący dostęp do danych o projekcie,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monitorowanie jego realizacji w czasie rzeczywistym,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analizę informacji przekazywanych przez Beneficjenta.</a:t>
            </a:r>
          </a:p>
          <a:p>
            <a:pPr fontAlgn="t"/>
            <a:r>
              <a:rPr lang="pl-PL" b="1" dirty="0"/>
              <a:t>W praktyce oznacza to, że każda informacja wprowadzona do systemu może być przedmiotem weryfikacji i oceny.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B6F8D7-F8C5-6B8D-FD20-6919190D5F25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EFD16B8-4F43-9890-C79E-C18C3D29A5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905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3D80D-EB3B-A133-BC4D-93DF2A545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BBF18E-02F7-8D9A-640D-57110A5A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38" y="1215956"/>
            <a:ext cx="11137820" cy="749031"/>
          </a:xfrm>
        </p:spPr>
        <p:txBody>
          <a:bodyPr>
            <a:normAutofit/>
          </a:bodyPr>
          <a:lstStyle/>
          <a:p>
            <a:r>
              <a:rPr lang="pl-PL" sz="2800" dirty="0">
                <a:ea typeface="Calibri"/>
                <a:cs typeface="Calibri"/>
              </a:rPr>
              <a:t>Znaczenie danych w SL2021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B3C95C-E8CA-2AD2-A0DB-D4C4BAB59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115" y="1809344"/>
            <a:ext cx="11040543" cy="4542817"/>
          </a:xfrm>
        </p:spPr>
        <p:txBody>
          <a:bodyPr anchor="t">
            <a:no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4"/>
                </a:solidFill>
                <a:latin typeface="Source Sans 3"/>
              </a:rPr>
              <a:t>SL</a:t>
            </a:r>
            <a:r>
              <a:rPr lang="pl-PL" b="1" i="0" dirty="0">
                <a:solidFill>
                  <a:schemeClr val="accent4"/>
                </a:solidFill>
                <a:effectLst/>
                <a:latin typeface="Source Sans 3"/>
              </a:rPr>
              <a:t>2021 gromadzi kompleksowe dane dotyczące projektu, obejmujące:</a:t>
            </a:r>
          </a:p>
          <a:p>
            <a:pPr marL="285750" indent="-2857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Source Sans 3"/>
              </a:rPr>
              <a:t>aspekty finansowe,</a:t>
            </a:r>
          </a:p>
          <a:p>
            <a:pPr marL="285750" indent="-2857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Source Sans 3"/>
              </a:rPr>
              <a:t>postęp rzeczowy,</a:t>
            </a:r>
          </a:p>
          <a:p>
            <a:pPr marL="285750" indent="-2857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Source Sans 3"/>
              </a:rPr>
              <a:t>harmonogram realizacji,</a:t>
            </a:r>
          </a:p>
          <a:p>
            <a:pPr marL="285750" indent="-2857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Source Sans 3"/>
              </a:rPr>
              <a:t>zamówienia,</a:t>
            </a:r>
          </a:p>
          <a:p>
            <a:pPr marL="285750" indent="-2857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Source Sans 3"/>
              </a:rPr>
              <a:t>zaangażowany personel.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0" i="0" dirty="0">
                <a:effectLst/>
                <a:latin typeface="Source Sans 3"/>
              </a:rPr>
              <a:t>Na ich podstawie instytucje tworzą pełny obraz realizacji projektu.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None/>
            </a:pPr>
            <a:endParaRPr lang="pl-PL" b="1" i="0" dirty="0">
              <a:effectLst/>
              <a:latin typeface="Source Sans 3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i="0" dirty="0">
                <a:solidFill>
                  <a:schemeClr val="accent4"/>
                </a:solidFill>
                <a:effectLst/>
                <a:latin typeface="Source Sans 3"/>
              </a:rPr>
              <a:t>Dlatego dane w systemie muszą być:</a:t>
            </a:r>
          </a:p>
          <a:p>
            <a:pPr marL="285750" indent="-2857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Source Sans 3"/>
              </a:rPr>
              <a:t>spójne (między modułami i dokumentami),</a:t>
            </a:r>
          </a:p>
          <a:p>
            <a:pPr marL="285750" indent="-2857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Source Sans 3"/>
              </a:rPr>
              <a:t>aktualne (na moment składania wniosku),</a:t>
            </a:r>
          </a:p>
          <a:p>
            <a:pPr marL="285750" indent="-2857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Source Sans 3"/>
              </a:rPr>
              <a:t>zgodne z dokumentacją źródłową.</a:t>
            </a:r>
          </a:p>
          <a:p>
            <a:pPr marL="285750" indent="-285750" fontAlgn="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b="0" i="0" dirty="0">
              <a:effectLst/>
              <a:latin typeface="Source Sans 3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latin typeface="Source Sans 3"/>
              </a:rPr>
              <a:t>SL</a:t>
            </a:r>
            <a:r>
              <a:rPr lang="pl-PL" b="1" i="0" dirty="0">
                <a:effectLst/>
                <a:latin typeface="Source Sans 3"/>
              </a:rPr>
              <a:t>2021 to narzędzie kontrolne – nie tylko raportowe.</a:t>
            </a:r>
            <a:endParaRPr lang="pl-PL" b="1" dirty="0">
              <a:latin typeface="Source Sans 3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8D69A7A-9474-468F-9EA8-C20D1858D85A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0C500E42-9495-639D-3874-4325124BA30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286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806FA-031C-97D9-A214-808AFDE5D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3FD4C17-6374-7938-442C-282B2AAD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52" y="1080921"/>
            <a:ext cx="11274006" cy="475505"/>
          </a:xfrm>
        </p:spPr>
        <p:txBody>
          <a:bodyPr>
            <a:normAutofit fontScale="90000"/>
          </a:bodyPr>
          <a:lstStyle/>
          <a:p>
            <a:r>
              <a:rPr lang="pl-PL" dirty="0"/>
              <a:t>zarządzanie użytkownikami w SL2021</a:t>
            </a:r>
            <a:br>
              <a:rPr lang="pl-PL" dirty="0"/>
            </a:br>
            <a:br>
              <a:rPr lang="pl-PL" dirty="0"/>
            </a:br>
            <a:endParaRPr lang="pl-PL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1D289F-29C8-FE93-D8B3-238778230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280" y="1556426"/>
            <a:ext cx="11371283" cy="4747097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/>
              <a:t>Dostęp do systemu SL2021 opiera się na </a:t>
            </a:r>
            <a:r>
              <a:rPr lang="pl-PL" sz="1600" b="1" dirty="0"/>
              <a:t>rolach i uprawnieniach przypisanych użytkownikom</a:t>
            </a:r>
            <a:r>
              <a:rPr lang="pl-PL" sz="1600" dirty="0"/>
              <a:t>.</a:t>
            </a:r>
            <a:br>
              <a:rPr lang="pl-PL" sz="1600" dirty="0"/>
            </a:br>
            <a:r>
              <a:rPr lang="pl-PL" sz="1600" dirty="0"/>
              <a:t>Szczegółowe zasady określa </a:t>
            </a:r>
            <a:r>
              <a:rPr lang="pl-PL" sz="1600" i="1" dirty="0"/>
              <a:t>Instrukcja użytkownika SL2021</a:t>
            </a:r>
            <a:r>
              <a:rPr lang="pl-PL" sz="1600" dirty="0"/>
              <a:t>, stanowiąca podstawowy punkt odniesienia przy pracy w systemie.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b="1" dirty="0">
                <a:solidFill>
                  <a:schemeClr val="accent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Podstawowe role użytkowników: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Zarządzający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Zarządzający użytkownikami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Podpisujący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Osoba uprawniona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b="1" dirty="0">
                <a:solidFill>
                  <a:schemeClr val="accent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1600" b="1" dirty="0">
                <a:solidFill>
                  <a:schemeClr val="accent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oziomy dostępu: </a:t>
            </a:r>
            <a:r>
              <a:rPr lang="pl-PL" sz="1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edycja danych i odczyt danych.</a:t>
            </a:r>
          </a:p>
          <a:p>
            <a:pPr fontAlgn="t"/>
            <a:r>
              <a:rPr lang="pl-PL" sz="1600" b="1" dirty="0">
                <a:solidFill>
                  <a:schemeClr val="accent4"/>
                </a:solidFill>
              </a:rPr>
              <a:t>Pierwszy użytkownik w systemie: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sz="1600" dirty="0"/>
              <a:t>jest wyznaczany przez Beneficjenta  i działa w jego imieniu,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sz="1600" dirty="0"/>
              <a:t>posiada rolę </a:t>
            </a:r>
            <a:r>
              <a:rPr lang="pl-PL" sz="1600" b="1" dirty="0"/>
              <a:t>„Beneficjent – Zarządzający”</a:t>
            </a:r>
            <a:r>
              <a:rPr lang="pl-PL" sz="1600" dirty="0"/>
              <a:t>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sz="1600" dirty="0"/>
              <a:t>jest to kluczowa rola inicjująca pracę Beneficjenta w systemie.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b="1" dirty="0">
                <a:ea typeface="Calibri" panose="020F0502020204030204" pitchFamily="34" charset="0"/>
                <a:cs typeface="Calibri" panose="020F0502020204030204" pitchFamily="34" charset="0"/>
              </a:rPr>
              <a:t>Beneficjent odpowiada za nadawanie oraz zarządzanie uprawnieniami użytkowników w CST2021.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F0D616C-6D49-B297-DA10-5D3AD380DB1C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7246B046-B84C-5720-E9CA-B5EF4DBB927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699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83701-EE1B-FB96-DBEA-A0DD056BD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FFDC352-EA7B-9B91-871B-672C34F82D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170" y="2344366"/>
            <a:ext cx="11021487" cy="3735421"/>
          </a:xfrm>
        </p:spPr>
        <p:txBody>
          <a:bodyPr anchor="t">
            <a:noAutofit/>
          </a:bodyPr>
          <a:lstStyle/>
          <a:p>
            <a:pPr fontAlgn="t"/>
            <a:r>
              <a:rPr lang="pl-PL" dirty="0"/>
              <a:t>W celu nadania pierwszych uprawnień należy wypełnić i przekazać do NFOŚiGW:</a:t>
            </a:r>
            <a:br>
              <a:rPr lang="pl-PL" dirty="0"/>
            </a:br>
            <a:r>
              <a:rPr lang="pl-PL" b="1" dirty="0">
                <a:solidFill>
                  <a:schemeClr val="accent4"/>
                </a:solidFill>
              </a:rPr>
              <a:t>„Wniosek o dodanie osoby uprawnionej zarządzającej projektem po stronie Beneficjenta”</a:t>
            </a:r>
            <a:br>
              <a:rPr lang="pl-PL" dirty="0">
                <a:solidFill>
                  <a:schemeClr val="accent4"/>
                </a:solidFill>
              </a:rPr>
            </a:br>
            <a:r>
              <a:rPr lang="pl-PL" dirty="0"/>
              <a:t>(stanowiący załącznik do wytycznych).</a:t>
            </a:r>
          </a:p>
          <a:p>
            <a:pPr fontAlgn="t"/>
            <a:r>
              <a:rPr lang="pl-PL" dirty="0"/>
              <a:t>Na podstawie tego wniosku: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koordynator systemu nadaje uprawnienia pierwszemu użytkownikowi,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od tego momentu zarządzanie dostępami przechodzi na poziom Beneficjenta.</a:t>
            </a:r>
          </a:p>
          <a:p>
            <a:pPr fontAlgn="t"/>
            <a:r>
              <a:rPr lang="pl-PL" b="1" dirty="0"/>
              <a:t>Odpowiedzialność za dalsze nadawanie ról i uprawnień spoczywa po stronie Beneficjenta.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18B156F-C78E-FFAE-3573-4418679F8919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98FBB677-E31A-998B-1993-DECB3347FFD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148F34E-1962-772D-EAFC-AB4D30C816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300" y="1630363"/>
            <a:ext cx="11022013" cy="889000"/>
          </a:xfrm>
        </p:spPr>
        <p:txBody>
          <a:bodyPr>
            <a:normAutofit fontScale="90000" lnSpcReduction="10000"/>
          </a:bodyPr>
          <a:lstStyle/>
          <a:p>
            <a:r>
              <a:rPr lang="pl-PL" sz="3300" b="1" dirty="0"/>
              <a:t>NADAWANIE PIERWSZYCH UPRAWNIEŃ</a:t>
            </a:r>
            <a:br>
              <a:rPr lang="pl-PL" b="0" dirty="0"/>
            </a:br>
            <a:br>
              <a:rPr lang="pl-PL" b="0" dirty="0"/>
            </a:br>
            <a:endParaRPr lang="pl-PL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72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16830-738F-761E-F015-DCE6D9F03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B07E9B8-6F92-6EC1-C9DC-85DFA4A286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8902" y="1478605"/>
            <a:ext cx="11021487" cy="5379395"/>
          </a:xfrm>
        </p:spPr>
        <p:txBody>
          <a:bodyPr anchor="t">
            <a:noAutofit/>
          </a:bodyPr>
          <a:lstStyle/>
          <a:p>
            <a:pPr fontAlgn="t"/>
            <a:r>
              <a:rPr lang="pl-PL" dirty="0"/>
              <a:t>Pierwszy użytkownik z rolą </a:t>
            </a:r>
            <a:r>
              <a:rPr lang="pl-PL" b="1" dirty="0">
                <a:solidFill>
                  <a:schemeClr val="accent4"/>
                </a:solidFill>
              </a:rPr>
              <a:t>„Beneficjent – Zarządzający” </a:t>
            </a:r>
            <a:r>
              <a:rPr lang="pl-PL" dirty="0"/>
              <a:t>posiada kluczowe uprawnienia w systemie i odpowiada za zarządzanie dostępami. Do jego zadań należy: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dodawanie użytkowników,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nadawanie i zmiana ról,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odbieranie uprawnień,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wyznaczanie kolejnych Zarządzających (o równym zakresie uprawnień).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Zaleca się, aby w projekcie było co najmniej dwóch użytkowników z rolą Zarządzającego, co zapewnia ciągłość działania.</a:t>
            </a:r>
          </a:p>
          <a:p>
            <a:pPr fontAlgn="t"/>
            <a:r>
              <a:rPr lang="pl-PL" dirty="0"/>
              <a:t>Możliwe jest przypisanie dowolnej liczby użytkowników z rolą </a:t>
            </a:r>
            <a:r>
              <a:rPr lang="pl-PL" b="1" dirty="0">
                <a:solidFill>
                  <a:schemeClr val="accent4"/>
                </a:solidFill>
              </a:rPr>
              <a:t>„Beneficjent – Osoba uprawniona”</a:t>
            </a:r>
            <a:r>
              <a:rPr lang="pl-PL" dirty="0">
                <a:solidFill>
                  <a:schemeClr val="accent4"/>
                </a:solidFill>
              </a:rPr>
              <a:t>.</a:t>
            </a:r>
          </a:p>
          <a:p>
            <a:pPr fontAlgn="t"/>
            <a:r>
              <a:rPr lang="pl-PL" b="1" dirty="0"/>
              <a:t>Należy pamiętać, że:</a:t>
            </a:r>
            <a:endParaRPr lang="pl-PL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wszystkie działania w SL2021 są traktowane jako działania Beneficjenta,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Beneficjent ponosi odpowiedzialność za nadane uprawnienia,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użytkownicy powinni przestrzegać zasad bezpiecznego korzystania z systemu.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DAAE201-BEF3-70D0-F793-7F4CCDA706BE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593BD76C-1019-F21D-88A4-F86A0078D1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B3F6120-434C-3530-B183-8ADEEE1DC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300" y="1148174"/>
            <a:ext cx="11022013" cy="593078"/>
          </a:xfrm>
        </p:spPr>
        <p:txBody>
          <a:bodyPr>
            <a:normAutofit fontScale="90000" lnSpcReduction="20000"/>
          </a:bodyPr>
          <a:lstStyle/>
          <a:p>
            <a:r>
              <a:rPr lang="pl-PL" sz="3100" b="1" dirty="0"/>
              <a:t>SL2021 – ZARZĄDZANIE UŻYTKOWNIKAMI</a:t>
            </a:r>
            <a:br>
              <a:rPr lang="pl-PL" b="0" dirty="0"/>
            </a:br>
            <a:endParaRPr lang="pl-PL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4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B25868-6A0C-78A1-F05D-FBE8028D3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379" y="1615442"/>
            <a:ext cx="10928173" cy="2995469"/>
          </a:xfrm>
        </p:spPr>
        <p:txBody>
          <a:bodyPr>
            <a:normAutofit/>
          </a:bodyPr>
          <a:lstStyle/>
          <a:p>
            <a:r>
              <a:rPr lang="pl-PL" sz="3200" b="1" dirty="0"/>
              <a:t>SL2021 – FUNKCJE SYSTEMU</a:t>
            </a:r>
          </a:p>
          <a:p>
            <a:r>
              <a:rPr lang="pl-PL" b="1" dirty="0">
                <a:solidFill>
                  <a:schemeClr val="accent4"/>
                </a:solidFill>
              </a:rPr>
              <a:t>System wspiera instytucje i beneficjentów w realizacji projektów w zakresie: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pl-PL" sz="1800" dirty="0"/>
              <a:t>zarządzania danymi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pl-PL" sz="1800" dirty="0"/>
              <a:t>monitorowania i oceny postępu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pl-PL" sz="1800" dirty="0"/>
              <a:t>rozliczania wydatków i certyfikacji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pl-PL" sz="1800" dirty="0"/>
              <a:t>raportowania umów i kontraktów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pl-PL" sz="1800" dirty="0"/>
              <a:t>wykazywania wskaźników produktu i rezultatu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pl-PL" sz="1800" dirty="0"/>
              <a:t>komunikacji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F30EFCC-CACC-355B-F407-72AA4479AD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9379" y="4610911"/>
            <a:ext cx="10889262" cy="982493"/>
          </a:xfrm>
        </p:spPr>
        <p:txBody>
          <a:bodyPr>
            <a:normAutofit/>
          </a:bodyPr>
          <a:lstStyle/>
          <a:p>
            <a:r>
              <a:rPr lang="pl-PL" dirty="0"/>
              <a:t>Zapewnia również ślad audytowy zgodny z wymaganiami rozporządzenia ogólnego (UE 2021/1060, załącznik XVII)</a:t>
            </a:r>
          </a:p>
        </p:txBody>
      </p:sp>
      <p:pic>
        <p:nvPicPr>
          <p:cNvPr id="6" name="Symbol zastępczy obrazu 6">
            <a:extLst>
              <a:ext uri="{FF2B5EF4-FFF2-40B4-BE49-F238E27FC236}">
                <a16:creationId xmlns:a16="http://schemas.microsoft.com/office/drawing/2014/main" id="{34122207-7837-9CD4-039D-CBDE7FCF5BD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351122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56B30-E58E-7556-0CE2-E0353BD8C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11FA2D3-4842-E2F9-94F5-EF7EC85483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170" y="1935805"/>
            <a:ext cx="11021487" cy="4250985"/>
          </a:xfrm>
        </p:spPr>
        <p:txBody>
          <a:bodyPr anchor="t">
            <a:noAutofit/>
          </a:bodyPr>
          <a:lstStyle/>
          <a:p>
            <a:pPr fontAlgn="t"/>
            <a:r>
              <a:rPr lang="pl-PL" b="1" dirty="0">
                <a:solidFill>
                  <a:schemeClr val="accent4"/>
                </a:solidFill>
              </a:rPr>
              <a:t>Zmiany w projekcie zgłaszamy: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w systemie </a:t>
            </a:r>
            <a:r>
              <a:rPr lang="pl-PL" b="1" dirty="0"/>
              <a:t>SL2021</a:t>
            </a:r>
            <a:r>
              <a:rPr lang="pl-PL" dirty="0"/>
              <a:t>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lub w formie pisemnej do Instytucji Wdrażającej </a:t>
            </a:r>
            <a:r>
              <a:rPr lang="pl-PL" i="1" dirty="0"/>
              <a:t>(najczęściej preferowana forma formalna)</a:t>
            </a:r>
            <a:r>
              <a:rPr lang="pl-PL" dirty="0"/>
              <a:t>.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Każda zmiana musi: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być zgodna z Umową o dofinansowanie oraz wnioskiem o dofinansowanie,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mieścić się w dopuszczalnych granicach zmian określonych w </a:t>
            </a:r>
            <a:r>
              <a:rPr lang="pl-PL" dirty="0" err="1"/>
              <a:t>UoD</a:t>
            </a:r>
            <a:r>
              <a:rPr lang="pl-PL" dirty="0"/>
              <a:t> i dokumentach programowych.</a:t>
            </a:r>
          </a:p>
          <a:p>
            <a:pPr fontAlgn="t"/>
            <a:r>
              <a:rPr lang="pl-PL" b="1" dirty="0">
                <a:solidFill>
                  <a:schemeClr val="accent4"/>
                </a:solidFill>
              </a:rPr>
              <a:t>Etapy zmian:</a:t>
            </a:r>
            <a:endParaRPr lang="pl-PL" dirty="0">
              <a:solidFill>
                <a:schemeClr val="accent4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b="1" dirty="0"/>
              <a:t>przed podpisaniem umowy</a:t>
            </a:r>
            <a:r>
              <a:rPr lang="pl-PL" dirty="0"/>
              <a:t> – możliwe uzupełnienia i korekty danych (np. terminy, wskaźniki),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b="1" dirty="0"/>
              <a:t>w trakcie realizacji</a:t>
            </a:r>
            <a:r>
              <a:rPr lang="pl-PL" dirty="0"/>
              <a:t> – zmiany wymagają analizy wpływu na projekt i często zgody Instytucji.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FBF3D94-204B-0B67-5712-6B795FCFD072}"/>
              </a:ext>
            </a:extLst>
          </p:cNvPr>
          <p:cNvSpPr txBox="1">
            <a:spLocks/>
          </p:cNvSpPr>
          <p:nvPr/>
        </p:nvSpPr>
        <p:spPr>
          <a:xfrm>
            <a:off x="2515589" y="4920507"/>
            <a:ext cx="8717191" cy="97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7AC8FD76-451B-F56C-5F71-A904F5C7F2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5C18C4B-8DF2-AC51-DB8A-52FB5EC38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300" y="1303507"/>
            <a:ext cx="11022013" cy="632298"/>
          </a:xfrm>
        </p:spPr>
        <p:txBody>
          <a:bodyPr>
            <a:normAutofit fontScale="52500" lnSpcReduction="20000"/>
          </a:bodyPr>
          <a:lstStyle/>
          <a:p>
            <a:br>
              <a:rPr lang="pl-PL" b="0" dirty="0"/>
            </a:br>
            <a:r>
              <a:rPr lang="pl-PL" sz="5700" b="1" dirty="0"/>
              <a:t>ZMIANY DO UMOWY – PODSTAWOWE ZASADY</a:t>
            </a:r>
            <a:br>
              <a:rPr lang="pl-PL" b="0" dirty="0"/>
            </a:br>
            <a:endParaRPr lang="pl-PL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554895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customXml/itemProps3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6335</TotalTime>
  <Words>1801</Words>
  <Application>Microsoft Office PowerPoint</Application>
  <PresentationFormat>Panoramiczny</PresentationFormat>
  <Paragraphs>217</Paragraphs>
  <Slides>22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Poppins</vt:lpstr>
      <vt:lpstr>Source Sans 3</vt:lpstr>
      <vt:lpstr>Source Sans Pro</vt:lpstr>
      <vt:lpstr>Epic Nature</vt:lpstr>
      <vt:lpstr>CST 2021 (SL2021) i Wniosek o płatność – wybrane zagadnienia</vt:lpstr>
      <vt:lpstr>Plan prezentacji</vt:lpstr>
      <vt:lpstr>Czym jest SL2021? </vt:lpstr>
      <vt:lpstr>Znaczenie danych w SL2021</vt:lpstr>
      <vt:lpstr>zarządzanie użytkownikami w SL2021  </vt:lpstr>
      <vt:lpstr>Prezentacja programu PowerPoint</vt:lpstr>
      <vt:lpstr>Prezentacja programu PowerPoint</vt:lpstr>
      <vt:lpstr>Prezentacja programu PowerPoint</vt:lpstr>
      <vt:lpstr>Prezentacja programu PowerPoint</vt:lpstr>
      <vt:lpstr>ZMIANY DO UMOWY – KLASYFIKACJA</vt:lpstr>
      <vt:lpstr>Prezentacja programu PowerPoint</vt:lpstr>
      <vt:lpstr>Prezentacja programu PowerPoint</vt:lpstr>
      <vt:lpstr>Prezentacja programu PowerPoint</vt:lpstr>
      <vt:lpstr>Harmonogram płatności w SL2021  </vt:lpstr>
      <vt:lpstr>Zamówienia publiczne – rola modułu   </vt:lpstr>
      <vt:lpstr>Zamówienia publiczne – wprowadzanie danych    </vt:lpstr>
      <vt:lpstr>Zamówienia i kontrakty – zasady w sl2021    </vt:lpstr>
      <vt:lpstr>Podpis wniosku o płatność – zasady     </vt:lpstr>
      <vt:lpstr>Podpis kwalifikowany – wymagania i działanie systemu      </vt:lpstr>
      <vt:lpstr>3 najważniejsze zasadY</vt:lpstr>
      <vt:lpstr> PRZYDATNE LINKI SL2021 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Sulej-Kapusta Agnieszka</cp:lastModifiedBy>
  <cp:revision>43</cp:revision>
  <dcterms:created xsi:type="dcterms:W3CDTF">2024-06-26T20:20:27Z</dcterms:created>
  <dcterms:modified xsi:type="dcterms:W3CDTF">2026-06-21T19:03:11Z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