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8" r:id="rId1"/>
  </p:sldMasterIdLst>
  <p:notesMasterIdLst>
    <p:notesMasterId r:id="rId14"/>
  </p:notesMasterIdLst>
  <p:sldIdLst>
    <p:sldId id="256" r:id="rId2"/>
    <p:sldId id="257" r:id="rId3"/>
    <p:sldId id="26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0" d="100"/>
          <a:sy n="60" d="100"/>
        </p:scale>
        <p:origin x="816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96539E8-2457-45A4-879F-3E9A3FBC21F5}" type="datetimeFigureOut">
              <a:rPr lang="en-US" smtClean="0"/>
              <a:t>11/22/2022</a:t>
            </a:fld>
            <a:endParaRPr lang="en-US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EEE713-2A42-4CE8-A526-3E59E0BD13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7837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5EEE713-2A42-4CE8-A526-3E59E0BD13D5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61176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443C7-9FA7-437F-BFFE-93BD35BA7163}" type="datetimeFigureOut">
              <a:rPr lang="en-US" smtClean="0"/>
              <a:t>11/22/2022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97789-3B01-43C3-8F82-BB13E0355D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86760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ytuł i po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443C7-9FA7-437F-BFFE-93BD35BA7163}" type="datetimeFigureOut">
              <a:rPr lang="en-US" smtClean="0"/>
              <a:t>11/22/2022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97789-3B01-43C3-8F82-BB13E0355D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14227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ferta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443C7-9FA7-437F-BFFE-93BD35BA7163}" type="datetimeFigureOut">
              <a:rPr lang="en-US" smtClean="0"/>
              <a:t>11/22/2022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97789-3B01-43C3-8F82-BB13E0355DDF}" type="slidenum">
              <a:rPr lang="en-US" smtClean="0"/>
              <a:t>‹#›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95596002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a naz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443C7-9FA7-437F-BFFE-93BD35BA7163}" type="datetimeFigureOut">
              <a:rPr lang="en-US" smtClean="0"/>
              <a:t>11/22/2022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97789-3B01-43C3-8F82-BB13E0355D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434091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a nazwy cytat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443C7-9FA7-437F-BFFE-93BD35BA7163}" type="datetimeFigureOut">
              <a:rPr lang="en-US" smtClean="0"/>
              <a:t>11/22/2022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97789-3B01-43C3-8F82-BB13E0355DDF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69513595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rawda lub fał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443C7-9FA7-437F-BFFE-93BD35BA7163}" type="datetimeFigureOut">
              <a:rPr lang="en-US" smtClean="0"/>
              <a:t>11/22/2022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97789-3B01-43C3-8F82-BB13E0355D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243956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443C7-9FA7-437F-BFFE-93BD35BA7163}" type="datetimeFigureOut">
              <a:rPr lang="en-US" smtClean="0"/>
              <a:t>11/22/2022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97789-3B01-43C3-8F82-BB13E0355D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292846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443C7-9FA7-437F-BFFE-93BD35BA7163}" type="datetimeFigureOut">
              <a:rPr lang="en-US" smtClean="0"/>
              <a:t>11/22/2022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97789-3B01-43C3-8F82-BB13E0355D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89671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443C7-9FA7-437F-BFFE-93BD35BA7163}" type="datetimeFigureOut">
              <a:rPr lang="en-US" smtClean="0"/>
              <a:t>11/22/2022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97789-3B01-43C3-8F82-BB13E0355D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67717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443C7-9FA7-437F-BFFE-93BD35BA7163}" type="datetimeFigureOut">
              <a:rPr lang="en-US" smtClean="0"/>
              <a:t>11/22/2022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97789-3B01-43C3-8F82-BB13E0355D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20445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443C7-9FA7-437F-BFFE-93BD35BA7163}" type="datetimeFigureOut">
              <a:rPr lang="en-US" smtClean="0"/>
              <a:t>11/22/2022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97789-3B01-43C3-8F82-BB13E0355D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38792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443C7-9FA7-437F-BFFE-93BD35BA7163}" type="datetimeFigureOut">
              <a:rPr lang="en-US" smtClean="0"/>
              <a:t>11/22/2022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97789-3B01-43C3-8F82-BB13E0355D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08595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443C7-9FA7-437F-BFFE-93BD35BA7163}" type="datetimeFigureOut">
              <a:rPr lang="en-US" smtClean="0"/>
              <a:t>11/22/2022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97789-3B01-43C3-8F82-BB13E0355D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58604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443C7-9FA7-437F-BFFE-93BD35BA7163}" type="datetimeFigureOut">
              <a:rPr lang="en-US" smtClean="0"/>
              <a:t>11/22/2022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97789-3B01-43C3-8F82-BB13E0355D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01281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443C7-9FA7-437F-BFFE-93BD35BA7163}" type="datetimeFigureOut">
              <a:rPr lang="en-US" smtClean="0"/>
              <a:t>11/22/2022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97789-3B01-43C3-8F82-BB13E0355D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04162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443C7-9FA7-437F-BFFE-93BD35BA7163}" type="datetimeFigureOut">
              <a:rPr lang="en-US" smtClean="0"/>
              <a:t>11/22/2022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97789-3B01-43C3-8F82-BB13E0355D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83589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6443C7-9FA7-437F-BFFE-93BD35BA7163}" type="datetimeFigureOut">
              <a:rPr lang="en-US" smtClean="0"/>
              <a:t>11/22/2022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BAB97789-3B01-43C3-8F82-BB13E0355D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22871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9" r:id="rId1"/>
    <p:sldLayoutId id="2147483790" r:id="rId2"/>
    <p:sldLayoutId id="2147483791" r:id="rId3"/>
    <p:sldLayoutId id="2147483792" r:id="rId4"/>
    <p:sldLayoutId id="2147483793" r:id="rId5"/>
    <p:sldLayoutId id="2147483794" r:id="rId6"/>
    <p:sldLayoutId id="2147483795" r:id="rId7"/>
    <p:sldLayoutId id="2147483796" r:id="rId8"/>
    <p:sldLayoutId id="2147483797" r:id="rId9"/>
    <p:sldLayoutId id="2147483798" r:id="rId10"/>
    <p:sldLayoutId id="2147483799" r:id="rId11"/>
    <p:sldLayoutId id="2147483800" r:id="rId12"/>
    <p:sldLayoutId id="2147483801" r:id="rId13"/>
    <p:sldLayoutId id="2147483802" r:id="rId14"/>
    <p:sldLayoutId id="2147483803" r:id="rId15"/>
    <p:sldLayoutId id="2147483804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5D70E976-A647-1BD3-FE52-498B4E90032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dirty="0"/>
              <a:t>Strategiczne zarządzanie zakupami   </a:t>
            </a:r>
            <a:endParaRPr lang="en-US" dirty="0"/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51766C8B-C7FD-5843-F7C9-5EC6CDC72AD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pl-PL" sz="3200" dirty="0"/>
              <a:t>Agnieszka Olszewska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418964095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28BC047-B0A9-8569-8769-9F3C536534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0"/>
            <a:ext cx="8596668" cy="1320800"/>
          </a:xfrm>
        </p:spPr>
        <p:txBody>
          <a:bodyPr>
            <a:noAutofit/>
          </a:bodyPr>
          <a:lstStyle/>
          <a:p>
            <a:r>
              <a:rPr lang="pl-PL" sz="2800" dirty="0"/>
              <a:t>Elementy strategii zakupowej niezbędne z punktu widzenia osiągnięcia sukcesu realizacji wyznaczonych celów:</a:t>
            </a:r>
            <a:endParaRPr lang="en-US" sz="2800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C34C15EC-DABA-E935-FA1A-BC8A2E1D71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477038"/>
            <a:ext cx="10380526" cy="5380961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pl-PL" dirty="0"/>
              <a:t>4.	Potencjał oszczędnościowy:</a:t>
            </a:r>
          </a:p>
          <a:p>
            <a:pPr marL="744538" indent="0">
              <a:buNone/>
            </a:pPr>
            <a:r>
              <a:rPr lang="pl-PL" dirty="0"/>
              <a:t>- Analiza nowych rozwiązań</a:t>
            </a:r>
          </a:p>
          <a:p>
            <a:pPr marL="744537" indent="0">
              <a:buNone/>
            </a:pPr>
            <a:r>
              <a:rPr lang="pl-PL" dirty="0"/>
              <a:t>- Analiza potrzeb organizacji </a:t>
            </a:r>
          </a:p>
          <a:p>
            <a:pPr marL="1031875" indent="-169863">
              <a:buNone/>
            </a:pPr>
            <a:r>
              <a:rPr lang="pl-PL" dirty="0"/>
              <a:t>(w tym standaryzacja, zamiana „chciejstwa” w faktyczną potrzebę)</a:t>
            </a:r>
          </a:p>
          <a:p>
            <a:pPr marL="744538" indent="0">
              <a:buNone/>
            </a:pPr>
            <a:r>
              <a:rPr lang="pl-PL" dirty="0"/>
              <a:t>- Identyfikacja dźwigni oszczędnościowych</a:t>
            </a:r>
          </a:p>
          <a:p>
            <a:pPr marL="0" indent="0">
              <a:buNone/>
            </a:pPr>
            <a:r>
              <a:rPr lang="pl-PL" dirty="0"/>
              <a:t>5.	Studium wykonalności:</a:t>
            </a:r>
          </a:p>
          <a:p>
            <a:pPr marL="744538" indent="0">
              <a:buNone/>
            </a:pPr>
            <a:r>
              <a:rPr lang="pl-PL" dirty="0"/>
              <a:t>- Analiza luki strategicznej</a:t>
            </a:r>
          </a:p>
          <a:p>
            <a:pPr marL="744538" indent="0">
              <a:buNone/>
            </a:pPr>
            <a:r>
              <a:rPr lang="pl-PL" dirty="0"/>
              <a:t>- Ustalenie mierników i celów</a:t>
            </a:r>
          </a:p>
          <a:p>
            <a:pPr marL="0" indent="0">
              <a:buNone/>
            </a:pPr>
            <a:r>
              <a:rPr lang="pl-PL" dirty="0"/>
              <a:t>6.	Rekomendacje:</a:t>
            </a:r>
          </a:p>
          <a:p>
            <a:pPr marL="744538" indent="0">
              <a:buNone/>
            </a:pPr>
            <a:r>
              <a:rPr lang="pl-PL" dirty="0"/>
              <a:t>- Projekty optymalizacyjne </a:t>
            </a:r>
          </a:p>
          <a:p>
            <a:pPr marL="744538" indent="0">
              <a:buNone/>
            </a:pPr>
            <a:r>
              <a:rPr lang="pl-PL" dirty="0"/>
              <a:t>- Plan osiągnięcia celów</a:t>
            </a:r>
          </a:p>
          <a:p>
            <a:pPr marL="744538" indent="0">
              <a:buNone/>
            </a:pPr>
            <a:r>
              <a:rPr lang="pl-PL" dirty="0"/>
              <a:t>- Ocena zagrożeń</a:t>
            </a:r>
          </a:p>
          <a:p>
            <a:pPr marL="0" indent="0">
              <a:buNone/>
            </a:pPr>
            <a:r>
              <a:rPr lang="pl-PL" dirty="0"/>
              <a:t>7.	Harmonogram działań</a:t>
            </a:r>
          </a:p>
          <a:p>
            <a:pPr marL="0" indent="0">
              <a:buNone/>
            </a:pPr>
            <a:r>
              <a:rPr lang="pl-PL" dirty="0"/>
              <a:t>8.	Ocena skutków realizacji strategii zakupowej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121290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C138B46-F1DE-3BC5-4BB3-84203CB5AB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559167"/>
            <a:ext cx="8743470" cy="1099511"/>
          </a:xfrm>
        </p:spPr>
        <p:txBody>
          <a:bodyPr/>
          <a:lstStyle/>
          <a:p>
            <a:r>
              <a:rPr lang="pl-PL" dirty="0"/>
              <a:t>EFEKTY wdrożonych strategii zakupowych</a:t>
            </a:r>
            <a:endParaRPr lang="en-US" dirty="0"/>
          </a:p>
        </p:txBody>
      </p:sp>
      <p:graphicFrame>
        <p:nvGraphicFramePr>
          <p:cNvPr id="6" name="Tabela 6">
            <a:extLst>
              <a:ext uri="{FF2B5EF4-FFF2-40B4-BE49-F238E27FC236}">
                <a16:creationId xmlns:a16="http://schemas.microsoft.com/office/drawing/2014/main" id="{4EB2C3BB-7BC7-0F39-606F-420DA79018F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22483044"/>
              </p:ext>
            </p:extLst>
          </p:nvPr>
        </p:nvGraphicFramePr>
        <p:xfrm>
          <a:off x="750913" y="1329069"/>
          <a:ext cx="8596311" cy="4846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65437">
                  <a:extLst>
                    <a:ext uri="{9D8B030D-6E8A-4147-A177-3AD203B41FA5}">
                      <a16:colId xmlns:a16="http://schemas.microsoft.com/office/drawing/2014/main" val="1363639570"/>
                    </a:ext>
                  </a:extLst>
                </a:gridCol>
                <a:gridCol w="2865437">
                  <a:extLst>
                    <a:ext uri="{9D8B030D-6E8A-4147-A177-3AD203B41FA5}">
                      <a16:colId xmlns:a16="http://schemas.microsoft.com/office/drawing/2014/main" val="2308366326"/>
                    </a:ext>
                  </a:extLst>
                </a:gridCol>
                <a:gridCol w="2865437">
                  <a:extLst>
                    <a:ext uri="{9D8B030D-6E8A-4147-A177-3AD203B41FA5}">
                      <a16:colId xmlns:a16="http://schemas.microsoft.com/office/drawing/2014/main" val="178393545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l-PL" dirty="0"/>
                        <a:t>KATEGORIA ZAKUPOWA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/>
                        <a:t>ZASTOSOWANA DŻWIGNIA ZAKUPOWA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/>
                        <a:t>EFEKT OSZCZĘDNOŚCIOWY</a:t>
                      </a:r>
                      <a:endParaRPr 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87509598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l-PL" dirty="0"/>
                        <a:t>USŁUGI OCHRONY MIENIA I OBIEKTÓW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/>
                        <a:t>Standaryzacja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/>
                        <a:t>Utrzymanie kosztu ochrony obiektów mimo znacznych wzrostów cen na ryku usług ochroniarskich </a:t>
                      </a:r>
                      <a:endParaRPr 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69167578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l-PL" dirty="0"/>
                        <a:t>USŁUGI TELEFONII KOMÓRKOWEJ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/>
                        <a:t>Agregacja wolumenu – wspólna grupa zakupowa</a:t>
                      </a:r>
                    </a:p>
                    <a:p>
                      <a:pPr algn="ctr"/>
                      <a:r>
                        <a:rPr lang="pl-PL" dirty="0"/>
                        <a:t>Negocjacja złożonych ofert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/>
                        <a:t>40%  oszczędność </a:t>
                      </a:r>
                      <a:r>
                        <a:rPr lang="pl-PL" dirty="0" err="1"/>
                        <a:t>rdr</a:t>
                      </a:r>
                      <a:endParaRPr 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15699851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l-PL" dirty="0"/>
                        <a:t>USŁUGI CENTRALNEGO WYDRUKU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/>
                        <a:t>Inny sposób realizacji potrzeby zakupowej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/>
                        <a:t>70% oszczędność TCO </a:t>
                      </a:r>
                      <a:r>
                        <a:rPr lang="pl-PL" dirty="0" err="1"/>
                        <a:t>rdr</a:t>
                      </a:r>
                      <a:endParaRPr 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1785707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l-PL" dirty="0"/>
                        <a:t>DOSTAWA SPECJALISTYCZNYCH URZĄDZEŃ 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/>
                        <a:t>Gwarantowany wolumen na poziomie 90-100%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/>
                        <a:t>30%-75%</a:t>
                      </a:r>
                      <a:endParaRPr 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13060617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6642307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AA1EFE5-4C54-3FFA-BCB5-6B6AEE103C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32516" y="1210042"/>
            <a:ext cx="8596668" cy="1320800"/>
          </a:xfrm>
        </p:spPr>
        <p:txBody>
          <a:bodyPr anchor="ctr">
            <a:normAutofit fontScale="90000"/>
          </a:bodyPr>
          <a:lstStyle/>
          <a:p>
            <a:pPr algn="ctr"/>
            <a:r>
              <a:rPr lang="pl-PL" dirty="0"/>
              <a:t>Kluczowy czynnik wpływający na </a:t>
            </a:r>
            <a:r>
              <a:rPr lang="en-US" dirty="0" err="1"/>
              <a:t>sukces</a:t>
            </a:r>
            <a:br>
              <a:rPr lang="pl-PL" dirty="0"/>
            </a:br>
            <a:r>
              <a:rPr lang="pl-PL" dirty="0"/>
              <a:t>wdrożenia strategicznego zarządzania zakupami w organizacji</a:t>
            </a:r>
            <a:endParaRPr lang="en-US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810815FD-2468-031F-8BE4-F519812418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4924" y="2136256"/>
            <a:ext cx="8596668" cy="3880773"/>
          </a:xfrm>
        </p:spPr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pl-PL" sz="3200" dirty="0"/>
              <a:t>Kompetentni, świadomi swojej roli, zmotywowani na realizację celów pracownicy! 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41886323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D152A23E-9DC0-8448-A361-24E6F1F99E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 to jest</a:t>
            </a:r>
            <a:r>
              <a:rPr lang="pl-PL" dirty="0"/>
              <a:t> </a:t>
            </a:r>
            <a:br>
              <a:rPr lang="pl-PL" dirty="0"/>
            </a:br>
            <a:r>
              <a:rPr lang="pl-PL" dirty="0"/>
              <a:t>strategiczne zarzadzanie zakupami</a:t>
            </a:r>
            <a:r>
              <a:rPr lang="en-US" dirty="0"/>
              <a:t>?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CE23B3EC-14C1-D6C3-5372-8D62398A85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2367627"/>
            <a:ext cx="8596668" cy="388077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l-PL" sz="2400" dirty="0"/>
              <a:t>   </a:t>
            </a:r>
            <a:r>
              <a:rPr lang="pl-PL" sz="2400" b="1" dirty="0"/>
              <a:t>Centralne zarzadzanie zakupami organizacji </a:t>
            </a:r>
          </a:p>
          <a:p>
            <a:pPr marL="287338" indent="-287338">
              <a:buNone/>
            </a:pPr>
            <a:r>
              <a:rPr lang="pl-PL" sz="2400" dirty="0"/>
              <a:t>	poprzez usystematyzowane podejście do zarządzania kategoriami zakupowymi </a:t>
            </a:r>
          </a:p>
          <a:p>
            <a:pPr marL="287338" indent="-287338">
              <a:buNone/>
            </a:pPr>
            <a:r>
              <a:rPr lang="pl-PL" sz="2400" dirty="0"/>
              <a:t>   z wyznaczonymi w organizacji rolami, </a:t>
            </a:r>
          </a:p>
          <a:p>
            <a:pPr marL="287338" indent="-287338">
              <a:buNone/>
            </a:pPr>
            <a:r>
              <a:rPr lang="pl-PL" sz="2400" dirty="0"/>
              <a:t>   przypisanym zakresem odpowiedzialności a także</a:t>
            </a:r>
          </a:p>
          <a:p>
            <a:pPr marL="287338" indent="-287338">
              <a:buNone/>
            </a:pPr>
            <a:r>
              <a:rPr lang="pl-PL" sz="2400" dirty="0"/>
              <a:t>   wymaganymi celami do osiągnięcia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0977659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2C1CFEA-9FEF-1DF3-7DAC-27007E8D1A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2492" y="311889"/>
            <a:ext cx="8596668" cy="1320800"/>
          </a:xfrm>
        </p:spPr>
        <p:txBody>
          <a:bodyPr/>
          <a:lstStyle/>
          <a:p>
            <a:r>
              <a:rPr lang="pl-PL" dirty="0"/>
              <a:t>Kompleksowe ujęcie funkcji zakupowej</a:t>
            </a:r>
            <a:endParaRPr lang="en-US" dirty="0"/>
          </a:p>
        </p:txBody>
      </p:sp>
      <p:pic>
        <p:nvPicPr>
          <p:cNvPr id="4" name="Symbol zastępczy zawartości 3">
            <a:extLst>
              <a:ext uri="{FF2B5EF4-FFF2-40B4-BE49-F238E27FC236}">
                <a16:creationId xmlns:a16="http://schemas.microsoft.com/office/drawing/2014/main" id="{37D10C6E-2542-BDFE-CED1-7EE79E11ED8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35802" y="1364827"/>
            <a:ext cx="9370048" cy="49934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25366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5AD8981A-A94B-52F5-5005-1CD5692967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Jakie przynosi ko</a:t>
            </a:r>
            <a:r>
              <a:rPr lang="en-US" dirty="0" err="1"/>
              <a:t>rzyści</a:t>
            </a:r>
            <a:br>
              <a:rPr lang="pl-PL" dirty="0"/>
            </a:br>
            <a:r>
              <a:rPr lang="pl-PL" dirty="0"/>
              <a:t>strategiczne zarządzanie zakupami?</a:t>
            </a:r>
            <a:endParaRPr lang="en-US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47FD9772-27D5-A1B6-CBA0-EB314233BC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2064896"/>
            <a:ext cx="8596668" cy="3880773"/>
          </a:xfrm>
        </p:spPr>
        <p:txBody>
          <a:bodyPr/>
          <a:lstStyle/>
          <a:p>
            <a:r>
              <a:rPr lang="pl-PL" sz="2400" dirty="0"/>
              <a:t>Obniżenie wydatków na zakupy przy jednoczesnym zapewnieniu standardów jakościowych</a:t>
            </a:r>
          </a:p>
          <a:p>
            <a:endParaRPr lang="pl-PL" sz="2400" dirty="0"/>
          </a:p>
          <a:p>
            <a:endParaRPr lang="pl-PL" sz="2400" dirty="0"/>
          </a:p>
          <a:p>
            <a:endParaRPr lang="pl-PL" sz="2400" dirty="0"/>
          </a:p>
          <a:p>
            <a:pPr marL="0" indent="0">
              <a:buNone/>
            </a:pPr>
            <a:endParaRPr lang="pl-PL" sz="2400" dirty="0"/>
          </a:p>
          <a:p>
            <a:pPr marL="0" indent="0">
              <a:buNone/>
            </a:pPr>
            <a:endParaRPr lang="en-US" dirty="0"/>
          </a:p>
        </p:txBody>
      </p:sp>
      <p:graphicFrame>
        <p:nvGraphicFramePr>
          <p:cNvPr id="4" name="Tabela 4">
            <a:extLst>
              <a:ext uri="{FF2B5EF4-FFF2-40B4-BE49-F238E27FC236}">
                <a16:creationId xmlns:a16="http://schemas.microsoft.com/office/drawing/2014/main" id="{00FEB35B-DC67-7CC7-00A2-0BCE40059CB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83577604"/>
              </p:ext>
            </p:extLst>
          </p:nvPr>
        </p:nvGraphicFramePr>
        <p:xfrm>
          <a:off x="946298" y="3143220"/>
          <a:ext cx="8203610" cy="23673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01805">
                  <a:extLst>
                    <a:ext uri="{9D8B030D-6E8A-4147-A177-3AD203B41FA5}">
                      <a16:colId xmlns:a16="http://schemas.microsoft.com/office/drawing/2014/main" val="2425741402"/>
                    </a:ext>
                  </a:extLst>
                </a:gridCol>
                <a:gridCol w="4101805">
                  <a:extLst>
                    <a:ext uri="{9D8B030D-6E8A-4147-A177-3AD203B41FA5}">
                      <a16:colId xmlns:a16="http://schemas.microsoft.com/office/drawing/2014/main" val="1461182368"/>
                    </a:ext>
                  </a:extLst>
                </a:gridCol>
              </a:tblGrid>
              <a:tr h="1279924">
                <a:tc>
                  <a:txBody>
                    <a:bodyPr/>
                    <a:lstStyle/>
                    <a:p>
                      <a:pPr algn="ctr"/>
                      <a:r>
                        <a:rPr lang="pl-PL" dirty="0"/>
                        <a:t>STRATEGICZNE ZARZĄDZANIE ZAKUPAMI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/>
                        <a:t>REALIZACJA WNIOSKU ZAKUPOWEGO W ZAMÓWIENIACH PUBLICZNYCH</a:t>
                      </a:r>
                      <a:endParaRPr 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17161799"/>
                  </a:ext>
                </a:extLst>
              </a:tr>
              <a:tr h="1087426">
                <a:tc>
                  <a:txBody>
                    <a:bodyPr/>
                    <a:lstStyle/>
                    <a:p>
                      <a:pPr algn="ctr"/>
                      <a:r>
                        <a:rPr lang="pl-PL" dirty="0"/>
                        <a:t>WYBÓR NAJKORZYSTNIEJSZEJ OFERTY NA RYNKU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/>
                        <a:t>WYBÓR NAJKORZYSTNIEJSZEJ OFERTY SPOŚRÓD ZŁOŻONYCH OFERT</a:t>
                      </a:r>
                      <a:endParaRPr 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88392176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625534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1227DA4-F450-216C-144A-5893D5FC8B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588335"/>
            <a:ext cx="8596668" cy="1320800"/>
          </a:xfrm>
        </p:spPr>
        <p:txBody>
          <a:bodyPr/>
          <a:lstStyle/>
          <a:p>
            <a:r>
              <a:rPr lang="en-US" dirty="0" err="1"/>
              <a:t>Dla</a:t>
            </a:r>
            <a:r>
              <a:rPr lang="en-US" dirty="0"/>
              <a:t> </a:t>
            </a:r>
            <a:r>
              <a:rPr lang="en-US" dirty="0" err="1"/>
              <a:t>których</a:t>
            </a:r>
            <a:r>
              <a:rPr lang="en-US" dirty="0"/>
              <a:t> </a:t>
            </a:r>
            <a:r>
              <a:rPr lang="en-US" dirty="0" err="1"/>
              <a:t>zakupów</a:t>
            </a:r>
            <a:r>
              <a:rPr lang="en-US" dirty="0"/>
              <a:t>?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1734C1A5-C51B-0BF5-693B-D677210F7A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4683" y="1930400"/>
            <a:ext cx="5893587" cy="3880773"/>
          </a:xfrm>
        </p:spPr>
        <p:txBody>
          <a:bodyPr>
            <a:normAutofit/>
          </a:bodyPr>
          <a:lstStyle/>
          <a:p>
            <a:r>
              <a:rPr lang="pl-PL" sz="2400" dirty="0"/>
              <a:t>Zakupy, dla których potencjał obniżenia wydatków jest największy</a:t>
            </a:r>
          </a:p>
          <a:p>
            <a:endParaRPr lang="pl-PL" sz="2400" dirty="0"/>
          </a:p>
          <a:p>
            <a:r>
              <a:rPr lang="pl-PL" sz="2400" dirty="0"/>
              <a:t>Wykorzystanie drzewa kategorii zakupowych</a:t>
            </a:r>
          </a:p>
          <a:p>
            <a:pPr marL="0" indent="0">
              <a:buNone/>
            </a:pPr>
            <a:r>
              <a:rPr lang="pl-PL" sz="2400" dirty="0"/>
              <a:t>	- wybór zasadą </a:t>
            </a:r>
            <a:r>
              <a:rPr lang="pl-PL" sz="2400" dirty="0" err="1"/>
              <a:t>Pareta</a:t>
            </a:r>
            <a:endParaRPr lang="pl-PL" sz="2400" dirty="0"/>
          </a:p>
          <a:p>
            <a:pPr marL="0" indent="0">
              <a:buNone/>
            </a:pPr>
            <a:endParaRPr lang="pl-PL" sz="2400" dirty="0"/>
          </a:p>
          <a:p>
            <a:r>
              <a:rPr lang="pl-PL" sz="2400" dirty="0"/>
              <a:t>Tzw. „wąskie gardła”</a:t>
            </a:r>
          </a:p>
          <a:p>
            <a:pPr marL="0" indent="0">
              <a:buNone/>
            </a:pPr>
            <a:endParaRPr lang="pl-PL" sz="2400" dirty="0"/>
          </a:p>
          <a:p>
            <a:endParaRPr lang="pl-PL" sz="2400" dirty="0"/>
          </a:p>
          <a:p>
            <a:endParaRPr lang="en-US" dirty="0"/>
          </a:p>
        </p:txBody>
      </p:sp>
      <p:pic>
        <p:nvPicPr>
          <p:cNvPr id="4" name="Obraz 3">
            <a:extLst>
              <a:ext uri="{FF2B5EF4-FFF2-40B4-BE49-F238E27FC236}">
                <a16:creationId xmlns:a16="http://schemas.microsoft.com/office/drawing/2014/main" id="{04D8295E-BA58-154C-83A7-A6FACD812B5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99469" y="2924468"/>
            <a:ext cx="4330534" cy="28863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67126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58C8335-E825-B809-4C9D-C7AC3908A6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471377"/>
            <a:ext cx="8596668" cy="1320800"/>
          </a:xfrm>
        </p:spPr>
        <p:txBody>
          <a:bodyPr>
            <a:normAutofit fontScale="90000"/>
          </a:bodyPr>
          <a:lstStyle/>
          <a:p>
            <a:r>
              <a:rPr lang="en-US" dirty="0" err="1"/>
              <a:t>Kiedy</a:t>
            </a:r>
            <a:r>
              <a:rPr lang="pl-PL" dirty="0"/>
              <a:t> jest dobry moment na wdrożenie strategicznego zarządzania zakupami w organizacji</a:t>
            </a:r>
            <a:r>
              <a:rPr lang="en-US" dirty="0"/>
              <a:t>?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C8BA7F07-0253-0862-3B9E-A9DBB576B4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2420789"/>
            <a:ext cx="8596668" cy="3880773"/>
          </a:xfrm>
        </p:spPr>
        <p:txBody>
          <a:bodyPr>
            <a:normAutofit/>
          </a:bodyPr>
          <a:lstStyle/>
          <a:p>
            <a:r>
              <a:rPr lang="pl-PL" sz="2400" dirty="0"/>
              <a:t>Jak najszybciej, każdy moment jest dobry by zacząć strategicznie zarządzać wybranymi kategoriami zakupowymi </a:t>
            </a:r>
          </a:p>
          <a:p>
            <a:endParaRPr lang="pl-PL" sz="2400" dirty="0"/>
          </a:p>
          <a:p>
            <a:r>
              <a:rPr lang="pl-PL" sz="2400" dirty="0"/>
              <a:t>Każdy dzień zwłoki to utracone korzyści, które może przynieść organizacji efektywnie zarządzany obszar zakupów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9797148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3A18789-84E6-D87A-BD43-7F9DD059A8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3795"/>
            <a:ext cx="8596668" cy="1320800"/>
          </a:xfrm>
        </p:spPr>
        <p:txBody>
          <a:bodyPr>
            <a:normAutofit fontScale="90000"/>
          </a:bodyPr>
          <a:lstStyle/>
          <a:p>
            <a:r>
              <a:rPr lang="en-US" dirty="0"/>
              <a:t>Od </a:t>
            </a:r>
            <a:r>
              <a:rPr lang="en-US" dirty="0" err="1"/>
              <a:t>czego</a:t>
            </a:r>
            <a:r>
              <a:rPr lang="en-US" dirty="0"/>
              <a:t> </a:t>
            </a:r>
            <a:r>
              <a:rPr lang="en-US" dirty="0" err="1"/>
              <a:t>zacząć</a:t>
            </a:r>
            <a:r>
              <a:rPr lang="pl-PL" dirty="0"/>
              <a:t> wprowadzenie do organizacji strategicznego zarządzania zakupami</a:t>
            </a:r>
            <a:r>
              <a:rPr lang="en-US" dirty="0"/>
              <a:t>?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70BF7247-265D-9D90-937B-6E3FE79C12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7845" y="1701210"/>
            <a:ext cx="9359802" cy="4880344"/>
          </a:xfrm>
        </p:spPr>
        <p:txBody>
          <a:bodyPr>
            <a:normAutofit fontScale="92500" lnSpcReduction="20000"/>
          </a:bodyPr>
          <a:lstStyle/>
          <a:p>
            <a:r>
              <a:rPr lang="pl-PL" sz="2400" dirty="0"/>
              <a:t>Koncepcja nowego modelu zakupów z uwzględnieniem zarządzania strategicznego zakupami</a:t>
            </a:r>
          </a:p>
          <a:p>
            <a:pPr marL="574675" indent="0">
              <a:buNone/>
            </a:pPr>
            <a:r>
              <a:rPr lang="pl-PL" sz="2400" dirty="0"/>
              <a:t>(prezentacja Kierownictwu – konieczne pozyskanie wsparcia   		Kierownictwa przy realizacji tego projektu)</a:t>
            </a:r>
          </a:p>
          <a:p>
            <a:endParaRPr lang="pl-PL" sz="2400" dirty="0"/>
          </a:p>
          <a:p>
            <a:r>
              <a:rPr lang="pl-PL" sz="2400" dirty="0"/>
              <a:t>Budowa zespołu ds. zarządzania kategoriami zakupowymi:</a:t>
            </a:r>
          </a:p>
          <a:p>
            <a:pPr marL="627063" indent="-287338">
              <a:buFontTx/>
              <a:buChar char="-"/>
            </a:pPr>
            <a:r>
              <a:rPr lang="pl-PL" sz="2400" dirty="0"/>
              <a:t>Wybór zasobów (niezbędne kompetencje)</a:t>
            </a:r>
          </a:p>
          <a:p>
            <a:pPr marL="627063" indent="-287338">
              <a:buFontTx/>
              <a:buChar char="-"/>
            </a:pPr>
            <a:r>
              <a:rPr lang="pl-PL" sz="2400" dirty="0"/>
              <a:t>Program szkoleń</a:t>
            </a:r>
          </a:p>
          <a:p>
            <a:pPr marL="627063" indent="-287338">
              <a:buFontTx/>
              <a:buChar char="-"/>
            </a:pPr>
            <a:endParaRPr lang="pl-PL" sz="2400" dirty="0"/>
          </a:p>
          <a:p>
            <a:pPr marL="339725" indent="-339725"/>
            <a:r>
              <a:rPr lang="pl-PL" sz="2400" dirty="0"/>
              <a:t>Komunikacja nowego modelu zarządzania zakupami obszarom merytorycznym ze wskazaniem celów możliwych do osiągnięcia przy ich zaangażowaniu</a:t>
            </a:r>
          </a:p>
          <a:p>
            <a:pPr marL="287338" indent="0">
              <a:buNone/>
            </a:pPr>
            <a:r>
              <a:rPr lang="pl-PL" sz="2400" dirty="0"/>
              <a:t>– konieczne wskazanie korzyści dla biznesu (obszaru merytorycznego)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961510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28BC047-B0A9-8569-8769-9F3C536534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407582"/>
            <a:ext cx="8596668" cy="1320800"/>
          </a:xfrm>
        </p:spPr>
        <p:txBody>
          <a:bodyPr>
            <a:noAutofit/>
          </a:bodyPr>
          <a:lstStyle/>
          <a:p>
            <a:r>
              <a:rPr lang="pl-PL" sz="2800" dirty="0"/>
              <a:t>Elementy strategii zakupowej niezbędne z punktu widzenia osiągnięcia sukcesu realizacji wyznaczonych celów:</a:t>
            </a:r>
            <a:endParaRPr lang="en-US" sz="2800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C34C15EC-DABA-E935-FA1A-BC8A2E1D71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2160589"/>
            <a:ext cx="9030192" cy="4289829"/>
          </a:xfrm>
        </p:spPr>
        <p:txBody>
          <a:bodyPr/>
          <a:lstStyle/>
          <a:p>
            <a:pPr marL="0" indent="0">
              <a:buNone/>
            </a:pPr>
            <a:r>
              <a:rPr lang="pl-PL" dirty="0"/>
              <a:t>1.</a:t>
            </a:r>
            <a:r>
              <a:rPr lang="pl-PL" sz="2000" dirty="0"/>
              <a:t>	Cel wdrożenia strategii dla danej kategorii zakupowej</a:t>
            </a:r>
          </a:p>
          <a:p>
            <a:pPr marL="0" indent="0">
              <a:buNone/>
            </a:pPr>
            <a:r>
              <a:rPr lang="pl-PL" sz="2000" dirty="0"/>
              <a:t>2.	Analiza kategorii:</a:t>
            </a:r>
          </a:p>
          <a:p>
            <a:pPr marL="744538" indent="-234950"/>
            <a:r>
              <a:rPr lang="pl-PL" sz="2000" dirty="0"/>
              <a:t>opis kategorii zakupowej</a:t>
            </a:r>
          </a:p>
          <a:p>
            <a:pPr marL="744538" indent="-234950"/>
            <a:r>
              <a:rPr lang="pl-PL" sz="2000" dirty="0"/>
              <a:t>udział odbiorców wewnętrznych</a:t>
            </a:r>
          </a:p>
          <a:p>
            <a:pPr marL="744538" indent="-234950"/>
            <a:r>
              <a:rPr lang="pl-PL" sz="2000" dirty="0"/>
              <a:t>analiza kosztowa (obecnych wydatków)</a:t>
            </a:r>
          </a:p>
          <a:p>
            <a:pPr marL="744538" indent="-234950"/>
            <a:r>
              <a:rPr lang="pl-PL" sz="2000" dirty="0"/>
              <a:t>analiza zawartych umów </a:t>
            </a:r>
          </a:p>
          <a:p>
            <a:pPr marL="744538" indent="-234950"/>
            <a:r>
              <a:rPr lang="pl-PL" sz="2000" dirty="0"/>
              <a:t>uwarunkowania prawne</a:t>
            </a:r>
          </a:p>
          <a:p>
            <a:pPr marL="744538" indent="-234950"/>
            <a:r>
              <a:rPr lang="pl-PL" sz="2000" dirty="0"/>
              <a:t>analiza obowiązujących regulacji wewnętrznych </a:t>
            </a:r>
          </a:p>
          <a:p>
            <a:pPr marL="744538" indent="-234950"/>
            <a:r>
              <a:rPr lang="pl-PL" sz="2000" dirty="0"/>
              <a:t>wymagania interesariuszy w zakresie kategorii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599464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28BC047-B0A9-8569-8769-9F3C536534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109870"/>
            <a:ext cx="8596668" cy="1320800"/>
          </a:xfrm>
        </p:spPr>
        <p:txBody>
          <a:bodyPr>
            <a:noAutofit/>
          </a:bodyPr>
          <a:lstStyle/>
          <a:p>
            <a:r>
              <a:rPr lang="pl-PL" sz="2800" dirty="0"/>
              <a:t>Elementy strategii zakupowej niezbędne z punktu widzenia osiągnięcia sukcesu realizacji wyznaczonych celów:</a:t>
            </a:r>
            <a:endParaRPr lang="en-US" sz="2800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C34C15EC-DABA-E935-FA1A-BC8A2E1D71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430670"/>
            <a:ext cx="9157782" cy="5427331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pl-PL" dirty="0"/>
              <a:t>3.	Analiza rynku:</a:t>
            </a:r>
          </a:p>
          <a:p>
            <a:pPr marL="690563" indent="0">
              <a:buNone/>
            </a:pPr>
            <a:r>
              <a:rPr lang="pl-PL" dirty="0"/>
              <a:t>- Analiza Wykonawców</a:t>
            </a:r>
          </a:p>
          <a:p>
            <a:pPr marL="690563" indent="0">
              <a:buNone/>
            </a:pPr>
            <a:r>
              <a:rPr lang="pl-PL" dirty="0"/>
              <a:t>- Analiza możliwości rynkowych</a:t>
            </a:r>
          </a:p>
          <a:p>
            <a:pPr marL="690563" indent="0">
              <a:buNone/>
            </a:pPr>
            <a:r>
              <a:rPr lang="pl-PL" dirty="0"/>
              <a:t>- Uwarunkowania rynkowe</a:t>
            </a:r>
          </a:p>
          <a:p>
            <a:pPr marL="690563" indent="0">
              <a:buNone/>
            </a:pPr>
            <a:r>
              <a:rPr lang="pl-PL" dirty="0"/>
              <a:t>- Analiza 5 sił Portera:</a:t>
            </a:r>
          </a:p>
          <a:p>
            <a:pPr marL="1147763" indent="0">
              <a:buNone/>
            </a:pPr>
            <a:r>
              <a:rPr lang="pl-PL" dirty="0"/>
              <a:t>•	Siła rywalizacji konkurencyjnej na rynku</a:t>
            </a:r>
          </a:p>
          <a:p>
            <a:pPr marL="1147763" indent="0">
              <a:buNone/>
            </a:pPr>
            <a:r>
              <a:rPr lang="pl-PL" dirty="0"/>
              <a:t>•	Zagrożenie ze strony nowych wejść na rynek</a:t>
            </a:r>
          </a:p>
          <a:p>
            <a:pPr marL="1147763" indent="0">
              <a:buNone/>
            </a:pPr>
            <a:r>
              <a:rPr lang="pl-PL" dirty="0"/>
              <a:t>•	Zagrożenie ze strony substytutów</a:t>
            </a:r>
          </a:p>
          <a:p>
            <a:pPr marL="1147763" indent="0">
              <a:buNone/>
            </a:pPr>
            <a:r>
              <a:rPr lang="pl-PL" dirty="0"/>
              <a:t>•	Siła przetargowa dostawców</a:t>
            </a:r>
          </a:p>
          <a:p>
            <a:pPr marL="1147763" indent="0">
              <a:buNone/>
            </a:pPr>
            <a:r>
              <a:rPr lang="pl-PL" dirty="0"/>
              <a:t>•	Siła przetargowa nabywców</a:t>
            </a:r>
          </a:p>
          <a:p>
            <a:pPr marL="627063" indent="0">
              <a:buNone/>
            </a:pPr>
            <a:r>
              <a:rPr lang="pl-PL" dirty="0"/>
              <a:t>- Analiza SWOT - Badanie czynników mających wpływ na wdrożenie strategii </a:t>
            </a:r>
          </a:p>
          <a:p>
            <a:pPr marL="1147763" indent="0">
              <a:buNone/>
            </a:pPr>
            <a:r>
              <a:rPr lang="pl-PL" dirty="0"/>
              <a:t>Poprzez zdefiniowanie kryteriów klasyfikacji ww. czynników: zewnętrzne i wewnętrzne oraz zdefiniowanie działań mających na celu wzmocnienie pozytywnych czynników oraz działań mających na celu zminimalizowanie efektów czynników negatywnych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7109031"/>
      </p:ext>
    </p:extLst>
  </p:cSld>
  <p:clrMapOvr>
    <a:masterClrMapping/>
  </p:clrMapOvr>
</p:sld>
</file>

<file path=ppt/theme/theme1.xml><?xml version="1.0" encoding="utf-8"?>
<a:theme xmlns:a="http://schemas.openxmlformats.org/drawingml/2006/main" name="Faseta">
  <a:themeElements>
    <a:clrScheme name="Fas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s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s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130</TotalTime>
  <Words>576</Words>
  <Application>Microsoft Office PowerPoint</Application>
  <PresentationFormat>Panoramiczny</PresentationFormat>
  <Paragraphs>98</Paragraphs>
  <Slides>12</Slides>
  <Notes>1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12</vt:i4>
      </vt:variant>
    </vt:vector>
  </HeadingPairs>
  <TitlesOfParts>
    <vt:vector size="17" baseType="lpstr">
      <vt:lpstr>Arial</vt:lpstr>
      <vt:lpstr>Calibri</vt:lpstr>
      <vt:lpstr>Trebuchet MS</vt:lpstr>
      <vt:lpstr>Wingdings 3</vt:lpstr>
      <vt:lpstr>Faseta</vt:lpstr>
      <vt:lpstr>Strategiczne zarządzanie zakupami   </vt:lpstr>
      <vt:lpstr>Co to jest  strategiczne zarzadzanie zakupami?</vt:lpstr>
      <vt:lpstr>Kompleksowe ujęcie funkcji zakupowej</vt:lpstr>
      <vt:lpstr>Jakie przynosi korzyści strategiczne zarządzanie zakupami?</vt:lpstr>
      <vt:lpstr>Dla których zakupów?</vt:lpstr>
      <vt:lpstr>Kiedy jest dobry moment na wdrożenie strategicznego zarządzania zakupami w organizacji?</vt:lpstr>
      <vt:lpstr>Od czego zacząć wprowadzenie do organizacji strategicznego zarządzania zakupami?</vt:lpstr>
      <vt:lpstr>Elementy strategii zakupowej niezbędne z punktu widzenia osiągnięcia sukcesu realizacji wyznaczonych celów:</vt:lpstr>
      <vt:lpstr>Elementy strategii zakupowej niezbędne z punktu widzenia osiągnięcia sukcesu realizacji wyznaczonych celów:</vt:lpstr>
      <vt:lpstr>Elementy strategii zakupowej niezbędne z punktu widzenia osiągnięcia sukcesu realizacji wyznaczonych celów:</vt:lpstr>
      <vt:lpstr>EFEKTY wdrożonych strategii zakupowych</vt:lpstr>
      <vt:lpstr>Kluczowy czynnik wpływający na sukces wdrożenia strategicznego zarządzania zakupami w organizacji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Strategiczne zarządzanie zakupami   </dc:title>
  <dc:creator>Olszewska, Agnieszka</dc:creator>
  <cp:lastModifiedBy>Olszewska, Agnieszka</cp:lastModifiedBy>
  <cp:revision>27</cp:revision>
  <dcterms:created xsi:type="dcterms:W3CDTF">2022-11-22T19:46:53Z</dcterms:created>
  <dcterms:modified xsi:type="dcterms:W3CDTF">2022-11-22T22:25:57Z</dcterms:modified>
</cp:coreProperties>
</file>