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8"/>
  </p:notesMasterIdLst>
  <p:sldIdLst>
    <p:sldId id="256" r:id="rId7"/>
    <p:sldId id="267" r:id="rId8"/>
    <p:sldId id="268" r:id="rId9"/>
    <p:sldId id="276" r:id="rId10"/>
    <p:sldId id="275" r:id="rId11"/>
    <p:sldId id="278" r:id="rId12"/>
    <p:sldId id="279" r:id="rId13"/>
    <p:sldId id="272" r:id="rId14"/>
    <p:sldId id="280" r:id="rId15"/>
    <p:sldId id="281" r:id="rId16"/>
    <p:sldId id="269" r:id="rId17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reszczynski Wojciech" initials="WW" lastIdx="0" clrIdx="0">
    <p:extLst>
      <p:ext uri="{19B8F6BF-5375-455C-9EA6-DF929625EA0E}">
        <p15:presenceInfo xmlns:p15="http://schemas.microsoft.com/office/powerpoint/2012/main" userId="S-1-5-21-854245398-1532298954-839522115-2146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C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8" autoAdjust="0"/>
    <p:restoredTop sz="94707" autoAdjust="0"/>
  </p:normalViewPr>
  <p:slideViewPr>
    <p:cSldViewPr snapToGrid="0">
      <p:cViewPr varScale="1">
        <p:scale>
          <a:sx n="100" d="100"/>
          <a:sy n="100" d="100"/>
        </p:scale>
        <p:origin x="8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42C81-9035-413A-B23B-63CE0E07DC55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7362"/>
            <a:ext cx="5438775" cy="39106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219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30219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0A455-19BC-4E67-8598-BCAA900169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031004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54625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8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7920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0423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1843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2482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244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1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4197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00573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2002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959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292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745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790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88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794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60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871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82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5710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812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730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3" y="828430"/>
            <a:ext cx="8601072" cy="917893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957" y="2900458"/>
            <a:ext cx="9204942" cy="16557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32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Departament Oceny Projektów </a:t>
            </a:r>
            <a:br>
              <a:rPr lang="pl-PL" sz="32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32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Pomocy Technicznej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495800" y="5525689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Falenty Nowe, 06-07 czerwiec 2024 r.</a:t>
            </a:r>
          </a:p>
        </p:txBody>
      </p:sp>
      <p:pic>
        <p:nvPicPr>
          <p:cNvPr id="7" name="Obraz 6" descr="PROW-2014-2020-logo-kolor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51638" y="741129"/>
            <a:ext cx="1468838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7737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586" y="2242904"/>
            <a:ext cx="10410825" cy="314824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5"/>
            </a:pPr>
            <a:r>
              <a:rPr lang="pl-PL" sz="15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Aneksowanie umów:</a:t>
            </a: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5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max termin na złożenie wniosku o zmianę zapisów w umowie to termin złożenia wniosku o płatność;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zmiana terminów realizacji operacji (wnikliwa analiza dokumentacji składanej z wnioskiem o płatność);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zmiana danych nabywców;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zmiany w </a:t>
            </a:r>
            <a:r>
              <a:rPr lang="pl-PL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Zestawieniu… - </a:t>
            </a: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zakresie rzeczowym jak i finansowym – konieczne są </a:t>
            </a:r>
            <a:r>
              <a:rPr lang="pl-PL" sz="14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szczegółowe wyjaśnienia dla kosztów</a:t>
            </a: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które nie były wykazane w umowie, zwłaszcza gdy kwota umowy się zwiększy.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6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4"/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4"/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b="1" dirty="0"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297941C6-B7A1-FBA5-A543-E3BB69F28316}"/>
              </a:ext>
            </a:extLst>
          </p:cNvPr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id="{C50F0F68-A948-ACAA-4AE6-EFE5921DDE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1" y="6468998"/>
            <a:ext cx="1871476" cy="30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71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957" y="3013669"/>
            <a:ext cx="9204942" cy="16557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3600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Dziękuję za uwagę </a:t>
            </a:r>
            <a:r>
              <a:rPr lang="pl-PL" sz="3600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</a:t>
            </a:r>
            <a:endParaRPr lang="pl-PL" sz="36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98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1" y="646899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957" y="2324103"/>
            <a:ext cx="9204942" cy="3038471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>
                <a:solidFill>
                  <a:srgbClr val="0F4C9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Wydział Oceny Projektów Pomocy Technicznej </a:t>
            </a:r>
          </a:p>
          <a:p>
            <a:pPr algn="ctr"/>
            <a:endParaRPr lang="pl-PL" sz="3200" b="1" dirty="0">
              <a:solidFill>
                <a:srgbClr val="0F4C98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pl-PL" dirty="0">
                <a:effectLst/>
                <a:ea typeface="Calibri" panose="020F0502020204030204" pitchFamily="34" charset="0"/>
              </a:rPr>
              <a:t>Ważne zmiany w rozporządzeniu </a:t>
            </a:r>
            <a:r>
              <a:rPr lang="pl-PL" dirty="0">
                <a:ea typeface="Tahoma" panose="020B0604030504040204" pitchFamily="34" charset="0"/>
                <a:cs typeface="Tahoma" panose="020B0604030504040204" pitchFamily="34" charset="0"/>
              </a:rPr>
              <a:t>Ministra Rolnictwa i Rozwoju Wsi </a:t>
            </a:r>
            <a:br>
              <a:rPr lang="pl-PL" dirty="0"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dirty="0">
                <a:ea typeface="Tahoma" panose="020B0604030504040204" pitchFamily="34" charset="0"/>
                <a:cs typeface="Tahoma" panose="020B0604030504040204" pitchFamily="34" charset="0"/>
              </a:rPr>
              <a:t>z dnia 20 września 2016 r. </a:t>
            </a:r>
            <a:r>
              <a:rPr lang="pl-PL" i="1" dirty="0">
                <a:ea typeface="Tahoma" panose="020B0604030504040204" pitchFamily="34" charset="0"/>
                <a:cs typeface="Tahoma" panose="020B0604030504040204" pitchFamily="34" charset="0"/>
              </a:rPr>
              <a:t>w sprawie szczegółowych warunków </a:t>
            </a:r>
            <a:br>
              <a:rPr lang="pl-PL" i="1" dirty="0"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i="1" dirty="0">
                <a:ea typeface="Tahoma" panose="020B0604030504040204" pitchFamily="34" charset="0"/>
                <a:cs typeface="Tahoma" panose="020B0604030504040204" pitchFamily="34" charset="0"/>
              </a:rPr>
              <a:t>i trybu przyznawania oraz wypłaty pomocy technicznej w ramach Programu Rozwoju Obszarów Wiejskich na lata 2014-2020 </a:t>
            </a:r>
            <a:br>
              <a:rPr lang="pl-PL" i="1" dirty="0"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i="1" dirty="0">
                <a:ea typeface="Tahoma" panose="020B0604030504040204" pitchFamily="34" charset="0"/>
                <a:cs typeface="Tahoma" panose="020B0604030504040204" pitchFamily="34" charset="0"/>
              </a:rPr>
              <a:t>(Dz. U. poz. 1549, z </a:t>
            </a:r>
            <a:r>
              <a:rPr lang="pl-PL" i="1" dirty="0" err="1">
                <a:ea typeface="Tahoma" panose="020B0604030504040204" pitchFamily="34" charset="0"/>
                <a:cs typeface="Tahoma" panose="020B0604030504040204" pitchFamily="34" charset="0"/>
              </a:rPr>
              <a:t>późn</a:t>
            </a:r>
            <a:r>
              <a:rPr lang="pl-PL" i="1" dirty="0">
                <a:ea typeface="Tahoma" panose="020B0604030504040204" pitchFamily="34" charset="0"/>
                <a:cs typeface="Tahoma" panose="020B0604030504040204" pitchFamily="34" charset="0"/>
              </a:rPr>
              <a:t>. zm.) </a:t>
            </a:r>
            <a:endParaRPr lang="pl-PL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83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4375" y="2404828"/>
            <a:ext cx="10991850" cy="3726388"/>
          </a:xfrm>
        </p:spPr>
        <p:txBody>
          <a:bodyPr>
            <a:noAutofit/>
          </a:bodyPr>
          <a:lstStyle/>
          <a:p>
            <a:pPr marL="400050" indent="-40005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00050" indent="-40005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sz="1500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 Zgodnie z zapisami § 26 ust. 2, </a:t>
            </a:r>
            <a:r>
              <a:rPr lang="pl-PL" sz="1500" i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wnioski o przyznanie pomocy technicznej</a:t>
            </a:r>
            <a:r>
              <a:rPr lang="pl-PL" sz="1500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należy złożyć w terminie :</a:t>
            </a: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dnia </a:t>
            </a:r>
            <a:r>
              <a:rPr lang="pl-PL" sz="15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września 2024 roku</a:t>
            </a:r>
            <a:r>
              <a:rPr lang="pl-PL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dnia </a:t>
            </a:r>
            <a:r>
              <a:rPr lang="pl-PL" sz="15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 listopada 2024 roku</a:t>
            </a:r>
            <a:r>
              <a:rPr lang="pl-PL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dla Agencji jako beneficjenta. </a:t>
            </a: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sz="1500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 Przepisu § 22 ust. 2 pkt 1 lit. a, </a:t>
            </a:r>
            <a:r>
              <a:rPr lang="pl-PL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 stosuje się dla kosztów kwalifikowalnych </a:t>
            </a:r>
            <a:r>
              <a:rPr lang="pl-PL" sz="15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poniesionych do dnia 31 grudnia 2023 roku</a:t>
            </a:r>
            <a:r>
              <a:rPr lang="pl-PL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br>
              <a:rPr lang="pl-PL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5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„18 m-</a:t>
            </a:r>
            <a:r>
              <a:rPr lang="pl-PL" sz="15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cy</a:t>
            </a:r>
            <a:r>
              <a:rPr lang="pl-PL" sz="15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  <a:r>
              <a:rPr lang="pl-PL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b="1" dirty="0"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028B4E67-EB15-FE36-B50C-6FA99D3F1432}"/>
              </a:ext>
            </a:extLst>
          </p:cNvPr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id="{31C2B220-5A18-45C7-9D57-76186094C4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1" y="6468998"/>
            <a:ext cx="1871476" cy="30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60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1" y="646899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957" y="2324103"/>
            <a:ext cx="9204942" cy="3038471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>
                <a:solidFill>
                  <a:srgbClr val="0F4C9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Wydział Oceny Projektów Pomocy Technicznej </a:t>
            </a:r>
          </a:p>
          <a:p>
            <a:pPr algn="ctr"/>
            <a:endParaRPr lang="pl-PL" sz="3200" b="1" dirty="0">
              <a:solidFill>
                <a:srgbClr val="0F4C98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Uwagi w zakresie przygotowania 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pl-PL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wniosku o przyznanie pomocy technicznej </a:t>
            </a:r>
          </a:p>
          <a:p>
            <a:pPr algn="ctr"/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oraz pozostałej dokumentacji 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93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36" y="2399832"/>
            <a:ext cx="10601325" cy="3495909"/>
          </a:xfrm>
        </p:spPr>
        <p:txBody>
          <a:bodyPr>
            <a:noAutofit/>
          </a:bodyPr>
          <a:lstStyle/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sz="15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Wypełnianie pól </a:t>
            </a:r>
            <a:r>
              <a:rPr lang="pl-PL" sz="1500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formularza </a:t>
            </a:r>
            <a:r>
              <a:rPr lang="pl-PL" sz="1500" i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wniosku o przyznanie pomocy technicznej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sz="1500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Wszystkie pola we </a:t>
            </a:r>
            <a:r>
              <a:rPr lang="pl-PL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wniosku o przyznanie pomocy technicznej </a:t>
            </a: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należy wypełnić kierując się zapisami </a:t>
            </a:r>
            <a:r>
              <a:rPr lang="pl-PL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Instrukcji…</a:t>
            </a: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4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b="1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b="1" dirty="0"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028B4E67-EB15-FE36-B50C-6FA99D3F1432}"/>
              </a:ext>
            </a:extLst>
          </p:cNvPr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id="{31C2B220-5A18-45C7-9D57-76186094C4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1" y="6468998"/>
            <a:ext cx="1871476" cy="30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04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087" y="2222309"/>
            <a:ext cx="10791825" cy="380701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sz="15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pl-PL" sz="1500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Część II, pole 8 </a:t>
            </a:r>
            <a:r>
              <a:rPr lang="pl-PL" sz="1500" i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formularza wniosku – </a:t>
            </a:r>
            <a:r>
              <a:rPr lang="pl-PL" sz="15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 realizacji operacji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5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Pole 8.1 – Uzasadnienie potrzeby realizacji operacji</a:t>
            </a:r>
            <a:endParaRPr lang="pl-PL" sz="105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Należy pamiętać, aby </a:t>
            </a:r>
            <a:r>
              <a:rPr lang="pl-PL" sz="1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odnosić się w tym miejscu do aktualnego planu działania pomocy technicznej oraz aktualnego planu operacyjnego </a:t>
            </a: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(należy podać w treści link źródłowy do przedmiotowego planu oraz datę jego zatwierdzenia/nr uchwały z danego dnia).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pl-PL" sz="14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przypadku, gdy na dzień złożenia Wniosku plan działania pomocy technicznej lub plan operacyjny są w trakcie aktualizacji, należy zawrzeć taką informację w </a:t>
            </a:r>
            <a:r>
              <a:rPr lang="pl-PL" sz="14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piśmie przewodnim</a:t>
            </a:r>
            <a:r>
              <a:rPr lang="pl-PL" sz="14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złożonym wraz z Wnioskiem, jednoznacznie wskazując czy zmiany w planie dotyczą zakresu ujętego we Wniosku. </a:t>
            </a:r>
            <a:endParaRPr lang="pl-PL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pl-PL" sz="14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Należy pamiętać, że zgodnie z § 4 ust. 1 rozporządzenia PT – pomoc techniczną przyznaje się w formie refundacji kosztów kwalifikowalnych, jeżeli są one ujęte w zaakceptowanym przez instytucję zarządzającą planie działania pomocy technicznej sporządzonym przez podmiot uprawniony na formularzu opracowanym i udostępnionym przez instytucję zarządzającą, a w przypadku operacji realizowanych w ramach dwuletnich planów operacyjnych, o których mowa w art. 55 ust. 2 pkt 2 ustawy - jeżeli są ujęte w tych planach, zaakceptowanych przez organ, o którym mowa w art. 57 ust. 1 ustawy.</a:t>
            </a:r>
            <a:endParaRPr lang="pl-PL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2"/>
            </a:pPr>
            <a:endParaRPr lang="pl-PL" sz="1500" b="1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b="1" dirty="0"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028B4E67-EB15-FE36-B50C-6FA99D3F1432}"/>
              </a:ext>
            </a:extLst>
          </p:cNvPr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id="{31C2B220-5A18-45C7-9D57-76186094C4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1" y="6468998"/>
            <a:ext cx="1871476" cy="30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8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611" y="1935544"/>
            <a:ext cx="10772775" cy="4412684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5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Pole 8.2 – Opis sposobu realizacji operacji</a:t>
            </a:r>
            <a:endParaRPr lang="pl-PL" sz="1050" dirty="0"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przypadku podziału realizacji operacji na etapy, należy je rozpisać w taki sposób, aby jednoznacznie wynikało, jaki zakres działań obejmuje dany etap realizacji operacji.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przypadku zaznaczenia w polu nr 2.2. co najmniej dwóch podschematów w ramach schematu II należy wyraźnie rozróżnić opis ich realizacji.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pl-PL" sz="14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Jednocześnie, w tym miejscu, należy odnieść się do wcześniejszych refundacji w ramach wnioskowanych kosztów (w odniesieniu do właściwego punktu z planu działania), wskazać konieczność dokonania kolejnych zakupów w ramach danego kosztu.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pl-PL" sz="14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przypadku realizacji projektów z planu operacyjnego należy wskazać kwoty i zakres rzeczowy, który został już złożony do refundacji w ramach innych wniosków o przyznanie pomocy technicznej, wykorzystując budżet danego punktu.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pl-PL" sz="14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Ponadto należy tu jasno przypisać kategorię kosztów odnoszących się do konkretnych postępowań o udzielenie zamówienia publicznego.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pl-PL" sz="12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UWAGA: Mając na względzie art. 36 ust. 1 ustawy z 20 lutego 2015 r. </a:t>
            </a:r>
            <a:r>
              <a:rPr lang="pl-PL" sz="12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wspieraniu rozwoju obszarów wiejskich z udziałem środków Europejskiego Funduszu Rolnego na rzecz Rozwoju Obszarów Wiejskich w ramach Programu Rozwoju Obszarów Wiejskich na lata 2014–2020</a:t>
            </a:r>
            <a:r>
              <a:rPr lang="pl-PL" sz="12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oraz cele szczegółowe operacji, określone w polu nr 3.2., zadania opisane w polu 8.2., poniesione koszty kwalifikowalne oraz wartości liczbowe będą stanowić wskaźniki realizacji celów operacji, które będą podlegać ocenie ich wykonania podczas weryfikacji wniosku o płatność (Sprawozdanie z realizacji operacji).</a:t>
            </a: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2"/>
            </a:pPr>
            <a:endParaRPr lang="pl-PL" sz="1500" b="1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b="1" dirty="0"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028B4E67-EB15-FE36-B50C-6FA99D3F1432}"/>
              </a:ext>
            </a:extLst>
          </p:cNvPr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id="{31C2B220-5A18-45C7-9D57-76186094C4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1" y="6468998"/>
            <a:ext cx="1871476" cy="30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155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6286" y="2404828"/>
            <a:ext cx="10639425" cy="349590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sz="15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 </a:t>
            </a:r>
            <a:r>
              <a:rPr lang="pl-PL" sz="1500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Załącznik – </a:t>
            </a:r>
            <a:r>
              <a:rPr lang="pl-PL" sz="15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Zestawienie rzeczowo – finansowe operacji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05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zestawienia należy wpisywać koszty kwalifikowalne i ich wartości. </a:t>
            </a:r>
            <a:r>
              <a:rPr lang="pl-PL" sz="1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Natomiast nie należy wpisywać pozycji kosztów </a:t>
            </a:r>
            <a:br>
              <a:rPr lang="pl-PL" sz="1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wartościach zerowych lub ujemnych.</a:t>
            </a:r>
          </a:p>
          <a:p>
            <a:pPr marL="171450" indent="-1714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ramach kosztów szczegółowych</a:t>
            </a: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l-PL" sz="1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 należy</a:t>
            </a: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wpisywać informacji dotyczących numerów delegacji i dat ich realizacji, symboli oznaczeń dokonanych zakupów (np. materiałów biurowych, materiałów eksploatacyjnych do samochodów), numerów zawartych umów, numerów faktur i nazw kosztów w nich zawartych.</a:t>
            </a:r>
          </a:p>
          <a:p>
            <a:pPr marL="171450" indent="-1714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Należy sprawdzić poprawność danych w kolumnie 2 – dane osobowe pracowników, nazwy stanowisk, nazwy kosztów.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sz="1500" b="1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b="1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6"/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solidFill>
                <a:srgbClr val="0F4C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4"/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4"/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b="1" dirty="0"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297941C6-B7A1-FBA5-A543-E3BB69F28316}"/>
              </a:ext>
            </a:extLst>
          </p:cNvPr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id="{C50F0F68-A948-ACAA-4AE6-EFE5921DDE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1" y="6468998"/>
            <a:ext cx="1871476" cy="30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78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7711" y="2252019"/>
            <a:ext cx="10696575" cy="362449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sz="1500" b="1" dirty="0">
                <a:solidFill>
                  <a:srgbClr val="0F4C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   Nagrody dla pracowników </a:t>
            </a:r>
          </a:p>
          <a:p>
            <a:pPr algn="l">
              <a:spcBef>
                <a:spcPts val="0"/>
              </a:spcBef>
            </a:pPr>
            <a:endParaRPr lang="pl-PL" sz="1050" b="0" i="0" u="none" strike="noStrike" baseline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endParaRPr lang="pl-PL" sz="1400" b="0" i="0" u="none" strike="noStrike" baseline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l-PL" sz="1400" b="0" i="0" u="none" strike="noStrike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Koszt nagrody może być kwalifikowalny do refundacji ze środków pomocy technicznej PROW 2014-2020, o ile spełni następujące warunki kwalifikowalności określone w rozporządzeniu Ministra Rolnictwa i Rozwoju Wsi z dnia 20 września 2016 r. w sprawie szczegółowych warunków i trybu przyznawania oraz wypłaty pomocy technicznej w ramach Programu Rozwoju Obszarów Wiejskich na lata 2014–2020:</a:t>
            </a:r>
          </a:p>
          <a:p>
            <a:pPr marL="228600" algn="just">
              <a:spcBef>
                <a:spcPts val="0"/>
              </a:spcBef>
              <a:buAutoNum type="arabicParenR"/>
            </a:pPr>
            <a:r>
              <a:rPr lang="pl-PL" sz="1400" b="0" i="0" u="none" strike="noStrike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pracownik, który ma otrzymać nagrodę, musi wykonywać zadania kwalifikowalne przez co najmniej 50% swojego czasu pracy w miesiącu, za który dostanie nagrodę;</a:t>
            </a:r>
          </a:p>
          <a:p>
            <a:pPr marL="228600" algn="just">
              <a:spcBef>
                <a:spcPts val="0"/>
              </a:spcBef>
              <a:buAutoNum type="arabicParenR"/>
            </a:pPr>
            <a:r>
              <a:rPr lang="pl-PL" sz="1400" b="0" i="0" u="none" strike="noStrike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powód przyznania nagrody i jej wysokość muszą być szczegółowo uzasadnione;</a:t>
            </a:r>
          </a:p>
          <a:p>
            <a:pPr algn="just">
              <a:spcBef>
                <a:spcPts val="0"/>
              </a:spcBef>
            </a:pPr>
            <a:r>
              <a:rPr lang="pl-PL" sz="1400" b="0" i="0" u="none" strike="noStrike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3) koszt nagrody jest:</a:t>
            </a:r>
          </a:p>
          <a:p>
            <a:pPr algn="just">
              <a:spcBef>
                <a:spcPts val="0"/>
              </a:spcBef>
            </a:pPr>
            <a:r>
              <a:rPr lang="pl-PL" sz="1400" b="0" i="0" u="none" strike="noStrike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a) niezbędny do realizacji zadań kwalifikowalnych,</a:t>
            </a:r>
          </a:p>
          <a:p>
            <a:pPr algn="just">
              <a:spcBef>
                <a:spcPts val="0"/>
              </a:spcBef>
            </a:pPr>
            <a:r>
              <a:rPr lang="pl-PL" sz="1400" b="0" i="0" u="none" strike="noStrike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uzasadniony zakresem operacji,</a:t>
            </a:r>
          </a:p>
          <a:p>
            <a:pPr algn="just">
              <a:spcBef>
                <a:spcPts val="0"/>
              </a:spcBef>
            </a:pPr>
            <a:r>
              <a:rPr lang="pl-PL" sz="1400" b="0" i="0" u="none" strike="noStrike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c) niezbędny do osiągnięcia celu operacji,</a:t>
            </a:r>
          </a:p>
          <a:p>
            <a:pPr algn="just">
              <a:spcBef>
                <a:spcPts val="0"/>
              </a:spcBef>
            </a:pPr>
            <a:r>
              <a:rPr lang="pl-PL" sz="1400" b="0" i="0" u="none" strike="noStrike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d) racjonalny.</a:t>
            </a:r>
          </a:p>
          <a:p>
            <a:pPr algn="just">
              <a:spcBef>
                <a:spcPts val="0"/>
              </a:spcBef>
            </a:pPr>
            <a:endParaRPr lang="pl-PL" sz="1400" b="0" i="0" u="none" strike="noStrike" baseline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l-PL" sz="1400" b="0" i="0" u="none" strike="noStrike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Dodatkowo, zgodnie z „Podręcznikiem kwalifikowalności kosztów pomocy technicznej w ramach PROW 2014-2020” nagrody powinny wynikać i być zgodne z wewnętrznymi regulaminami wynagradzania pracowników podmiotu uprawnionego.</a:t>
            </a:r>
            <a:endParaRPr lang="pl-PL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eriod" startAt="4"/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000" indent="-3420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b="1" dirty="0"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297941C6-B7A1-FBA5-A543-E3BB69F28316}"/>
              </a:ext>
            </a:extLst>
          </p:cNvPr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id="{C50F0F68-A948-ACAA-4AE6-EFE5921DDE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1" y="6468998"/>
            <a:ext cx="1871476" cy="30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52659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kesCount xmlns="http://schemas.microsoft.com/sharepoint/v3">2</LikesCount>
    <Ratings xmlns="http://schemas.microsoft.com/sharepoint/v3" xsi:nil="true"/>
    <LikedBy xmlns="http://schemas.microsoft.com/sharepoint/v3">
      <UserInfo>
        <DisplayName>Wisniewski Ireneusz</DisplayName>
        <AccountId>2298</AccountId>
        <AccountType/>
      </UserInfo>
      <UserInfo>
        <DisplayName>i:0#.w|zszik\znyk.joanna</DisplayName>
        <AccountId>6737</AccountId>
        <AccountType/>
      </UserInfo>
    </LikedBy>
    <RatedBy xmlns="http://schemas.microsoft.com/sharepoint/v3">
      <UserInfo>
        <DisplayName/>
        <AccountId xsi:nil="true"/>
        <AccountType/>
      </UserInfo>
    </RatedBy>
    <_dlc_DocId xmlns="39f7c1c4-9d1a-4107-9192-b1bcec9d9d0b">4AUVVSWN3CTX-1500038033-138</_dlc_DocId>
    <_dlc_DocIdUrl xmlns="39f7c1c4-9d1a-4107-9192-b1bcec9d9d0b">
      <Url>https://portalarimr.arimr.gov.pl/Departamenty/BPr/_layouts/15/DocIdRedir.aspx?ID=4AUVVSWN3CTX-1500038033-138</Url>
      <Description>4AUVVSWN3CTX-1500038033-138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8079F39A46629418CAC8F3C7AF5226B" ma:contentTypeVersion="6" ma:contentTypeDescription="Utwórz nowy dokument." ma:contentTypeScope="" ma:versionID="8a147fdcd8e2648c713b303c79954084">
  <xsd:schema xmlns:xsd="http://www.w3.org/2001/XMLSchema" xmlns:xs="http://www.w3.org/2001/XMLSchema" xmlns:p="http://schemas.microsoft.com/office/2006/metadata/properties" xmlns:ns1="http://schemas.microsoft.com/sharepoint/v3" xmlns:ns2="39f7c1c4-9d1a-4107-9192-b1bcec9d9d0b" targetNamespace="http://schemas.microsoft.com/office/2006/metadata/properties" ma:root="true" ma:fieldsID="98c5cac0a1b04e0e77eb78a3c023301d" ns1:_="" ns2:_="">
    <xsd:import namespace="http://schemas.microsoft.com/sharepoint/v3"/>
    <xsd:import namespace="39f7c1c4-9d1a-4107-9192-b1bcec9d9d0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AverageRating" minOccurs="0"/>
                <xsd:element ref="ns1:RatingCount" minOccurs="0"/>
                <xsd:element ref="ns1:RatedBy" minOccurs="0"/>
                <xsd:element ref="ns1:Ratings" minOccurs="0"/>
                <xsd:element ref="ns1:LikesCount" minOccurs="0"/>
                <xsd:element ref="ns1:Like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11" nillable="true" ma:displayName="Ocena (0-5)" ma:decimals="2" ma:description="Średnia wartość wszystkich przesłanych ocen" ma:internalName="AverageRating" ma:readOnly="true">
      <xsd:simpleType>
        <xsd:restriction base="dms:Number"/>
      </xsd:simpleType>
    </xsd:element>
    <xsd:element name="RatingCount" ma:index="12" nillable="true" ma:displayName="Liczba ocen" ma:decimals="0" ma:description="Liczba przesłanych ocen" ma:internalName="RatingCount" ma:readOnly="true">
      <xsd:simpleType>
        <xsd:restriction base="dms:Number"/>
      </xsd:simpleType>
    </xsd:element>
    <xsd:element name="RatedBy" ma:index="13" nillable="true" ma:displayName="Ocenione przez" ma:description="Użytkownicy ocenili element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14" nillable="true" ma:displayName="Oceny użytkownika" ma:description="Oceny użytkownika dla elementu" ma:hidden="true" ma:internalName="Ratings">
      <xsd:simpleType>
        <xsd:restriction base="dms:Note"/>
      </xsd:simpleType>
    </xsd:element>
    <xsd:element name="LikesCount" ma:index="15" nillable="true" ma:displayName="Liczba znaczników „lubię to”" ma:internalName="LikesCount">
      <xsd:simpleType>
        <xsd:restriction base="dms:Unknown"/>
      </xsd:simpleType>
    </xsd:element>
    <xsd:element name="LikedBy" ma:index="16" nillable="true" ma:displayName="Lubiane przez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7c1c4-9d1a-4107-9192-b1bcec9d9d0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artość identyfikatora dokumentu" ma:description="Wartość identyfikatora dokumentu przypisanego do tego elementu." ma:internalName="_dlc_DocId" ma:readOnly="true">
      <xsd:simpleType>
        <xsd:restriction base="dms:Text"/>
      </xsd:simpleType>
    </xsd:element>
    <xsd:element name="_dlc_DocIdUrl" ma:index="9" nillable="true" ma:displayName="Identyfikator dokumentu" ma:description="Łącze stałe do tego dokumentu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sisl xmlns:xsi="http://www.w3.org/2001/XMLSchema-instance" xmlns:xsd="http://www.w3.org/2001/XMLSchema" xmlns="http://www.boldonjames.com/2008/01/sie/internal/label" sislVersion="0" policy="992781dc-360b-4b31-9bcd-674abed97a40" origin="userSelected">
  <element uid="e3529ac4-ce9c-4660-aa85-64853fbeee80" value=""/>
</sisl>
</file>

<file path=customXml/itemProps1.xml><?xml version="1.0" encoding="utf-8"?>
<ds:datastoreItem xmlns:ds="http://schemas.openxmlformats.org/officeDocument/2006/customXml" ds:itemID="{1B15894E-8248-48D6-8421-4BF07F82A2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172419-339B-471E-B612-28AE314A38F8}">
  <ds:schemaRefs>
    <ds:schemaRef ds:uri="http://purl.org/dc/elements/1.1/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39f7c1c4-9d1a-4107-9192-b1bcec9d9d0b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B8E5D6B-7975-4E44-AD49-F38BCAD4C6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f7c1c4-9d1a-4107-9192-b1bcec9d9d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79B8A83-3DB2-4B39-AD99-126FE0152D9B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A1044DCE-0547-426F-AA55-5F5645BF370E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4607</TotalTime>
  <Words>985</Words>
  <Application>Microsoft Office PowerPoint</Application>
  <PresentationFormat>Panoramiczny</PresentationFormat>
  <Paragraphs>125</Paragraphs>
  <Slides>11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Kubat Artur</dc:creator>
  <cp:lastModifiedBy>Osiak Dorota</cp:lastModifiedBy>
  <cp:revision>103</cp:revision>
  <cp:lastPrinted>2024-06-05T07:34:16Z</cp:lastPrinted>
  <dcterms:created xsi:type="dcterms:W3CDTF">2019-01-17T05:57:21Z</dcterms:created>
  <dcterms:modified xsi:type="dcterms:W3CDTF">2024-06-05T07:34:35Z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0x010100D8079F39A46629418CAC8F3C7AF5226B</vt:lpwstr>
  </property>
  <property fmtid="{D5CDD505-2E9C-101B-9397-08002B2CF9AE}" pid="3" name="_dlc_DocIdItemGuid">
    <vt:lpwstr>9e4328e9-7089-4b09-8dc1-658406554192</vt:lpwstr>
  </property>
  <property fmtid="{D5CDD505-2E9C-101B-9397-08002B2CF9AE}" pid="4" name="docIndexRef">
    <vt:lpwstr>b45a2551-c98a-4a0b-b284-1c60273b04e4</vt:lpwstr>
  </property>
  <property fmtid="{D5CDD505-2E9C-101B-9397-08002B2CF9AE}" pid="5" name="bjClsUserRVM">
    <vt:lpwstr>[]</vt:lpwstr>
  </property>
  <property fmtid="{D5CDD505-2E9C-101B-9397-08002B2CF9AE}" pid="6" name="bjSaver">
    <vt:lpwstr>WSnr6+ryCQ7LJvR6bKF6XIBmO6F9easz</vt:lpwstr>
  </property>
  <property fmtid="{D5CDD505-2E9C-101B-9397-08002B2CF9AE}" pid="7" name="bjDocumentLabelXML">
    <vt:lpwstr>&lt;?xml version="1.0" encoding="us-ascii"?&gt;&lt;sisl xmlns:xsi="http://www.w3.org/2001/XMLSchema-instance" xmlns:xsd="http://www.w3.org/2001/XMLSchema" sislVersion="0" policy="992781dc-360b-4b31-9bcd-674abed97a40" origin="userSelected" xmlns="http://www.boldonj</vt:lpwstr>
  </property>
  <property fmtid="{D5CDD505-2E9C-101B-9397-08002B2CF9AE}" pid="8" name="bjDocumentLabelXML-0">
    <vt:lpwstr>ames.com/2008/01/sie/internal/label"&gt;&lt;element uid="e3529ac4-ce9c-4660-aa85-64853fbeee80" value="" /&gt;&lt;/sisl&gt;</vt:lpwstr>
  </property>
  <property fmtid="{D5CDD505-2E9C-101B-9397-08002B2CF9AE}" pid="9" name="bjDocumentSecurityLabel">
    <vt:lpwstr>Klasyfikacja: OGÓLNA</vt:lpwstr>
  </property>
</Properties>
</file>