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1" r:id="rId1"/>
    <p:sldMasterId id="2147483662" r:id="rId2"/>
  </p:sldMasterIdLst>
  <p:notesMasterIdLst>
    <p:notesMasterId r:id="rId18"/>
  </p:notesMasterIdLst>
  <p:sldIdLst>
    <p:sldId id="256" r:id="rId3"/>
    <p:sldId id="273" r:id="rId4"/>
    <p:sldId id="258" r:id="rId5"/>
    <p:sldId id="263" r:id="rId6"/>
    <p:sldId id="259" r:id="rId7"/>
    <p:sldId id="260" r:id="rId8"/>
    <p:sldId id="264" r:id="rId9"/>
    <p:sldId id="268" r:id="rId10"/>
    <p:sldId id="271" r:id="rId11"/>
    <p:sldId id="266" r:id="rId12"/>
    <p:sldId id="267" r:id="rId13"/>
    <p:sldId id="269" r:id="rId14"/>
    <p:sldId id="272" r:id="rId15"/>
    <p:sldId id="261" r:id="rId16"/>
    <p:sldId id="262" r:id="rId17"/>
  </p:sldIdLst>
  <p:sldSz cx="9144000" cy="6858000" type="screen4x3"/>
  <p:notesSz cx="6858000" cy="9144000"/>
  <p:embeddedFontLst>
    <p:embeddedFont>
      <p:font typeface="Arial Black" panose="020B0A04020102020204" pitchFamily="34" charset="0"/>
      <p:bold r:id="rId19"/>
    </p:embeddedFon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1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font" Target="fonts/font3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5.fntdata"/><Relationship Id="rId10" Type="http://schemas.openxmlformats.org/officeDocument/2006/relationships/slide" Target="slides/slide8.xml"/><Relationship Id="rId19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530480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Shape 12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2638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Shape 18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00398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Shape 18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87716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Shape 18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45967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Shape 18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06645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Shape 18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70969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Shape 19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54981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3911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Shape 14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7466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Shape 14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1690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Shape 15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99878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Shape 17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93257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Shape 17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51620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Shape 18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55594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Shape 18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69659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ajd tytułow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0" y="0"/>
            <a:ext cx="9143998" cy="513542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685800" y="3355848"/>
            <a:ext cx="8077199" cy="16733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7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685800" y="1828800"/>
            <a:ext cx="8077199" cy="149961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chemeClr val="accent2"/>
              </a:buClr>
              <a:buFont typeface="Noto Sans Symbols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chemeClr val="accent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chemeClr val="accent4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chemeClr val="accent5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chemeClr val="accent6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360"/>
              </a:spcBef>
              <a:buClr>
                <a:schemeClr val="accent1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360"/>
              </a:spcBef>
              <a:buClr>
                <a:schemeClr val="accent3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Shape 24"/>
          <p:cNvSpPr/>
          <p:nvPr/>
        </p:nvSpPr>
        <p:spPr>
          <a:xfrm>
            <a:off x="0" y="5128333"/>
            <a:ext cx="9144000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Zawartość z podpisem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167838" y="152400"/>
            <a:ext cx="2523743" cy="97840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2000" b="0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3019376" y="1743133"/>
            <a:ext cx="5920640" cy="45588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63500" algn="l" rtl="0">
              <a:spcBef>
                <a:spcPts val="40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61467" algn="l" rtl="0">
              <a:spcBef>
                <a:spcPts val="40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59435" algn="l" rtl="0">
              <a:spcBef>
                <a:spcPts val="40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body" idx="2"/>
          </p:nvPr>
        </p:nvSpPr>
        <p:spPr>
          <a:xfrm>
            <a:off x="167838" y="1730017"/>
            <a:ext cx="246888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accent2"/>
              </a:buClr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accent3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accent4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accent5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accent6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accent2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accent3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/>
          <p:nvPr/>
        </p:nvSpPr>
        <p:spPr>
          <a:xfrm>
            <a:off x="2855736" y="0"/>
            <a:ext cx="45719" cy="145389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Shape 96"/>
          <p:cNvSpPr/>
          <p:nvPr/>
        </p:nvSpPr>
        <p:spPr>
          <a:xfrm>
            <a:off x="2855736" y="0"/>
            <a:ext cx="45719" cy="145389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braz z podpisem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164592" y="155447"/>
            <a:ext cx="2525149" cy="97840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2000" b="0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9" name="Shape 99"/>
          <p:cNvSpPr>
            <a:spLocks noGrp="1"/>
          </p:cNvSpPr>
          <p:nvPr>
            <p:ph type="pic" idx="2"/>
          </p:nvPr>
        </p:nvSpPr>
        <p:spPr>
          <a:xfrm>
            <a:off x="2903805" y="1484808"/>
            <a:ext cx="6247396" cy="5373192"/>
          </a:xfrm>
          <a:prstGeom prst="rect">
            <a:avLst/>
          </a:prstGeom>
          <a:solidFill>
            <a:srgbClr val="BABABB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accent2"/>
              </a:buClr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accent3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accent4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accent5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accent6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accent3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164592" y="1728216"/>
            <a:ext cx="246888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accent2"/>
              </a:buClr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accent3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accent4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accent5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accent6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accent2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accent3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dt" idx="10"/>
          </p:nvPr>
        </p:nvSpPr>
        <p:spPr>
          <a:xfrm>
            <a:off x="164592" y="1170432"/>
            <a:ext cx="2523743" cy="20116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Shape 102"/>
          <p:cNvSpPr/>
          <p:nvPr/>
        </p:nvSpPr>
        <p:spPr>
          <a:xfrm>
            <a:off x="2855736" y="0"/>
            <a:ext cx="4571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Shape 103"/>
          <p:cNvSpPr/>
          <p:nvPr/>
        </p:nvSpPr>
        <p:spPr>
          <a:xfrm>
            <a:off x="2855736" y="0"/>
            <a:ext cx="4571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Shape 104"/>
          <p:cNvSpPr txBox="1">
            <a:spLocks noGrp="1"/>
          </p:cNvSpPr>
          <p:nvPr>
            <p:ph type="ftr" idx="11"/>
          </p:nvPr>
        </p:nvSpPr>
        <p:spPr>
          <a:xfrm>
            <a:off x="3035808" y="1170432"/>
            <a:ext cx="5193791" cy="20116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BABAB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8339328" y="1170432"/>
            <a:ext cx="733864" cy="2011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ytuł i tekst pionowy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 rot="5400000">
            <a:off x="2259195" y="-26804"/>
            <a:ext cx="4625608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Tytuł pionowy i tekst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/>
        </p:nvSpPr>
        <p:spPr>
          <a:xfrm>
            <a:off x="6598920" y="0"/>
            <a:ext cx="4571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Shape 114"/>
          <p:cNvSpPr/>
          <p:nvPr/>
        </p:nvSpPr>
        <p:spPr>
          <a:xfrm>
            <a:off x="6647686" y="0"/>
            <a:ext cx="25146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 rot="5400000">
            <a:off x="4808537" y="2247902"/>
            <a:ext cx="5851525" cy="190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 rot="5400000">
            <a:off x="541337" y="220662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ftr" idx="11"/>
          </p:nvPr>
        </p:nvSpPr>
        <p:spPr>
          <a:xfrm>
            <a:off x="2640597" y="6377458"/>
            <a:ext cx="38364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ytuł, zawartość i 2 elementy zawartości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21859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3"/>
          </p:nvPr>
        </p:nvSpPr>
        <p:spPr>
          <a:xfrm>
            <a:off x="4648200" y="3938587"/>
            <a:ext cx="4038599" cy="218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ajd tytułow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/>
        </p:nvSpPr>
        <p:spPr>
          <a:xfrm>
            <a:off x="0" y="0"/>
            <a:ext cx="9143998" cy="513542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Shape 43"/>
          <p:cNvSpPr txBox="1">
            <a:spLocks noGrp="1"/>
          </p:cNvSpPr>
          <p:nvPr>
            <p:ph type="ctrTitle"/>
          </p:nvPr>
        </p:nvSpPr>
        <p:spPr>
          <a:xfrm>
            <a:off x="685800" y="3355848"/>
            <a:ext cx="8077199" cy="16733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7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ubTitle" idx="1"/>
          </p:nvPr>
        </p:nvSpPr>
        <p:spPr>
          <a:xfrm>
            <a:off x="685800" y="1828800"/>
            <a:ext cx="8077199" cy="149961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chemeClr val="accent2"/>
              </a:buClr>
              <a:buFont typeface="Noto Sans Symbols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chemeClr val="accent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chemeClr val="accent4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chemeClr val="accent5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chemeClr val="accent6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360"/>
              </a:spcBef>
              <a:buClr>
                <a:schemeClr val="accent1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360"/>
              </a:spcBef>
              <a:buClr>
                <a:schemeClr val="accent3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Shape 48"/>
          <p:cNvSpPr/>
          <p:nvPr/>
        </p:nvSpPr>
        <p:spPr>
          <a:xfrm>
            <a:off x="0" y="5128333"/>
            <a:ext cx="9144000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ytuł i zawartość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57200" y="155447"/>
            <a:ext cx="8229600" cy="125272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Nagłówek sekcji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0" y="0"/>
            <a:ext cx="9144000" cy="260252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Shape 57"/>
          <p:cNvSpPr/>
          <p:nvPr/>
        </p:nvSpPr>
        <p:spPr>
          <a:xfrm>
            <a:off x="0" y="2602519"/>
            <a:ext cx="9144000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749808" y="118871"/>
            <a:ext cx="8013191" cy="163677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7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740664" y="1828800"/>
            <a:ext cx="8022336" cy="68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chemeClr val="accent3"/>
              </a:buClr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chemeClr val="accent4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chemeClr val="accent5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chemeClr val="accent6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chemeClr val="accent2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chemeClr val="accent3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wa elementy zawartości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457200" y="1773935"/>
            <a:ext cx="4038599" cy="462381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8237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37159" algn="l" rtl="0">
              <a:spcBef>
                <a:spcPts val="48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07696" algn="l" rtl="0">
              <a:spcBef>
                <a:spcPts val="400"/>
              </a:spcBef>
              <a:buClr>
                <a:schemeClr val="accent3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73152" algn="l" rtl="0">
              <a:spcBef>
                <a:spcPts val="360"/>
              </a:spcBef>
              <a:buClr>
                <a:schemeClr val="accent4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80264" algn="l" rtl="0">
              <a:spcBef>
                <a:spcPts val="36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78232" algn="l" rtl="0">
              <a:spcBef>
                <a:spcPts val="36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2"/>
          </p:nvPr>
        </p:nvSpPr>
        <p:spPr>
          <a:xfrm>
            <a:off x="4648200" y="1773935"/>
            <a:ext cx="4038599" cy="462381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8237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37159" algn="l" rtl="0">
              <a:spcBef>
                <a:spcPts val="48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07696" algn="l" rtl="0">
              <a:spcBef>
                <a:spcPts val="400"/>
              </a:spcBef>
              <a:buClr>
                <a:schemeClr val="accent3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73152" algn="l" rtl="0">
              <a:spcBef>
                <a:spcPts val="360"/>
              </a:spcBef>
              <a:buClr>
                <a:schemeClr val="accent4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80264" algn="l" rtl="0">
              <a:spcBef>
                <a:spcPts val="36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78232" algn="l" rtl="0">
              <a:spcBef>
                <a:spcPts val="36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Porównanie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457200" y="1698986"/>
            <a:ext cx="4040187" cy="71535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accent3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accent4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accent5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accent6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accent2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accent3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2"/>
          </p:nvPr>
        </p:nvSpPr>
        <p:spPr>
          <a:xfrm>
            <a:off x="457200" y="2449511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20269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60019" algn="l" rtl="0">
              <a:spcBef>
                <a:spcPts val="40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20396" algn="l" rtl="0">
              <a:spcBef>
                <a:spcPts val="360"/>
              </a:spcBef>
              <a:buClr>
                <a:schemeClr val="accent3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85852" algn="l" rtl="0">
              <a:spcBef>
                <a:spcPts val="320"/>
              </a:spcBef>
              <a:buClr>
                <a:schemeClr val="accent4"/>
              </a:buClr>
              <a:buSzPct val="100000"/>
              <a:buFont typeface="Arial"/>
              <a:buChar char="▪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92964" algn="l" rtl="0">
              <a:spcBef>
                <a:spcPts val="32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90932" algn="l" rtl="0">
              <a:spcBef>
                <a:spcPts val="32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88900" algn="l" rtl="0">
              <a:spcBef>
                <a:spcPts val="32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86867" algn="l" rtl="0">
              <a:spcBef>
                <a:spcPts val="32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84835" algn="l" rtl="0">
              <a:spcBef>
                <a:spcPts val="32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3"/>
          </p:nvPr>
        </p:nvSpPr>
        <p:spPr>
          <a:xfrm>
            <a:off x="4645025" y="1698986"/>
            <a:ext cx="4041774" cy="71535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accent3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accent4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accent5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accent6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accent2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accent3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4"/>
          </p:nvPr>
        </p:nvSpPr>
        <p:spPr>
          <a:xfrm>
            <a:off x="4645025" y="2449511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20269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60019" algn="l" rtl="0">
              <a:spcBef>
                <a:spcPts val="40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20396" algn="l" rtl="0">
              <a:spcBef>
                <a:spcPts val="360"/>
              </a:spcBef>
              <a:buClr>
                <a:schemeClr val="accent3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85852" algn="l" rtl="0">
              <a:spcBef>
                <a:spcPts val="320"/>
              </a:spcBef>
              <a:buClr>
                <a:schemeClr val="accent4"/>
              </a:buClr>
              <a:buSzPct val="100000"/>
              <a:buFont typeface="Arial"/>
              <a:buChar char="▪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92964" algn="l" rtl="0">
              <a:spcBef>
                <a:spcPts val="32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90932" algn="l" rtl="0">
              <a:spcBef>
                <a:spcPts val="32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88900" algn="l" rtl="0">
              <a:spcBef>
                <a:spcPts val="32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86867" algn="l" rtl="0">
              <a:spcBef>
                <a:spcPts val="32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84835" algn="l" rtl="0">
              <a:spcBef>
                <a:spcPts val="32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ylko tytuł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1435895"/>
            <a:ext cx="9144000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0" y="0"/>
            <a:ext cx="9143998" cy="1433732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0" y="1435895"/>
            <a:ext cx="9144000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Shape 27"/>
          <p:cNvSpPr/>
          <p:nvPr/>
        </p:nvSpPr>
        <p:spPr>
          <a:xfrm>
            <a:off x="0" y="0"/>
            <a:ext cx="9143998" cy="1433732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ctrTitle"/>
          </p:nvPr>
        </p:nvSpPr>
        <p:spPr>
          <a:xfrm>
            <a:off x="17883" y="2492896"/>
            <a:ext cx="9144000" cy="1080120"/>
          </a:xfrm>
          <a:prstGeom prst="rect">
            <a:avLst/>
          </a:prstGeom>
          <a:noFill/>
          <a:ln>
            <a:noFill/>
          </a:ln>
        </p:spPr>
        <p:txBody>
          <a:bodyPr lIns="91425" tIns="0" rIns="4570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C700"/>
              </a:buClr>
              <a:buSzPct val="25000"/>
              <a:buFont typeface="Arial Black"/>
              <a:buNone/>
            </a:pPr>
            <a:r>
              <a:rPr lang="pl-PL" sz="2880" b="1" i="0" u="none" strike="noStrike" cap="none" dirty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  <a:t>TEMAT </a:t>
            </a:r>
            <a:r>
              <a:rPr lang="pl-PL" sz="2880" dirty="0">
                <a:latin typeface="Arial Black"/>
                <a:ea typeface="Arial Black"/>
                <a:cs typeface="Arial Black"/>
                <a:sym typeface="Arial Black"/>
              </a:rPr>
              <a:t>30</a:t>
            </a:r>
            <a:r>
              <a:rPr lang="pl-PL" sz="2880" b="1" i="0" u="none" strike="noStrike" cap="none" dirty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  <a:t>: </a:t>
            </a:r>
            <a:br>
              <a:rPr lang="pl-PL" sz="288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2880" dirty="0"/>
              <a:t>Postępowanie ratownicze w czasie innych akcji komunikacyjnych</a:t>
            </a:r>
            <a:endParaRPr lang="pl-PL" sz="288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Shape 126"/>
          <p:cNvSpPr txBox="1">
            <a:spLocks noGrp="1"/>
          </p:cNvSpPr>
          <p:nvPr>
            <p:ph type="subTitle" idx="1"/>
          </p:nvPr>
        </p:nvSpPr>
        <p:spPr>
          <a:xfrm>
            <a:off x="5436096" y="5301207"/>
            <a:ext cx="3707903" cy="336129"/>
          </a:xfrm>
          <a:prstGeom prst="rect">
            <a:avLst/>
          </a:prstGeom>
          <a:noFill/>
          <a:ln>
            <a:noFill/>
          </a:ln>
        </p:spPr>
        <p:txBody>
          <a:bodyPr lIns="118850" tIns="0" rIns="4570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600" b="1" i="1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autor:  </a:t>
            </a:r>
            <a:r>
              <a:rPr lang="pl-PL" sz="20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Piotr Fliciński</a:t>
            </a:r>
          </a:p>
        </p:txBody>
      </p:sp>
      <p:pic>
        <p:nvPicPr>
          <p:cNvPr id="127" name="Shape 1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7516" y="152493"/>
            <a:ext cx="1368151" cy="1557001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Shape 128"/>
          <p:cNvSpPr txBox="1"/>
          <p:nvPr/>
        </p:nvSpPr>
        <p:spPr>
          <a:xfrm>
            <a:off x="2025948" y="404768"/>
            <a:ext cx="6984776" cy="936103"/>
          </a:xfrm>
          <a:prstGeom prst="rect">
            <a:avLst/>
          </a:prstGeom>
          <a:noFill/>
          <a:ln>
            <a:noFill/>
          </a:ln>
        </p:spPr>
        <p:txBody>
          <a:bodyPr lIns="91425" tIns="0" rIns="45700" bIns="0" anchor="ctr" anchorCtr="0">
            <a:noAutofit/>
          </a:bodyPr>
          <a:lstStyle/>
          <a:p>
            <a:pPr lvl="0" algn="ctr">
              <a:buClr>
                <a:srgbClr val="FFC700"/>
              </a:buClr>
              <a:buSzPct val="25000"/>
            </a:pPr>
            <a:r>
              <a:rPr lang="pl-PL" sz="3330" b="1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 SZKOLENIE  PODSTAWOWE </a:t>
            </a:r>
            <a:br>
              <a:rPr lang="pl-PL" sz="3330" b="1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3330" b="1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STRAŻAKÓW RATOWNIKÓW OSP</a:t>
            </a:r>
            <a:endParaRPr lang="pl-PL" sz="333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80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Metody dotarcia do osób poszkodowanych</a:t>
            </a:r>
          </a:p>
        </p:txBody>
      </p:sp>
      <p:sp>
        <p:nvSpPr>
          <p:cNvPr id="187" name="Shape 187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Shape 188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body" idx="2"/>
          </p:nvPr>
        </p:nvSpPr>
        <p:spPr>
          <a:xfrm>
            <a:off x="467543" y="1832844"/>
            <a:ext cx="8216267" cy="218598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None/>
            </a:pPr>
            <a:r>
              <a:rPr lang="pl-PL" dirty="0">
                <a:latin typeface="Arial"/>
                <a:ea typeface="Arial"/>
                <a:cs typeface="Arial"/>
                <a:sym typeface="Arial"/>
              </a:rPr>
              <a:t>Ewakuacja pasażerów z pojazdów szynowych:</a:t>
            </a:r>
          </a:p>
          <a:p>
            <a:r>
              <a:rPr lang="pl-PL" altLang="pl-PL" dirty="0"/>
              <a:t>Drzwi</a:t>
            </a:r>
          </a:p>
          <a:p>
            <a:r>
              <a:rPr lang="pl-PL" altLang="pl-PL" dirty="0"/>
              <a:t>Okna </a:t>
            </a:r>
          </a:p>
          <a:p>
            <a:r>
              <a:rPr lang="pl-PL" altLang="pl-PL" dirty="0"/>
              <a:t>Podłogi</a:t>
            </a:r>
          </a:p>
          <a:p>
            <a:r>
              <a:rPr lang="pl-PL" altLang="pl-PL" dirty="0"/>
              <a:t>Sufity</a:t>
            </a:r>
          </a:p>
          <a:p>
            <a:r>
              <a:rPr lang="pl-PL" altLang="pl-PL" dirty="0"/>
              <a:t>Cięcie konstrukcji, wykonywanie otworów ratowniczych</a:t>
            </a:r>
          </a:p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None/>
            </a:pPr>
            <a:endParaRPr lang="pl-PL"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38912" marR="0" lvl="0" indent="-32461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sp>
        <p:nvSpPr>
          <p:cNvPr id="191" name="Shape 191"/>
          <p:cNvSpPr txBox="1">
            <a:spLocks noGrp="1"/>
          </p:cNvSpPr>
          <p:nvPr>
            <p:ph type="body" idx="2"/>
          </p:nvPr>
        </p:nvSpPr>
        <p:spPr>
          <a:xfrm>
            <a:off x="6092551" y="53095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0620954"/>
      </p:ext>
    </p:extLst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sz="2800" dirty="0"/>
              <a:t>Metody dotarcia do osób poszkodowanych</a:t>
            </a:r>
            <a:endParaRPr lang="pl-PL" sz="280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Shape 187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Shape 188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body" idx="2"/>
          </p:nvPr>
        </p:nvSpPr>
        <p:spPr>
          <a:xfrm>
            <a:off x="467543" y="1832844"/>
            <a:ext cx="8216267" cy="218598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r>
              <a:rPr lang="pl-PL" altLang="pl-PL" dirty="0"/>
              <a:t>Przeszukiwanie „wagon po wagonie”</a:t>
            </a:r>
          </a:p>
          <a:p>
            <a:r>
              <a:rPr lang="pl-PL" altLang="pl-PL" dirty="0"/>
              <a:t>Pasażerowie mogą znajdować się w różnych miejscach i bardzo różnych pozycjach</a:t>
            </a:r>
          </a:p>
          <a:p>
            <a:r>
              <a:rPr lang="pl-PL" altLang="pl-PL" dirty="0"/>
              <a:t>Użycie sprzętu ratowniczego</a:t>
            </a:r>
          </a:p>
          <a:p>
            <a:r>
              <a:rPr lang="pl-PL" altLang="pl-PL" dirty="0"/>
              <a:t>Rannym zapewnić kwalifikowaną pierwszą pomoc</a:t>
            </a:r>
          </a:p>
          <a:p>
            <a:r>
              <a:rPr lang="pl-PL" altLang="pl-PL" dirty="0"/>
              <a:t>Zabezpieczyć poszkodowanych przed wpływem warunków zewnętrznych, zapewnić ochronę (wagony, autobusy, szkoły, inne...)</a:t>
            </a: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sp>
        <p:nvSpPr>
          <p:cNvPr id="191" name="Shape 191"/>
          <p:cNvSpPr txBox="1">
            <a:spLocks noGrp="1"/>
          </p:cNvSpPr>
          <p:nvPr>
            <p:ph type="body" idx="2"/>
          </p:nvPr>
        </p:nvSpPr>
        <p:spPr>
          <a:xfrm>
            <a:off x="6092551" y="53095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46092653"/>
      </p:ext>
    </p:extLst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800" dirty="0"/>
              <a:t>Specyfika wypadków w komunikacji lotniczej</a:t>
            </a:r>
            <a:endParaRPr lang="pl-PL" sz="280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Shape 187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Shape 188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body" idx="2"/>
          </p:nvPr>
        </p:nvSpPr>
        <p:spPr>
          <a:xfrm>
            <a:off x="449436" y="1534419"/>
            <a:ext cx="8216267" cy="218598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>
              <a:spcBef>
                <a:spcPct val="50000"/>
              </a:spcBef>
            </a:pPr>
            <a:r>
              <a:rPr lang="pl-PL" altLang="pl-PL" sz="2400" b="1" dirty="0"/>
              <a:t>dojazd do miejsca katastrofy musi następować 	w możliwie najkrótszym czasie,</a:t>
            </a:r>
          </a:p>
          <a:p>
            <a:pPr>
              <a:spcBef>
                <a:spcPct val="50000"/>
              </a:spcBef>
            </a:pPr>
            <a:r>
              <a:rPr lang="pl-PL" altLang="pl-PL" sz="2400" b="1" dirty="0"/>
              <a:t>podczas zbliżania się do miejsca wypadku należy utrzymywać należytą obserwację pasażerów oddalających się od samolotu,</a:t>
            </a:r>
          </a:p>
          <a:p>
            <a:pPr>
              <a:spcBef>
                <a:spcPct val="50000"/>
              </a:spcBef>
            </a:pPr>
            <a:r>
              <a:rPr lang="pl-PL" altLang="pl-PL" sz="2400" b="1" dirty="0"/>
              <a:t>działania gaśnicze prowadzić w dużym tempie z zapewnieniem wysokiej intensywności podawania środków gaśniczych,</a:t>
            </a:r>
          </a:p>
          <a:p>
            <a:pPr>
              <a:spcBef>
                <a:spcPct val="50000"/>
              </a:spcBef>
            </a:pPr>
            <a:r>
              <a:rPr lang="pl-PL" altLang="pl-PL" sz="2400" b="1" dirty="0"/>
              <a:t>działania gaśnicze prowadzić od strony nawietrznej lub prostopadle do kierunku 	wiejącego wiatru,</a:t>
            </a:r>
          </a:p>
          <a:p>
            <a:pPr>
              <a:spcBef>
                <a:spcPct val="50000"/>
              </a:spcBef>
            </a:pPr>
            <a:r>
              <a:rPr lang="pl-PL" altLang="pl-PL" sz="2400" b="1" dirty="0"/>
              <a:t>unieruchomione silniki turbinowe należy chłodzić przez ok. 30 min., a silniki tłokowe 	przez ok. 10 min</a:t>
            </a:r>
          </a:p>
          <a:p>
            <a:pPr>
              <a:spcBef>
                <a:spcPct val="50000"/>
              </a:spcBef>
            </a:pPr>
            <a:endParaRPr lang="pl-PL" altLang="pl-PL" sz="2400" b="1" dirty="0"/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1839600"/>
      </p:ext>
    </p:extLst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800" dirty="0"/>
              <a:t>Specyfika wypadków w komunikacji lotniczej</a:t>
            </a:r>
            <a:endParaRPr lang="pl-PL" sz="280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body" idx="2"/>
          </p:nvPr>
        </p:nvSpPr>
        <p:spPr>
          <a:xfrm>
            <a:off x="467543" y="1832844"/>
            <a:ext cx="8216267" cy="218598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pl-PL" altLang="pl-PL" sz="2400" b="1" dirty="0"/>
              <a:t>rozmieszczenie pojazdów powinno zapewniać skuteczne manewrowanie nimi,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pl-PL" altLang="pl-PL" sz="2400" b="1" dirty="0"/>
              <a:t>nie wolno umieszczać sprzętu w pozycji stwarzającej niebezpieczeństwo ze strony rozlanego paliwa - pochylenie terenu,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pl-PL" altLang="pl-PL" sz="2400" b="1" dirty="0"/>
              <a:t>w pierwszej fazie działania należy skoncentrować podawanie piany na kadłub samolotu i drogi ewakuacyjne,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pl-PL" altLang="pl-PL" sz="2400" b="1" dirty="0"/>
              <a:t>należy zachować bezpieczną odległość od pracujących silników (dla silników turbinowych od wlotu przynajmniej 7,5 m i 45 m od tylnej części),</a:t>
            </a:r>
          </a:p>
          <a:p>
            <a:pPr>
              <a:spcBef>
                <a:spcPct val="50000"/>
              </a:spcBef>
            </a:pPr>
            <a:endParaRPr lang="pl-PL" altLang="pl-PL" sz="2400" b="1" dirty="0"/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1948925"/>
      </p:ext>
    </p:extLst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8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BIBLIOGRAFIA</a:t>
            </a:r>
          </a:p>
        </p:txBody>
      </p:sp>
      <p:sp>
        <p:nvSpPr>
          <p:cNvPr id="187" name="Shape 187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Shape 188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body" idx="2"/>
          </p:nvPr>
        </p:nvSpPr>
        <p:spPr>
          <a:xfrm>
            <a:off x="467543" y="1832844"/>
            <a:ext cx="8216267" cy="218598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57200" indent="-457200"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pl-PL" altLang="pl-PL" dirty="0"/>
              <a:t>„Taktyka działań ratowniczych - ratownictwo kolejowe”, Krzysztof T. Kociołek</a:t>
            </a:r>
          </a:p>
          <a:p>
            <a:pPr marL="438912" marR="0" lvl="0" indent="-32461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sp>
        <p:nvSpPr>
          <p:cNvPr id="191" name="Shape 191"/>
          <p:cNvSpPr txBox="1">
            <a:spLocks noGrp="1"/>
          </p:cNvSpPr>
          <p:nvPr>
            <p:ph type="body" idx="2"/>
          </p:nvPr>
        </p:nvSpPr>
        <p:spPr>
          <a:xfrm>
            <a:off x="6092551" y="53095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52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INDEKS MATERIAŁÓW POBRANYCH Z INTERNETU</a:t>
            </a:r>
          </a:p>
        </p:txBody>
      </p:sp>
      <p:sp>
        <p:nvSpPr>
          <p:cNvPr id="199" name="Shape 199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Shape 200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Shape 201"/>
          <p:cNvSpPr txBox="1">
            <a:spLocks noGrp="1"/>
          </p:cNvSpPr>
          <p:nvPr>
            <p:ph type="body" idx="2"/>
          </p:nvPr>
        </p:nvSpPr>
        <p:spPr>
          <a:xfrm>
            <a:off x="107504" y="1832844"/>
            <a:ext cx="8921000" cy="4188442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lvl="0" indent="-324612"/>
            <a:r>
              <a:rPr lang="pl-PL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Zdjęcie 1: Pobrano </a:t>
            </a:r>
            <a:r>
              <a:rPr lang="pl-PL" sz="2400" dirty="0">
                <a:latin typeface="Arial"/>
                <a:ea typeface="Arial"/>
                <a:cs typeface="Arial"/>
                <a:sym typeface="Arial"/>
              </a:rPr>
              <a:t>09</a:t>
            </a:r>
            <a:r>
              <a:rPr lang="pl-PL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.04.2016 z </a:t>
            </a:r>
            <a:r>
              <a:rPr lang="pl-PL" sz="2400" dirty="0">
                <a:latin typeface="Arial"/>
                <a:ea typeface="Arial"/>
                <a:cs typeface="Arial"/>
                <a:sym typeface="Arial"/>
              </a:rPr>
              <a:t>http://www.transportszynowy.pl/smrozruch.php</a:t>
            </a: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Shape 202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sp>
        <p:nvSpPr>
          <p:cNvPr id="203" name="Shape 203"/>
          <p:cNvSpPr txBox="1">
            <a:spLocks noGrp="1"/>
          </p:cNvSpPr>
          <p:nvPr>
            <p:ph type="body" idx="2"/>
          </p:nvPr>
        </p:nvSpPr>
        <p:spPr>
          <a:xfrm>
            <a:off x="6092551" y="53095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204" name="Shape 20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Autofit/>
          </a:bodyPr>
          <a:lstStyle/>
          <a:p>
            <a:pPr algn="ctr"/>
            <a:r>
              <a:rPr lang="pl-PL" sz="3600" dirty="0"/>
              <a:t>MATERIAŁ NAUCZANIA</a:t>
            </a:r>
            <a:endParaRPr lang="pl-PL" altLang="pl-PL" sz="36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597391" y="1820300"/>
            <a:ext cx="8295089" cy="4633035"/>
          </a:xfrm>
        </p:spPr>
        <p:txBody>
          <a:bodyPr>
            <a:normAutofit/>
          </a:bodyPr>
          <a:lstStyle/>
          <a:p>
            <a:r>
              <a:rPr lang="pl-PL" dirty="0"/>
              <a:t> Specyfika wypadków w komunikacji kolejowej, lotniczej.</a:t>
            </a:r>
          </a:p>
          <a:p>
            <a:endParaRPr lang="pl-PL" dirty="0"/>
          </a:p>
          <a:p>
            <a:endParaRPr lang="pl-PL" dirty="0"/>
          </a:p>
          <a:p>
            <a:pPr marL="118872" indent="0" algn="r">
              <a:buNone/>
            </a:pPr>
            <a:r>
              <a:rPr lang="pl-PL" dirty="0"/>
              <a:t>Czas: 2T</a:t>
            </a: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168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 algn="ctr">
              <a:buSzPct val="25000"/>
            </a:pPr>
            <a:r>
              <a:rPr lang="pl-PL" sz="2800" dirty="0"/>
              <a:t>Zagrożenia występujące</a:t>
            </a:r>
            <a:br>
              <a:rPr lang="pl-PL" sz="2800" dirty="0"/>
            </a:br>
            <a:r>
              <a:rPr lang="pl-PL" sz="2800" dirty="0"/>
              <a:t> podczas wypadków w komunikacji kolejowej</a:t>
            </a:r>
            <a:endParaRPr lang="pl-PL" sz="280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Shape 149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pl-PL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Zagrożenia bezpośrednie:</a:t>
            </a: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Shape 150"/>
          <p:cNvSpPr/>
          <p:nvPr/>
        </p:nvSpPr>
        <p:spPr>
          <a:xfrm>
            <a:off x="272507" y="2384206"/>
            <a:ext cx="8002360" cy="32666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l-PL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Wykolejenie się całego lub części pociągu;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l-PL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Uwięzienie pasażerów i obsługi w wagonach oraz lokomotywie;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l-PL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Uszkodzenie cystern związane z ich </a:t>
            </a:r>
            <a:r>
              <a:rPr lang="pl-PL" sz="24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rozszczelnieniem</a:t>
            </a:r>
            <a:r>
              <a:rPr lang="pl-PL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 wyciekanie przewożonej substancji;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l-PL" sz="2400" b="1" dirty="0">
                <a:solidFill>
                  <a:schemeClr val="dk1"/>
                </a:solidFill>
              </a:rPr>
              <a:t>Wybuchy i pożary;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l-PL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Uszkodzenie sieci trakcyjnej i torów;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24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1" name="Shape 1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Shape 152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Shape 154"/>
          <p:cNvSpPr txBox="1">
            <a:spLocks noGrp="1"/>
          </p:cNvSpPr>
          <p:nvPr>
            <p:ph type="body" idx="2"/>
          </p:nvPr>
        </p:nvSpPr>
        <p:spPr>
          <a:xfrm>
            <a:off x="5436096" y="5362694"/>
            <a:ext cx="1080120" cy="21602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Zdjęcie 1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pl-PL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Zagrożenia pośrednie:</a:t>
            </a: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Shape 150"/>
          <p:cNvSpPr/>
          <p:nvPr/>
        </p:nvSpPr>
        <p:spPr>
          <a:xfrm>
            <a:off x="272507" y="2384206"/>
            <a:ext cx="8002360" cy="32666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l-PL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Zablokowanie sąsiednich torów;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l-PL" sz="2400" b="1" dirty="0">
                <a:solidFill>
                  <a:schemeClr val="dk1"/>
                </a:solidFill>
              </a:rPr>
              <a:t>Możliwość rozprzestrzeniania się pożaru na otoczenie;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l-PL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Eksplozja nieuszkodzonych cystern;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l-PL" sz="2400" b="1" dirty="0">
                <a:solidFill>
                  <a:schemeClr val="dk1"/>
                </a:solidFill>
              </a:rPr>
              <a:t>Skażenie toksyczne ziemi, wody, powietrza;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pl-PL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Dezorganizacja ruchu.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24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1" name="Shape 1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Shape 152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Shape 154"/>
          <p:cNvSpPr txBox="1">
            <a:spLocks noGrp="1"/>
          </p:cNvSpPr>
          <p:nvPr>
            <p:ph type="body" idx="2"/>
          </p:nvPr>
        </p:nvSpPr>
        <p:spPr>
          <a:xfrm>
            <a:off x="5436096" y="5362694"/>
            <a:ext cx="1080120" cy="21602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Zdjęcie 1</a:t>
            </a:r>
          </a:p>
        </p:txBody>
      </p:sp>
      <p:sp>
        <p:nvSpPr>
          <p:cNvPr id="9" name="Shape 148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 algn="ctr">
              <a:buSzPct val="25000"/>
            </a:pPr>
            <a:r>
              <a:rPr lang="pl-PL" sz="2800" dirty="0"/>
              <a:t>Zagrożenia występujące</a:t>
            </a:r>
            <a:br>
              <a:rPr lang="pl-PL" sz="2800" dirty="0"/>
            </a:br>
            <a:r>
              <a:rPr lang="pl-PL" sz="2800" dirty="0"/>
              <a:t> podczas wypadków w komunikacji kolejowej</a:t>
            </a:r>
            <a:endParaRPr lang="pl-PL" sz="280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5420896"/>
      </p:ext>
    </p:extLst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80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Budowa pojazdu trakcyjnego</a:t>
            </a:r>
            <a:endParaRPr sz="280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Shape 161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Shape 162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7" name="Shape 16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http://www.transportszynowy.pl/smschemrozm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639" y="1531544"/>
            <a:ext cx="7290125" cy="5326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7351829" y="6405368"/>
            <a:ext cx="9569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Zdjęcie 1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80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Budowa sieci trakcyjnej</a:t>
            </a:r>
            <a:endParaRPr sz="280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Shape 174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Shape 175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0" name="Shape 18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Shape 149"/>
          <p:cNvSpPr/>
          <p:nvPr/>
        </p:nvSpPr>
        <p:spPr>
          <a:xfrm>
            <a:off x="424907" y="1789211"/>
            <a:ext cx="8287022" cy="45572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r>
              <a:rPr lang="pl-PL" altLang="pl-PL" sz="2400" dirty="0"/>
              <a:t>Sieć trakcyjna jest to linia energetyczna przeznaczona do zasilania pojazdów trakcyjnych w energię elektryczną</a:t>
            </a:r>
          </a:p>
          <a:p>
            <a:endParaRPr lang="pl-PL" altLang="pl-PL" sz="2400" dirty="0"/>
          </a:p>
          <a:p>
            <a:r>
              <a:rPr lang="pl-PL" altLang="pl-PL" sz="2400" dirty="0"/>
              <a:t>Składa się z następujących elementów: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altLang="pl-PL" sz="2400" dirty="0"/>
              <a:t>Przewody zasilające – prowadzą prąd od podstacji trakcyjnych do punktów zasilających na sieci jezdnej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altLang="pl-PL" sz="2400" dirty="0"/>
              <a:t>Sieć jezdna – złożona z przewodów trakcyjnych, które zawieszone są nad torem i doprowadzają prąd do pojazdów trakcyjnych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altLang="pl-PL" sz="2400" dirty="0"/>
              <a:t>Sieć szynowa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altLang="pl-PL" sz="2400" dirty="0"/>
              <a:t>Przewody powrotne – odprowadzają prąd od punktów powrotnych na sieci szynowej do podstacji trakcyjnej</a:t>
            </a:r>
          </a:p>
          <a:p>
            <a:endParaRPr lang="pl-PL" altLang="pl-PL" sz="2400" dirty="0"/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80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Budowa sieci trakcyjnej</a:t>
            </a:r>
            <a:endParaRPr sz="280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Shape 174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Shape 175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0" name="Shape 18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4" descr="C:\Moje dokumenty\aaakolej.jpg"/>
          <p:cNvPicPr>
            <a:picLocks noChangeAspect="1" noChangeArrowheads="1"/>
          </p:cNvPicPr>
          <p:nvPr/>
        </p:nvPicPr>
        <p:blipFill>
          <a:blip r:embed="rId4">
            <a:lum bright="6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981200"/>
            <a:ext cx="6096000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rostokąt 1"/>
          <p:cNvSpPr/>
          <p:nvPr/>
        </p:nvSpPr>
        <p:spPr>
          <a:xfrm>
            <a:off x="203703" y="1931075"/>
            <a:ext cx="236748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altLang="pl-PL" sz="1800" dirty="0"/>
              <a:t>1- Konstrukcja wsporcza</a:t>
            </a:r>
          </a:p>
          <a:p>
            <a:r>
              <a:rPr lang="pl-PL" altLang="pl-PL" sz="1800" dirty="0"/>
              <a:t>2 – Wysięgnik</a:t>
            </a:r>
          </a:p>
          <a:p>
            <a:r>
              <a:rPr lang="pl-PL" altLang="pl-PL" sz="1800" dirty="0"/>
              <a:t>3 – Lina nośna</a:t>
            </a:r>
          </a:p>
          <a:p>
            <a:r>
              <a:rPr lang="pl-PL" altLang="pl-PL" sz="1800" dirty="0"/>
              <a:t>4 – Wieszak</a:t>
            </a:r>
          </a:p>
          <a:p>
            <a:r>
              <a:rPr lang="pl-PL" altLang="pl-PL" sz="1800" dirty="0"/>
              <a:t>5 – Przewód jezdny</a:t>
            </a:r>
          </a:p>
          <a:p>
            <a:r>
              <a:rPr lang="pl-PL" altLang="pl-PL" sz="1800" dirty="0"/>
              <a:t>6 – </a:t>
            </a:r>
            <a:r>
              <a:rPr lang="pl-PL" altLang="pl-PL" sz="1800" dirty="0" err="1"/>
              <a:t>Uszynienie</a:t>
            </a:r>
            <a:endParaRPr lang="pl-PL" altLang="pl-PL" sz="1800" dirty="0"/>
          </a:p>
          <a:p>
            <a:r>
              <a:rPr lang="pl-PL" altLang="pl-PL" sz="1800" dirty="0"/>
              <a:t>7 – Szyny</a:t>
            </a:r>
          </a:p>
          <a:p>
            <a:r>
              <a:rPr lang="pl-PL" altLang="pl-PL" sz="1800" dirty="0"/>
              <a:t>8 – Łącznik szynowy</a:t>
            </a:r>
          </a:p>
          <a:p>
            <a:r>
              <a:rPr lang="pl-PL" altLang="pl-PL" sz="1800" dirty="0"/>
              <a:t>9 – Łącznik </a:t>
            </a:r>
            <a:r>
              <a:rPr lang="pl-PL" altLang="pl-PL" sz="1800" dirty="0" err="1"/>
              <a:t>międzytokowy</a:t>
            </a:r>
            <a:endParaRPr lang="pl-PL" altLang="pl-PL" sz="1800" dirty="0"/>
          </a:p>
        </p:txBody>
      </p:sp>
    </p:spTree>
    <p:extLst>
      <p:ext uri="{BB962C8B-B14F-4D97-AF65-F5344CB8AC3E}">
        <p14:creationId xmlns:p14="http://schemas.microsoft.com/office/powerpoint/2010/main" val="690598247"/>
      </p:ext>
    </p:extLst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80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Techniki prowadzenia działań w </a:t>
            </a:r>
            <a:br>
              <a:rPr lang="pl-PL" sz="280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280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utrudnionych warunkach</a:t>
            </a:r>
          </a:p>
        </p:txBody>
      </p:sp>
      <p:sp>
        <p:nvSpPr>
          <p:cNvPr id="187" name="Shape 187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Shape 188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body" idx="2"/>
          </p:nvPr>
        </p:nvSpPr>
        <p:spPr>
          <a:xfrm>
            <a:off x="467543" y="1832844"/>
            <a:ext cx="8216267" cy="218598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38912" marR="0" lvl="0" indent="-32461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r>
              <a:rPr lang="pl-PL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Zdarzenia na wiaduktach: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pl-PL" altLang="pl-PL" sz="2800" dirty="0"/>
              <a:t>Ryzyko osunięcia konstrukcji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pl-PL" altLang="pl-PL" sz="2800" dirty="0"/>
              <a:t>Zagrożenie dla elementów znajdujących się poniżej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pl-PL" altLang="pl-PL" sz="2800" dirty="0"/>
              <a:t>Utrudnione dotarcie do poszkodowanych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pl-PL" altLang="pl-PL" sz="2800" dirty="0"/>
              <a:t>Dojście z dwóch stron</a:t>
            </a:r>
          </a:p>
          <a:p>
            <a:pPr marL="438912" marR="0" lvl="0" indent="-32461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sp>
        <p:nvSpPr>
          <p:cNvPr id="191" name="Shape 191"/>
          <p:cNvSpPr txBox="1">
            <a:spLocks noGrp="1"/>
          </p:cNvSpPr>
          <p:nvPr>
            <p:ph type="body" idx="2"/>
          </p:nvPr>
        </p:nvSpPr>
        <p:spPr>
          <a:xfrm>
            <a:off x="6092551" y="53095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6349826"/>
      </p:ext>
    </p:extLst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80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Techniki prowadzenia działań w</a:t>
            </a:r>
            <a:br>
              <a:rPr lang="pl-PL" sz="280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280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  utrudnionych warunkach</a:t>
            </a:r>
          </a:p>
        </p:txBody>
      </p:sp>
      <p:sp>
        <p:nvSpPr>
          <p:cNvPr id="187" name="Shape 187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Shape 188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body" idx="2"/>
          </p:nvPr>
        </p:nvSpPr>
        <p:spPr>
          <a:xfrm>
            <a:off x="467543" y="1832844"/>
            <a:ext cx="8216267" cy="218598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38912" marR="0" lvl="0" indent="-32461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r>
              <a:rPr lang="pl-PL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Zdarzenia w tunelach:</a:t>
            </a:r>
          </a:p>
          <a:p>
            <a:pPr>
              <a:spcBef>
                <a:spcPct val="20000"/>
              </a:spcBef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pl-PL" altLang="pl-PL" sz="2800" dirty="0"/>
              <a:t>Bardzo trudne warunki pracy</a:t>
            </a:r>
          </a:p>
          <a:p>
            <a:pPr>
              <a:spcBef>
                <a:spcPct val="20000"/>
              </a:spcBef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pl-PL" altLang="pl-PL" sz="2800" dirty="0"/>
              <a:t>Często niesprawna wentylacja</a:t>
            </a:r>
          </a:p>
          <a:p>
            <a:pPr>
              <a:spcBef>
                <a:spcPct val="20000"/>
              </a:spcBef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pl-PL" altLang="pl-PL" sz="2800" dirty="0"/>
              <a:t>Ciemno i brak łączności (oświetlenie, łączność przewodowa)</a:t>
            </a:r>
          </a:p>
          <a:p>
            <a:pPr>
              <a:spcBef>
                <a:spcPct val="20000"/>
              </a:spcBef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pl-PL" altLang="pl-PL" sz="2800" dirty="0"/>
              <a:t>Konieczność dojścia z obydwu stron tunelu</a:t>
            </a:r>
          </a:p>
          <a:p>
            <a:pPr>
              <a:spcBef>
                <a:spcPct val="20000"/>
              </a:spcBef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pl-PL" altLang="pl-PL" sz="2800" dirty="0"/>
              <a:t>Używanie aparatów oddechowych</a:t>
            </a:r>
          </a:p>
          <a:p>
            <a:pPr>
              <a:spcBef>
                <a:spcPct val="20000"/>
              </a:spcBef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pl-PL" altLang="pl-PL" sz="2800" dirty="0"/>
              <a:t>Urządzenia spalinowe sytuować na zewnątrz</a:t>
            </a:r>
          </a:p>
          <a:p>
            <a:pPr>
              <a:spcBef>
                <a:spcPct val="20000"/>
              </a:spcBef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pl-PL" altLang="pl-PL" sz="2800" dirty="0"/>
              <a:t>Dym, substancje toksyczne utrudniają akcje</a:t>
            </a:r>
            <a:endParaRPr sz="2800" b="0" i="0" u="none" strike="noStrike" cap="none" dirty="0">
              <a:solidFill>
                <a:schemeClr val="dk1"/>
              </a:solidFill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sp>
        <p:nvSpPr>
          <p:cNvPr id="191" name="Shape 191"/>
          <p:cNvSpPr txBox="1">
            <a:spLocks noGrp="1"/>
          </p:cNvSpPr>
          <p:nvPr>
            <p:ph type="body" idx="2"/>
          </p:nvPr>
        </p:nvSpPr>
        <p:spPr>
          <a:xfrm>
            <a:off x="6092551" y="5309592"/>
            <a:ext cx="3088351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6320825"/>
      </p:ext>
    </p:extLst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Moduł">
  <a:themeElements>
    <a:clrScheme name="Moduł">
      <a:dk1>
        <a:srgbClr val="000000"/>
      </a:dk1>
      <a:lt1>
        <a:srgbClr val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uł">
  <a:themeElements>
    <a:clrScheme name="Moduł">
      <a:dk1>
        <a:srgbClr val="000000"/>
      </a:dk1>
      <a:lt1>
        <a:srgbClr val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744</Words>
  <Application>Microsoft Office PowerPoint</Application>
  <PresentationFormat>Pokaz na ekranie (4:3)</PresentationFormat>
  <Paragraphs>128</Paragraphs>
  <Slides>15</Slides>
  <Notes>15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15</vt:i4>
      </vt:variant>
    </vt:vector>
  </HeadingPairs>
  <TitlesOfParts>
    <vt:vector size="22" baseType="lpstr">
      <vt:lpstr>Wingdings</vt:lpstr>
      <vt:lpstr>Arial Black</vt:lpstr>
      <vt:lpstr>Calibri</vt:lpstr>
      <vt:lpstr>Arial</vt:lpstr>
      <vt:lpstr>Noto Sans Symbols</vt:lpstr>
      <vt:lpstr>Moduł</vt:lpstr>
      <vt:lpstr>Moduł</vt:lpstr>
      <vt:lpstr>TEMAT 30:  Postępowanie ratownicze w czasie innych akcji komunikacyjnych</vt:lpstr>
      <vt:lpstr>MATERIAŁ NAUCZANIA</vt:lpstr>
      <vt:lpstr>Zagrożenia występujące  podczas wypadków w komunikacji kolejowej</vt:lpstr>
      <vt:lpstr>Zagrożenia występujące  podczas wypadków w komunikacji kolejowej</vt:lpstr>
      <vt:lpstr>Budowa pojazdu trakcyjnego</vt:lpstr>
      <vt:lpstr>Budowa sieci trakcyjnej</vt:lpstr>
      <vt:lpstr>Budowa sieci trakcyjnej</vt:lpstr>
      <vt:lpstr>Techniki prowadzenia działań w  utrudnionych warunkach</vt:lpstr>
      <vt:lpstr>Techniki prowadzenia działań w   utrudnionych warunkach</vt:lpstr>
      <vt:lpstr>Metody dotarcia do osób poszkodowanych</vt:lpstr>
      <vt:lpstr>Metody dotarcia do osób poszkodowanych</vt:lpstr>
      <vt:lpstr>Specyfika wypadków w komunikacji lotniczej</vt:lpstr>
      <vt:lpstr>Specyfika wypadków w komunikacji lotniczej</vt:lpstr>
      <vt:lpstr>BIBLIOGRAFIA</vt:lpstr>
      <vt:lpstr>INDEKS MATERIAŁÓW POBRANYCH Z INTERNETU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TEMAT 11:  Organizacja szkoleń, ćwiczeń  oraz zawodów sportowo-pożarniczych  OSP i MDP</dc:title>
  <dc:creator>Pakman</dc:creator>
  <cp:lastModifiedBy>m.wroblewski</cp:lastModifiedBy>
  <cp:revision>14</cp:revision>
  <dcterms:modified xsi:type="dcterms:W3CDTF">2021-11-08T09:18:24Z</dcterms:modified>
</cp:coreProperties>
</file>