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65" r:id="rId3"/>
    <p:sldId id="277" r:id="rId4"/>
    <p:sldId id="278" r:id="rId5"/>
    <p:sldId id="279" r:id="rId6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ABB"/>
    <a:srgbClr val="628FC6"/>
    <a:srgbClr val="F05F57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70"/>
    <p:restoredTop sz="96405"/>
  </p:normalViewPr>
  <p:slideViewPr>
    <p:cSldViewPr snapToGrid="0">
      <p:cViewPr varScale="1">
        <p:scale>
          <a:sx n="43" d="100"/>
          <a:sy n="43" d="100"/>
        </p:scale>
        <p:origin x="9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8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13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46"/>
            <a:ext cx="24382412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4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71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55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2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32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3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7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1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2022-12-27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314197" y="3077279"/>
            <a:ext cx="15068216" cy="2734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800"/>
              </a:lnSpc>
            </a:pPr>
            <a:r>
              <a:rPr lang="pl-PL" sz="8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Wprowadzamy</a:t>
            </a:r>
            <a:br>
              <a:rPr lang="pl-PL" sz="8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8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Prosumenta lokatorskiego</a:t>
            </a:r>
            <a:endParaRPr lang="pl-PL" sz="6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596" y="3719106"/>
            <a:ext cx="283142" cy="73359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3A7110A-5132-119D-B8D0-AF42ACCFE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3148" y="8883805"/>
            <a:ext cx="10530443" cy="38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D2AD51B-7F17-8384-EFA2-2B092825C65A}"/>
              </a:ext>
            </a:extLst>
          </p:cNvPr>
          <p:cNvSpPr txBox="1"/>
          <p:nvPr/>
        </p:nvSpPr>
        <p:spPr>
          <a:xfrm>
            <a:off x="9251729" y="2585252"/>
            <a:ext cx="14354077" cy="385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  <a:spcAft>
                <a:spcPts val="2700"/>
              </a:spcAft>
            </a:pPr>
            <a:r>
              <a:rPr lang="pl-PL" sz="54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Prosument lokatorski dla spółdzielni i wspólnot mieszkaniowych.</a:t>
            </a:r>
          </a:p>
          <a:p>
            <a:pPr>
              <a:lnSpc>
                <a:spcPts val="6800"/>
              </a:lnSpc>
            </a:pPr>
            <a:r>
              <a:rPr lang="pl-PL" sz="54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To drugi krok w rozwoju instalacji fotowoltaicznych w Polsce!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5CACF25-07EF-921B-3465-9662D7ACA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913" y="2746684"/>
            <a:ext cx="228600" cy="5969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FD6C906-7B3C-2D69-3B8E-69DEB0AB6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0124" y="6858000"/>
            <a:ext cx="8738599" cy="5944279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2EE1E10-3B3D-FA94-D16A-F9411798D4FE}"/>
              </a:ext>
            </a:extLst>
          </p:cNvPr>
          <p:cNvSpPr txBox="1"/>
          <p:nvPr/>
        </p:nvSpPr>
        <p:spPr>
          <a:xfrm>
            <a:off x="9418057" y="355249"/>
            <a:ext cx="10891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WPROWADZAMY PROSUMENTA LOKATORSKIEGO</a:t>
            </a:r>
          </a:p>
        </p:txBody>
      </p:sp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66633BFA-E0D1-3EE4-0F71-EC8815C56067}"/>
              </a:ext>
            </a:extLst>
          </p:cNvPr>
          <p:cNvSpPr txBox="1"/>
          <p:nvPr/>
        </p:nvSpPr>
        <p:spPr>
          <a:xfrm>
            <a:off x="9418057" y="355249"/>
            <a:ext cx="10891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WPROWADZAMY PROSUMENTA LOKATORSKIEGO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B745C64-DA81-3885-17DA-9F987BEA2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201" y="1828800"/>
            <a:ext cx="2743200" cy="27432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695B9CF-F3D6-83EF-F7D0-72DF2D84D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9157" y="1828800"/>
            <a:ext cx="2743200" cy="27432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84A99B8-6648-B87D-48EC-71BFF3AAB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6201" y="9597483"/>
            <a:ext cx="1854200" cy="274320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49E78C9-8CA1-9916-BAC9-44759CE193A7}"/>
              </a:ext>
            </a:extLst>
          </p:cNvPr>
          <p:cNvSpPr txBox="1"/>
          <p:nvPr/>
        </p:nvSpPr>
        <p:spPr>
          <a:xfrm>
            <a:off x="8846635" y="4917125"/>
            <a:ext cx="6579219" cy="4345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Dofinansowanie do 50% </a:t>
            </a: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instalacji ze środków przeznaczonych na prefinansowanie KPO (PFR). Wnioski składane </a:t>
            </a:r>
          </a:p>
          <a:p>
            <a:pPr>
              <a:lnSpc>
                <a:spcPts val="4820"/>
              </a:lnSpc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rozpatrywane przez </a:t>
            </a: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BGK</a:t>
            </a: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od 1 lutego 2023 r.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EF58F76-74CE-34EF-6513-1DA7024F338B}"/>
              </a:ext>
            </a:extLst>
          </p:cNvPr>
          <p:cNvSpPr txBox="1"/>
          <p:nvPr/>
        </p:nvSpPr>
        <p:spPr>
          <a:xfrm>
            <a:off x="16972156" y="4902257"/>
            <a:ext cx="6579219" cy="3730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Zasady rozliczeń –  korzystniejsze niż przy prosumentach indywidualnych. </a:t>
            </a:r>
            <a:r>
              <a:rPr lang="pl-PL" sz="3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Odzyskanie 100%</a:t>
            </a: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energii</a:t>
            </a: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przekazanej do systemu energetycznego.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1FB07AB-6217-E121-4C07-1296B43B1410}"/>
              </a:ext>
            </a:extLst>
          </p:cNvPr>
          <p:cNvSpPr txBox="1"/>
          <p:nvPr/>
        </p:nvSpPr>
        <p:spPr>
          <a:xfrm>
            <a:off x="11280525" y="10387197"/>
            <a:ext cx="11389112" cy="126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Objęcie dofinansowaniem instalacji wspomagających –</a:t>
            </a: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magazyny energii, pompy ciepła itp.</a:t>
            </a:r>
          </a:p>
        </p:txBody>
      </p:sp>
    </p:spTree>
    <p:extLst>
      <p:ext uri="{BB962C8B-B14F-4D97-AF65-F5344CB8AC3E}">
        <p14:creationId xmlns:p14="http://schemas.microsoft.com/office/powerpoint/2010/main" val="2882471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501F3DE3-C486-6417-B455-AAA518CA96D0}"/>
              </a:ext>
            </a:extLst>
          </p:cNvPr>
          <p:cNvSpPr txBox="1"/>
          <p:nvPr/>
        </p:nvSpPr>
        <p:spPr>
          <a:xfrm>
            <a:off x="9418057" y="355249"/>
            <a:ext cx="10891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WPROWADZAMY PROSUMENTA LOKATORSKIEGO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7E2A1C7-69A9-74FD-8504-BCF54DE39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9059" y="8472246"/>
            <a:ext cx="11743765" cy="433171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BFB373A-1401-617B-8EEB-2843A3B3885A}"/>
              </a:ext>
            </a:extLst>
          </p:cNvPr>
          <p:cNvSpPr txBox="1"/>
          <p:nvPr/>
        </p:nvSpPr>
        <p:spPr>
          <a:xfrm>
            <a:off x="9403189" y="2145476"/>
            <a:ext cx="6579219" cy="2194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Przykładowy budynek:</a:t>
            </a:r>
          </a:p>
          <a:p>
            <a:pPr>
              <a:lnSpc>
                <a:spcPts val="4220"/>
              </a:lnSpc>
            </a:pPr>
            <a:r>
              <a:rPr lang="pl-PL" sz="3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64 mieszkania</a:t>
            </a:r>
          </a:p>
          <a:p>
            <a:pPr>
              <a:lnSpc>
                <a:spcPts val="4220"/>
              </a:lnSpc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energia na potrzeby wspólne:</a:t>
            </a:r>
          </a:p>
          <a:p>
            <a:pPr>
              <a:lnSpc>
                <a:spcPts val="4220"/>
              </a:lnSpc>
            </a:pPr>
            <a:r>
              <a:rPr lang="pl-PL" sz="32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 MWh/rok = 2 800 zł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B64DAAB-DC88-7122-2E50-4D4DF398BAE5}"/>
              </a:ext>
            </a:extLst>
          </p:cNvPr>
          <p:cNvSpPr txBox="1"/>
          <p:nvPr/>
        </p:nvSpPr>
        <p:spPr>
          <a:xfrm>
            <a:off x="16871667" y="2145476"/>
            <a:ext cx="6831018" cy="2199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Instalacja produkuje do </a:t>
            </a:r>
            <a:r>
              <a:rPr lang="pl-PL" sz="32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 MWh/rok </a:t>
            </a: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pokrywa zużycie wspólne </a:t>
            </a:r>
          </a:p>
          <a:p>
            <a:pPr>
              <a:lnSpc>
                <a:spcPts val="4220"/>
              </a:lnSpc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 daje przychody dla budynku w wysokości </a:t>
            </a:r>
            <a:r>
              <a:rPr lang="pl-PL" sz="32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19 600 zł/rok.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A75A1EF-89A0-C44E-C477-5E2EEA3DB871}"/>
              </a:ext>
            </a:extLst>
          </p:cNvPr>
          <p:cNvSpPr txBox="1"/>
          <p:nvPr/>
        </p:nvSpPr>
        <p:spPr>
          <a:xfrm>
            <a:off x="9403188" y="5054435"/>
            <a:ext cx="6579219" cy="2732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Lokatorzy nie płacą za energię w części wspólnej i obniża się ich własny koszt zużycia. Tu, średnia </a:t>
            </a:r>
            <a:r>
              <a:rPr lang="pl-PL" sz="3200" b="1" dirty="0">
                <a:solidFill>
                  <a:srgbClr val="AFDAB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obniżka na lokal to </a:t>
            </a:r>
            <a:r>
              <a:rPr lang="pl-PL" sz="32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328 zł/rok przez kolejnych 15 lat.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A03F4F6-32FB-6C17-0652-B3E6E8424106}"/>
              </a:ext>
            </a:extLst>
          </p:cNvPr>
          <p:cNvSpPr txBox="1"/>
          <p:nvPr/>
        </p:nvSpPr>
        <p:spPr>
          <a:xfrm>
            <a:off x="16864233" y="5054435"/>
            <a:ext cx="6579219" cy="2204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20"/>
              </a:lnSpc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Przewidywany </a:t>
            </a:r>
            <a:r>
              <a:rPr lang="pl-PL" sz="3200" b="1" dirty="0">
                <a:solidFill>
                  <a:srgbClr val="AFDAB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zwrot z inwestycji </a:t>
            </a: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Instytutu Gospodarki Nieruchomościami, </a:t>
            </a:r>
          </a:p>
          <a:p>
            <a:pPr>
              <a:lnSpc>
                <a:spcPts val="4220"/>
              </a:lnSpc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 dotacji 50% to </a:t>
            </a:r>
            <a:r>
              <a:rPr lang="pl-PL" sz="32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około 5 lat.</a:t>
            </a:r>
          </a:p>
        </p:txBody>
      </p:sp>
    </p:spTree>
    <p:extLst>
      <p:ext uri="{BB962C8B-B14F-4D97-AF65-F5344CB8AC3E}">
        <p14:creationId xmlns:p14="http://schemas.microsoft.com/office/powerpoint/2010/main" val="656908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314197" y="3077279"/>
            <a:ext cx="15068216" cy="2734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800"/>
              </a:lnSpc>
            </a:pPr>
            <a:r>
              <a:rPr lang="pl-PL" sz="8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Wprowadzamy</a:t>
            </a:r>
            <a:br>
              <a:rPr lang="pl-PL" sz="8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8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Prosumenta lokatorskiego</a:t>
            </a:r>
            <a:endParaRPr lang="pl-PL" sz="6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596" y="3719106"/>
            <a:ext cx="283142" cy="73359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3A7110A-5132-119D-B8D0-AF42ACCFE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3148" y="8883805"/>
            <a:ext cx="10530443" cy="38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8144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1089</TotalTime>
  <Words>185</Words>
  <Application>Microsoft Office PowerPoint</Application>
  <PresentationFormat>Niestandardowy</PresentationFormat>
  <Paragraphs>20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Lato</vt:lpstr>
      <vt:lpstr>Lato Black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Krynicki Jan</cp:lastModifiedBy>
  <cp:revision>127</cp:revision>
  <dcterms:created xsi:type="dcterms:W3CDTF">2022-12-05T20:50:01Z</dcterms:created>
  <dcterms:modified xsi:type="dcterms:W3CDTF">2022-12-27T20:24:23Z</dcterms:modified>
</cp:coreProperties>
</file>