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6" r:id="rId6"/>
  </p:sldMasterIdLst>
  <p:notesMasterIdLst>
    <p:notesMasterId r:id="rId19"/>
  </p:notesMasterIdLst>
  <p:sldIdLst>
    <p:sldId id="287" r:id="rId7"/>
    <p:sldId id="300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76498" autoAdjust="0"/>
  </p:normalViewPr>
  <p:slideViewPr>
    <p:cSldViewPr snapToGrid="0">
      <p:cViewPr varScale="1">
        <p:scale>
          <a:sx n="83" d="100"/>
          <a:sy n="83" d="100"/>
        </p:scale>
        <p:origin x="153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C734-B2B0-4364-9661-81E7F1A6BAC8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4784-FEA8-46E8-BFE2-468A44A96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2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27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33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181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9AC3-11A9-E5ED-56C1-CA2EFD50E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7D6EF4-4C70-00ED-7365-3A8250F24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69227A-347C-5C10-8E69-E9A5952F8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D5D12B-FBD8-15E0-E7FB-CC4EC8EF5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16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79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solidFill>
                <a:srgbClr val="0C4DA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26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59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2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60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79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01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44784-FEA8-46E8-BFE2-468A44A96D7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22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98907" y="1335023"/>
            <a:ext cx="10754896" cy="417510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906" y="310167"/>
            <a:ext cx="10754895" cy="86940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724100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77B8C0-56BF-F23E-8530-FA2C700D0E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65"/>
            <a:ext cx="6440424" cy="667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1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789791EA-A808-90F0-642D-4BC9D52FB8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1496103"/>
            <a:ext cx="9144000" cy="23875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chemeClr val="bg1"/>
                </a:solidFill>
                <a:uFillTx/>
                <a:latin typeface="Calibri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DNSH - zasada nieczynienia znaczącej szkody w środowisku </a:t>
            </a:r>
            <a:b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(do no </a:t>
            </a:r>
            <a:r>
              <a:rPr kumimoji="0" lang="pl-PL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significant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pl-PL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harm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</a:t>
            </a:r>
            <a:endParaRPr kumimoji="0" lang="pl-PL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FBC080DF-291E-5E48-1BF9-1F2E6B70DD43}"/>
              </a:ext>
            </a:extLst>
          </p:cNvPr>
          <p:cNvSpPr txBox="1">
            <a:spLocks/>
          </p:cNvSpPr>
          <p:nvPr/>
        </p:nvSpPr>
        <p:spPr>
          <a:xfrm>
            <a:off x="1524000" y="4168098"/>
            <a:ext cx="9144000" cy="882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Europejski Zielony Ład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7FAF7A3-683D-D087-1033-F85FC2ED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64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34A1-7909-9ECC-A62D-A1427CA6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3F44EC1-DAAC-64D9-8BB1-5807458F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Zasada DNSH w FERC cz.2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0E36EE3-B0DB-CCCB-9CD1-95AFB308B5D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9A6687-EE4E-6BCB-8911-C13060BEA7A4}"/>
              </a:ext>
            </a:extLst>
          </p:cNvPr>
          <p:cNvSpPr txBox="1"/>
          <p:nvPr/>
        </p:nvSpPr>
        <p:spPr>
          <a:xfrm>
            <a:off x="474216" y="1268238"/>
            <a:ext cx="10879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Dowody potwierdzające zgodność z zasadą DNSH, na etapie realizacji przedsięwzięcia (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budowa, eksploatacji czy likwidacja infrastruktury)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mogą być zawarte, w takich dokumentach jak: </a:t>
            </a: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2CC1B4-421A-56E2-E174-87B45430DADA}"/>
              </a:ext>
            </a:extLst>
          </p:cNvPr>
          <p:cNvSpPr txBox="1"/>
          <p:nvPr/>
        </p:nvSpPr>
        <p:spPr>
          <a:xfrm>
            <a:off x="708258" y="2049997"/>
            <a:ext cx="104114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</a:rPr>
              <a:t>Zamówienie publiczne – dokumentacja przetargowa,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</a:rPr>
              <a:t>Zarządzanie usługami inżynieryjnymi, zamówieniami publicznymi i pracami budowlanymi (EPCM),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</a:rPr>
              <a:t>Strategia dotycząca eksploatacji i utrzymania,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</a:rPr>
              <a:t>Raporty z zarządzania aktywami,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</a:rPr>
              <a:t>Sprawozdania i raporty z kontroli i audytów wewnętrznych i zewnętrznych,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</a:rPr>
              <a:t>Plan likwidacji.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40079B-76CB-1389-C936-A90AC5F47C85}"/>
              </a:ext>
            </a:extLst>
          </p:cNvPr>
          <p:cNvSpPr txBox="1"/>
          <p:nvPr/>
        </p:nvSpPr>
        <p:spPr>
          <a:xfrm>
            <a:off x="474215" y="4062863"/>
            <a:ext cx="11243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Wytyczne techniczne dotyczące weryfikacji infrastruktury pod względem wpływu na klimat wskazują również bardziej szczegółowe wymagania dot. opracowania dokumentacji potwierdzającej spełnianie warunków związanych z wpływem na zmiany klimatu, dla projektów infrastrukturalnych.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9161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9091-FE58-7A26-EEAD-982E3EC3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A368D51-7A5D-59B5-1AF3-D0E895E1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Odpady budowlane i rozbiórkowe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AF11EB0-1D69-6F9F-4455-680D4C67BDE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D28A675-AA17-CE1D-5FE3-BA9BEE3C2210}"/>
              </a:ext>
            </a:extLst>
          </p:cNvPr>
          <p:cNvSpPr txBox="1"/>
          <p:nvPr/>
        </p:nvSpPr>
        <p:spPr>
          <a:xfrm>
            <a:off x="474215" y="1349829"/>
            <a:ext cx="82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Ustawa o odpadach (Dz. U. 2013 </a:t>
            </a:r>
            <a:r>
              <a:rPr lang="pl-PL" sz="2400" b="1" dirty="0" err="1"/>
              <a:t>poz</a:t>
            </a:r>
            <a:r>
              <a:rPr lang="pl-PL" sz="2400" b="1" dirty="0"/>
              <a:t> 21 ze zm.)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4A0A7DD-A165-17BD-701D-FDBFB3A191DA}"/>
              </a:ext>
            </a:extLst>
          </p:cNvPr>
          <p:cNvSpPr txBox="1"/>
          <p:nvPr/>
        </p:nvSpPr>
        <p:spPr>
          <a:xfrm>
            <a:off x="474215" y="1811494"/>
            <a:ext cx="10879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Należy pamiętać, że z dniem 1 stycznia 2025r wejdą w życie zapisy rozdziału 6a – art. 101a wprowadzające obowiązek selektywnej zbiórki odpadów budowlanych i rozbiórkowych, z podziałem na co najmniej 6 frakcji: drewno, metale, szkło, tworzywa sztuczne, gips, odpady mineralne w tym beton, cegłę, płytki i materiały ceramiczne oraz kamienie.</a:t>
            </a:r>
          </a:p>
          <a:p>
            <a:r>
              <a:rPr lang="pl-PL" sz="2400" dirty="0"/>
              <a:t>Ustawa wprowadzi obowiązek prowadzenia ewidencji odpadów a także określa selektywny sposób ich zbierania  oraz odbierania.</a:t>
            </a:r>
          </a:p>
        </p:txBody>
      </p:sp>
    </p:spTree>
    <p:extLst>
      <p:ext uri="{BB962C8B-B14F-4D97-AF65-F5344CB8AC3E}">
        <p14:creationId xmlns:p14="http://schemas.microsoft.com/office/powerpoint/2010/main" val="46059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FFE12-253B-762B-1BB6-276D48BF7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C284C07-6186-1FC9-F0D4-48234A3228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1496103"/>
            <a:ext cx="9144000" cy="23875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chemeClr val="bg1"/>
                </a:solidFill>
                <a:uFillTx/>
                <a:latin typeface="Calibri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Dziękuję za uwagę.</a:t>
            </a:r>
            <a:endParaRPr kumimoji="0" lang="pl-PL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AA5CC6-5D1A-AC4E-58FB-4DE31BD3761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37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678CC5-8946-0ECA-4E4B-489F816E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Polityka spójności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84BC02-78E1-E4E0-52C3-2B01C28A61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215" y="1587376"/>
            <a:ext cx="10419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Jedną z najważniejszych strategii politycznych Unii Europejskiej jest polityka spójności gospodarczej, społecznej i terytorialnej. Sposób wykorzystania środków pochodzących z funduszy unijnych oraz współpracę pomiędzy Polską a Unią Europejską określa Umowa Partnerstwa na lata 2021-2027. Dokument ten definiuje również zasady horyzontalne, wśród których nowością (w porównaniu do lat 2014-2020) jest wprowadzenie </a:t>
            </a:r>
            <a:r>
              <a:rPr lang="pl-PL" sz="2400" b="1" dirty="0"/>
              <a:t>zasady DNSH „nie czyń poważnych szkód”</a:t>
            </a:r>
            <a:r>
              <a:rPr lang="pl-PL" sz="2400" dirty="0"/>
              <a:t>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109795-DD72-4215-976A-DC680A0CB280}"/>
              </a:ext>
            </a:extLst>
          </p:cNvPr>
          <p:cNvSpPr txBox="1"/>
          <p:nvPr/>
        </p:nvSpPr>
        <p:spPr>
          <a:xfrm>
            <a:off x="474215" y="4035439"/>
            <a:ext cx="1028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Zasada DNSH dotyczy prowadzenia działalności w sposób, który nie powoduje szkód w środowisku naturalnym.</a:t>
            </a:r>
          </a:p>
        </p:txBody>
      </p:sp>
    </p:spTree>
    <p:extLst>
      <p:ext uri="{BB962C8B-B14F-4D97-AF65-F5344CB8AC3E}">
        <p14:creationId xmlns:p14="http://schemas.microsoft.com/office/powerpoint/2010/main" val="343759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285226"/>
            <a:ext cx="11366686" cy="540401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Rozporządzenia dla polityki spójności na lata 2021-2027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65CFF2-B5AD-4431-8805-CD5A110B2A8E}"/>
              </a:ext>
            </a:extLst>
          </p:cNvPr>
          <p:cNvSpPr txBox="1"/>
          <p:nvPr/>
        </p:nvSpPr>
        <p:spPr>
          <a:xfrm>
            <a:off x="474215" y="1578670"/>
            <a:ext cx="1159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C4DA1"/>
                </a:solidFill>
                <a:latin typeface="Calibri" panose="020F0502020204030204" pitchFamily="34" charset="0"/>
              </a:rPr>
              <a:t>Rozporządzenie w sprawie wspólnych przepisów na lata 2021-2027 (rozporządzenie ogólne)</a:t>
            </a:r>
            <a:endParaRPr lang="pl-PL" sz="2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9DB581-24EC-B482-1790-1C11DE1F4669}"/>
              </a:ext>
            </a:extLst>
          </p:cNvPr>
          <p:cNvSpPr txBox="1"/>
          <p:nvPr/>
        </p:nvSpPr>
        <p:spPr>
          <a:xfrm>
            <a:off x="859877" y="2053626"/>
            <a:ext cx="109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Rozporządzenie określa wspierane cele polityki oraz cele klimatyczne i mechanizm dostosowania do zmian klimatu.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37F990-2B68-35E4-7CF7-1AADEB99A8C3}"/>
              </a:ext>
            </a:extLst>
          </p:cNvPr>
          <p:cNvSpPr txBox="1"/>
          <p:nvPr/>
        </p:nvSpPr>
        <p:spPr>
          <a:xfrm>
            <a:off x="474215" y="2527496"/>
            <a:ext cx="1104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Rozporządzenie w sprawie EFRR i Funduszu Spójności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CE2A007-CD58-C6DF-9DF9-CD1349B9527A}"/>
              </a:ext>
            </a:extLst>
          </p:cNvPr>
          <p:cNvSpPr txBox="1"/>
          <p:nvPr/>
        </p:nvSpPr>
        <p:spPr>
          <a:xfrm>
            <a:off x="879675" y="2989161"/>
            <a:ext cx="82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Rozporządzenie wskazuje zadania EFRR i Funduszu Spójności.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3E8AA0-A9CC-C449-7E2A-F46D091464D9}"/>
              </a:ext>
            </a:extLst>
          </p:cNvPr>
          <p:cNvSpPr txBox="1"/>
          <p:nvPr/>
        </p:nvSpPr>
        <p:spPr>
          <a:xfrm>
            <a:off x="514411" y="3400875"/>
            <a:ext cx="710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Rozporządzenie w sprawie FST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17E78C-2BC4-D259-97ED-6638579A0AA9}"/>
              </a:ext>
            </a:extLst>
          </p:cNvPr>
          <p:cNvSpPr txBox="1"/>
          <p:nvPr/>
        </p:nvSpPr>
        <p:spPr>
          <a:xfrm>
            <a:off x="879675" y="3898020"/>
            <a:ext cx="969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Rozporządzenie ustanawia Fundusz na rzecz Sprawiedliwej Transformacji (FST) w celu zapewnienia wsparcia dla ludności, gospodarek i środowiska na terytoriach, które mierzą się z poważnymi wyzwaniami społeczno-gospodarczymi wynikającymi z procesu transformacji w kierunku osiągnięcia celów Unii na rok 2030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7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Ramy prawne dla zasady DNSH cz. 1 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CDC396-B605-CAB2-39EE-361780406E60}"/>
              </a:ext>
            </a:extLst>
          </p:cNvPr>
          <p:cNvSpPr txBox="1"/>
          <p:nvPr/>
        </p:nvSpPr>
        <p:spPr>
          <a:xfrm>
            <a:off x="852194" y="3321698"/>
            <a:ext cx="104876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Dana działalność gospodarcza kwalifikuje się jako zrównoważona środowiskowo, jeżeli 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łącznie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spełnia cztery warunki, tj.: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wnosi istotny wkład w realizację co najmniej jednego z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sześciu celów środowiskowych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 wyrządza poważnych szkód dla żadnego z celów środowiskowych;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jest prowadzona zgodnie z minimalnymi gwarancjami;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spełnia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techniczne kryteria kwalifikacji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E3B362-6343-1BC7-E922-55A1CF59D4E4}"/>
              </a:ext>
            </a:extLst>
          </p:cNvPr>
          <p:cNvSpPr txBox="1"/>
          <p:nvPr/>
        </p:nvSpPr>
        <p:spPr>
          <a:xfrm>
            <a:off x="852194" y="1250532"/>
            <a:ext cx="107270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000000"/>
                </a:solidFill>
                <a:effectLst/>
              </a:rPr>
              <a:t>Taksonomia</a:t>
            </a:r>
            <a:r>
              <a:rPr lang="pl-PL" sz="2400" b="0" i="0" dirty="0">
                <a:solidFill>
                  <a:srgbClr val="000000"/>
                </a:solidFill>
                <a:effectLst/>
              </a:rPr>
              <a:t> to potoczna nazwa aktu prawnego Unii Europejskiej, tj. rozporządzenia Parlamentu Europejskiego i Rady (UE) 2020/852 z dnia 18 czerwca 2020 r. w sprawie ustanowienia ram ułatwiających zrównoważone inwestycje.</a:t>
            </a:r>
          </a:p>
          <a:p>
            <a:r>
              <a:rPr lang="pl-PL" sz="2400" b="0" i="0" dirty="0">
                <a:solidFill>
                  <a:srgbClr val="000000"/>
                </a:solidFill>
                <a:effectLst/>
              </a:rPr>
              <a:t>Nowe przepisy mają zwiększyć poziom ochrony środowiska poprzez przekierowanie kapitału z inwestycji szkodzących środowisku na bardziej ekologiczne alternatywy.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FBF26-9003-EB70-929F-241986BE8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CFD928F-E841-CA86-7FCA-07AE892D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Ramy prawne dla zasady DNSH cz. 2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CFD7174-B6DA-2092-37E5-58774638C0C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CDA35D-0DCD-F21B-0005-BF846ADB7F9C}"/>
              </a:ext>
            </a:extLst>
          </p:cNvPr>
          <p:cNvSpPr txBox="1"/>
          <p:nvPr/>
        </p:nvSpPr>
        <p:spPr>
          <a:xfrm>
            <a:off x="474215" y="1546279"/>
            <a:ext cx="112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Sześć celów środowiskowych Taksonomii: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5D06297-19C0-257E-B532-F8B51D8DA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47312"/>
              </p:ext>
            </p:extLst>
          </p:nvPr>
        </p:nvGraphicFramePr>
        <p:xfrm>
          <a:off x="474215" y="2085679"/>
          <a:ext cx="11243568" cy="268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928">
                  <a:extLst>
                    <a:ext uri="{9D8B030D-6E8A-4147-A177-3AD203B41FA5}">
                      <a16:colId xmlns:a16="http://schemas.microsoft.com/office/drawing/2014/main" val="1161615302"/>
                    </a:ext>
                  </a:extLst>
                </a:gridCol>
                <a:gridCol w="1873928">
                  <a:extLst>
                    <a:ext uri="{9D8B030D-6E8A-4147-A177-3AD203B41FA5}">
                      <a16:colId xmlns:a16="http://schemas.microsoft.com/office/drawing/2014/main" val="3539508615"/>
                    </a:ext>
                  </a:extLst>
                </a:gridCol>
                <a:gridCol w="1873928">
                  <a:extLst>
                    <a:ext uri="{9D8B030D-6E8A-4147-A177-3AD203B41FA5}">
                      <a16:colId xmlns:a16="http://schemas.microsoft.com/office/drawing/2014/main" val="2022019016"/>
                    </a:ext>
                  </a:extLst>
                </a:gridCol>
                <a:gridCol w="1873928">
                  <a:extLst>
                    <a:ext uri="{9D8B030D-6E8A-4147-A177-3AD203B41FA5}">
                      <a16:colId xmlns:a16="http://schemas.microsoft.com/office/drawing/2014/main" val="2016397116"/>
                    </a:ext>
                  </a:extLst>
                </a:gridCol>
                <a:gridCol w="1873928">
                  <a:extLst>
                    <a:ext uri="{9D8B030D-6E8A-4147-A177-3AD203B41FA5}">
                      <a16:colId xmlns:a16="http://schemas.microsoft.com/office/drawing/2014/main" val="2605377446"/>
                    </a:ext>
                  </a:extLst>
                </a:gridCol>
                <a:gridCol w="1873928">
                  <a:extLst>
                    <a:ext uri="{9D8B030D-6E8A-4147-A177-3AD203B41FA5}">
                      <a16:colId xmlns:a16="http://schemas.microsoft.com/office/drawing/2014/main" val="323567665"/>
                    </a:ext>
                  </a:extLst>
                </a:gridCol>
              </a:tblGrid>
              <a:tr h="123256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83456"/>
                  </a:ext>
                </a:extLst>
              </a:tr>
              <a:tr h="1454082">
                <a:tc>
                  <a:txBody>
                    <a:bodyPr/>
                    <a:lstStyle/>
                    <a:p>
                      <a:r>
                        <a:rPr lang="pl-PL" sz="1600" dirty="0"/>
                        <a:t>łagodzenie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adaptacja do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odpowiednie użytkowanie i ochrona zasobów wodnych i morskich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gospodarka o obiegu zamkniętym w tym zapobieganie powstawaniu odpadów i recykling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zapobieganie i kontrola zanieczyszczeń powietrza, wody i ziemi,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ochrona bioróżnorodności i ekosystemów.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713027"/>
                  </a:ext>
                </a:extLst>
              </a:tr>
            </a:tbl>
          </a:graphicData>
        </a:graphic>
      </p:graphicFrame>
      <p:pic>
        <p:nvPicPr>
          <p:cNvPr id="6" name="Grafika 5" descr="Kula ziemska: Afryka i Europa z wypełnieniem pełnym">
            <a:extLst>
              <a:ext uri="{FF2B5EF4-FFF2-40B4-BE49-F238E27FC236}">
                <a16:creationId xmlns:a16="http://schemas.microsoft.com/office/drawing/2014/main" id="{53B6BB65-E9FD-333F-F2BD-74094505A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093" y="2241148"/>
            <a:ext cx="914400" cy="914400"/>
          </a:xfrm>
          <a:prstGeom prst="rect">
            <a:avLst/>
          </a:prstGeom>
        </p:spPr>
      </p:pic>
      <p:pic>
        <p:nvPicPr>
          <p:cNvPr id="7" name="Grafika 6" descr="Termometr z wypełnieniem pełnym">
            <a:extLst>
              <a:ext uri="{FF2B5EF4-FFF2-40B4-BE49-F238E27FC236}">
                <a16:creationId xmlns:a16="http://schemas.microsoft.com/office/drawing/2014/main" id="{BF58E446-2FE5-1179-B6DB-CFFC890E7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1843" y="2241148"/>
            <a:ext cx="914400" cy="914400"/>
          </a:xfrm>
          <a:prstGeom prst="rect">
            <a:avLst/>
          </a:prstGeom>
        </p:spPr>
      </p:pic>
      <p:pic>
        <p:nvPicPr>
          <p:cNvPr id="8" name="Grafika 7" descr="Woda z wypełnieniem pełnym">
            <a:extLst>
              <a:ext uri="{FF2B5EF4-FFF2-40B4-BE49-F238E27FC236}">
                <a16:creationId xmlns:a16="http://schemas.microsoft.com/office/drawing/2014/main" id="{7F486BB5-3190-F66B-10C3-BFD4BFBC1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1593" y="2241148"/>
            <a:ext cx="914400" cy="914400"/>
          </a:xfrm>
          <a:prstGeom prst="rect">
            <a:avLst/>
          </a:prstGeom>
        </p:spPr>
      </p:pic>
      <p:pic>
        <p:nvPicPr>
          <p:cNvPr id="9" name="Grafika 8" descr="Segregacja odpadów z wypełnieniem pełnym">
            <a:extLst>
              <a:ext uri="{FF2B5EF4-FFF2-40B4-BE49-F238E27FC236}">
                <a16:creationId xmlns:a16="http://schemas.microsoft.com/office/drawing/2014/main" id="{1FD78572-69A8-729C-00F0-5497A39B08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9468" y="2241148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588B1803-0A12-1537-944E-366C488CB1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543" y="2241148"/>
            <a:ext cx="914400" cy="914400"/>
          </a:xfrm>
          <a:prstGeom prst="rect">
            <a:avLst/>
          </a:prstGeom>
        </p:spPr>
      </p:pic>
      <p:pic>
        <p:nvPicPr>
          <p:cNvPr id="11" name="Grafika 10" descr="Otwarta dłoń z rośliną z wypełnieniem pełnym">
            <a:extLst>
              <a:ext uri="{FF2B5EF4-FFF2-40B4-BE49-F238E27FC236}">
                <a16:creationId xmlns:a16="http://schemas.microsoft.com/office/drawing/2014/main" id="{385FF0ED-A581-6BD2-E740-B407FC6C01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99443" y="2241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F6E7-04CB-C34F-4C39-C7396780A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8A81823-FF1B-ED43-E630-F60E7866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Ramy prawne dla zasady DNSH  cz. 3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D0C7356-3E56-B299-82F8-229FD449EE64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ACC13-4328-942B-166B-084586BCF488}"/>
              </a:ext>
            </a:extLst>
          </p:cNvPr>
          <p:cNvSpPr txBox="1"/>
          <p:nvPr/>
        </p:nvSpPr>
        <p:spPr>
          <a:xfrm>
            <a:off x="387129" y="1385893"/>
            <a:ext cx="1087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Zakaz wyrządzania poważnych szkód dla któregokolwiek z celów środowiskowych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2DB3E6-4591-A1C8-2715-06036716FB12}"/>
              </a:ext>
            </a:extLst>
          </p:cNvPr>
          <p:cNvSpPr txBox="1"/>
          <p:nvPr/>
        </p:nvSpPr>
        <p:spPr>
          <a:xfrm>
            <a:off x="387129" y="1975647"/>
            <a:ext cx="116089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Kiedy działalność wyrządza znaczące szkody?</a:t>
            </a: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9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Jeżeli: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prowadzi do znaczących emisji gazów cieplarnianych;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prowadzi do nasilenia niekorzystnych skutków przyszłych warunków klimatycznych;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szkodzi dobremu stanowi lub dobremu potencjałowi ekologicznemu jednolitych części wód, w tym wód powierzchniowych i wód podziemnych</a:t>
            </a:r>
            <a:r>
              <a:rPr lang="pl-PL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lub dobremu stanowi środowiska wód morskich</a:t>
            </a: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prowadzi do znaczącego braku efektywności w wykorzystywaniu materiałów lub w bezpośrednim lub pośrednim wykorzystywaniu zasobów naturalnych, lub do znacznego zwiększenia wytwarzania, spalania lub unieszkodliwiania odpadów, lub jeżeli długotrwałe składowanie odpadów może wyrządzać znaczące i długoterminowe szkody dla środowiska</a:t>
            </a: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prowadzi do znaczącego wzrostu emisji zanieczyszczeń do powietrza, wody lub ziemi</a:t>
            </a: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znacznym stopniu szkodzi dobremu stanowi i odporności ekosystemów lub jest szkodliwa dla stanu zachowania siedlisk i gatunków, w tym siedlisk i gatunków objętych zakresem zainteresowania Unii</a:t>
            </a: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119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815E6-AC53-3D61-0A9C-169842F7C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F883E6A-A080-7E19-1D38-1F986EBB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Ramy prawne dla zasady DNSH  cz. 4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42B55BF-16D1-2B1E-FCA1-4AAD3379E83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4369F9-A78F-F221-04F8-F06049919741}"/>
              </a:ext>
            </a:extLst>
          </p:cNvPr>
          <p:cNvSpPr txBox="1"/>
          <p:nvPr/>
        </p:nvSpPr>
        <p:spPr>
          <a:xfrm>
            <a:off x="474215" y="1469964"/>
            <a:ext cx="7527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Techniczne kryteria kwalifikacji i minimalne gwarancje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7ADEC9-D139-DF6D-36D4-386056EB8D11}"/>
              </a:ext>
            </a:extLst>
          </p:cNvPr>
          <p:cNvSpPr txBox="1"/>
          <p:nvPr/>
        </p:nvSpPr>
        <p:spPr>
          <a:xfrm>
            <a:off x="474215" y="1931628"/>
            <a:ext cx="110537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Wytyczne techniczne Komisji Europejskiej dotyczące stosowania zasady DNSH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zostały zawarte w Komunikacie KE (2021/C 58/01) z dnia 18.02.2021 r., pt. „Wytyczne techniczne dotyczące stosowania zasady „nie czyń znaczącej szkody” na podstawie rozporządzenia ustanawiającego Instrument na rzecz Odbudowy i Zwiększania Odporności”</a:t>
            </a: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DFD526-B176-2894-E5E5-183228D6407F}"/>
              </a:ext>
            </a:extLst>
          </p:cNvPr>
          <p:cNvSpPr txBox="1"/>
          <p:nvPr/>
        </p:nvSpPr>
        <p:spPr>
          <a:xfrm>
            <a:off x="474214" y="3255067"/>
            <a:ext cx="108795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Wytyczne w jednoznaczny sposób określają podejście do klasyfikacji poszczególnych działań, środków bądź projektów z punktu widzenia realizacji zasady DNSH.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odają one kilkustopniową logikę postępowania z zastosowaniem tabel klasyfikacyjnych, których wzory zamieszczone są w załączniku I do Komunikatu KE. Klasyfikację prowadzi się w odniesieniu do sześciu celów środowiskowych, zdefiniowanych w rozporządzeniu Parlamentu Europejskiego i Rady (UE) 2020/852.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1860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A2D8-A741-D60B-0AF5-ADD46CC77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F368061-BD2F-8EFE-CA21-CDABEAC7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Dokumentacja konkursowa i zapisy umowy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7DEE26-0E07-6A7A-58E9-0DBF55F8720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58D0B78-C28E-72B4-C011-7E0DFF084411}"/>
              </a:ext>
            </a:extLst>
          </p:cNvPr>
          <p:cNvSpPr txBox="1"/>
          <p:nvPr/>
        </p:nvSpPr>
        <p:spPr>
          <a:xfrm>
            <a:off x="656206" y="1547671"/>
            <a:ext cx="10879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Zgodność przedsięwzięć </a:t>
            </a:r>
            <a:r>
              <a:rPr lang="pl-PL" sz="2400" b="0" i="0" u="none" strike="noStrike" baseline="0" dirty="0"/>
              <a:t>z zasadą „</a:t>
            </a:r>
            <a:r>
              <a:rPr lang="pl-PL" sz="2400" b="1" i="0" u="none" strike="noStrike" baseline="0" dirty="0"/>
              <a:t>nie czyń poważnej szkody</a:t>
            </a:r>
            <a:r>
              <a:rPr lang="pl-PL" sz="2400" dirty="0"/>
              <a:t>”</a:t>
            </a:r>
            <a:r>
              <a:rPr lang="pl-PL" sz="2400" b="0" i="0" u="none" strike="noStrike" baseline="0" dirty="0"/>
              <a:t> czyli z celami środowiskowymi została potwierdzona na etapie składania wniosku o dofinansowanie projektu.</a:t>
            </a:r>
            <a:endParaRPr lang="pl-PL" sz="2400" dirty="0"/>
          </a:p>
          <a:p>
            <a:endParaRPr lang="pl-PL" sz="2400" dirty="0"/>
          </a:p>
          <a:p>
            <a:pPr algn="l"/>
            <a:r>
              <a:rPr lang="pl-PL" sz="2400" dirty="0"/>
              <a:t>Beneficjent zgodnie z zapisami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§ 6  Stosowanie wytycznych i innych dokumentów </a:t>
            </a:r>
            <a:r>
              <a:rPr lang="pl-PL" sz="2400" i="0" u="none" strike="noStrike" baseline="0" dirty="0">
                <a:solidFill>
                  <a:srgbClr val="000000"/>
                </a:solidFill>
              </a:rPr>
              <a:t>Umowy o dofinansowanie zobowiązany jest do stosowania obowiązujących przepisów, w tym:</a:t>
            </a:r>
          </a:p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</a:rPr>
              <a:t>Podręcznika dla Beneficjenta Zgodność przedsięwzięć finansowanych ze środków Unii Europejskiej, w tym realizowanych w ramach Krajowego Planu Odbudowy i Zwiększania Odporności z zasadą „nie czyń znaczącej szkody” </a:t>
            </a:r>
            <a:r>
              <a:rPr lang="pl-PL" sz="2400" dirty="0">
                <a:solidFill>
                  <a:srgbClr val="000000"/>
                </a:solidFill>
              </a:rPr>
              <a:t>-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zasadą DNSH; </a:t>
            </a:r>
          </a:p>
        </p:txBody>
      </p:sp>
    </p:spTree>
    <p:extLst>
      <p:ext uri="{BB962C8B-B14F-4D97-AF65-F5344CB8AC3E}">
        <p14:creationId xmlns:p14="http://schemas.microsoft.com/office/powerpoint/2010/main" val="189275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FFF6F-8EE0-6C41-C5CB-D32B65773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717FB6B-093D-4BCA-9C5C-1D78E294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Zasada DNSH w FERC cz.1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2E3CF95-B3C1-7DEB-E60F-D87613BE550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D302F5-4A30-4FF8-201B-9FE25D92531C}"/>
              </a:ext>
            </a:extLst>
          </p:cNvPr>
          <p:cNvSpPr txBox="1"/>
          <p:nvPr/>
        </p:nvSpPr>
        <p:spPr>
          <a:xfrm>
            <a:off x="474215" y="1513115"/>
            <a:ext cx="111517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korzystania przez beneficjentów ze środków finansowych UE, w szczególności w ramach FERC, </a:t>
            </a:r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konieczne jest gromadzenie dokumentacji potwierdzającej zgodność z zasadą DNSH na każdym etapie przedsięwzięcia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tj.: </a:t>
            </a:r>
          </a:p>
          <a:p>
            <a:r>
              <a:rPr lang="pl-PL" sz="2400" b="0" i="0" u="none" strike="noStrike" baseline="0" dirty="0">
                <a:latin typeface="Calibri" panose="020F0502020204030204" pitchFamily="34" charset="0"/>
              </a:rPr>
              <a:t>• przygotowania (od planowania, przez koncepcję, po projekt) inwestycji; </a:t>
            </a:r>
          </a:p>
          <a:p>
            <a:r>
              <a:rPr lang="pl-PL" sz="2400" b="0" i="0" u="none" strike="noStrike" baseline="0" dirty="0">
                <a:latin typeface="Calibri" panose="020F0502020204030204" pitchFamily="34" charset="0"/>
              </a:rPr>
              <a:t>• realizacji (np. budowy) inwestycji; </a:t>
            </a:r>
          </a:p>
          <a:p>
            <a:r>
              <a:rPr lang="pl-PL" sz="2400" b="0" i="0" u="none" strike="noStrike" baseline="0" dirty="0">
                <a:latin typeface="Calibri" panose="020F0502020204030204" pitchFamily="34" charset="0"/>
              </a:rPr>
              <a:t>• eksploatacji i utrzymania; </a:t>
            </a:r>
          </a:p>
          <a:p>
            <a:r>
              <a:rPr lang="pl-PL" sz="2400" b="0" i="0" u="none" strike="noStrike" baseline="0" dirty="0">
                <a:latin typeface="Calibri" panose="020F0502020204030204" pitchFamily="34" charset="0"/>
              </a:rPr>
              <a:t>• likwidacji. </a:t>
            </a:r>
          </a:p>
        </p:txBody>
      </p:sp>
    </p:spTree>
    <p:extLst>
      <p:ext uri="{BB962C8B-B14F-4D97-AF65-F5344CB8AC3E}">
        <p14:creationId xmlns:p14="http://schemas.microsoft.com/office/powerpoint/2010/main" val="437403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8F4000-0824-4F14-AFA9-75C02B5E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DD51E-3BE7-48E9-8574-EC8970EEE544}">
  <ds:schemaRefs>
    <ds:schemaRef ds:uri="http://schemas.microsoft.com/office/infopath/2007/PartnerControls"/>
    <ds:schemaRef ds:uri="http://purl.org/dc/dcmitype/"/>
    <ds:schemaRef ds:uri="3b41daa1-6750-4b31-afda-36cb41ae05c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1026</Words>
  <Application>Microsoft Office PowerPoint</Application>
  <PresentationFormat>Panoramiczny</PresentationFormat>
  <Paragraphs>82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Motyw pakietu Office</vt:lpstr>
      <vt:lpstr>1_Motyw pakietu Office</vt:lpstr>
      <vt:lpstr>3_Projekt niestandardowy</vt:lpstr>
      <vt:lpstr>DNSH - zasada nieczynienia znaczącej szkody w środowisku  (do no significant harm)</vt:lpstr>
      <vt:lpstr>Polityka spójności</vt:lpstr>
      <vt:lpstr>Rozporządzenia dla polityki spójności na lata 2021-2027</vt:lpstr>
      <vt:lpstr>Ramy prawne dla zasady DNSH cz. 1 </vt:lpstr>
      <vt:lpstr>Ramy prawne dla zasady DNSH cz. 2</vt:lpstr>
      <vt:lpstr>Ramy prawne dla zasady DNSH  cz. 3</vt:lpstr>
      <vt:lpstr>Ramy prawne dla zasady DNSH  cz. 4</vt:lpstr>
      <vt:lpstr>Dokumentacja konkursowa i zapisy umowy</vt:lpstr>
      <vt:lpstr>Zasada DNSH w FERC cz.1</vt:lpstr>
      <vt:lpstr>Zasada DNSH w FERC cz.2</vt:lpstr>
      <vt:lpstr>Odpady budowlane i rozbiórkowe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FERC</dc:title>
  <dc:creator>Anna Czekalska</dc:creator>
  <cp:lastModifiedBy>Aleksandra Wensiorra</cp:lastModifiedBy>
  <cp:revision>47</cp:revision>
  <dcterms:created xsi:type="dcterms:W3CDTF">2023-03-05T08:28:36Z</dcterms:created>
  <dcterms:modified xsi:type="dcterms:W3CDTF">2024-03-04T10:42:26Z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