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41"/>
  </p:notesMasterIdLst>
  <p:sldIdLst>
    <p:sldId id="450" r:id="rId2"/>
    <p:sldId id="469" r:id="rId3"/>
    <p:sldId id="511" r:id="rId4"/>
    <p:sldId id="468" r:id="rId5"/>
    <p:sldId id="473" r:id="rId6"/>
    <p:sldId id="475" r:id="rId7"/>
    <p:sldId id="474" r:id="rId8"/>
    <p:sldId id="476" r:id="rId9"/>
    <p:sldId id="477" r:id="rId10"/>
    <p:sldId id="479" r:id="rId11"/>
    <p:sldId id="478" r:id="rId12"/>
    <p:sldId id="483" r:id="rId13"/>
    <p:sldId id="482" r:id="rId14"/>
    <p:sldId id="481" r:id="rId15"/>
    <p:sldId id="480" r:id="rId16"/>
    <p:sldId id="486" r:id="rId17"/>
    <p:sldId id="485" r:id="rId18"/>
    <p:sldId id="484" r:id="rId19"/>
    <p:sldId id="490" r:id="rId20"/>
    <p:sldId id="489" r:id="rId21"/>
    <p:sldId id="488" r:id="rId22"/>
    <p:sldId id="487" r:id="rId23"/>
    <p:sldId id="491" r:id="rId24"/>
    <p:sldId id="492" r:id="rId25"/>
    <p:sldId id="493" r:id="rId26"/>
    <p:sldId id="496" r:id="rId27"/>
    <p:sldId id="499" r:id="rId28"/>
    <p:sldId id="497" r:id="rId29"/>
    <p:sldId id="502" r:id="rId30"/>
    <p:sldId id="498" r:id="rId31"/>
    <p:sldId id="501" r:id="rId32"/>
    <p:sldId id="503" r:id="rId33"/>
    <p:sldId id="504" r:id="rId34"/>
    <p:sldId id="505" r:id="rId35"/>
    <p:sldId id="506" r:id="rId36"/>
    <p:sldId id="507" r:id="rId37"/>
    <p:sldId id="508" r:id="rId38"/>
    <p:sldId id="510" r:id="rId39"/>
    <p:sldId id="471" r:id="rId4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E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Styl pośredni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33" d="100"/>
        <a:sy n="33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09A5D0-96F2-48CB-BC55-BE44ACE6466C}" type="datetimeFigureOut">
              <a:rPr lang="pl-PL" smtClean="0"/>
              <a:pPr/>
              <a:t>2016-05-25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51E89F-DB85-40D6-9250-145E54BD44B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0716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928494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353341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29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722328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30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31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32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33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34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35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36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37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38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016210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39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74050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535947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262B1-9034-4446-96DA-AB081E135855}" type="datetime1">
              <a:rPr lang="pl-PL" smtClean="0"/>
              <a:pPr/>
              <a:t>2016-05-25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CB8BA-9A7F-4745-BAAF-634F02797926}" type="datetime1">
              <a:rPr lang="pl-PL" smtClean="0"/>
              <a:pPr/>
              <a:t>2016-05-25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70C48-9844-463C-BF92-9898AF26ADB5}" type="datetime1">
              <a:rPr lang="pl-PL" smtClean="0"/>
              <a:pPr/>
              <a:t>2016-05-25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ytuł, zawartość i 2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514EC91-0C6A-4C0F-8F59-FBC4E44C071D}" type="datetime1">
              <a:rPr lang="pl-PL" altLang="pl-PL" smtClean="0"/>
              <a:pPr/>
              <a:t>2016-05-25</a:t>
            </a:fld>
            <a:endParaRPr lang="pl-PL" altLang="pl-PL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DFBDD2E-0A89-4F6F-B71E-D6B8232A855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8113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CE715-773A-4645-91E5-A19CF24039F8}" type="datetime1">
              <a:rPr lang="pl-PL" smtClean="0"/>
              <a:pPr/>
              <a:t>2016-05-25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2DF66-CC3E-4345-A033-8889B00AD358}" type="datetime1">
              <a:rPr lang="pl-PL" smtClean="0"/>
              <a:pPr/>
              <a:t>2016-05-25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7BA0A-2E53-42F0-91C2-72C51273766E}" type="datetime1">
              <a:rPr lang="pl-PL" smtClean="0"/>
              <a:pPr/>
              <a:t>2016-05-25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EEDA6-7455-460B-A7C5-B64500075FA9}" type="datetime1">
              <a:rPr lang="pl-PL" smtClean="0"/>
              <a:pPr/>
              <a:t>2016-05-25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8D18-35FF-4199-9397-FAD64E71CB21}" type="datetime1">
              <a:rPr lang="pl-PL" smtClean="0"/>
              <a:pPr/>
              <a:t>2016-05-25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E76A0-DA6A-455D-B3B7-2BFE7DC48108}" type="datetime1">
              <a:rPr lang="pl-PL" smtClean="0"/>
              <a:pPr/>
              <a:t>2016-05-25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9E40C-A826-44D2-AAAA-1FA3CD1B0891}" type="datetime1">
              <a:rPr lang="pl-PL" smtClean="0"/>
              <a:pPr/>
              <a:t>2016-05-25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2" name="Prostokąt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BD04E77-D390-4F8D-BB20-1A715EC0E04D}" type="datetime1">
              <a:rPr lang="pl-PL" smtClean="0"/>
              <a:pPr/>
              <a:t>2016-05-25</a:t>
            </a:fld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Prostokąt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616A705-3644-404D-A38B-2FDD57A42C3E}" type="datetime1">
              <a:rPr lang="pl-PL" smtClean="0"/>
              <a:pPr/>
              <a:t>2016-05-25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4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5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884" y="2492896"/>
            <a:ext cx="9144000" cy="1080120"/>
          </a:xfrm>
        </p:spPr>
        <p:txBody>
          <a:bodyPr anchor="ctr">
            <a:normAutofit/>
          </a:bodyPr>
          <a:lstStyle/>
          <a:p>
            <a:pPr algn="ctr">
              <a:tabLst>
                <a:tab pos="2333625" algn="l"/>
              </a:tabLst>
            </a:pPr>
            <a:r>
              <a:rPr lang="pl-PL" altLang="pl-PL" sz="3200" b="1" dirty="0" smtClean="0">
                <a:latin typeface="Arial Black" panose="020B0A04020102020204" pitchFamily="34" charset="0"/>
              </a:rPr>
              <a:t>TEMAT </a:t>
            </a:r>
            <a:r>
              <a:rPr lang="pl-PL" altLang="pl-PL" sz="3200" dirty="0">
                <a:latin typeface="Arial Black" panose="020B0A04020102020204" pitchFamily="34" charset="0"/>
              </a:rPr>
              <a:t>4</a:t>
            </a:r>
            <a:r>
              <a:rPr lang="pl-PL" altLang="pl-PL" sz="3200" b="1" dirty="0" smtClean="0">
                <a:latin typeface="Arial Black" panose="020B0A04020102020204" pitchFamily="34" charset="0"/>
              </a:rPr>
              <a:t>: </a:t>
            </a: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 smtClean="0"/>
              <a:t>KIEROWANIE DZIAŁANIAMI RATOWNICZYMI</a:t>
            </a:r>
            <a:endParaRPr lang="pl-PL" altLang="pl-PL" sz="32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436097" y="5301208"/>
            <a:ext cx="3707904" cy="336129"/>
          </a:xfrm>
        </p:spPr>
        <p:txBody>
          <a:bodyPr/>
          <a:lstStyle/>
          <a:p>
            <a:r>
              <a:rPr lang="pl-PL" altLang="pl-PL" sz="1600" b="1" i="1" dirty="0" smtClean="0"/>
              <a:t>autor</a:t>
            </a:r>
            <a:r>
              <a:rPr lang="pl-PL" altLang="pl-PL" sz="1600" b="1" i="1" dirty="0"/>
              <a:t>: </a:t>
            </a:r>
            <a:r>
              <a:rPr lang="pl-PL" altLang="pl-PL" sz="1600" b="1" i="1" dirty="0" smtClean="0"/>
              <a:t> </a:t>
            </a:r>
            <a:r>
              <a:rPr lang="pl-PL" altLang="pl-PL" b="1" dirty="0" smtClean="0"/>
              <a:t>Paweł </a:t>
            </a:r>
            <a:r>
              <a:rPr lang="pl-PL" altLang="pl-PL" b="1" dirty="0" err="1" smtClean="0"/>
              <a:t>Dykyj</a:t>
            </a:r>
            <a:endParaRPr lang="pl-PL" altLang="pl-PL" sz="3200" dirty="0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16" y="152494"/>
            <a:ext cx="1368152" cy="1557001"/>
          </a:xfrm>
          <a:prstGeom prst="rect">
            <a:avLst/>
          </a:prstGeom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123728" y="404768"/>
            <a:ext cx="6886996" cy="1512063"/>
          </a:xfrm>
          <a:prstGeom prst="rect">
            <a:avLst/>
          </a:prstGeom>
        </p:spPr>
        <p:txBody>
          <a:bodyPr vert="horz" lIns="91440" tIns="0" rIns="45720" bIns="0" rtlCol="0" anchor="ctr">
            <a:normAutofit fontScale="700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7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tabLst>
                <a:tab pos="2333625" algn="l"/>
              </a:tabLst>
            </a:pPr>
            <a:r>
              <a:rPr lang="pl-PL" altLang="pl-PL" sz="4500" dirty="0"/>
              <a:t>SZKOLENIE KIERUJĄCYCH </a:t>
            </a:r>
            <a:r>
              <a:rPr lang="pl-PL" altLang="pl-PL" sz="4500" dirty="0" smtClean="0"/>
              <a:t/>
            </a:r>
            <a:br>
              <a:rPr lang="pl-PL" altLang="pl-PL" sz="4500" dirty="0" smtClean="0"/>
            </a:br>
            <a:r>
              <a:rPr lang="pl-PL" altLang="pl-PL" sz="4500" dirty="0" smtClean="0"/>
              <a:t>DZIAŁANIEM </a:t>
            </a:r>
            <a:r>
              <a:rPr lang="pl-PL" altLang="pl-PL" sz="4500" dirty="0"/>
              <a:t>RATOWNICZYM DLA CZŁONKÓW OSP</a:t>
            </a:r>
          </a:p>
          <a:p>
            <a:pPr algn="ctr">
              <a:tabLst>
                <a:tab pos="2333625" algn="l"/>
              </a:tabLst>
            </a:pPr>
            <a:r>
              <a:rPr lang="pl-PL" altLang="pl-PL" sz="3600" dirty="0"/>
              <a:t>(DOWÓDCÓW OSP)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i="1" dirty="0">
                <a:solidFill>
                  <a:srgbClr val="FFFF00"/>
                </a:solidFill>
              </a:rPr>
              <a:t>Poziomy kierowania działaniem </a:t>
            </a:r>
            <a:r>
              <a:rPr lang="pl-PL" altLang="pl-PL" sz="2800" i="1" dirty="0" smtClean="0">
                <a:solidFill>
                  <a:srgbClr val="FFFF00"/>
                </a:solidFill>
              </a:rPr>
              <a:t>ratowniczym</a:t>
            </a:r>
            <a:endParaRPr lang="pl-PL" altLang="pl-PL" sz="2800" b="1" dirty="0">
              <a:solidFill>
                <a:srgbClr val="FFFF00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10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0" y="1916831"/>
            <a:ext cx="9144000" cy="4941169"/>
          </a:xfrm>
        </p:spPr>
        <p:txBody>
          <a:bodyPr>
            <a:normAutofit/>
          </a:bodyPr>
          <a:lstStyle/>
          <a:p>
            <a:pPr marL="118872" indent="0" algn="ctr">
              <a:buNone/>
            </a:pPr>
            <a:r>
              <a:rPr lang="pl-PL" sz="3600" b="1" dirty="0">
                <a:latin typeface="Arial" pitchFamily="34" charset="0"/>
                <a:cs typeface="Arial" pitchFamily="34" charset="0"/>
              </a:rPr>
              <a:t>Kierowanie interwencyjne polega w szczególności na: </a:t>
            </a:r>
            <a:endParaRPr lang="pl-PL" sz="3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pl-PL" sz="2800" dirty="0">
                <a:latin typeface="Arial" pitchFamily="34" charset="0"/>
                <a:cs typeface="Arial" pitchFamily="34" charset="0"/>
              </a:rPr>
              <a:t>ustalaniu rodzaju zagrożeń oraz wyznaczeniu strefy zagrożenia;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przydzielaniu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zadań dla rot lub pododdziałów;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ustalaniu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sposobów i metod poszukiwania zagrożonych i poszkodowanych osób oraz udzielania kwalifikowanej pierwszej pomocy;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ocenie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sytuacji i prognozie jej rozwoju w zakresie potrzeb zasobów ratowniczych; </a:t>
            </a:r>
          </a:p>
          <a:p>
            <a:endParaRPr lang="pl-PL"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13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i="1" dirty="0">
                <a:solidFill>
                  <a:srgbClr val="FFFF00"/>
                </a:solidFill>
              </a:rPr>
              <a:t>Poziomy kierowania działaniem </a:t>
            </a:r>
            <a:r>
              <a:rPr lang="pl-PL" altLang="pl-PL" sz="2800" i="1" dirty="0" smtClean="0">
                <a:solidFill>
                  <a:srgbClr val="FFFF00"/>
                </a:solidFill>
              </a:rPr>
              <a:t>ratowniczym</a:t>
            </a:r>
            <a:endParaRPr lang="pl-PL" altLang="pl-PL" sz="2800" b="1" dirty="0">
              <a:solidFill>
                <a:srgbClr val="FFFF00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11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0" y="1916831"/>
            <a:ext cx="9144000" cy="4941169"/>
          </a:xfrm>
        </p:spPr>
        <p:txBody>
          <a:bodyPr>
            <a:normAutofit/>
          </a:bodyPr>
          <a:lstStyle/>
          <a:p>
            <a:r>
              <a:rPr lang="pl-PL" sz="2800" dirty="0">
                <a:latin typeface="Arial" pitchFamily="34" charset="0"/>
                <a:cs typeface="Arial" pitchFamily="34" charset="0"/>
              </a:rPr>
              <a:t>zorganizowaniu ewakuacji ludności i zwierząt poza strefę zagrożenia;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zorganizowaniu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dekontaminacji wstępnej;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analizowaniu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czasu pracy poszczególnych zespołów w strefie działań ratowniczych, w szczególności czasu pracy w ubraniach ochronnych i sprzęcie izolującym drogi oddechowe ratowników</a:t>
            </a:r>
            <a:r>
              <a:rPr lang="pl-PL" sz="2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pl-PL" sz="2800" dirty="0">
                <a:latin typeface="Arial" pitchFamily="34" charset="0"/>
                <a:cs typeface="Arial" pitchFamily="34" charset="0"/>
              </a:rPr>
              <a:t>nadzorowanie skuteczności działania ratowniczego oraz zachowania bezpiecznych warunków jego prowadzenia; </a:t>
            </a:r>
          </a:p>
          <a:p>
            <a:pPr marL="118872" indent="0">
              <a:buNone/>
            </a:pPr>
            <a:endParaRPr lang="pl-PL" sz="2800" dirty="0">
              <a:latin typeface="Arial" pitchFamily="34" charset="0"/>
              <a:cs typeface="Arial" pitchFamily="34" charset="0"/>
            </a:endParaRPr>
          </a:p>
          <a:p>
            <a:pPr marL="118872" indent="0">
              <a:buNone/>
            </a:pPr>
            <a:endParaRPr lang="pl-PL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83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i="1" dirty="0">
                <a:solidFill>
                  <a:srgbClr val="FFFF00"/>
                </a:solidFill>
              </a:rPr>
              <a:t>Poziomy kierowania działaniem </a:t>
            </a:r>
            <a:r>
              <a:rPr lang="pl-PL" altLang="pl-PL" sz="2800" i="1" dirty="0" smtClean="0">
                <a:solidFill>
                  <a:srgbClr val="FFFF00"/>
                </a:solidFill>
              </a:rPr>
              <a:t>ratowniczym</a:t>
            </a:r>
            <a:endParaRPr lang="pl-PL" altLang="pl-PL" sz="2800" b="1" dirty="0">
              <a:solidFill>
                <a:srgbClr val="FFFF00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12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0" y="1916831"/>
            <a:ext cx="9144000" cy="4941169"/>
          </a:xfrm>
        </p:spPr>
        <p:txBody>
          <a:bodyPr>
            <a:normAutofit/>
          </a:bodyPr>
          <a:lstStyle/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organizowanie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łączności dla podmiotów KSRG biorących udział w działaniu ratowniczym;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analizowaniu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zużycia sprzętu i środków gaśniczych, pochłaniających i neutralizujących; </a:t>
            </a:r>
            <a:endParaRPr lang="pl-PL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pl-PL" sz="2800" dirty="0">
                <a:latin typeface="Arial" pitchFamily="34" charset="0"/>
                <a:cs typeface="Arial" pitchFamily="34" charset="0"/>
              </a:rPr>
              <a:t>współdziałaniu z koordynatorem medycznych działań ratowniczych i kierującym akcją prowadzenia medycznych czynności ratunkowych;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zgłoszeniu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zapotrzebowania na niezbędne siły i środki podmiotów KSRG; </a:t>
            </a:r>
            <a:endParaRPr lang="pl-PL" sz="2800" dirty="0"/>
          </a:p>
          <a:p>
            <a:pPr marL="118872" indent="0">
              <a:buNone/>
            </a:pPr>
            <a:endParaRPr lang="pl-PL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51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i="1" dirty="0" smtClean="0">
                <a:solidFill>
                  <a:srgbClr val="FFFF00"/>
                </a:solidFill>
              </a:rPr>
              <a:t>Poziomy kierowania działaniem ratowniczym</a:t>
            </a:r>
            <a:endParaRPr lang="pl-PL" altLang="pl-PL" sz="2800" b="1" dirty="0">
              <a:solidFill>
                <a:srgbClr val="FFFF00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13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0" y="2179867"/>
            <a:ext cx="9144000" cy="4365104"/>
          </a:xfrm>
        </p:spPr>
        <p:txBody>
          <a:bodyPr>
            <a:normAutofit/>
          </a:bodyPr>
          <a:lstStyle/>
          <a:p>
            <a:r>
              <a:rPr lang="pl-PL" sz="2800" dirty="0">
                <a:latin typeface="Arial" pitchFamily="34" charset="0"/>
                <a:cs typeface="Arial" pitchFamily="34" charset="0"/>
              </a:rPr>
              <a:t>zorganizowaniu wsparcia logistycznego; </a:t>
            </a:r>
            <a:endParaRPr lang="pl-PL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przekazywaniu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informacji o prowadzonych działaniach ratowniczych do stanowiska kierowania komendanta PSP;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dokumentowaniu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, według potrzeb, prowadzonych działań ratowniczych. </a:t>
            </a:r>
          </a:p>
          <a:p>
            <a:pPr marL="118872" indent="0">
              <a:buNone/>
            </a:pPr>
            <a:endParaRPr lang="pl-PL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289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i="1" dirty="0" smtClean="0">
                <a:solidFill>
                  <a:srgbClr val="FFFF00"/>
                </a:solidFill>
              </a:rPr>
              <a:t>Poziomy kierowania działaniem ratowniczym</a:t>
            </a:r>
            <a:endParaRPr lang="pl-PL" altLang="pl-PL" sz="2800" b="1" dirty="0">
              <a:solidFill>
                <a:srgbClr val="FFFF00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14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0" y="1916831"/>
            <a:ext cx="4967536" cy="4941169"/>
          </a:xfrm>
        </p:spPr>
        <p:txBody>
          <a:bodyPr>
            <a:normAutofit fontScale="85000" lnSpcReduction="10000"/>
          </a:bodyPr>
          <a:lstStyle/>
          <a:p>
            <a:pPr marL="118872" indent="0" algn="ctr">
              <a:buNone/>
            </a:pPr>
            <a:r>
              <a:rPr lang="pl-PL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2. Taktyczny </a:t>
            </a:r>
          </a:p>
          <a:p>
            <a:pPr marL="118872" indent="0" algn="ctr">
              <a:buNone/>
            </a:pPr>
            <a:endParaRPr lang="pl-PL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r>
              <a:rPr lang="pl-PL" sz="2800" dirty="0">
                <a:latin typeface="Arial" pitchFamily="34" charset="0"/>
                <a:cs typeface="Arial" pitchFamily="34" charset="0"/>
              </a:rPr>
              <a:t>Realizowany na granicy strefy zagrożenia lub poza nią w celu wykonania przyjętych taktyk lub określonej strategii oraz nadzoru nad kierowaniem interwencyjnym; kierowaniu taktycznemu podlegają siły nieprzekraczające wielkością jednego batalionu lub siły, w których składzie znajdują się specjalistyczne grupy ratownicze </a:t>
            </a:r>
            <a:r>
              <a:rPr lang="pl-PL" sz="28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pl-PL" sz="28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pic>
        <p:nvPicPr>
          <p:cNvPr id="2" name="Picture 2" descr="C:\Users\Paweł\Desktop\kdr\0.103063001361179817kamizelk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4985" y="2420888"/>
            <a:ext cx="4095267" cy="3650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725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i="1" dirty="0" smtClean="0">
                <a:solidFill>
                  <a:srgbClr val="FFFF00"/>
                </a:solidFill>
              </a:rPr>
              <a:t>Poziomy kierowania działaniem ratowniczym</a:t>
            </a:r>
            <a:endParaRPr lang="pl-PL" altLang="pl-PL" sz="28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15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0" y="1916831"/>
            <a:ext cx="9144000" cy="4941169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B050"/>
                </a:solidFill>
              </a:rPr>
              <a:t>Przejęcie kierowania działaniem ratowniczym na poziomie </a:t>
            </a:r>
            <a:r>
              <a:rPr lang="pl-PL" sz="2800" b="1" dirty="0" smtClean="0">
                <a:solidFill>
                  <a:srgbClr val="00B050"/>
                </a:solidFill>
              </a:rPr>
              <a:t>taktycznym</a:t>
            </a:r>
          </a:p>
          <a:p>
            <a:pPr marL="118872" indent="0">
              <a:buNone/>
            </a:pPr>
            <a:r>
              <a:rPr lang="pl-PL" sz="2800" b="1" dirty="0"/>
              <a:t>Kierowanie taktyczne są zobowiązani przejąć, w następującej </a:t>
            </a:r>
            <a:r>
              <a:rPr lang="pl-PL" sz="2800" b="1" dirty="0" smtClean="0"/>
              <a:t>kolejności:</a:t>
            </a:r>
          </a:p>
          <a:p>
            <a:r>
              <a:rPr lang="pl-PL" sz="2800" dirty="0">
                <a:latin typeface="Arial" pitchFamily="34" charset="0"/>
                <a:cs typeface="Arial" pitchFamily="34" charset="0"/>
              </a:rPr>
              <a:t>zastępca dowódcy jednostki ratowniczo-gaśniczej Państwowej Straży Pożarnej właściwej dla miejsca powstania zdarzenia;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dowódca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jednostki ratowniczo-gaśniczej Państwowej Straży Pożarnej właściwej dla miejsca powstania zdarzenia; </a:t>
            </a:r>
          </a:p>
          <a:p>
            <a:endParaRPr lang="pl-PL" sz="2800" b="1" dirty="0" smtClean="0"/>
          </a:p>
          <a:p>
            <a:pPr marL="118872" indent="0">
              <a:buNone/>
            </a:pPr>
            <a:endParaRPr lang="pl-PL" sz="2800" dirty="0" smtClean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67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i="1" dirty="0">
                <a:solidFill>
                  <a:srgbClr val="FFFF00"/>
                </a:solidFill>
              </a:rPr>
              <a:t>Poziomy kierowania działaniem </a:t>
            </a:r>
            <a:r>
              <a:rPr lang="pl-PL" altLang="pl-PL" sz="2800" i="1" dirty="0" smtClean="0">
                <a:solidFill>
                  <a:srgbClr val="FFFF00"/>
                </a:solidFill>
              </a:rPr>
              <a:t>ratowniczym</a:t>
            </a:r>
            <a:endParaRPr lang="pl-PL" altLang="pl-PL" sz="2800" b="1" dirty="0">
              <a:solidFill>
                <a:srgbClr val="FFFF00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16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0" y="1916831"/>
            <a:ext cx="9144000" cy="4941169"/>
          </a:xfrm>
        </p:spPr>
        <p:txBody>
          <a:bodyPr>
            <a:normAutofit/>
          </a:bodyPr>
          <a:lstStyle/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Aspirant lub oficer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wyznaczony przez komendanta powiatowego (miejskiego) PSP do kierowania w jego imieniu i na jego polecenie;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komendant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powiatowy (miejski) PSP. </a:t>
            </a:r>
          </a:p>
          <a:p>
            <a:pPr marL="118872" indent="0">
              <a:buNone/>
            </a:pPr>
            <a:endParaRPr lang="pl-PL" sz="2800" dirty="0">
              <a:latin typeface="Arial" pitchFamily="34" charset="0"/>
              <a:cs typeface="Arial" pitchFamily="34" charset="0"/>
            </a:endParaRPr>
          </a:p>
          <a:p>
            <a:pPr marL="118872" indent="0" algn="ctr">
              <a:buNone/>
            </a:pPr>
            <a:r>
              <a:rPr lang="pl-PL" sz="2800" dirty="0"/>
              <a:t>Kierowanie taktyczne </a:t>
            </a:r>
            <a:r>
              <a:rPr lang="pl-PL" sz="2800" b="1" dirty="0"/>
              <a:t>może</a:t>
            </a:r>
            <a:r>
              <a:rPr lang="pl-PL" sz="2800" dirty="0"/>
              <a:t> przejąć kierujący z poziomu strategicznego</a:t>
            </a:r>
            <a:endParaRPr lang="pl-PL" sz="2800" dirty="0" smtClean="0">
              <a:latin typeface="Arial" pitchFamily="34" charset="0"/>
              <a:cs typeface="Arial" pitchFamily="34" charset="0"/>
            </a:endParaRPr>
          </a:p>
          <a:p>
            <a:pPr marL="118872" indent="0">
              <a:buNone/>
            </a:pPr>
            <a:endParaRPr lang="pl-PL" sz="2800" dirty="0">
              <a:latin typeface="Arial" pitchFamily="34" charset="0"/>
              <a:cs typeface="Arial" pitchFamily="34" charset="0"/>
            </a:endParaRPr>
          </a:p>
          <a:p>
            <a:pPr marL="118872" indent="0">
              <a:buNone/>
            </a:pPr>
            <a:endParaRPr lang="pl-PL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35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i="1" dirty="0">
                <a:solidFill>
                  <a:srgbClr val="FFFF00"/>
                </a:solidFill>
              </a:rPr>
              <a:t>Poziomy kierowania działaniem </a:t>
            </a:r>
            <a:r>
              <a:rPr lang="pl-PL" altLang="pl-PL" sz="2800" i="1" dirty="0" smtClean="0">
                <a:solidFill>
                  <a:srgbClr val="FFFF00"/>
                </a:solidFill>
              </a:rPr>
              <a:t>ratowniczym</a:t>
            </a:r>
            <a:endParaRPr lang="pl-PL" altLang="pl-PL" sz="28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6" y="1636811"/>
            <a:ext cx="8871493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18872" indent="0" algn="ctr">
              <a:buNone/>
            </a:pPr>
            <a:r>
              <a:rPr lang="pl-PL" b="1" dirty="0">
                <a:cs typeface="Arial" pitchFamily="34" charset="0"/>
              </a:rPr>
              <a:t>Kierowanie taktyczne polega w szczególności na:</a:t>
            </a:r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17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0" y="2348879"/>
            <a:ext cx="5436096" cy="4509121"/>
          </a:xfrm>
        </p:spPr>
        <p:txBody>
          <a:bodyPr>
            <a:normAutofit/>
          </a:bodyPr>
          <a:lstStyle/>
          <a:p>
            <a:r>
              <a:rPr lang="pl-PL" sz="2800" dirty="0" smtClean="0"/>
              <a:t>ocenie </a:t>
            </a:r>
            <a:r>
              <a:rPr lang="pl-PL" sz="2800" dirty="0"/>
              <a:t>zagrożenia przez ustalanie jego charakteru i prognozowanie rozwoju; </a:t>
            </a:r>
          </a:p>
          <a:p>
            <a:r>
              <a:rPr lang="pl-PL" sz="2800" dirty="0" smtClean="0"/>
              <a:t>podziale </a:t>
            </a:r>
            <a:r>
              <a:rPr lang="pl-PL" sz="2800" dirty="0"/>
              <a:t>strefy działań na odcinki bojowe i wyznaczeniu zadań dla kierujących tymi odcinkami; </a:t>
            </a:r>
          </a:p>
          <a:p>
            <a:r>
              <a:rPr lang="pl-PL" sz="2800" dirty="0" smtClean="0"/>
              <a:t>zorganizowaniu </a:t>
            </a:r>
            <a:r>
              <a:rPr lang="pl-PL" sz="2800" dirty="0"/>
              <a:t>ewakuacji zagrożonej ludności i zwierząt poza strefę zagrożenia; </a:t>
            </a:r>
          </a:p>
          <a:p>
            <a:endParaRPr lang="pl-PL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pic>
        <p:nvPicPr>
          <p:cNvPr id="7" name="Picture 2" descr="G:\kdr\a1_9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0083" y="2672386"/>
            <a:ext cx="3803916" cy="3212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105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i="1" dirty="0">
                <a:solidFill>
                  <a:srgbClr val="FFFF00"/>
                </a:solidFill>
              </a:rPr>
              <a:t>Poziomy kierowania działaniem </a:t>
            </a:r>
            <a:r>
              <a:rPr lang="pl-PL" altLang="pl-PL" sz="2800" i="1" dirty="0" smtClean="0">
                <a:solidFill>
                  <a:srgbClr val="FFFF00"/>
                </a:solidFill>
              </a:rPr>
              <a:t>ratowniczym</a:t>
            </a:r>
            <a:endParaRPr lang="pl-PL" altLang="pl-PL" sz="28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18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0" y="1484785"/>
            <a:ext cx="9144000" cy="5373215"/>
          </a:xfrm>
        </p:spPr>
        <p:txBody>
          <a:bodyPr>
            <a:normAutofit/>
          </a:bodyPr>
          <a:lstStyle/>
          <a:p>
            <a:r>
              <a:rPr lang="pl-PL" sz="2800" dirty="0">
                <a:latin typeface="Arial" pitchFamily="34" charset="0"/>
                <a:cs typeface="Arial" pitchFamily="34" charset="0"/>
              </a:rPr>
              <a:t>współdziałaniu z koordynatorem medycznych działań ratowniczych i kierującym akcją prowadzenia medycznych czynności ratunkowych;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ocenie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wielkości zapotrzebowania na siły i środki podmiotów KSRG;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wyznaczeniu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miejsca kierowania działaniami ratowniczymi i jego oznakowaniu;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analizowaniu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oraz likwidowaniu, ograniczaniu lub zwiększaniu strefy zagrożenia; </a:t>
            </a:r>
          </a:p>
          <a:p>
            <a:pPr marL="118872" indent="0">
              <a:buNone/>
            </a:pPr>
            <a:endParaRPr lang="pl-PL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40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i="1" dirty="0">
                <a:solidFill>
                  <a:srgbClr val="FFFF00"/>
                </a:solidFill>
              </a:rPr>
              <a:t>Poziomy kierowania działaniem </a:t>
            </a:r>
            <a:r>
              <a:rPr lang="pl-PL" altLang="pl-PL" sz="2800" i="1" dirty="0" smtClean="0">
                <a:solidFill>
                  <a:srgbClr val="FFFF00"/>
                </a:solidFill>
              </a:rPr>
              <a:t>ratowniczym</a:t>
            </a:r>
            <a:endParaRPr lang="pl-PL" altLang="pl-PL" sz="28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19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0" y="1916831"/>
            <a:ext cx="9144000" cy="4941169"/>
          </a:xfrm>
        </p:spPr>
        <p:txBody>
          <a:bodyPr>
            <a:normAutofit/>
          </a:bodyPr>
          <a:lstStyle/>
          <a:p>
            <a:r>
              <a:rPr lang="pl-PL" sz="2800" dirty="0">
                <a:latin typeface="Arial" pitchFamily="34" charset="0"/>
                <a:cs typeface="Arial" pitchFamily="34" charset="0"/>
              </a:rPr>
              <a:t>koordynowaniu zmian sił ratowniczych, w tym ich wprowadzaniu i wyprowadzaniu ze strefy działań ratowniczych;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zorganizowania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wsparcia logistycznego;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nadzorowaniu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skuteczności działania ratowniczego oraz zachowaniu bezpiecznych warunków jego prowadzenia;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analizowaniu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i koordynowaniu wydzielonej strefy działań ratowniczych; </a:t>
            </a:r>
          </a:p>
          <a:p>
            <a:pPr marL="118872" indent="0">
              <a:buNone/>
            </a:pPr>
            <a:endParaRPr lang="pl-PL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03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b="1" i="1" dirty="0" smtClean="0">
                <a:solidFill>
                  <a:srgbClr val="FFFF00"/>
                </a:solidFill>
              </a:rPr>
              <a:t>Kierowanie działaniami ratowniczymi </a:t>
            </a:r>
            <a:endParaRPr lang="pl-PL" altLang="pl-PL" sz="2800" b="1" dirty="0">
              <a:solidFill>
                <a:srgbClr val="FFFF00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2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417240" y="1636811"/>
            <a:ext cx="8136904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u="sng" dirty="0" smtClean="0"/>
              <a:t>Materiał nauczania:</a:t>
            </a:r>
          </a:p>
          <a:p>
            <a:endParaRPr lang="pl-PL" sz="2000" u="sng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400" dirty="0" smtClean="0"/>
              <a:t>Kierowanie działaniem ratowniczym;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400" dirty="0" smtClean="0"/>
              <a:t>Ogólne zasady i typy kierowania;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400" dirty="0" smtClean="0"/>
              <a:t>Obowiązki i uprawnienia kierującego działaniem ratowniczym;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400" dirty="0" smtClean="0"/>
              <a:t>Prowadzenie działań pomocniczych;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400" dirty="0" smtClean="0"/>
              <a:t>Współdziałanie z innymi podmiotami ratowniczymi;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400" dirty="0" smtClean="0"/>
              <a:t>Zasady przejmowania kierowania działaniem ratowniczym;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400" dirty="0" smtClean="0"/>
              <a:t>Stan wyższej konieczności;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400" dirty="0" smtClean="0"/>
              <a:t>Dokumentacja KDR;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400" dirty="0" smtClean="0"/>
              <a:t>Określenie lokalizacji i likwidacji zdarzenia;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400" dirty="0" smtClean="0"/>
              <a:t>Rozkaz bojowy.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38195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i="1" dirty="0">
                <a:solidFill>
                  <a:srgbClr val="FFFF00"/>
                </a:solidFill>
              </a:rPr>
              <a:t>Poziomy kierowania działaniem </a:t>
            </a:r>
            <a:r>
              <a:rPr lang="pl-PL" altLang="pl-PL" sz="2800" i="1" dirty="0" smtClean="0">
                <a:solidFill>
                  <a:srgbClr val="FFFF00"/>
                </a:solidFill>
              </a:rPr>
              <a:t>ratowniczym</a:t>
            </a:r>
            <a:endParaRPr lang="pl-PL" altLang="pl-PL" sz="28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20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0" y="1916831"/>
            <a:ext cx="5292080" cy="4941169"/>
          </a:xfrm>
        </p:spPr>
        <p:txBody>
          <a:bodyPr>
            <a:normAutofit fontScale="77500" lnSpcReduction="20000"/>
          </a:bodyPr>
          <a:lstStyle/>
          <a:p>
            <a:r>
              <a:rPr lang="pl-PL" sz="2800" dirty="0">
                <a:latin typeface="Arial" pitchFamily="34" charset="0"/>
                <a:cs typeface="Arial" pitchFamily="34" charset="0"/>
              </a:rPr>
              <a:t>organizowaniu punktów przyjęcia sił i środków podmiotów KSRG i innych podmiotów uczestniczących w działaniu ratowniczym;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współudział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ze środkami masowego przekazu lub wyznaczeniu rzecznika prasowego;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zorganizowaniu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łączności dla podmiotów KSRG uczestniczących w działaniu ratowniczym</a:t>
            </a:r>
            <a:r>
              <a:rPr lang="pl-PL" sz="2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pl-PL" sz="2800" dirty="0">
                <a:latin typeface="Arial" pitchFamily="34" charset="0"/>
                <a:cs typeface="Arial" pitchFamily="34" charset="0"/>
              </a:rPr>
              <a:t>minimalizowaniu wśród ratowników skutków stresu pourazowego powstałego podczas działań ratowniczych;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dokumentowaniu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według potrzeb prowadzonych działań ratowniczych na miejscu zdarzenia. </a:t>
            </a:r>
          </a:p>
          <a:p>
            <a:endParaRPr lang="pl-PL" sz="2800" dirty="0"/>
          </a:p>
          <a:p>
            <a:pPr marL="118872" indent="0">
              <a:buNone/>
            </a:pPr>
            <a:endParaRPr lang="pl-PL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pic>
        <p:nvPicPr>
          <p:cNvPr id="1026" name="Picture 2" descr="G:\kdr\a1_19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560" y="2555707"/>
            <a:ext cx="3960440" cy="3219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268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i="1" dirty="0">
                <a:solidFill>
                  <a:srgbClr val="FFFF00"/>
                </a:solidFill>
              </a:rPr>
              <a:t>Poziomy kierowania działaniem </a:t>
            </a:r>
            <a:r>
              <a:rPr lang="pl-PL" altLang="pl-PL" sz="2800" i="1" dirty="0" smtClean="0">
                <a:solidFill>
                  <a:srgbClr val="FFFF00"/>
                </a:solidFill>
              </a:rPr>
              <a:t>ratowniczym</a:t>
            </a:r>
            <a:endParaRPr lang="pl-PL" altLang="pl-PL" sz="28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21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0" y="1916831"/>
            <a:ext cx="4572000" cy="4824537"/>
          </a:xfrm>
        </p:spPr>
        <p:txBody>
          <a:bodyPr>
            <a:normAutofit fontScale="92500" lnSpcReduction="20000"/>
          </a:bodyPr>
          <a:lstStyle/>
          <a:p>
            <a:pPr marL="118872" indent="0" algn="ctr">
              <a:buNone/>
            </a:pPr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pl-PL" sz="35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Strategiczny</a:t>
            </a:r>
          </a:p>
          <a:p>
            <a:pPr marL="118872" indent="0">
              <a:buNone/>
            </a:pPr>
            <a:r>
              <a:rPr lang="pl-PL" sz="2800" dirty="0"/>
              <a:t>Realizowany w celu określenia i przyjęcia niezbędnej strategii w likwidowaniu zagrożenia oraz nadzoru nad kierowaniem taktycznym; kierowaniu strategicznemu podlegają siły odwodów operacyjnych na obszarze województwa, siły centralnego odwodu operacyjnego lub siły przekraczające wielkością jeden batalion</a:t>
            </a:r>
            <a:endParaRPr lang="pl-PL" sz="2800" dirty="0">
              <a:latin typeface="Arial" pitchFamily="34" charset="0"/>
              <a:cs typeface="Arial" pitchFamily="34" charset="0"/>
            </a:endParaRPr>
          </a:p>
          <a:p>
            <a:pPr marL="118872" indent="0">
              <a:buNone/>
            </a:pPr>
            <a:endParaRPr lang="pl-PL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348880"/>
            <a:ext cx="3233774" cy="3350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2204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i="1" dirty="0">
                <a:solidFill>
                  <a:srgbClr val="FFFF00"/>
                </a:solidFill>
              </a:rPr>
              <a:t>Poziomy kierowania działaniem </a:t>
            </a:r>
            <a:r>
              <a:rPr lang="pl-PL" altLang="pl-PL" sz="2800" i="1" dirty="0" smtClean="0">
                <a:solidFill>
                  <a:srgbClr val="FFFF00"/>
                </a:solidFill>
              </a:rPr>
              <a:t>ratowniczym</a:t>
            </a:r>
            <a:endParaRPr lang="pl-PL" altLang="pl-PL" sz="28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22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0" y="1916831"/>
            <a:ext cx="9144000" cy="4941169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Przejęcie kierowania działaniem ratowniczym na poziomie </a:t>
            </a:r>
            <a:r>
              <a:rPr lang="pl-PL" sz="28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strategicznym</a:t>
            </a:r>
          </a:p>
          <a:p>
            <a:r>
              <a:rPr lang="pl-PL" sz="2800" b="1" dirty="0">
                <a:latin typeface="Arial" pitchFamily="34" charset="0"/>
                <a:cs typeface="Arial" pitchFamily="34" charset="0"/>
              </a:rPr>
              <a:t>Kierowanie strategiczne są zobowiązani przejąć, w następującej </a:t>
            </a:r>
            <a:r>
              <a:rPr lang="pl-PL" sz="2800" b="1" dirty="0" smtClean="0">
                <a:latin typeface="Arial" pitchFamily="34" charset="0"/>
                <a:cs typeface="Arial" pitchFamily="34" charset="0"/>
              </a:rPr>
              <a:t>kolejności:</a:t>
            </a:r>
          </a:p>
          <a:p>
            <a:r>
              <a:rPr lang="pl-PL" sz="2800" dirty="0">
                <a:latin typeface="Arial" pitchFamily="34" charset="0"/>
                <a:cs typeface="Arial" pitchFamily="34" charset="0"/>
              </a:rPr>
              <a:t>oficer wyznaczony przez komendanta wojewódzkiego PSP do kierowania w jego imieniu i na jego polecenie;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komendant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wojewódzki PSP;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oficer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wyznaczony przez Komendanta Głównego PSP do kierowania w jego imieniu i na jego polecenie;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Komendant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Główny PSP. </a:t>
            </a:r>
          </a:p>
          <a:p>
            <a:endParaRPr lang="pl-PL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13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i="1" dirty="0">
                <a:solidFill>
                  <a:srgbClr val="FFFF00"/>
                </a:solidFill>
              </a:rPr>
              <a:t>Poziomy kierowania działaniem </a:t>
            </a:r>
            <a:r>
              <a:rPr lang="pl-PL" altLang="pl-PL" sz="2800" i="1" dirty="0" smtClean="0">
                <a:solidFill>
                  <a:srgbClr val="FFFF00"/>
                </a:solidFill>
              </a:rPr>
              <a:t>ratowniczym</a:t>
            </a:r>
            <a:endParaRPr lang="pl-PL" altLang="pl-PL" sz="2800" b="1" dirty="0">
              <a:solidFill>
                <a:srgbClr val="FFFF00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18872" indent="0" algn="ctr">
              <a:buNone/>
            </a:pPr>
            <a:r>
              <a:rPr lang="pl-PL" sz="2400" b="1" dirty="0">
                <a:cs typeface="Arial" pitchFamily="34" charset="0"/>
              </a:rPr>
              <a:t>Kierowanie strategiczne polega w szczególności na:</a:t>
            </a:r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23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19822" y="2192393"/>
            <a:ext cx="5112568" cy="4703402"/>
          </a:xfrm>
        </p:spPr>
        <p:txBody>
          <a:bodyPr>
            <a:normAutofit fontScale="92500" lnSpcReduction="10000"/>
          </a:bodyPr>
          <a:lstStyle/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ocenie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zagrożenia przez ustalanie jego charakteru i prognozowanie rozwoju;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określeniu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strategii działania ratowniczego;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podziale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strefy działań na odcinki bojowe i wyznaczeniu zadań dla kierujących tymi odcinkami;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nadzorowaniu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zadań prowadzonych przez podległe siły i środki podmiotów KSRG; </a:t>
            </a:r>
          </a:p>
          <a:p>
            <a:pPr marL="118872" indent="0">
              <a:buNone/>
            </a:pPr>
            <a:endParaRPr lang="pl-PL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pic>
        <p:nvPicPr>
          <p:cNvPr id="2" name="Picture 2" descr="G:\kdr\naslas5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499" y="2270726"/>
            <a:ext cx="4312501" cy="353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87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i="1" dirty="0">
                <a:solidFill>
                  <a:srgbClr val="FFFF00"/>
                </a:solidFill>
              </a:rPr>
              <a:t>Poziomy kierowania działaniem </a:t>
            </a:r>
            <a:r>
              <a:rPr lang="pl-PL" altLang="pl-PL" sz="2800" i="1" dirty="0" smtClean="0">
                <a:solidFill>
                  <a:srgbClr val="FFFF00"/>
                </a:solidFill>
              </a:rPr>
              <a:t>ratowniczym</a:t>
            </a:r>
            <a:endParaRPr lang="pl-PL" altLang="pl-PL" sz="2800" b="1" dirty="0">
              <a:solidFill>
                <a:srgbClr val="FFFF00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24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0" y="1636811"/>
            <a:ext cx="9144000" cy="4941169"/>
          </a:xfrm>
        </p:spPr>
        <p:txBody>
          <a:bodyPr>
            <a:normAutofit fontScale="92500"/>
          </a:bodyPr>
          <a:lstStyle/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wyznaczeniu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miejsca kierowania działaniem ratowniczym;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informowaniu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ewakuowanej ludności o miejscach organizowanej pomocy medycznej i humanitarnej;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dowodzenie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siłami wojewódzkiego lub centralnego odwodu operacyjnego albo wprowadzaniu ich na wyznaczone odcinki bojowe; </a:t>
            </a:r>
            <a:endParaRPr lang="pl-PL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pl-PL" sz="2800" dirty="0">
                <a:latin typeface="Arial" pitchFamily="34" charset="0"/>
                <a:cs typeface="Arial" pitchFamily="34" charset="0"/>
              </a:rPr>
              <a:t>koordynowaniu łączności na potrzeby kierowania strategicznego i taktycznego;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powołaniu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sztabu w celu realizacji zadań dla niego przewidzianych; </a:t>
            </a:r>
            <a:endParaRPr lang="pl-PL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pl-PL" sz="2800" dirty="0">
                <a:latin typeface="Arial" pitchFamily="34" charset="0"/>
                <a:cs typeface="Arial" pitchFamily="34" charset="0"/>
              </a:rPr>
              <a:t>wyznaczeniu zespołu prasowego do współpracy ze środkami masowego przekazu. </a:t>
            </a:r>
          </a:p>
          <a:p>
            <a:pPr marL="118872" indent="0">
              <a:buNone/>
            </a:pPr>
            <a:endParaRPr lang="pl-PL" sz="2800" dirty="0"/>
          </a:p>
          <a:p>
            <a:pPr marL="118872" indent="0">
              <a:buNone/>
            </a:pPr>
            <a:endParaRPr lang="pl-PL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01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pPr algn="ctr"/>
            <a:r>
              <a:rPr lang="pl-PL" altLang="pl-PL" sz="2800" i="1" dirty="0" smtClean="0">
                <a:solidFill>
                  <a:srgbClr val="FFFF00"/>
                </a:solidFill>
              </a:rPr>
              <a:t>Uprawnienia KDR</a:t>
            </a:r>
            <a:endParaRPr lang="pl-PL" altLang="pl-PL" sz="2800" b="1" dirty="0">
              <a:solidFill>
                <a:srgbClr val="FFFF00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25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-9444" y="1636811"/>
            <a:ext cx="5373532" cy="4960541"/>
          </a:xfrm>
        </p:spPr>
        <p:txBody>
          <a:bodyPr>
            <a:normAutofit fontScale="77500" lnSpcReduction="20000"/>
          </a:bodyPr>
          <a:lstStyle/>
          <a:p>
            <a:pPr marL="118872" indent="0">
              <a:buNone/>
            </a:pPr>
            <a:r>
              <a:rPr lang="pl-PL" sz="2800" b="1" dirty="0">
                <a:latin typeface="Arial" pitchFamily="34" charset="0"/>
                <a:cs typeface="Arial" pitchFamily="34" charset="0"/>
              </a:rPr>
              <a:t>Kierujący akcją ratowniczą lub innym działaniem ratowniczym prowadzonym przez jednostki ochrony ppoż. jest uprawniony do </a:t>
            </a:r>
            <a:r>
              <a:rPr lang="pl-PL" sz="2800" b="1" dirty="0" smtClean="0">
                <a:latin typeface="Arial" pitchFamily="34" charset="0"/>
                <a:cs typeface="Arial" pitchFamily="34" charset="0"/>
              </a:rPr>
              <a:t>zarządzenia:</a:t>
            </a:r>
          </a:p>
          <a:p>
            <a:r>
              <a:rPr lang="pl-PL" sz="2800" dirty="0"/>
              <a:t>ewakuacji ludzi z rejonu objętego działaniem ratowniczym w przypadku zagrożenia życia i zdrowia, w szczególności gdy: </a:t>
            </a:r>
          </a:p>
          <a:p>
            <a:pPr marL="118872" indent="0">
              <a:buNone/>
            </a:pPr>
            <a:r>
              <a:rPr lang="pl-PL" sz="2800" dirty="0"/>
              <a:t>a) istnieje możliwość powstania paniki, </a:t>
            </a:r>
          </a:p>
          <a:p>
            <a:pPr marL="118872" indent="0">
              <a:buNone/>
            </a:pPr>
            <a:r>
              <a:rPr lang="pl-PL" sz="2800" dirty="0"/>
              <a:t>b) przewidywany rozwój zdarzeń może spowodować odcięcie drogi ewakuacyjnej; </a:t>
            </a:r>
          </a:p>
          <a:p>
            <a:r>
              <a:rPr lang="pl-PL" sz="2800" dirty="0" smtClean="0"/>
              <a:t>zakazu </a:t>
            </a:r>
            <a:r>
              <a:rPr lang="pl-PL" sz="2800" dirty="0"/>
              <a:t>przebywania w rejonie objętym działaniem ratowniczym osób postronnych lub utrudniających prowadzenie działania ratowniczego. </a:t>
            </a:r>
          </a:p>
          <a:p>
            <a:endParaRPr lang="pl-PL"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pic>
        <p:nvPicPr>
          <p:cNvPr id="1026" name="Picture 2" descr="G:\kdr\DSC0609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029183"/>
            <a:ext cx="3873242" cy="293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46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pPr algn="ctr"/>
            <a:r>
              <a:rPr lang="pl-PL" altLang="pl-PL" sz="2800" i="1" dirty="0">
                <a:solidFill>
                  <a:srgbClr val="FFFF00"/>
                </a:solidFill>
              </a:rPr>
              <a:t>Uprawnienia KDR</a:t>
            </a:r>
            <a:endParaRPr lang="pl-PL" altLang="pl-PL" sz="2800" b="1" dirty="0">
              <a:solidFill>
                <a:srgbClr val="FFFF00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26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179512" y="1636811"/>
            <a:ext cx="8945666" cy="4941168"/>
          </a:xfrm>
        </p:spPr>
        <p:txBody>
          <a:bodyPr>
            <a:normAutofit fontScale="92500" lnSpcReduction="10000"/>
          </a:bodyPr>
          <a:lstStyle/>
          <a:p>
            <a:r>
              <a:rPr lang="pl-PL" sz="2800" dirty="0"/>
              <a:t>ewakuacji mienia, w szczególności gdy: </a:t>
            </a:r>
          </a:p>
          <a:p>
            <a:pPr marL="118872" indent="0">
              <a:buNone/>
            </a:pPr>
            <a:r>
              <a:rPr lang="pl-PL" sz="2800" dirty="0"/>
              <a:t>a) istnieje możliwość rozprzestrzeniania się pożaru </a:t>
            </a:r>
            <a:r>
              <a:rPr lang="pl-PL" sz="2800" dirty="0" smtClean="0"/>
              <a:t>lub wystąpienie </a:t>
            </a:r>
            <a:r>
              <a:rPr lang="pl-PL" sz="2800" dirty="0"/>
              <a:t>innego zagrożenia, </a:t>
            </a:r>
          </a:p>
          <a:p>
            <a:pPr marL="118872" indent="0">
              <a:buNone/>
            </a:pPr>
            <a:r>
              <a:rPr lang="pl-PL" sz="2800" dirty="0"/>
              <a:t>b) usytuowanie mienia utrudnia prowadzenie działania ratowniczego; </a:t>
            </a:r>
          </a:p>
          <a:p>
            <a:r>
              <a:rPr lang="pl-PL" sz="2800" dirty="0" smtClean="0"/>
              <a:t>prac </a:t>
            </a:r>
            <a:r>
              <a:rPr lang="pl-PL" sz="2800" dirty="0"/>
              <a:t>wyburzeniowych oraz rozbiórkowych, szczególnie w sytuacjach: </a:t>
            </a:r>
          </a:p>
          <a:p>
            <a:pPr marL="118872" indent="0">
              <a:buNone/>
            </a:pPr>
            <a:r>
              <a:rPr lang="pl-PL" sz="2800" dirty="0" smtClean="0"/>
              <a:t>a</a:t>
            </a:r>
            <a:r>
              <a:rPr lang="pl-PL" sz="2800" dirty="0"/>
              <a:t>) zagrożenia ludzi, zwierząt lub mienia, </a:t>
            </a:r>
          </a:p>
          <a:p>
            <a:pPr marL="118872" indent="0">
              <a:buNone/>
            </a:pPr>
            <a:r>
              <a:rPr lang="pl-PL" sz="2800" dirty="0"/>
              <a:t>b) potrzeby dotarcia do źródeł zagrożenia, </a:t>
            </a:r>
          </a:p>
          <a:p>
            <a:pPr marL="118872" indent="0">
              <a:buNone/>
            </a:pPr>
            <a:r>
              <a:rPr lang="pl-PL" sz="2800" dirty="0"/>
              <a:t>c) potrzeby podania środków gaśniczych, użycia neutralizatorów oraz odprowadzenia substancji toksycznych </a:t>
            </a:r>
            <a:r>
              <a:rPr lang="pl-PL" sz="2800" dirty="0" smtClean="0"/>
              <a:t>i </a:t>
            </a:r>
            <a:r>
              <a:rPr lang="pl-PL" sz="2800" dirty="0"/>
              <a:t>mas gorącego powietrza, </a:t>
            </a:r>
          </a:p>
          <a:p>
            <a:pPr marL="118872" indent="0">
              <a:buNone/>
            </a:pPr>
            <a:r>
              <a:rPr lang="pl-PL" sz="2800" dirty="0"/>
              <a:t>d) potrzeby zapewnienia dróg dojścia i ewakuacji; </a:t>
            </a:r>
            <a:endParaRPr lang="pl-PL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07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pPr algn="ctr"/>
            <a:r>
              <a:rPr lang="pl-PL" altLang="pl-PL" sz="2800" i="1" dirty="0">
                <a:solidFill>
                  <a:srgbClr val="FFFF00"/>
                </a:solidFill>
              </a:rPr>
              <a:t>Uprawnienia KDR</a:t>
            </a:r>
            <a:endParaRPr lang="pl-PL" altLang="pl-PL" sz="2800" b="1" dirty="0">
              <a:solidFill>
                <a:srgbClr val="FFFF00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27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179512" y="1602731"/>
            <a:ext cx="8808506" cy="4941169"/>
          </a:xfrm>
        </p:spPr>
        <p:txBody>
          <a:bodyPr>
            <a:normAutofit fontScale="92500" lnSpcReduction="10000"/>
          </a:bodyPr>
          <a:lstStyle/>
          <a:p>
            <a:r>
              <a:rPr lang="pl-PL" sz="2800" dirty="0"/>
              <a:t>wstrzymania komunikacji w ruchu lądowym szczególnie w celu: </a:t>
            </a:r>
          </a:p>
          <a:p>
            <a:pPr marL="118872" indent="0">
              <a:buNone/>
            </a:pPr>
            <a:r>
              <a:rPr lang="pl-PL" sz="2800" dirty="0"/>
              <a:t>a) zapewnienia właściwego ustawienia i eksploatacji sprzętu ratowniczego, </a:t>
            </a:r>
          </a:p>
          <a:p>
            <a:pPr marL="118872" indent="0">
              <a:buNone/>
            </a:pPr>
            <a:r>
              <a:rPr lang="pl-PL" sz="2800" dirty="0"/>
              <a:t>b) zapewnienia dróg komunikacyjnych dla potrzeb działania ratowniczego, </a:t>
            </a:r>
          </a:p>
          <a:p>
            <a:pPr marL="118872" indent="0">
              <a:buNone/>
            </a:pPr>
            <a:r>
              <a:rPr lang="pl-PL" sz="2800" dirty="0"/>
              <a:t>c) eliminacji zagrożeń spowodowanych przez środki komunikacji, </a:t>
            </a:r>
          </a:p>
          <a:p>
            <a:pPr marL="118872" indent="0">
              <a:buNone/>
            </a:pPr>
            <a:r>
              <a:rPr lang="pl-PL" sz="2800" dirty="0"/>
              <a:t>d) realizacja zadań określonych w pkt 1-4; </a:t>
            </a:r>
          </a:p>
          <a:p>
            <a:r>
              <a:rPr lang="pl-PL" sz="2800" dirty="0" smtClean="0"/>
              <a:t>przyjęcia </a:t>
            </a:r>
            <a:r>
              <a:rPr lang="pl-PL" sz="2800" dirty="0"/>
              <a:t>w użytkowanie na czas niezbędny do działania ratowniczego: pojazdów, środków technicznych i innych przedmiotów, a także ujęć wody, środków gaśniczych oraz nieruchomości przydatnych w działaniu ratowniczym; </a:t>
            </a:r>
          </a:p>
          <a:p>
            <a:endParaRPr lang="pl-PL" sz="2800" dirty="0"/>
          </a:p>
          <a:p>
            <a:pPr marL="118872" indent="0">
              <a:buNone/>
            </a:pPr>
            <a:endParaRPr lang="pl-PL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931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pPr algn="ctr"/>
            <a:r>
              <a:rPr lang="pl-PL" altLang="pl-PL" sz="2800" i="1" dirty="0">
                <a:solidFill>
                  <a:srgbClr val="FFFF00"/>
                </a:solidFill>
              </a:rPr>
              <a:t>Uprawnienia KDR</a:t>
            </a:r>
            <a:endParaRPr lang="pl-PL" altLang="pl-PL" sz="2800" b="1" dirty="0">
              <a:solidFill>
                <a:srgbClr val="FFFF00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28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0" y="1916831"/>
            <a:ext cx="9144000" cy="4941169"/>
          </a:xfrm>
        </p:spPr>
        <p:txBody>
          <a:bodyPr>
            <a:normAutofit/>
          </a:bodyPr>
          <a:lstStyle/>
          <a:p>
            <a:pPr marL="118872" indent="0" algn="ctr">
              <a:buNone/>
            </a:pPr>
            <a:r>
              <a:rPr lang="pl-PL" sz="2800" dirty="0">
                <a:solidFill>
                  <a:srgbClr val="FF0000"/>
                </a:solidFill>
              </a:rPr>
              <a:t>Zarządzenia kierującego działaniem ratowniczym są decyzjami, którym może być nadany rygor natychmiastowej wykonalności, w trybie przepisów Kodeksu postępowania administracyjnego. </a:t>
            </a:r>
            <a:endParaRPr lang="pl-PL" sz="2800" dirty="0" smtClean="0">
              <a:solidFill>
                <a:srgbClr val="FF0000"/>
              </a:solidFill>
            </a:endParaRPr>
          </a:p>
          <a:p>
            <a:pPr marL="118872" indent="0">
              <a:buNone/>
            </a:pPr>
            <a:endParaRPr lang="pl-PL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85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pPr algn="ctr"/>
            <a:r>
              <a:rPr lang="pl-PL" altLang="pl-PL" sz="2800" i="1" dirty="0">
                <a:solidFill>
                  <a:srgbClr val="FFFF00"/>
                </a:solidFill>
              </a:rPr>
              <a:t>Uprawnienia KDR</a:t>
            </a:r>
            <a:endParaRPr lang="pl-PL" altLang="pl-PL" sz="2800" b="1" dirty="0">
              <a:solidFill>
                <a:srgbClr val="FFFF00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29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0" y="1916831"/>
            <a:ext cx="9144000" cy="4941169"/>
          </a:xfrm>
        </p:spPr>
        <p:txBody>
          <a:bodyPr>
            <a:normAutofit/>
          </a:bodyPr>
          <a:lstStyle/>
          <a:p>
            <a:r>
              <a:rPr lang="pl-PL" sz="2800" dirty="0">
                <a:latin typeface="Arial" pitchFamily="34" charset="0"/>
                <a:cs typeface="Arial" pitchFamily="34" charset="0"/>
              </a:rPr>
              <a:t>Kierujący działaniem ratowniczym jest uprawniony do żądania niezbędnej pomocy od instytucji państwowych, jednostek gospodarczych i organizacji społecznych oraz od obywateli. </a:t>
            </a:r>
          </a:p>
          <a:p>
            <a:r>
              <a:rPr lang="pl-PL" sz="2800" dirty="0">
                <a:latin typeface="Arial" pitchFamily="34" charset="0"/>
                <a:cs typeface="Arial" pitchFamily="34" charset="0"/>
              </a:rPr>
              <a:t>Udzielenie pomocy może polegać na współdziałaniu w realizacji wymienionych zadań, udostępnieniu nieruchomości, środków i przedmiotów albo na bezpośrednim wykonaniu wskazanych czynności. </a:t>
            </a:r>
            <a:endParaRPr lang="pl-PL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29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 fontScale="90000"/>
          </a:bodyPr>
          <a:lstStyle/>
          <a:p>
            <a:r>
              <a:rPr lang="pl-PL" altLang="pl-PL" sz="2800" b="1" i="1" dirty="0" smtClean="0">
                <a:solidFill>
                  <a:srgbClr val="FFFF00"/>
                </a:solidFill>
              </a:rPr>
              <a:t>Kierowanie działaniami ratowniczymi - definicja</a:t>
            </a:r>
            <a:endParaRPr lang="pl-PL" altLang="pl-PL" sz="2800" b="1" dirty="0">
              <a:solidFill>
                <a:srgbClr val="FFFF00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3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179512" y="1636811"/>
            <a:ext cx="8712968" cy="4816525"/>
          </a:xfrm>
        </p:spPr>
        <p:txBody>
          <a:bodyPr>
            <a:normAutofit/>
          </a:bodyPr>
          <a:lstStyle/>
          <a:p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Kierowanie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działaniami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ratowniczymi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prowadzone jest jednoosobowo przez uprawnioną osobę odpowiednio oznakowaną, w sposób widoczny dla innych uczestników działań ratowniczych. Kierujący działaniem ratowniczym (KDR), oddziałuje na podległe siły podmiotów systemu na miejscu zdarzenia, zgodnie z przyjętymi procedurami i planami ratowniczymi, w celu wykonania określonych czynności ratowniczych. </a:t>
            </a: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pic>
        <p:nvPicPr>
          <p:cNvPr id="1026" name="Picture 2" descr="C:\Users\Paweł\Desktop\kdr\60-29667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2882" y="4725144"/>
            <a:ext cx="2496760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815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416824" cy="874713"/>
          </a:xfrm>
        </p:spPr>
        <p:txBody>
          <a:bodyPr>
            <a:normAutofit/>
          </a:bodyPr>
          <a:lstStyle/>
          <a:p>
            <a:r>
              <a:rPr lang="pl-PL" altLang="pl-PL" sz="2800" i="1" dirty="0" smtClean="0">
                <a:solidFill>
                  <a:srgbClr val="FFFF00"/>
                </a:solidFill>
              </a:rPr>
              <a:t>Odstąpienie od zasad uważanych za bezpieczne</a:t>
            </a:r>
            <a:endParaRPr lang="pl-PL" altLang="pl-PL" sz="2800" b="1" dirty="0">
              <a:solidFill>
                <a:srgbClr val="FFFF00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30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0" y="1412776"/>
            <a:ext cx="9144000" cy="4941169"/>
          </a:xfrm>
        </p:spPr>
        <p:txBody>
          <a:bodyPr>
            <a:normAutofit lnSpcReduction="10000"/>
          </a:bodyPr>
          <a:lstStyle/>
          <a:p>
            <a:pPr marL="118872" indent="0">
              <a:buNone/>
            </a:pPr>
            <a:r>
              <a:rPr lang="pl-PL" sz="2800" dirty="0">
                <a:latin typeface="Arial" pitchFamily="34" charset="0"/>
                <a:cs typeface="Arial" pitchFamily="34" charset="0"/>
              </a:rPr>
              <a:t>O</a:t>
            </a:r>
            <a:r>
              <a:rPr lang="pl-PL" sz="2800" dirty="0" smtClean="0">
                <a:latin typeface="Arial" pitchFamily="34" charset="0"/>
                <a:cs typeface="Arial" pitchFamily="34" charset="0"/>
              </a:rPr>
              <a:t>dstąpienia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od zasad uznanych powszechnie za bezpieczne, z zachowaniem wszelkich dostępnych w danych warunkach zabezpieczeń jeżeli wg oceny </a:t>
            </a:r>
            <a:r>
              <a:rPr lang="pl-PL" sz="2800" dirty="0" smtClean="0">
                <a:latin typeface="Arial" pitchFamily="34" charset="0"/>
                <a:cs typeface="Arial" pitchFamily="34" charset="0"/>
              </a:rPr>
              <a:t>KDR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istnieje prawdopodobieństwo uratowania życia ludzkiego a </a:t>
            </a:r>
            <a:r>
              <a:rPr lang="pl-PL" sz="2800" dirty="0" smtClean="0">
                <a:latin typeface="Arial" pitchFamily="34" charset="0"/>
                <a:cs typeface="Arial" pitchFamily="34" charset="0"/>
              </a:rPr>
              <a:t>więc gdy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: </a:t>
            </a:r>
            <a:endParaRPr lang="pl-PL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pl-PL" sz="2800" dirty="0">
                <a:latin typeface="Arial" pitchFamily="34" charset="0"/>
                <a:cs typeface="Arial" pitchFamily="34" charset="0"/>
              </a:rPr>
              <a:t>z powodu braku specjalistycznego sprzętu zachodzi konieczność zastosowania sprzętu lub środków </a:t>
            </a:r>
          </a:p>
          <a:p>
            <a:r>
              <a:rPr lang="pl-PL" sz="2800" dirty="0">
                <a:latin typeface="Arial" pitchFamily="34" charset="0"/>
                <a:cs typeface="Arial" pitchFamily="34" charset="0"/>
              </a:rPr>
              <a:t>zastępczych, </a:t>
            </a:r>
          </a:p>
          <a:p>
            <a:r>
              <a:rPr lang="pl-PL" sz="2800" dirty="0">
                <a:latin typeface="Arial" pitchFamily="34" charset="0"/>
                <a:cs typeface="Arial" pitchFamily="34" charset="0"/>
              </a:rPr>
              <a:t>b) fizyczne możliwości ratownika mogą zastąpić brak możliwości użycia właściwego sprzętu, </a:t>
            </a:r>
          </a:p>
          <a:p>
            <a:r>
              <a:rPr lang="pl-PL" sz="2800" dirty="0">
                <a:latin typeface="Arial" pitchFamily="34" charset="0"/>
                <a:cs typeface="Arial" pitchFamily="34" charset="0"/>
              </a:rPr>
              <a:t>c) możliwe jest wykonanie zadania przez osobę zgłaszającą się dobrowolnie</a:t>
            </a:r>
            <a:r>
              <a:rPr lang="pl-PL" sz="2800" dirty="0" smtClean="0">
                <a:latin typeface="Arial" pitchFamily="34" charset="0"/>
                <a:cs typeface="Arial" pitchFamily="34" charset="0"/>
              </a:rPr>
              <a:t>;</a:t>
            </a:r>
            <a:endParaRPr lang="pl-PL" sz="2800" dirty="0">
              <a:latin typeface="Arial" pitchFamily="34" charset="0"/>
              <a:cs typeface="Arial" pitchFamily="34" charset="0"/>
            </a:endParaRPr>
          </a:p>
          <a:p>
            <a:pPr marL="118872" indent="0">
              <a:buNone/>
            </a:pPr>
            <a:endParaRPr lang="pl-PL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7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pPr algn="ctr"/>
            <a:r>
              <a:rPr lang="pl-PL" altLang="pl-PL" sz="2800" i="1" dirty="0" smtClean="0">
                <a:solidFill>
                  <a:srgbClr val="FFFF00"/>
                </a:solidFill>
              </a:rPr>
              <a:t>Zakres zadań KDR</a:t>
            </a:r>
            <a:endParaRPr lang="pl-PL" altLang="pl-PL" sz="2800" b="1" dirty="0">
              <a:solidFill>
                <a:srgbClr val="FFFF00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31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-12459" y="1636811"/>
            <a:ext cx="9144000" cy="4941169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pl-PL" sz="2800" b="1" dirty="0"/>
              <a:t>Podczas akcji ratowniczej, uwzględniając poziom dowodzenia, kierujący akcją </a:t>
            </a:r>
            <a:r>
              <a:rPr lang="pl-PL" sz="2800" b="1" dirty="0" smtClean="0"/>
              <a:t>ratowniczą:</a:t>
            </a:r>
          </a:p>
          <a:p>
            <a:pPr marL="118872" indent="0">
              <a:buNone/>
            </a:pPr>
            <a:endParaRPr lang="pl-PL" sz="2800" b="1" dirty="0" smtClean="0"/>
          </a:p>
          <a:p>
            <a:r>
              <a:rPr lang="pl-PL" sz="2800" dirty="0">
                <a:latin typeface="Arial" pitchFamily="34" charset="0"/>
                <a:cs typeface="Arial" pitchFamily="34" charset="0"/>
              </a:rPr>
              <a:t>rozpoznaje zagrożenia, informuje o ich występowaniu oraz wydaje polecenia mające na celu właściwe zabezpieczenie strażaka przed ich następstwami,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wyznacza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strefy zagrożenia,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kieruje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do wszystkich działań gaśniczych i ratowniczych co najmniej dwóch strażaków, wyznaczając spośród nich dowódcę, </a:t>
            </a:r>
          </a:p>
          <a:p>
            <a:pPr marL="118872" indent="0">
              <a:buNone/>
            </a:pPr>
            <a:endParaRPr lang="pl-PL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50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pPr algn="ctr"/>
            <a:r>
              <a:rPr lang="pl-PL" altLang="pl-PL" sz="2800" i="1" dirty="0" smtClean="0">
                <a:solidFill>
                  <a:srgbClr val="FFFF00"/>
                </a:solidFill>
              </a:rPr>
              <a:t>Zakres zadań KDR</a:t>
            </a:r>
            <a:endParaRPr lang="pl-PL" altLang="pl-PL" sz="2800" b="1" dirty="0">
              <a:solidFill>
                <a:srgbClr val="FFFF00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32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-12459" y="1636811"/>
            <a:ext cx="9144000" cy="4941169"/>
          </a:xfrm>
        </p:spPr>
        <p:txBody>
          <a:bodyPr>
            <a:normAutofit/>
          </a:bodyPr>
          <a:lstStyle/>
          <a:p>
            <a:r>
              <a:rPr lang="pl-PL" sz="2800" dirty="0">
                <a:latin typeface="Arial" pitchFamily="34" charset="0"/>
                <a:cs typeface="Arial" pitchFamily="34" charset="0"/>
              </a:rPr>
              <a:t>ustala sygnały i środki alarmowe oraz odwód niezbędny do udzielenia natychmiastowej pomocy poszkodowanym i zagrożonym,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rozpoznaje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i ustala najbezpieczniejsze drogi odwrotu lub ewakuacji,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nadzoruje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pracę strażaków oraz stan ich zabezpieczenia na stanowiskach szczególnie zagrożonych,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współpracuje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z personelem technicznym nadzorującym poszczególne urządzenia i instalacje techniczne. </a:t>
            </a:r>
          </a:p>
          <a:p>
            <a:pPr marL="118872" indent="0">
              <a:buNone/>
            </a:pPr>
            <a:endParaRPr lang="pl-PL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21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pPr algn="ctr"/>
            <a:r>
              <a:rPr lang="pl-PL" altLang="pl-PL" sz="2800" i="1" dirty="0" smtClean="0">
                <a:solidFill>
                  <a:srgbClr val="FFFF00"/>
                </a:solidFill>
              </a:rPr>
              <a:t>Zakres zadań KDR</a:t>
            </a:r>
            <a:endParaRPr lang="pl-PL" altLang="pl-PL" sz="2800" b="1" dirty="0">
              <a:solidFill>
                <a:srgbClr val="FFFF00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33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-33830" y="1636811"/>
            <a:ext cx="5004048" cy="4941169"/>
          </a:xfrm>
        </p:spPr>
        <p:txBody>
          <a:bodyPr>
            <a:normAutofit fontScale="92500" lnSpcReduction="20000"/>
          </a:bodyPr>
          <a:lstStyle/>
          <a:p>
            <a:r>
              <a:rPr lang="pl-PL" sz="2800" dirty="0">
                <a:latin typeface="Arial" pitchFamily="34" charset="0"/>
                <a:cs typeface="Arial" pitchFamily="34" charset="0"/>
              </a:rPr>
              <a:t>dokonuje odpowiednio częstej wymiany strażaków,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zapewnia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strażakom możliwość ogrzania się i wymiany potrzebnych środków ochrony indywidualnej,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zapewnia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strażakom napoje i posiłki</a:t>
            </a:r>
            <a:r>
              <a:rPr lang="pl-PL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pl-PL" sz="2800" dirty="0">
                <a:latin typeface="Arial" pitchFamily="34" charset="0"/>
                <a:cs typeface="Arial" pitchFamily="34" charset="0"/>
              </a:rPr>
              <a:t>kontroluje, dla celów bezpieczeństwa, stan liczebny podległych strażaków, w szczególności przebywających w strefie zagrożenia, </a:t>
            </a:r>
          </a:p>
          <a:p>
            <a:pPr marL="118872" indent="0">
              <a:buNone/>
            </a:pPr>
            <a:endParaRPr lang="pl-PL" sz="2800" dirty="0">
              <a:latin typeface="Arial" pitchFamily="34" charset="0"/>
              <a:cs typeface="Arial" pitchFamily="34" charset="0"/>
            </a:endParaRPr>
          </a:p>
          <a:p>
            <a:pPr marL="118872" indent="0">
              <a:buNone/>
            </a:pPr>
            <a:endParaRPr lang="pl-PL" sz="2800" dirty="0"/>
          </a:p>
          <a:p>
            <a:pPr marL="118872" indent="0">
              <a:buNone/>
            </a:pPr>
            <a:endParaRPr lang="pl-PL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pic>
        <p:nvPicPr>
          <p:cNvPr id="4098" name="Picture 2" descr="G:\kdr\DSC06099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154598"/>
            <a:ext cx="4355976" cy="3127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359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pPr algn="ctr"/>
            <a:r>
              <a:rPr lang="pl-PL" altLang="pl-PL" sz="2800" i="1" dirty="0" smtClean="0">
                <a:solidFill>
                  <a:srgbClr val="FFFF00"/>
                </a:solidFill>
              </a:rPr>
              <a:t>Zakres zadań KDR</a:t>
            </a:r>
            <a:endParaRPr lang="pl-PL" altLang="pl-PL" sz="2800" b="1" dirty="0">
              <a:solidFill>
                <a:srgbClr val="FFFF00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34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-24919" y="1916831"/>
            <a:ext cx="9144000" cy="4941169"/>
          </a:xfrm>
        </p:spPr>
        <p:txBody>
          <a:bodyPr>
            <a:normAutofit/>
          </a:bodyPr>
          <a:lstStyle/>
          <a:p>
            <a:r>
              <a:rPr lang="pl-PL" sz="2800" dirty="0">
                <a:latin typeface="Arial" pitchFamily="34" charset="0"/>
                <a:cs typeface="Arial" pitchFamily="34" charset="0"/>
              </a:rPr>
              <a:t>organizuje, w miarę możliwości, pomiar czasu przebywania strażaków w strefie zagrożenia, z wykorzystaniem urządzeń do tego przeznaczonych lub kart pracy sprzętu dla ochrony dróg oddechowych</a:t>
            </a:r>
            <a:endParaRPr lang="pl-PL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podejmuje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decyzję o natychmiastowych poszukiwaniach zaginionych w strefie strażaków. </a:t>
            </a:r>
            <a:endParaRPr lang="pl-PL" sz="2800" dirty="0" smtClean="0">
              <a:latin typeface="Arial" pitchFamily="34" charset="0"/>
              <a:cs typeface="Arial" pitchFamily="34" charset="0"/>
            </a:endParaRPr>
          </a:p>
          <a:p>
            <a:endParaRPr lang="pl-PL" sz="2800" dirty="0">
              <a:latin typeface="Arial" pitchFamily="34" charset="0"/>
              <a:cs typeface="Arial" pitchFamily="34" charset="0"/>
            </a:endParaRPr>
          </a:p>
          <a:p>
            <a:pPr marL="118872" indent="0">
              <a:buNone/>
            </a:pPr>
            <a:endParaRPr lang="pl-PL" sz="2800" dirty="0"/>
          </a:p>
          <a:p>
            <a:pPr marL="118872" indent="0">
              <a:buNone/>
            </a:pPr>
            <a:endParaRPr lang="pl-PL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9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pPr algn="ctr"/>
            <a:r>
              <a:rPr lang="pl-PL" altLang="pl-PL" sz="2800" i="1" dirty="0" smtClean="0">
                <a:solidFill>
                  <a:srgbClr val="FFFF00"/>
                </a:solidFill>
              </a:rPr>
              <a:t>Podejmowanie decyzji</a:t>
            </a:r>
            <a:endParaRPr lang="pl-PL" altLang="pl-PL" sz="2800" b="1" dirty="0">
              <a:solidFill>
                <a:srgbClr val="FFFF00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82439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buFontTx/>
              <a:buNone/>
            </a:pPr>
            <a:r>
              <a:rPr lang="pl-PL" sz="4000" b="1" dirty="0"/>
              <a:t>Proces podejmowania decyzji </a:t>
            </a:r>
            <a:endParaRPr lang="pl-PL" altLang="pl-PL" sz="40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35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-34430" y="1885899"/>
            <a:ext cx="9144000" cy="4941169"/>
          </a:xfrm>
        </p:spPr>
        <p:txBody>
          <a:bodyPr>
            <a:normAutofit/>
          </a:bodyPr>
          <a:lstStyle/>
          <a:p>
            <a:endParaRPr lang="pl-PL" sz="2800" dirty="0">
              <a:latin typeface="Arial" pitchFamily="34" charset="0"/>
              <a:cs typeface="Arial" pitchFamily="34" charset="0"/>
            </a:endParaRPr>
          </a:p>
          <a:p>
            <a:pPr marL="118872" indent="0">
              <a:buNone/>
            </a:pPr>
            <a:endParaRPr lang="pl-PL" sz="2800" dirty="0"/>
          </a:p>
          <a:p>
            <a:pPr marL="118872" indent="0">
              <a:buNone/>
            </a:pPr>
            <a:endParaRPr lang="pl-PL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26" y="2706899"/>
            <a:ext cx="9001000" cy="309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84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pPr algn="ctr"/>
            <a:r>
              <a:rPr lang="pl-PL" altLang="pl-PL" sz="2800" i="1" dirty="0" smtClean="0">
                <a:solidFill>
                  <a:srgbClr val="FFFF00"/>
                </a:solidFill>
              </a:rPr>
              <a:t>Podejmowanie decyzji</a:t>
            </a:r>
            <a:endParaRPr lang="pl-PL" altLang="pl-PL" sz="2800" b="1" dirty="0">
              <a:solidFill>
                <a:srgbClr val="FFFF00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buFontTx/>
              <a:buNone/>
            </a:pPr>
            <a:r>
              <a:rPr lang="pl-PL" sz="4000" b="1" dirty="0"/>
              <a:t>Algorytm podejmowania decyzji </a:t>
            </a:r>
            <a:endParaRPr lang="pl-PL" altLang="pl-PL" sz="40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36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0" y="1916831"/>
            <a:ext cx="9144000" cy="4941169"/>
          </a:xfrm>
        </p:spPr>
        <p:txBody>
          <a:bodyPr>
            <a:normAutofit/>
          </a:bodyPr>
          <a:lstStyle/>
          <a:p>
            <a:endParaRPr lang="pl-PL" sz="2800" dirty="0">
              <a:latin typeface="Arial" pitchFamily="34" charset="0"/>
              <a:cs typeface="Arial" pitchFamily="34" charset="0"/>
            </a:endParaRPr>
          </a:p>
          <a:p>
            <a:pPr marL="118872" indent="0">
              <a:buNone/>
            </a:pPr>
            <a:endParaRPr lang="pl-PL" sz="2800" dirty="0"/>
          </a:p>
          <a:p>
            <a:pPr marL="118872" indent="0">
              <a:buNone/>
            </a:pPr>
            <a:endParaRPr lang="pl-PL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218" y="2492896"/>
            <a:ext cx="6657975" cy="336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389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pPr algn="ctr"/>
            <a:r>
              <a:rPr lang="pl-PL" altLang="pl-PL" sz="2800" i="1" dirty="0" smtClean="0">
                <a:solidFill>
                  <a:srgbClr val="FFFF00"/>
                </a:solidFill>
              </a:rPr>
              <a:t>Podejmowanie decyzji</a:t>
            </a:r>
            <a:endParaRPr lang="pl-PL" altLang="pl-PL" sz="2800" b="1" dirty="0">
              <a:solidFill>
                <a:srgbClr val="FFFF00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buFontTx/>
              <a:buNone/>
            </a:pPr>
            <a:r>
              <a:rPr lang="pl-PL" sz="4000" b="1" dirty="0"/>
              <a:t>Cykl wyszukiwania rozwiązań </a:t>
            </a:r>
            <a:endParaRPr lang="pl-PL" altLang="pl-PL" sz="40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37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-24919" y="1916831"/>
            <a:ext cx="9144000" cy="4941169"/>
          </a:xfrm>
        </p:spPr>
        <p:txBody>
          <a:bodyPr>
            <a:normAutofit/>
          </a:bodyPr>
          <a:lstStyle/>
          <a:p>
            <a:endParaRPr lang="pl-PL" sz="2800" dirty="0">
              <a:latin typeface="Arial" pitchFamily="34" charset="0"/>
              <a:cs typeface="Arial" pitchFamily="34" charset="0"/>
            </a:endParaRPr>
          </a:p>
          <a:p>
            <a:pPr marL="118872" indent="0">
              <a:buNone/>
            </a:pPr>
            <a:endParaRPr lang="pl-PL" sz="2800" dirty="0"/>
          </a:p>
          <a:p>
            <a:pPr marL="118872" indent="0">
              <a:buNone/>
            </a:pPr>
            <a:endParaRPr lang="pl-PL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126481"/>
            <a:ext cx="7128792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407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b="1" dirty="0" smtClean="0"/>
              <a:t>BIBLIOGRAFIA</a:t>
            </a:r>
            <a:endParaRPr lang="pl-PL" altLang="pl-PL" sz="28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38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467544" y="1832845"/>
            <a:ext cx="8216267" cy="4908523"/>
          </a:xfrm>
        </p:spPr>
        <p:txBody>
          <a:bodyPr>
            <a:normAutofit fontScale="70000" lnSpcReduction="20000"/>
          </a:bodyPr>
          <a:lstStyle/>
          <a:p>
            <a:r>
              <a:rPr lang="pl-PL" dirty="0"/>
              <a:t>Rozporządzenia Ministra Spraw Wewnętrznych i Administracji z dnia18 lutego 2011 r. w sprawie szczegółowych zasad organizacji krajowego systemu ratowniczo-gaśniczego (</a:t>
            </a:r>
            <a:r>
              <a:rPr lang="pl-PL" dirty="0" err="1"/>
              <a:t>Dz.U</a:t>
            </a:r>
            <a:r>
              <a:rPr lang="pl-PL" dirty="0"/>
              <a:t>. 2011 Nr 46 poz. 239). </a:t>
            </a:r>
          </a:p>
          <a:p>
            <a:r>
              <a:rPr lang="pl-PL" dirty="0" smtClean="0"/>
              <a:t>Rozporządzenie </a:t>
            </a:r>
            <a:r>
              <a:rPr lang="pl-PL" dirty="0"/>
              <a:t>Rady Ministrów z dnia 4 lipca 1992 r. w sprawie zakresu i trybu korzystania z praw przez kierującego działaniem ratowniczym. (Dz. U. 1992 Nr 54, poz. 259). </a:t>
            </a:r>
          </a:p>
          <a:p>
            <a:r>
              <a:rPr lang="pl-PL" dirty="0" smtClean="0"/>
              <a:t>Rozporządzenie </a:t>
            </a:r>
            <a:r>
              <a:rPr lang="pl-PL" dirty="0"/>
              <a:t>Ministra Spraw Wewnętrznych i Administracji z dnia 16 września 2008 r. w sprawie szczegółowych warunków bezpieczeństwa i higieny służby strażaków Państwowej Straży Pożarnej (</a:t>
            </a:r>
            <a:r>
              <a:rPr lang="pl-PL" dirty="0" err="1"/>
              <a:t>Dz.U</a:t>
            </a:r>
            <a:r>
              <a:rPr lang="pl-PL" dirty="0"/>
              <a:t>. 2008 Nr 180, poz. 1115). </a:t>
            </a:r>
            <a:r>
              <a:rPr lang="pl-PL" dirty="0" smtClean="0"/>
              <a:t>43</a:t>
            </a:r>
          </a:p>
          <a:p>
            <a:r>
              <a:rPr lang="pl-PL" dirty="0" err="1"/>
              <a:t>Gierski</a:t>
            </a:r>
            <a:r>
              <a:rPr lang="pl-PL" dirty="0"/>
              <a:t> </a:t>
            </a:r>
            <a:r>
              <a:rPr lang="pl-PL" dirty="0" err="1"/>
              <a:t>E.,Efektywność</a:t>
            </a:r>
            <a:r>
              <a:rPr lang="pl-PL" dirty="0"/>
              <a:t> dowodzenia, </a:t>
            </a:r>
            <a:r>
              <a:rPr lang="pl-PL" dirty="0" err="1"/>
              <a:t>Firex</a:t>
            </a:r>
            <a:r>
              <a:rPr lang="pl-PL" dirty="0"/>
              <a:t>, Warszawa1997 r. </a:t>
            </a:r>
          </a:p>
          <a:p>
            <a:r>
              <a:rPr lang="pl-PL" dirty="0" err="1" smtClean="0"/>
              <a:t>Krasuski</a:t>
            </a:r>
            <a:r>
              <a:rPr lang="pl-PL" dirty="0" smtClean="0"/>
              <a:t> </a:t>
            </a:r>
            <a:r>
              <a:rPr lang="pl-PL" dirty="0"/>
              <a:t>A., Maciak T., Wykorzystanie rozproszonej bazy danych oraz wnioskowania na podstawie przypadków w procesach decyzyjnych Państwowej Straży Pożarnej, Zeszyty Naukowe SGSP Nr 36, SGSP, Warszawa 2008 r.</a:t>
            </a:r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  <p:sp>
        <p:nvSpPr>
          <p:cNvPr id="13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5940152" y="5157192"/>
            <a:ext cx="3088352" cy="360040"/>
          </a:xfrm>
        </p:spPr>
        <p:txBody>
          <a:bodyPr>
            <a:normAutofit fontScale="32500" lnSpcReduction="20000"/>
          </a:bodyPr>
          <a:lstStyle/>
          <a:p>
            <a:pPr marL="118872" indent="0">
              <a:buNone/>
            </a:pPr>
            <a:r>
              <a:rPr lang="pl-PL" dirty="0" smtClean="0">
                <a:solidFill>
                  <a:schemeClr val="bg1"/>
                </a:solidFill>
              </a:rPr>
              <a:t>Pobrano 18.02.20016 z www.os-psp.olsztyn.pl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16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6092552" y="5309592"/>
            <a:ext cx="3088352" cy="360040"/>
          </a:xfrm>
        </p:spPr>
        <p:txBody>
          <a:bodyPr>
            <a:normAutofit fontScale="32500" lnSpcReduction="20000"/>
          </a:bodyPr>
          <a:lstStyle/>
          <a:p>
            <a:pPr marL="118872" indent="0">
              <a:buNone/>
            </a:pPr>
            <a:r>
              <a:rPr lang="pl-PL" dirty="0" smtClean="0">
                <a:solidFill>
                  <a:schemeClr val="bg1"/>
                </a:solidFill>
              </a:rPr>
              <a:t>Pobrano 18.02.20016 z www.os-psp.olsztyn.pl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94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39" y="250031"/>
            <a:ext cx="7362847" cy="874713"/>
          </a:xfrm>
        </p:spPr>
        <p:txBody>
          <a:bodyPr>
            <a:normAutofit fontScale="90000"/>
          </a:bodyPr>
          <a:lstStyle/>
          <a:p>
            <a:r>
              <a:rPr lang="pl-PL" altLang="pl-PL" sz="2800" b="1" dirty="0" smtClean="0"/>
              <a:t>INDEKS MATERIAŁÓW POBRANYCH Z INTERNETU</a:t>
            </a:r>
            <a:endParaRPr lang="pl-PL" altLang="pl-PL" sz="28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39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107504" y="1832845"/>
            <a:ext cx="8928992" cy="4692499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Zdjęcie 1: Pobrano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12.03.2016 z http://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slaska.policja.gov.pl/kat/informacje/wiadomosci/147500,Cwiczenia-dowodczo-sztabowe.print</a:t>
            </a:r>
          </a:p>
          <a:p>
            <a:pPr>
              <a:buFont typeface="Wingdings" pitchFamily="2" charset="2"/>
              <a:buChar char="§"/>
            </a:pP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Zdjęcie 2: Pobrano 13.03.2016 z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http://www.reflex-nowysacz.pl/sklep/ubrania-specjalne/kamizelki-ostrzegawcze/kamizelka-ostrzegawcza-dla-kierujacego-dzialaniem-ratowniczym-na-poziomie-interwencyjnym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  <a:p>
            <a:pPr>
              <a:buFont typeface="Wingdings" pitchFamily="2" charset="2"/>
              <a:buChar char="§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Zdjęcie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3: Pobrano 13.03.2016 z http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://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osp.pspwieliczka.pl/index.php?ram=show _</a:t>
            </a:r>
            <a:r>
              <a:rPr lang="pl-PL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news&amp;id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=70</a:t>
            </a:r>
          </a:p>
          <a:p>
            <a:pPr>
              <a:buFont typeface="Wingdings" pitchFamily="2" charset="2"/>
              <a:buChar char="§"/>
            </a:pP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Zdjęcie 4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: Pobrano 14.03.2016 z http://www.psp.wlkp.pl/?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art=16238</a:t>
            </a:r>
          </a:p>
          <a:p>
            <a:pPr>
              <a:buFont typeface="Wingdings" pitchFamily="2" charset="2"/>
              <a:buChar char="§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Zdjęcie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5: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Pobrano 14.03.2016 z http://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www.kujawy.psp.gov.pl/news.php?readmore=509</a:t>
            </a:r>
          </a:p>
          <a:p>
            <a:pPr>
              <a:buFont typeface="Wingdings" pitchFamily="2" charset="2"/>
              <a:buChar char="§"/>
            </a:pP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Zdjęcie 6: Pobrano 14.03.2016 z http://www.kujawy.psp.gov.pl/news.php?readmore=509</a:t>
            </a:r>
          </a:p>
          <a:p>
            <a:pPr>
              <a:buFont typeface="Wingdings" pitchFamily="2" charset="2"/>
              <a:buChar char="§"/>
            </a:pP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Zdjęcie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Pobrano 14.03.2016 z http://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www.kujawy.psp.gov.pl/news.php?readmore=547</a:t>
            </a:r>
          </a:p>
          <a:p>
            <a:pPr>
              <a:buFont typeface="Wingdings" pitchFamily="2" charset="2"/>
              <a:buChar char="§"/>
            </a:pP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Zdjęcie 8: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Pobrano 14.03.2016 z http://www.psp.wlkp.pl/?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art=16238</a:t>
            </a:r>
          </a:p>
          <a:p>
            <a:pPr>
              <a:buFont typeface="Wingdings" pitchFamily="2" charset="2"/>
              <a:buChar char="§"/>
            </a:pPr>
            <a:endParaRPr lang="pl-PL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§"/>
            </a:pPr>
            <a:endParaRPr lang="pl-PL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§"/>
            </a:pPr>
            <a:endParaRPr lang="pl-PL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§"/>
            </a:pPr>
            <a:endParaRPr lang="pl-PL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§"/>
            </a:pPr>
            <a:endParaRPr lang="pl-PL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  <p:sp>
        <p:nvSpPr>
          <p:cNvPr id="13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5940152" y="5157192"/>
            <a:ext cx="3088352" cy="360040"/>
          </a:xfrm>
        </p:spPr>
        <p:txBody>
          <a:bodyPr>
            <a:normAutofit fontScale="32500" lnSpcReduction="20000"/>
          </a:bodyPr>
          <a:lstStyle/>
          <a:p>
            <a:pPr marL="118872" indent="0">
              <a:buNone/>
            </a:pPr>
            <a:r>
              <a:rPr lang="pl-PL" dirty="0" smtClean="0">
                <a:solidFill>
                  <a:schemeClr val="bg1"/>
                </a:solidFill>
              </a:rPr>
              <a:t>Pobrano 18.02.20016 z www.os-psp.olsztyn.pl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16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6092552" y="5309592"/>
            <a:ext cx="3088352" cy="360040"/>
          </a:xfrm>
        </p:spPr>
        <p:txBody>
          <a:bodyPr>
            <a:normAutofit fontScale="32500" lnSpcReduction="20000"/>
          </a:bodyPr>
          <a:lstStyle/>
          <a:p>
            <a:pPr marL="118872" indent="0">
              <a:buNone/>
            </a:pPr>
            <a:r>
              <a:rPr lang="pl-PL" dirty="0" smtClean="0">
                <a:solidFill>
                  <a:schemeClr val="bg1"/>
                </a:solidFill>
              </a:rPr>
              <a:t>Pobrano 18.02.20016 z www.os-psp.olsztyn.pl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58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i="1" dirty="0" smtClean="0">
                <a:solidFill>
                  <a:srgbClr val="FFFF00"/>
                </a:solidFill>
              </a:rPr>
              <a:t>Kiedy zaczynam być KDR?</a:t>
            </a:r>
            <a:endParaRPr lang="pl-PL" altLang="pl-PL" sz="2800" b="1" dirty="0">
              <a:solidFill>
                <a:srgbClr val="FFFF00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23355" y="1844824"/>
            <a:ext cx="8450417" cy="3952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0" algn="just">
              <a:buNone/>
            </a:pPr>
            <a:r>
              <a:rPr lang="pl-PL" sz="2800" dirty="0"/>
              <a:t>Kierowanie działaniem ratowniczym rozpoczyna się z chwilą przybycia na miejsce zdarzenia pierwszych sił i środków podmiotów Krajowego Systemu </a:t>
            </a:r>
            <a:r>
              <a:rPr lang="pl-PL" sz="2800" dirty="0" smtClean="0"/>
              <a:t>Ratowniczo-Gaśniczego a kończy z chwilą wykonania tych działań oraz przekazania terenu akcji, obiektu lub mienia. </a:t>
            </a:r>
            <a:endParaRPr lang="pl-PL" altLang="pl-PL" sz="2800" b="1" dirty="0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282439" y="2898636"/>
            <a:ext cx="5297673" cy="3266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/>
          <a:p>
            <a:endParaRPr lang="pl-PL" altLang="pl-PL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4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5436096" y="5362694"/>
            <a:ext cx="1080120" cy="216024"/>
          </a:xfrm>
        </p:spPr>
        <p:txBody>
          <a:bodyPr>
            <a:normAutofit fontScale="25000" lnSpcReduction="20000"/>
          </a:bodyPr>
          <a:lstStyle/>
          <a:p>
            <a:pPr marL="118872" indent="0">
              <a:buNone/>
            </a:pPr>
            <a:r>
              <a:rPr lang="pl-PL" dirty="0" smtClean="0">
                <a:solidFill>
                  <a:schemeClr val="bg1"/>
                </a:solidFill>
                <a:latin typeface="Calibri" panose="020F0502020204030204" pitchFamily="34" charset="0"/>
              </a:rPr>
              <a:t>Zdjęcie 1</a:t>
            </a:r>
            <a:endParaRPr lang="pl-PL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87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i="1" dirty="0" smtClean="0">
                <a:solidFill>
                  <a:srgbClr val="FFFF00"/>
                </a:solidFill>
              </a:rPr>
              <a:t>Poziomy kierowania działaniem ratowniczym</a:t>
            </a:r>
            <a:endParaRPr lang="pl-PL" altLang="pl-PL" sz="2800" b="1" dirty="0">
              <a:solidFill>
                <a:srgbClr val="FFFF00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5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107505" y="1636812"/>
            <a:ext cx="5184575" cy="4804376"/>
          </a:xfrm>
        </p:spPr>
        <p:txBody>
          <a:bodyPr>
            <a:normAutofit fontScale="85000" lnSpcReduction="10000"/>
          </a:bodyPr>
          <a:lstStyle/>
          <a:p>
            <a:pPr marL="118872" indent="0" algn="ctr">
              <a:buNone/>
            </a:pPr>
            <a:r>
              <a:rPr lang="pl-PL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Interwencyjny</a:t>
            </a:r>
          </a:p>
          <a:p>
            <a:r>
              <a:rPr lang="pl-PL" dirty="0">
                <a:latin typeface="Arial" pitchFamily="34" charset="0"/>
                <a:cs typeface="Arial" pitchFamily="34" charset="0"/>
              </a:rPr>
              <a:t>Realizowany w strefie zagrożenia lub w strefie działań ratowniczych w celu realizowania czynności ratowniczych oraz zapewnienia bezpieczeństwa ratownikom; kierowaniu interwencyjnemu podlegają siły nieprzekraczające wielkością jednej kompanii </a:t>
            </a: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pic>
        <p:nvPicPr>
          <p:cNvPr id="2050" name="Picture 2" descr="C:\Users\Paweł\Desktop\kdr\Kamizelka-KDR-350x27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772816"/>
            <a:ext cx="3332196" cy="3861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i="1" dirty="0">
                <a:solidFill>
                  <a:srgbClr val="FFFF00"/>
                </a:solidFill>
              </a:rPr>
              <a:t>Poziomy kierowania działaniem </a:t>
            </a:r>
            <a:r>
              <a:rPr lang="pl-PL" altLang="pl-PL" sz="2800" i="1" dirty="0" smtClean="0">
                <a:solidFill>
                  <a:srgbClr val="FFFF00"/>
                </a:solidFill>
              </a:rPr>
              <a:t>ratowniczym</a:t>
            </a:r>
            <a:endParaRPr lang="pl-PL" altLang="pl-PL" sz="2800" b="1" dirty="0">
              <a:solidFill>
                <a:srgbClr val="FFFF00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6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0" y="1412776"/>
            <a:ext cx="9144000" cy="5184576"/>
          </a:xfrm>
        </p:spPr>
        <p:txBody>
          <a:bodyPr/>
          <a:lstStyle/>
          <a:p>
            <a:pPr algn="ctr"/>
            <a:r>
              <a:rPr lang="pl-PL" b="1" dirty="0">
                <a:solidFill>
                  <a:srgbClr val="0070C0"/>
                </a:solidFill>
              </a:rPr>
              <a:t>Przejęcie kierowania działaniem ratowniczym na poziomie interwencyjnym </a:t>
            </a:r>
            <a:endParaRPr lang="pl-PL" b="1" dirty="0" smtClean="0">
              <a:solidFill>
                <a:srgbClr val="0070C0"/>
              </a:solidFill>
            </a:endParaRPr>
          </a:p>
          <a:p>
            <a:pPr marL="118872" indent="0">
              <a:buNone/>
            </a:pPr>
            <a:r>
              <a:rPr lang="pl-PL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Zobowiązani są ratownicy z jednostek ochrony przeciwpożarowej, posiadający kwalifikacje w kolejności:</a:t>
            </a:r>
          </a:p>
          <a:p>
            <a:r>
              <a:rPr lang="pl-PL" sz="2800" dirty="0">
                <a:latin typeface="Arial" pitchFamily="34" charset="0"/>
                <a:cs typeface="Arial" pitchFamily="34" charset="0"/>
              </a:rPr>
              <a:t>członek ochotniczej straży pożarnej;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komendant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gminny ochrony przeciwpożarowej, jeżeli jest członkiem ochotniczej straży pożarnej;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strażak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jednostki ochrony przeciwpożarowej; </a:t>
            </a:r>
          </a:p>
          <a:p>
            <a:endParaRPr lang="pl-PL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330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i="1" dirty="0">
                <a:solidFill>
                  <a:srgbClr val="FFFF00"/>
                </a:solidFill>
              </a:rPr>
              <a:t>Poziomy kierowania działaniem </a:t>
            </a:r>
            <a:r>
              <a:rPr lang="pl-PL" altLang="pl-PL" sz="2800" i="1" dirty="0" smtClean="0">
                <a:solidFill>
                  <a:srgbClr val="FFFF00"/>
                </a:solidFill>
              </a:rPr>
              <a:t>ratowniczym</a:t>
            </a:r>
            <a:endParaRPr lang="pl-PL" altLang="pl-PL" sz="2800" b="1" dirty="0">
              <a:solidFill>
                <a:srgbClr val="FFFF00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7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0" y="1916831"/>
            <a:ext cx="9144000" cy="4941169"/>
          </a:xfrm>
        </p:spPr>
        <p:txBody>
          <a:bodyPr>
            <a:normAutofit/>
          </a:bodyPr>
          <a:lstStyle/>
          <a:p>
            <a:r>
              <a:rPr lang="pl-PL" sz="2800" dirty="0">
                <a:latin typeface="Arial" pitchFamily="34" charset="0"/>
                <a:cs typeface="Arial" pitchFamily="34" charset="0"/>
              </a:rPr>
              <a:t>dowódca zastępu Państwowej Straży Pożarnej;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dowódca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sekcji Państwowej Straży Pożarnej;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zastępca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dowódcy zmiany Państwowej Straży Pożarnej;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dowódca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zmiany Państwowej Straży Pożarnej;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zastępca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dowódcy jednostki ratowniczo-gaśniczej Państwowej Straży Pożarnej;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dowódca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jednostki ratowniczo-gaśniczej Państwowej Straży Pożarnej; </a:t>
            </a: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32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i="1" dirty="0">
                <a:solidFill>
                  <a:srgbClr val="FFFF00"/>
                </a:solidFill>
              </a:rPr>
              <a:t>Poziomy kierowania działaniem </a:t>
            </a:r>
            <a:r>
              <a:rPr lang="pl-PL" altLang="pl-PL" sz="2800" i="1" dirty="0" smtClean="0">
                <a:solidFill>
                  <a:srgbClr val="FFFF00"/>
                </a:solidFill>
              </a:rPr>
              <a:t>ratowniczym</a:t>
            </a:r>
            <a:endParaRPr lang="pl-PL" altLang="pl-PL" sz="2800" b="1" dirty="0">
              <a:solidFill>
                <a:srgbClr val="FFFF00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8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0" y="1916831"/>
            <a:ext cx="9144000" cy="4941169"/>
          </a:xfrm>
        </p:spPr>
        <p:txBody>
          <a:bodyPr>
            <a:normAutofit/>
          </a:bodyPr>
          <a:lstStyle/>
          <a:p>
            <a:r>
              <a:rPr lang="pl-PL" sz="2800" dirty="0"/>
              <a:t>kierowanie interwencyjne w z udziałem specjalistycznej grupy ratowniczej, w realizowanej przez nią części zadań, organizowane jest przez jej dowódcę; </a:t>
            </a:r>
            <a:endParaRPr lang="pl-PL" sz="2800" dirty="0" smtClean="0"/>
          </a:p>
          <a:p>
            <a:pPr marL="118872" indent="0">
              <a:buNone/>
            </a:pPr>
            <a:endParaRPr lang="pl-PL" sz="2800" dirty="0" smtClean="0"/>
          </a:p>
          <a:p>
            <a:pPr marL="118872" indent="0" algn="ctr">
              <a:buNone/>
            </a:pPr>
            <a:r>
              <a:rPr lang="pl-PL" sz="2800" b="1" dirty="0"/>
              <a:t>Kierowanie interwencyjne przejąć może</a:t>
            </a:r>
            <a:r>
              <a:rPr lang="pl-PL" sz="2800" b="1" dirty="0" smtClean="0"/>
              <a:t>:</a:t>
            </a:r>
          </a:p>
          <a:p>
            <a:r>
              <a:rPr lang="pl-PL" sz="2800" dirty="0" smtClean="0"/>
              <a:t>strażak </a:t>
            </a:r>
            <a:r>
              <a:rPr lang="pl-PL" sz="2800" dirty="0"/>
              <a:t>wyznaczony przez komendanta powiatowego (miejskiego) PSP do kierowania w jego imieniu i na jego polecenie; </a:t>
            </a:r>
          </a:p>
          <a:p>
            <a:r>
              <a:rPr lang="pl-PL" sz="2800" dirty="0" smtClean="0"/>
              <a:t>komendant </a:t>
            </a:r>
            <a:r>
              <a:rPr lang="pl-PL" sz="2800" dirty="0"/>
              <a:t>powiatowy (miejski) PSP; </a:t>
            </a:r>
          </a:p>
          <a:p>
            <a:pPr marL="118872" indent="0">
              <a:buNone/>
            </a:pPr>
            <a:endParaRPr lang="pl-PL" sz="2800" b="1" dirty="0" smtClean="0"/>
          </a:p>
          <a:p>
            <a:pPr marL="118872" indent="0">
              <a:buNone/>
            </a:pPr>
            <a:r>
              <a:rPr lang="pl-PL" sz="2800" b="1" dirty="0" smtClean="0"/>
              <a:t> </a:t>
            </a:r>
          </a:p>
          <a:p>
            <a:pPr marL="118872" indent="0" algn="ctr">
              <a:buNone/>
            </a:pPr>
            <a:endParaRPr lang="pl-PL" sz="2800" b="1" dirty="0"/>
          </a:p>
          <a:p>
            <a:pPr marL="118872" indent="0">
              <a:buNone/>
            </a:pPr>
            <a:endParaRPr lang="pl-PL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15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i="1" dirty="0">
                <a:solidFill>
                  <a:srgbClr val="FFFF00"/>
                </a:solidFill>
              </a:rPr>
              <a:t>Poziomy kierowania działaniem </a:t>
            </a:r>
            <a:r>
              <a:rPr lang="pl-PL" altLang="pl-PL" sz="2800" i="1" dirty="0" smtClean="0">
                <a:solidFill>
                  <a:srgbClr val="FFFF00"/>
                </a:solidFill>
              </a:rPr>
              <a:t>ratowniczym</a:t>
            </a:r>
            <a:endParaRPr lang="pl-PL" altLang="pl-PL" sz="2800" b="1" dirty="0">
              <a:solidFill>
                <a:srgbClr val="FFFF00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9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0" y="1916831"/>
            <a:ext cx="9144000" cy="4941169"/>
          </a:xfrm>
        </p:spPr>
        <p:txBody>
          <a:bodyPr>
            <a:normAutofit/>
          </a:bodyPr>
          <a:lstStyle/>
          <a:p>
            <a:r>
              <a:rPr lang="pl-PL" sz="2800" dirty="0">
                <a:latin typeface="Arial" pitchFamily="34" charset="0"/>
                <a:cs typeface="Arial" pitchFamily="34" charset="0"/>
              </a:rPr>
              <a:t>oficer wyznaczony przez komendanta wojewódzkiego PSP do kierowania w jego imieniu i na jego polecenie;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komendant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wojewódzki PSP;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oficer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wyznaczony przez Komendanta Głównego PSP do kierowania w jego imieniu i na jego polecenie; </a:t>
            </a:r>
          </a:p>
          <a:p>
            <a:r>
              <a:rPr lang="pl-PL" sz="2800" dirty="0" smtClean="0">
                <a:latin typeface="Arial" pitchFamily="34" charset="0"/>
                <a:cs typeface="Arial" pitchFamily="34" charset="0"/>
              </a:rPr>
              <a:t>Komendant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Główny PSP. </a:t>
            </a: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78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ł">
  <a:themeElements>
    <a:clrScheme name="Moduł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ł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ł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3589</TotalTime>
  <Words>2114</Words>
  <Application>Microsoft Office PowerPoint</Application>
  <PresentationFormat>Pokaz na ekranie (4:3)</PresentationFormat>
  <Paragraphs>293</Paragraphs>
  <Slides>39</Slides>
  <Notes>39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39</vt:i4>
      </vt:variant>
    </vt:vector>
  </HeadingPairs>
  <TitlesOfParts>
    <vt:vector size="47" baseType="lpstr">
      <vt:lpstr>Arial</vt:lpstr>
      <vt:lpstr>Arial Black</vt:lpstr>
      <vt:lpstr>Calibri</vt:lpstr>
      <vt:lpstr>Corbel</vt:lpstr>
      <vt:lpstr>Wingdings</vt:lpstr>
      <vt:lpstr>Wingdings 2</vt:lpstr>
      <vt:lpstr>Wingdings 3</vt:lpstr>
      <vt:lpstr>Moduł</vt:lpstr>
      <vt:lpstr>TEMAT 4:  KIEROWANIE DZIAŁANIAMI RATOWNICZYMI</vt:lpstr>
      <vt:lpstr>Kierowanie działaniami ratowniczymi </vt:lpstr>
      <vt:lpstr>Kierowanie działaniami ratowniczymi - definicja</vt:lpstr>
      <vt:lpstr>Kiedy zaczynam być KDR?</vt:lpstr>
      <vt:lpstr>Poziomy kierowania działaniem ratowniczym</vt:lpstr>
      <vt:lpstr>Poziomy kierowania działaniem ratowniczym</vt:lpstr>
      <vt:lpstr>Poziomy kierowania działaniem ratowniczym</vt:lpstr>
      <vt:lpstr>Poziomy kierowania działaniem ratowniczym</vt:lpstr>
      <vt:lpstr>Poziomy kierowania działaniem ratowniczym</vt:lpstr>
      <vt:lpstr>Poziomy kierowania działaniem ratowniczym</vt:lpstr>
      <vt:lpstr>Poziomy kierowania działaniem ratowniczym</vt:lpstr>
      <vt:lpstr>Poziomy kierowania działaniem ratowniczym</vt:lpstr>
      <vt:lpstr>Poziomy kierowania działaniem ratowniczym</vt:lpstr>
      <vt:lpstr>Poziomy kierowania działaniem ratowniczym</vt:lpstr>
      <vt:lpstr>Poziomy kierowania działaniem ratowniczym</vt:lpstr>
      <vt:lpstr>Poziomy kierowania działaniem ratowniczym</vt:lpstr>
      <vt:lpstr>Poziomy kierowania działaniem ratowniczym</vt:lpstr>
      <vt:lpstr>Poziomy kierowania działaniem ratowniczym</vt:lpstr>
      <vt:lpstr>Poziomy kierowania działaniem ratowniczym</vt:lpstr>
      <vt:lpstr>Poziomy kierowania działaniem ratowniczym</vt:lpstr>
      <vt:lpstr>Poziomy kierowania działaniem ratowniczym</vt:lpstr>
      <vt:lpstr>Poziomy kierowania działaniem ratowniczym</vt:lpstr>
      <vt:lpstr>Poziomy kierowania działaniem ratowniczym</vt:lpstr>
      <vt:lpstr>Poziomy kierowania działaniem ratowniczym</vt:lpstr>
      <vt:lpstr>Uprawnienia KDR</vt:lpstr>
      <vt:lpstr>Uprawnienia KDR</vt:lpstr>
      <vt:lpstr>Uprawnienia KDR</vt:lpstr>
      <vt:lpstr>Uprawnienia KDR</vt:lpstr>
      <vt:lpstr>Uprawnienia KDR</vt:lpstr>
      <vt:lpstr>Odstąpienie od zasad uważanych za bezpieczne</vt:lpstr>
      <vt:lpstr>Zakres zadań KDR</vt:lpstr>
      <vt:lpstr>Zakres zadań KDR</vt:lpstr>
      <vt:lpstr>Zakres zadań KDR</vt:lpstr>
      <vt:lpstr>Zakres zadań KDR</vt:lpstr>
      <vt:lpstr>Podejmowanie decyzji</vt:lpstr>
      <vt:lpstr>Podejmowanie decyzji</vt:lpstr>
      <vt:lpstr>Podejmowanie decyzji</vt:lpstr>
      <vt:lpstr>BIBLIOGRAFIA</vt:lpstr>
      <vt:lpstr>INDEKS MATERIAŁÓW POBRANYCH Z INTERNETU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godles</dc:creator>
  <cp:lastModifiedBy>Marek E</cp:lastModifiedBy>
  <cp:revision>248</cp:revision>
  <dcterms:created xsi:type="dcterms:W3CDTF">2014-03-01T12:20:49Z</dcterms:created>
  <dcterms:modified xsi:type="dcterms:W3CDTF">2016-05-25T11:14:46Z</dcterms:modified>
</cp:coreProperties>
</file>