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Lato" panose="020F0502020204030203" pitchFamily="34" charset="-18"/>
      <p:regular r:id="rId11"/>
    </p:embeddedFont>
    <p:embeddedFont>
      <p:font typeface="Lato Bold" panose="020B0604020202020204" charset="0"/>
      <p:regular r:id="rId12"/>
    </p:embeddedFont>
    <p:embeddedFont>
      <p:font typeface="Lato Heavy" panose="020B0604020202020204" charset="0"/>
      <p:regular r:id="rId13"/>
    </p:embeddedFont>
    <p:embeddedFont>
      <p:font typeface="Lato Heavy Italics" panose="020B0604020202020204" charset="0"/>
      <p:regular r:id="rId14"/>
    </p:embeddedFont>
    <p:embeddedFont>
      <p:font typeface="Source Sans Pro" panose="020B0503030403020204" pitchFamily="34" charset="0"/>
      <p:regular r:id="rId15"/>
    </p:embeddedFont>
    <p:embeddedFont>
      <p:font typeface="Source Sans Pro Bold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4.sv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4.sv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4610100" y="0"/>
            <a:ext cx="13677900" cy="9258300"/>
            <a:chOff x="0" y="0"/>
            <a:chExt cx="3602410" cy="24384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02410" cy="2438400"/>
            </a:xfrm>
            <a:custGeom>
              <a:avLst/>
              <a:gdLst/>
              <a:ahLst/>
              <a:cxnLst/>
              <a:rect l="l" t="t" r="r" b="b"/>
              <a:pathLst>
                <a:path w="3602410" h="2438400">
                  <a:moveTo>
                    <a:pt x="0" y="0"/>
                  </a:moveTo>
                  <a:lnTo>
                    <a:pt x="3602410" y="0"/>
                  </a:lnTo>
                  <a:lnTo>
                    <a:pt x="3602410" y="243840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rgbClr val="02305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3602410" cy="2533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927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0"/>
            <a:ext cx="6969802" cy="9258300"/>
            <a:chOff x="0" y="0"/>
            <a:chExt cx="1622216" cy="21548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22216" cy="2154862"/>
            </a:xfrm>
            <a:custGeom>
              <a:avLst/>
              <a:gdLst/>
              <a:ahLst/>
              <a:cxnLst/>
              <a:rect l="l" t="t" r="r" b="b"/>
              <a:pathLst>
                <a:path w="1622216" h="2154862">
                  <a:moveTo>
                    <a:pt x="0" y="0"/>
                  </a:moveTo>
                  <a:lnTo>
                    <a:pt x="1622216" y="0"/>
                  </a:lnTo>
                  <a:lnTo>
                    <a:pt x="1622216" y="2154862"/>
                  </a:lnTo>
                  <a:lnTo>
                    <a:pt x="0" y="2154862"/>
                  </a:lnTo>
                  <a:close/>
                </a:path>
              </a:pathLst>
            </a:custGeom>
            <a:blipFill>
              <a:blip r:embed="rId3"/>
              <a:stretch>
                <a:fillRect l="-41219" r="-5853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60410" y="-976659"/>
            <a:ext cx="613551" cy="12145006"/>
            <a:chOff x="0" y="0"/>
            <a:chExt cx="161594" cy="319868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1594" cy="3198685"/>
            </a:xfrm>
            <a:custGeom>
              <a:avLst/>
              <a:gdLst/>
              <a:ahLst/>
              <a:cxnLst/>
              <a:rect l="l" t="t" r="r" b="b"/>
              <a:pathLst>
                <a:path w="161594" h="3198685">
                  <a:moveTo>
                    <a:pt x="0" y="0"/>
                  </a:moveTo>
                  <a:lnTo>
                    <a:pt x="161594" y="0"/>
                  </a:lnTo>
                  <a:lnTo>
                    <a:pt x="161594" y="3198685"/>
                  </a:lnTo>
                  <a:lnTo>
                    <a:pt x="0" y="3198685"/>
                  </a:lnTo>
                  <a:close/>
                </a:path>
              </a:pathLst>
            </a:custGeom>
            <a:solidFill>
              <a:srgbClr val="5C8BC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1594" cy="32463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7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458476" y="3652331"/>
            <a:ext cx="8005338" cy="1685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30"/>
              </a:lnSpc>
            </a:pPr>
            <a:r>
              <a:rPr lang="en-US" sz="2775" b="1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Czym jest i jak działa </a:t>
            </a:r>
            <a:r>
              <a:rPr lang="en-US" sz="2775" b="1" i="1">
                <a:solidFill>
                  <a:srgbClr val="FFFFFF"/>
                </a:solidFill>
                <a:latin typeface="Lato Heavy Italics"/>
                <a:ea typeface="Lato Heavy Italics"/>
                <a:cs typeface="Lato Heavy Italics"/>
                <a:sym typeface="Lato Heavy Italics"/>
              </a:rPr>
              <a:t>Rządowy program wyrównywania szans edukacyjnych dzieci</a:t>
            </a:r>
          </a:p>
          <a:p>
            <a:pPr marL="0" lvl="0" indent="0" algn="l">
              <a:lnSpc>
                <a:spcPts val="3330"/>
              </a:lnSpc>
            </a:pPr>
            <a:r>
              <a:rPr lang="en-US" sz="2775" b="1" i="1">
                <a:solidFill>
                  <a:srgbClr val="FFFFFF"/>
                </a:solidFill>
                <a:latin typeface="Lato Heavy Italics"/>
                <a:ea typeface="Lato Heavy Italics"/>
                <a:cs typeface="Lato Heavy Italics"/>
                <a:sym typeface="Lato Heavy Italics"/>
              </a:rPr>
              <a:t>i młodzieży „Przyjazna szkoła” w latach 2025-2027</a:t>
            </a:r>
            <a:r>
              <a:rPr lang="en-US" sz="2775" b="1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?</a:t>
            </a:r>
          </a:p>
          <a:p>
            <a:pPr marL="0" lvl="0" indent="0" algn="l">
              <a:lnSpc>
                <a:spcPts val="3330"/>
              </a:lnSpc>
            </a:pPr>
            <a:endParaRPr lang="en-US" sz="2775" b="1">
              <a:solidFill>
                <a:srgbClr val="FFFFFF"/>
              </a:solidFill>
              <a:latin typeface="Lato Heavy"/>
              <a:ea typeface="Lato Heavy"/>
              <a:cs typeface="Lato Heavy"/>
              <a:sym typeface="Lato Heavy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755586" y="5757356"/>
            <a:ext cx="6299200" cy="4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924"/>
              </a:lnSpc>
            </a:pPr>
            <a:r>
              <a:rPr lang="en-US" sz="2532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Warszawa, 7 września 2026 r.</a:t>
            </a:r>
          </a:p>
        </p:txBody>
      </p:sp>
      <p:sp>
        <p:nvSpPr>
          <p:cNvPr id="13" name="Freeform 13"/>
          <p:cNvSpPr/>
          <p:nvPr/>
        </p:nvSpPr>
        <p:spPr>
          <a:xfrm>
            <a:off x="3680905" y="9258300"/>
            <a:ext cx="10394152" cy="1028700"/>
          </a:xfrm>
          <a:custGeom>
            <a:avLst/>
            <a:gdLst/>
            <a:ahLst/>
            <a:cxnLst/>
            <a:rect l="l" t="t" r="r" b="b"/>
            <a:pathLst>
              <a:path w="10394152" h="1028700">
                <a:moveTo>
                  <a:pt x="0" y="0"/>
                </a:moveTo>
                <a:lnTo>
                  <a:pt x="10394153" y="0"/>
                </a:lnTo>
                <a:lnTo>
                  <a:pt x="10394153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2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Freeform 14"/>
          <p:cNvSpPr/>
          <p:nvPr/>
        </p:nvSpPr>
        <p:spPr>
          <a:xfrm>
            <a:off x="8402413" y="8462774"/>
            <a:ext cx="951137" cy="444437"/>
          </a:xfrm>
          <a:custGeom>
            <a:avLst/>
            <a:gdLst/>
            <a:ahLst/>
            <a:cxnLst/>
            <a:rect l="l" t="t" r="r" b="b"/>
            <a:pathLst>
              <a:path w="951137" h="444437">
                <a:moveTo>
                  <a:pt x="0" y="0"/>
                </a:moveTo>
                <a:lnTo>
                  <a:pt x="951137" y="0"/>
                </a:lnTo>
                <a:lnTo>
                  <a:pt x="951137" y="444436"/>
                </a:lnTo>
                <a:lnTo>
                  <a:pt x="0" y="444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7676483" y="-8049545"/>
            <a:ext cx="2935034" cy="18288000"/>
            <a:chOff x="0" y="0"/>
            <a:chExt cx="773013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73013" cy="4816592"/>
            </a:xfrm>
            <a:custGeom>
              <a:avLst/>
              <a:gdLst/>
              <a:ahLst/>
              <a:cxnLst/>
              <a:rect l="l" t="t" r="r" b="b"/>
              <a:pathLst>
                <a:path w="773013" h="4816592">
                  <a:moveTo>
                    <a:pt x="0" y="0"/>
                  </a:moveTo>
                  <a:lnTo>
                    <a:pt x="773013" y="0"/>
                  </a:lnTo>
                  <a:lnTo>
                    <a:pt x="77301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02305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773013" cy="49023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6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309975" y="977572"/>
            <a:ext cx="951137" cy="444437"/>
          </a:xfrm>
          <a:custGeom>
            <a:avLst/>
            <a:gdLst/>
            <a:ahLst/>
            <a:cxnLst/>
            <a:rect l="l" t="t" r="r" b="b"/>
            <a:pathLst>
              <a:path w="951137" h="444437">
                <a:moveTo>
                  <a:pt x="0" y="0"/>
                </a:moveTo>
                <a:lnTo>
                  <a:pt x="951137" y="0"/>
                </a:lnTo>
                <a:lnTo>
                  <a:pt x="951137" y="444436"/>
                </a:lnTo>
                <a:lnTo>
                  <a:pt x="0" y="444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028700" y="977572"/>
            <a:ext cx="951137" cy="444437"/>
          </a:xfrm>
          <a:custGeom>
            <a:avLst/>
            <a:gdLst/>
            <a:ahLst/>
            <a:cxnLst/>
            <a:rect l="l" t="t" r="r" b="b"/>
            <a:pathLst>
              <a:path w="951137" h="444437">
                <a:moveTo>
                  <a:pt x="0" y="0"/>
                </a:moveTo>
                <a:lnTo>
                  <a:pt x="951137" y="0"/>
                </a:lnTo>
                <a:lnTo>
                  <a:pt x="951137" y="444436"/>
                </a:lnTo>
                <a:lnTo>
                  <a:pt x="0" y="444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7428545" y="4900576"/>
            <a:ext cx="819626" cy="821265"/>
          </a:xfrm>
          <a:custGeom>
            <a:avLst/>
            <a:gdLst/>
            <a:ahLst/>
            <a:cxnLst/>
            <a:rect l="l" t="t" r="r" b="b"/>
            <a:pathLst>
              <a:path w="819626" h="821265">
                <a:moveTo>
                  <a:pt x="0" y="0"/>
                </a:moveTo>
                <a:lnTo>
                  <a:pt x="819626" y="0"/>
                </a:lnTo>
                <a:lnTo>
                  <a:pt x="819626" y="821266"/>
                </a:lnTo>
                <a:lnTo>
                  <a:pt x="0" y="8212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7130598" y="7309719"/>
            <a:ext cx="819626" cy="631857"/>
          </a:xfrm>
          <a:custGeom>
            <a:avLst/>
            <a:gdLst/>
            <a:ahLst/>
            <a:cxnLst/>
            <a:rect l="l" t="t" r="r" b="b"/>
            <a:pathLst>
              <a:path w="819626" h="631857">
                <a:moveTo>
                  <a:pt x="0" y="0"/>
                </a:moveTo>
                <a:lnTo>
                  <a:pt x="819626" y="0"/>
                </a:lnTo>
                <a:lnTo>
                  <a:pt x="819626" y="631857"/>
                </a:lnTo>
                <a:lnTo>
                  <a:pt x="0" y="631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9982273" y="4900576"/>
            <a:ext cx="718234" cy="821265"/>
          </a:xfrm>
          <a:custGeom>
            <a:avLst/>
            <a:gdLst/>
            <a:ahLst/>
            <a:cxnLst/>
            <a:rect l="l" t="t" r="r" b="b"/>
            <a:pathLst>
              <a:path w="718234" h="821265">
                <a:moveTo>
                  <a:pt x="0" y="0"/>
                </a:moveTo>
                <a:lnTo>
                  <a:pt x="718234" y="0"/>
                </a:lnTo>
                <a:lnTo>
                  <a:pt x="718234" y="821266"/>
                </a:lnTo>
                <a:lnTo>
                  <a:pt x="0" y="8212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9632811" y="7215015"/>
            <a:ext cx="821265" cy="821265"/>
          </a:xfrm>
          <a:custGeom>
            <a:avLst/>
            <a:gdLst/>
            <a:ahLst/>
            <a:cxnLst/>
            <a:rect l="l" t="t" r="r" b="b"/>
            <a:pathLst>
              <a:path w="821265" h="821265">
                <a:moveTo>
                  <a:pt x="0" y="0"/>
                </a:moveTo>
                <a:lnTo>
                  <a:pt x="821266" y="0"/>
                </a:lnTo>
                <a:lnTo>
                  <a:pt x="821266" y="821265"/>
                </a:lnTo>
                <a:lnTo>
                  <a:pt x="0" y="8212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2" name="Group 12"/>
          <p:cNvGrpSpPr/>
          <p:nvPr/>
        </p:nvGrpSpPr>
        <p:grpSpPr>
          <a:xfrm>
            <a:off x="9390604" y="4279415"/>
            <a:ext cx="7394939" cy="2966277"/>
            <a:chOff x="0" y="0"/>
            <a:chExt cx="1947638" cy="78124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47638" cy="781242"/>
            </a:xfrm>
            <a:custGeom>
              <a:avLst/>
              <a:gdLst/>
              <a:ahLst/>
              <a:cxnLst/>
              <a:rect l="l" t="t" r="r" b="b"/>
              <a:pathLst>
                <a:path w="1947638" h="781242">
                  <a:moveTo>
                    <a:pt x="0" y="0"/>
                  </a:moveTo>
                  <a:lnTo>
                    <a:pt x="1947638" y="0"/>
                  </a:lnTo>
                  <a:lnTo>
                    <a:pt x="1947638" y="781242"/>
                  </a:lnTo>
                  <a:lnTo>
                    <a:pt x="0" y="781242"/>
                  </a:lnTo>
                  <a:close/>
                </a:path>
              </a:pathLst>
            </a:custGeom>
            <a:solidFill>
              <a:srgbClr val="5C8BC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947638" cy="819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08771" y="4453658"/>
            <a:ext cx="7399151" cy="4159936"/>
            <a:chOff x="0" y="0"/>
            <a:chExt cx="7892224" cy="4437151"/>
          </a:xfrm>
        </p:grpSpPr>
        <p:sp>
          <p:nvSpPr>
            <p:cNvPr id="16" name="Freeform 16" descr="Obraz zawierający w pomieszczeniu, słodycz"/>
            <p:cNvSpPr/>
            <p:nvPr/>
          </p:nvSpPr>
          <p:spPr>
            <a:xfrm>
              <a:off x="0" y="0"/>
              <a:ext cx="7892161" cy="4437126"/>
            </a:xfrm>
            <a:custGeom>
              <a:avLst/>
              <a:gdLst/>
              <a:ahLst/>
              <a:cxnLst/>
              <a:rect l="l" t="t" r="r" b="b"/>
              <a:pathLst>
                <a:path w="7892161" h="4437126">
                  <a:moveTo>
                    <a:pt x="0" y="0"/>
                  </a:moveTo>
                  <a:lnTo>
                    <a:pt x="7892161" y="0"/>
                  </a:lnTo>
                  <a:lnTo>
                    <a:pt x="7892161" y="4437126"/>
                  </a:lnTo>
                  <a:lnTo>
                    <a:pt x="0" y="4437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812694" y="7528838"/>
            <a:ext cx="8168266" cy="1214799"/>
            <a:chOff x="0" y="0"/>
            <a:chExt cx="2151313" cy="31994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51313" cy="319947"/>
            </a:xfrm>
            <a:custGeom>
              <a:avLst/>
              <a:gdLst/>
              <a:ahLst/>
              <a:cxnLst/>
              <a:rect l="l" t="t" r="r" b="b"/>
              <a:pathLst>
                <a:path w="2151313" h="319947">
                  <a:moveTo>
                    <a:pt x="0" y="0"/>
                  </a:moveTo>
                  <a:lnTo>
                    <a:pt x="2151313" y="0"/>
                  </a:lnTo>
                  <a:lnTo>
                    <a:pt x="2151313" y="319947"/>
                  </a:lnTo>
                  <a:lnTo>
                    <a:pt x="0" y="319947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0"/>
              <a:ext cx="2151313" cy="415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27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226903" y="860732"/>
            <a:ext cx="11834194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4"/>
              </a:lnSpc>
            </a:pPr>
            <a:r>
              <a:rPr lang="en-US" sz="4695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„Przyjazna Szkoła” = wyrównywanie szans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26646" y="5117027"/>
            <a:ext cx="7164163" cy="1498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47"/>
              </a:lnSpc>
            </a:pPr>
            <a:r>
              <a:rPr lang="en-US" sz="2891">
                <a:solidFill>
                  <a:srgbClr val="00182E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Celem Programu jest stworzenie warunków, </a:t>
            </a:r>
          </a:p>
          <a:p>
            <a:pPr marL="0" lvl="0" indent="0" algn="l">
              <a:lnSpc>
                <a:spcPts val="4047"/>
              </a:lnSpc>
            </a:pPr>
            <a:r>
              <a:rPr lang="en-US" sz="2891">
                <a:solidFill>
                  <a:srgbClr val="00182E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aby każdy uczeń polskiej szkoły mógł rozwijać</a:t>
            </a:r>
          </a:p>
          <a:p>
            <a:pPr marL="0" lvl="0" indent="0" algn="l">
              <a:lnSpc>
                <a:spcPts val="4047"/>
              </a:lnSpc>
            </a:pPr>
            <a:r>
              <a:rPr lang="en-US" sz="2891">
                <a:solidFill>
                  <a:srgbClr val="00182E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swój potencjał oraz tworzyć przyjazne relacje.</a:t>
            </a:r>
          </a:p>
        </p:txBody>
      </p:sp>
      <p:sp>
        <p:nvSpPr>
          <p:cNvPr id="22" name="Freeform 22"/>
          <p:cNvSpPr/>
          <p:nvPr/>
        </p:nvSpPr>
        <p:spPr>
          <a:xfrm>
            <a:off x="5259928" y="9267825"/>
            <a:ext cx="7768145" cy="1028700"/>
          </a:xfrm>
          <a:custGeom>
            <a:avLst/>
            <a:gdLst/>
            <a:ahLst/>
            <a:cxnLst/>
            <a:rect l="l" t="t" r="r" b="b"/>
            <a:pathLst>
              <a:path w="7768145" h="1028700">
                <a:moveTo>
                  <a:pt x="0" y="0"/>
                </a:moveTo>
                <a:lnTo>
                  <a:pt x="7768144" y="0"/>
                </a:lnTo>
                <a:lnTo>
                  <a:pt x="776814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4101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0" y="5241747"/>
            <a:ext cx="18288000" cy="3985768"/>
            <a:chOff x="0" y="0"/>
            <a:chExt cx="4816593" cy="10497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049750"/>
            </a:xfrm>
            <a:custGeom>
              <a:avLst/>
              <a:gdLst/>
              <a:ahLst/>
              <a:cxnLst/>
              <a:rect l="l" t="t" r="r" b="b"/>
              <a:pathLst>
                <a:path w="4816592" h="1049750">
                  <a:moveTo>
                    <a:pt x="0" y="0"/>
                  </a:moveTo>
                  <a:lnTo>
                    <a:pt x="4816592" y="0"/>
                  </a:lnTo>
                  <a:lnTo>
                    <a:pt x="4816592" y="1049750"/>
                  </a:lnTo>
                  <a:lnTo>
                    <a:pt x="0" y="1049750"/>
                  </a:lnTo>
                  <a:close/>
                </a:path>
              </a:pathLst>
            </a:custGeom>
            <a:solidFill>
              <a:srgbClr val="02305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4816593" cy="1145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927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84300" y="3914069"/>
            <a:ext cx="4610100" cy="1899491"/>
            <a:chOff x="0" y="0"/>
            <a:chExt cx="1214183" cy="5002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4183" cy="500278"/>
            </a:xfrm>
            <a:custGeom>
              <a:avLst/>
              <a:gdLst/>
              <a:ahLst/>
              <a:cxnLst/>
              <a:rect l="l" t="t" r="r" b="b"/>
              <a:pathLst>
                <a:path w="1214183" h="500278">
                  <a:moveTo>
                    <a:pt x="0" y="0"/>
                  </a:moveTo>
                  <a:lnTo>
                    <a:pt x="1214183" y="0"/>
                  </a:lnTo>
                  <a:lnTo>
                    <a:pt x="1214183" y="500278"/>
                  </a:lnTo>
                  <a:lnTo>
                    <a:pt x="0" y="500278"/>
                  </a:lnTo>
                  <a:close/>
                </a:path>
              </a:pathLst>
            </a:custGeom>
            <a:solidFill>
              <a:srgbClr val="5C8BC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0"/>
              <a:ext cx="1214183" cy="5955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927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838950" y="3914069"/>
            <a:ext cx="4610100" cy="1899491"/>
            <a:chOff x="0" y="0"/>
            <a:chExt cx="1214183" cy="50027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14183" cy="500278"/>
            </a:xfrm>
            <a:custGeom>
              <a:avLst/>
              <a:gdLst/>
              <a:ahLst/>
              <a:cxnLst/>
              <a:rect l="l" t="t" r="r" b="b"/>
              <a:pathLst>
                <a:path w="1214183" h="500278">
                  <a:moveTo>
                    <a:pt x="0" y="0"/>
                  </a:moveTo>
                  <a:lnTo>
                    <a:pt x="1214183" y="0"/>
                  </a:lnTo>
                  <a:lnTo>
                    <a:pt x="1214183" y="500278"/>
                  </a:lnTo>
                  <a:lnTo>
                    <a:pt x="0" y="500278"/>
                  </a:lnTo>
                  <a:close/>
                </a:path>
              </a:pathLst>
            </a:custGeom>
            <a:solidFill>
              <a:srgbClr val="5C8BC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0"/>
              <a:ext cx="1214183" cy="5955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927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93600" y="3914069"/>
            <a:ext cx="4610100" cy="1899491"/>
            <a:chOff x="0" y="0"/>
            <a:chExt cx="1214183" cy="50027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14183" cy="500278"/>
            </a:xfrm>
            <a:custGeom>
              <a:avLst/>
              <a:gdLst/>
              <a:ahLst/>
              <a:cxnLst/>
              <a:rect l="l" t="t" r="r" b="b"/>
              <a:pathLst>
                <a:path w="1214183" h="500278">
                  <a:moveTo>
                    <a:pt x="0" y="0"/>
                  </a:moveTo>
                  <a:lnTo>
                    <a:pt x="1214183" y="0"/>
                  </a:lnTo>
                  <a:lnTo>
                    <a:pt x="1214183" y="500278"/>
                  </a:lnTo>
                  <a:lnTo>
                    <a:pt x="0" y="500278"/>
                  </a:lnTo>
                  <a:close/>
                </a:path>
              </a:pathLst>
            </a:custGeom>
            <a:solidFill>
              <a:srgbClr val="5C8BC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1214183" cy="5955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927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84300" y="1708800"/>
            <a:ext cx="15519400" cy="70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12"/>
              </a:lnSpc>
            </a:pPr>
            <a:r>
              <a:rPr lang="en-US" sz="4080" b="1">
                <a:solidFill>
                  <a:srgbClr val="023059"/>
                </a:solidFill>
                <a:latin typeface="Lato Heavy"/>
                <a:ea typeface="Lato Heavy"/>
                <a:cs typeface="Lato Heavy"/>
                <a:sym typeface="Lato Heavy"/>
              </a:rPr>
              <a:t>„Przyjazna Szkoła” = odpowiedź na różnorodność w polskiej szkole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246935" y="4522883"/>
            <a:ext cx="2884831" cy="605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41"/>
              </a:lnSpc>
            </a:pPr>
            <a:r>
              <a:rPr lang="en-US" sz="3529" b="1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237 tys.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01585" y="4522883"/>
            <a:ext cx="2884831" cy="605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41"/>
              </a:lnSpc>
            </a:pPr>
            <a:r>
              <a:rPr lang="en-US" sz="3529" b="1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203 tys.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59017" y="6416088"/>
            <a:ext cx="4021953" cy="1783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39"/>
              </a:lnSpc>
            </a:pPr>
            <a:r>
              <a:rPr lang="en-US" sz="252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uczniów cudzoziemskich uczy się w polskich szkołach (to prawie 5% wszystkich uczniów)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09720" y="6739432"/>
            <a:ext cx="4021953" cy="88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39"/>
              </a:lnSpc>
            </a:pPr>
            <a:r>
              <a:rPr lang="en-US" sz="252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uczniów w polskich szkołach pochodzi z Ukrainy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156235" y="4522883"/>
            <a:ext cx="2884831" cy="605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41"/>
              </a:lnSpc>
            </a:pPr>
            <a:r>
              <a:rPr lang="en-US" sz="3529" b="1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rPr>
              <a:t>67%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60423" y="6739432"/>
            <a:ext cx="4068560" cy="88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39"/>
              </a:lnSpc>
            </a:pPr>
            <a:r>
              <a:rPr lang="en-US" sz="2528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polskich szkół z obecnością uczniów cudzoziemskich 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0" y="-1280691"/>
            <a:ext cx="18288000" cy="1575966"/>
            <a:chOff x="0" y="0"/>
            <a:chExt cx="4816593" cy="41506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816592" cy="415069"/>
            </a:xfrm>
            <a:custGeom>
              <a:avLst/>
              <a:gdLst/>
              <a:ahLst/>
              <a:cxnLst/>
              <a:rect l="l" t="t" r="r" b="b"/>
              <a:pathLst>
                <a:path w="4816592" h="415069">
                  <a:moveTo>
                    <a:pt x="0" y="0"/>
                  </a:moveTo>
                  <a:lnTo>
                    <a:pt x="4816592" y="0"/>
                  </a:lnTo>
                  <a:lnTo>
                    <a:pt x="4816592" y="415069"/>
                  </a:lnTo>
                  <a:lnTo>
                    <a:pt x="0" y="415069"/>
                  </a:lnTo>
                  <a:close/>
                </a:path>
              </a:pathLst>
            </a:custGeom>
            <a:solidFill>
              <a:srgbClr val="5C8BC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4816593" cy="453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7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5259928" y="9248775"/>
            <a:ext cx="7768145" cy="1028700"/>
          </a:xfrm>
          <a:custGeom>
            <a:avLst/>
            <a:gdLst/>
            <a:ahLst/>
            <a:cxnLst/>
            <a:rect l="l" t="t" r="r" b="b"/>
            <a:pathLst>
              <a:path w="7768145" h="1028700">
                <a:moveTo>
                  <a:pt x="0" y="0"/>
                </a:moveTo>
                <a:lnTo>
                  <a:pt x="7768144" y="0"/>
                </a:lnTo>
                <a:lnTo>
                  <a:pt x="776814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4101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0" y="5191948"/>
            <a:ext cx="18288000" cy="2890405"/>
            <a:chOff x="0" y="0"/>
            <a:chExt cx="4816593" cy="7612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761259"/>
            </a:xfrm>
            <a:custGeom>
              <a:avLst/>
              <a:gdLst/>
              <a:ahLst/>
              <a:cxnLst/>
              <a:rect l="l" t="t" r="r" b="b"/>
              <a:pathLst>
                <a:path w="4816592" h="761259">
                  <a:moveTo>
                    <a:pt x="0" y="0"/>
                  </a:moveTo>
                  <a:lnTo>
                    <a:pt x="4816592" y="0"/>
                  </a:lnTo>
                  <a:lnTo>
                    <a:pt x="4816592" y="761259"/>
                  </a:lnTo>
                  <a:lnTo>
                    <a:pt x="0" y="761259"/>
                  </a:lnTo>
                  <a:close/>
                </a:path>
              </a:pathLst>
            </a:custGeom>
            <a:solidFill>
              <a:srgbClr val="5C8BC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4816593" cy="856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927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198438" y="2484325"/>
            <a:ext cx="344044" cy="344044"/>
          </a:xfrm>
          <a:custGeom>
            <a:avLst/>
            <a:gdLst/>
            <a:ahLst/>
            <a:cxnLst/>
            <a:rect l="l" t="t" r="r" b="b"/>
            <a:pathLst>
              <a:path w="344044" h="344044">
                <a:moveTo>
                  <a:pt x="0" y="0"/>
                </a:moveTo>
                <a:lnTo>
                  <a:pt x="344044" y="0"/>
                </a:lnTo>
                <a:lnTo>
                  <a:pt x="344044" y="344044"/>
                </a:lnTo>
                <a:lnTo>
                  <a:pt x="0" y="344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0198438" y="3014108"/>
            <a:ext cx="344044" cy="344044"/>
          </a:xfrm>
          <a:custGeom>
            <a:avLst/>
            <a:gdLst/>
            <a:ahLst/>
            <a:cxnLst/>
            <a:rect l="l" t="t" r="r" b="b"/>
            <a:pathLst>
              <a:path w="344044" h="344044">
                <a:moveTo>
                  <a:pt x="0" y="0"/>
                </a:moveTo>
                <a:lnTo>
                  <a:pt x="344044" y="0"/>
                </a:lnTo>
                <a:lnTo>
                  <a:pt x="344044" y="344044"/>
                </a:lnTo>
                <a:lnTo>
                  <a:pt x="0" y="344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10188692" y="1608032"/>
            <a:ext cx="7737718" cy="448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49"/>
              </a:lnSpc>
            </a:pPr>
            <a:r>
              <a:rPr lang="en-US" sz="2606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Program realizowany jest w trzech modułach: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865023" y="2366173"/>
            <a:ext cx="6385056" cy="398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3"/>
              </a:lnSpc>
            </a:pPr>
            <a:r>
              <a:rPr lang="en-US" sz="2302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Moduł 1. Pomoc asystenta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65023" y="2895956"/>
            <a:ext cx="6385056" cy="398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3"/>
              </a:lnSpc>
            </a:pPr>
            <a:r>
              <a:rPr lang="en-US" sz="2302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Moduł 2. Dobrostan społeczności szkolnej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198438" y="3609654"/>
            <a:ext cx="344044" cy="344044"/>
          </a:xfrm>
          <a:custGeom>
            <a:avLst/>
            <a:gdLst/>
            <a:ahLst/>
            <a:cxnLst/>
            <a:rect l="l" t="t" r="r" b="b"/>
            <a:pathLst>
              <a:path w="344044" h="344044">
                <a:moveTo>
                  <a:pt x="0" y="0"/>
                </a:moveTo>
                <a:lnTo>
                  <a:pt x="344044" y="0"/>
                </a:lnTo>
                <a:lnTo>
                  <a:pt x="344044" y="344044"/>
                </a:lnTo>
                <a:lnTo>
                  <a:pt x="0" y="344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2" name="TextBox 12"/>
          <p:cNvSpPr txBox="1"/>
          <p:nvPr/>
        </p:nvSpPr>
        <p:spPr>
          <a:xfrm>
            <a:off x="10865023" y="3491502"/>
            <a:ext cx="6385056" cy="398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3"/>
              </a:lnSpc>
            </a:pPr>
            <a:r>
              <a:rPr lang="en-US" sz="2302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Moduł 3. Doskonalenie kadr systemu oświaty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-2475412"/>
            <a:ext cx="18288000" cy="2848475"/>
          </a:xfrm>
          <a:custGeom>
            <a:avLst/>
            <a:gdLst/>
            <a:ahLst/>
            <a:cxnLst/>
            <a:rect l="l" t="t" r="r" b="b"/>
            <a:pathLst>
              <a:path w="18288000" h="2848475">
                <a:moveTo>
                  <a:pt x="0" y="0"/>
                </a:moveTo>
                <a:lnTo>
                  <a:pt x="18288000" y="0"/>
                </a:lnTo>
                <a:lnTo>
                  <a:pt x="18288000" y="2848474"/>
                </a:lnTo>
                <a:lnTo>
                  <a:pt x="0" y="28484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237867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4" name="TextBox 14"/>
          <p:cNvSpPr txBox="1"/>
          <p:nvPr/>
        </p:nvSpPr>
        <p:spPr>
          <a:xfrm>
            <a:off x="1028700" y="5809110"/>
            <a:ext cx="16221379" cy="159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Program jest realizowany na poziomie </a:t>
            </a:r>
            <a:r>
              <a:rPr lang="en-US" sz="230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centralnym i regionalnym</a:t>
            </a:r>
            <a:r>
              <a:rPr lang="en-US" sz="2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(poziom poszczególnych województw). </a:t>
            </a:r>
          </a:p>
          <a:p>
            <a:pPr marL="0" lvl="0" indent="0" algn="l">
              <a:lnSpc>
                <a:spcPts val="3220"/>
              </a:lnSpc>
            </a:pPr>
            <a:endParaRPr lang="en-US" sz="2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Program ten stanowi projekt FERS, którego finansowanie nie jest powiązane bezpośrednio z kosztami (tzw. </a:t>
            </a:r>
            <a:r>
              <a:rPr lang="en-US" sz="230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FNLC - financing-not-linked-to-cost</a:t>
            </a:r>
            <a:r>
              <a:rPr lang="en-US" sz="23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).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523219"/>
            <a:ext cx="7543365" cy="1429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12"/>
              </a:lnSpc>
            </a:pPr>
            <a:r>
              <a:rPr lang="en-US" sz="4080" b="1">
                <a:solidFill>
                  <a:srgbClr val="023059"/>
                </a:solidFill>
                <a:latin typeface="Lato Heavy"/>
                <a:ea typeface="Lato Heavy"/>
                <a:cs typeface="Lato Heavy"/>
                <a:sym typeface="Lato Heavy"/>
              </a:rPr>
              <a:t>Nowatorski i kompleksowy charakter Programu</a:t>
            </a:r>
          </a:p>
        </p:txBody>
      </p:sp>
      <p:sp>
        <p:nvSpPr>
          <p:cNvPr id="16" name="Freeform 16"/>
          <p:cNvSpPr/>
          <p:nvPr/>
        </p:nvSpPr>
        <p:spPr>
          <a:xfrm>
            <a:off x="5259928" y="9248775"/>
            <a:ext cx="7768145" cy="1028700"/>
          </a:xfrm>
          <a:custGeom>
            <a:avLst/>
            <a:gdLst/>
            <a:ahLst/>
            <a:cxnLst/>
            <a:rect l="l" t="t" r="r" b="b"/>
            <a:pathLst>
              <a:path w="7768145" h="1028700">
                <a:moveTo>
                  <a:pt x="0" y="0"/>
                </a:moveTo>
                <a:lnTo>
                  <a:pt x="7768144" y="0"/>
                </a:lnTo>
                <a:lnTo>
                  <a:pt x="776814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34101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038926" y="4848723"/>
            <a:ext cx="336633" cy="336633"/>
          </a:xfrm>
          <a:custGeom>
            <a:avLst/>
            <a:gdLst/>
            <a:ahLst/>
            <a:cxnLst/>
            <a:rect l="l" t="t" r="r" b="b"/>
            <a:pathLst>
              <a:path w="336633" h="336633">
                <a:moveTo>
                  <a:pt x="0" y="0"/>
                </a:moveTo>
                <a:lnTo>
                  <a:pt x="336633" y="0"/>
                </a:lnTo>
                <a:lnTo>
                  <a:pt x="336633" y="336633"/>
                </a:lnTo>
                <a:lnTo>
                  <a:pt x="0" y="336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Freeform 4"/>
          <p:cNvSpPr/>
          <p:nvPr/>
        </p:nvSpPr>
        <p:spPr>
          <a:xfrm>
            <a:off x="1038926" y="6332644"/>
            <a:ext cx="336633" cy="336633"/>
          </a:xfrm>
          <a:custGeom>
            <a:avLst/>
            <a:gdLst/>
            <a:ahLst/>
            <a:cxnLst/>
            <a:rect l="l" t="t" r="r" b="b"/>
            <a:pathLst>
              <a:path w="336633" h="336633">
                <a:moveTo>
                  <a:pt x="0" y="0"/>
                </a:moveTo>
                <a:lnTo>
                  <a:pt x="336633" y="0"/>
                </a:lnTo>
                <a:lnTo>
                  <a:pt x="336633" y="336633"/>
                </a:lnTo>
                <a:lnTo>
                  <a:pt x="0" y="336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5" name="Group 5"/>
          <p:cNvGrpSpPr/>
          <p:nvPr/>
        </p:nvGrpSpPr>
        <p:grpSpPr>
          <a:xfrm>
            <a:off x="10020787" y="-179535"/>
            <a:ext cx="8267213" cy="10594675"/>
            <a:chOff x="0" y="0"/>
            <a:chExt cx="2177373" cy="27903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7373" cy="2790367"/>
            </a:xfrm>
            <a:custGeom>
              <a:avLst/>
              <a:gdLst/>
              <a:ahLst/>
              <a:cxnLst/>
              <a:rect l="l" t="t" r="r" b="b"/>
              <a:pathLst>
                <a:path w="2177373" h="2790367">
                  <a:moveTo>
                    <a:pt x="0" y="0"/>
                  </a:moveTo>
                  <a:lnTo>
                    <a:pt x="2177373" y="0"/>
                  </a:lnTo>
                  <a:lnTo>
                    <a:pt x="2177373" y="2790367"/>
                  </a:lnTo>
                  <a:lnTo>
                    <a:pt x="0" y="2790367"/>
                  </a:lnTo>
                  <a:close/>
                </a:path>
              </a:pathLst>
            </a:custGeom>
            <a:solidFill>
              <a:srgbClr val="02305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0"/>
              <a:ext cx="2177373" cy="2885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92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5400000">
            <a:off x="-6030189" y="4139300"/>
            <a:ext cx="10732312" cy="2094642"/>
          </a:xfrm>
          <a:custGeom>
            <a:avLst/>
            <a:gdLst/>
            <a:ahLst/>
            <a:cxnLst/>
            <a:rect l="l" t="t" r="r" b="b"/>
            <a:pathLst>
              <a:path w="10732312" h="2094642">
                <a:moveTo>
                  <a:pt x="0" y="0"/>
                </a:moveTo>
                <a:lnTo>
                  <a:pt x="10732312" y="0"/>
                </a:lnTo>
                <a:lnTo>
                  <a:pt x="10732312" y="2094642"/>
                </a:lnTo>
                <a:lnTo>
                  <a:pt x="0" y="20946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9717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6308163" y="8813863"/>
            <a:ext cx="951137" cy="444437"/>
          </a:xfrm>
          <a:custGeom>
            <a:avLst/>
            <a:gdLst/>
            <a:ahLst/>
            <a:cxnLst/>
            <a:rect l="l" t="t" r="r" b="b"/>
            <a:pathLst>
              <a:path w="951137" h="444437">
                <a:moveTo>
                  <a:pt x="0" y="0"/>
                </a:moveTo>
                <a:lnTo>
                  <a:pt x="951137" y="0"/>
                </a:lnTo>
                <a:lnTo>
                  <a:pt x="951137" y="444437"/>
                </a:lnTo>
                <a:lnTo>
                  <a:pt x="0" y="444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9144000" y="1028700"/>
            <a:ext cx="6833017" cy="8229600"/>
          </a:xfrm>
          <a:custGeom>
            <a:avLst/>
            <a:gdLst/>
            <a:ahLst/>
            <a:cxnLst/>
            <a:rect l="l" t="t" r="r" b="b"/>
            <a:pathLst>
              <a:path w="6833017" h="8229600">
                <a:moveTo>
                  <a:pt x="0" y="0"/>
                </a:moveTo>
                <a:lnTo>
                  <a:pt x="6833017" y="0"/>
                </a:lnTo>
                <a:lnTo>
                  <a:pt x="68330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3970" r="-4714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TextBox 11"/>
          <p:cNvSpPr txBox="1"/>
          <p:nvPr/>
        </p:nvSpPr>
        <p:spPr>
          <a:xfrm>
            <a:off x="1691152" y="4750935"/>
            <a:ext cx="6456596" cy="1207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91"/>
              </a:lnSpc>
            </a:pPr>
            <a:r>
              <a:rPr lang="en-US" sz="2350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Asystenci międzykulturowi ułatwiają integrację</a:t>
            </a:r>
          </a:p>
          <a:p>
            <a:pPr marL="0" lvl="0" indent="0" algn="l">
              <a:lnSpc>
                <a:spcPts val="3291"/>
              </a:lnSpc>
            </a:pPr>
            <a:r>
              <a:rPr lang="en-US" sz="2350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i komunikację w społeczności szkolnej, w której funkcjonują cudzoziemcy.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91152" y="6234856"/>
            <a:ext cx="6456596" cy="387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91"/>
              </a:lnSpc>
            </a:pPr>
            <a:r>
              <a:rPr lang="en-US" sz="2350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Koordynatorami modułu 1 są </a:t>
            </a:r>
            <a:r>
              <a:rPr lang="en-US" sz="2350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wojewodowie</a:t>
            </a:r>
            <a:r>
              <a:rPr lang="en-US" sz="2350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019175"/>
            <a:ext cx="650153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14"/>
              </a:lnSpc>
            </a:pPr>
            <a:r>
              <a:rPr lang="en-US" sz="4095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Moduł 1. Pomoc Asystenta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8926" y="2428744"/>
            <a:ext cx="6501531" cy="1469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79"/>
              </a:lnSpc>
            </a:pPr>
            <a:r>
              <a:rPr lang="en-US" sz="2128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Celem modułu jest </a:t>
            </a:r>
            <a:r>
              <a:rPr lang="en-US" sz="2128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wsparcie szkół poprzez dofinansowanie zatrudnienia asystenta, w szkołach</a:t>
            </a:r>
            <a:r>
              <a:rPr lang="en-US" sz="2128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,</a:t>
            </a:r>
          </a:p>
          <a:p>
            <a:pPr marL="0" lvl="0" indent="0" algn="l">
              <a:lnSpc>
                <a:spcPts val="2979"/>
              </a:lnSpc>
            </a:pPr>
            <a:r>
              <a:rPr lang="en-US" sz="2128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w których obowiązek szkolny realizują uczniowie</a:t>
            </a:r>
          </a:p>
          <a:p>
            <a:pPr marL="0" lvl="0" indent="0" algn="l">
              <a:lnSpc>
                <a:spcPts val="2979"/>
              </a:lnSpc>
            </a:pPr>
            <a:r>
              <a:rPr lang="en-US" sz="2128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z Ukrainy, w tym uczniowie pochodzenia romskiego. </a:t>
            </a:r>
          </a:p>
        </p:txBody>
      </p:sp>
      <p:sp>
        <p:nvSpPr>
          <p:cNvPr id="15" name="Freeform 15"/>
          <p:cNvSpPr/>
          <p:nvPr/>
        </p:nvSpPr>
        <p:spPr>
          <a:xfrm>
            <a:off x="1183651" y="9258300"/>
            <a:ext cx="7451148" cy="1028700"/>
          </a:xfrm>
          <a:custGeom>
            <a:avLst/>
            <a:gdLst/>
            <a:ahLst/>
            <a:cxnLst/>
            <a:rect l="l" t="t" r="r" b="b"/>
            <a:pathLst>
              <a:path w="7451148" h="1028700">
                <a:moveTo>
                  <a:pt x="0" y="0"/>
                </a:moveTo>
                <a:lnTo>
                  <a:pt x="7451148" y="0"/>
                </a:lnTo>
                <a:lnTo>
                  <a:pt x="7451148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9806"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7676483" y="-8049545"/>
            <a:ext cx="2935034" cy="18288000"/>
            <a:chOff x="0" y="0"/>
            <a:chExt cx="773013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73013" cy="4816592"/>
            </a:xfrm>
            <a:custGeom>
              <a:avLst/>
              <a:gdLst/>
              <a:ahLst/>
              <a:cxnLst/>
              <a:rect l="l" t="t" r="r" b="b"/>
              <a:pathLst>
                <a:path w="773013" h="4816592">
                  <a:moveTo>
                    <a:pt x="0" y="0"/>
                  </a:moveTo>
                  <a:lnTo>
                    <a:pt x="773013" y="0"/>
                  </a:lnTo>
                  <a:lnTo>
                    <a:pt x="773013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02305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773013" cy="49023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6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309975" y="977572"/>
            <a:ext cx="951137" cy="444437"/>
          </a:xfrm>
          <a:custGeom>
            <a:avLst/>
            <a:gdLst/>
            <a:ahLst/>
            <a:cxnLst/>
            <a:rect l="l" t="t" r="r" b="b"/>
            <a:pathLst>
              <a:path w="951137" h="444437">
                <a:moveTo>
                  <a:pt x="0" y="0"/>
                </a:moveTo>
                <a:lnTo>
                  <a:pt x="951137" y="0"/>
                </a:lnTo>
                <a:lnTo>
                  <a:pt x="951137" y="444436"/>
                </a:lnTo>
                <a:lnTo>
                  <a:pt x="0" y="444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028700" y="977572"/>
            <a:ext cx="951137" cy="444437"/>
          </a:xfrm>
          <a:custGeom>
            <a:avLst/>
            <a:gdLst/>
            <a:ahLst/>
            <a:cxnLst/>
            <a:rect l="l" t="t" r="r" b="b"/>
            <a:pathLst>
              <a:path w="951137" h="444437">
                <a:moveTo>
                  <a:pt x="0" y="0"/>
                </a:moveTo>
                <a:lnTo>
                  <a:pt x="951137" y="0"/>
                </a:lnTo>
                <a:lnTo>
                  <a:pt x="951137" y="444436"/>
                </a:lnTo>
                <a:lnTo>
                  <a:pt x="0" y="4444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7428545" y="4900576"/>
            <a:ext cx="819626" cy="821265"/>
          </a:xfrm>
          <a:custGeom>
            <a:avLst/>
            <a:gdLst/>
            <a:ahLst/>
            <a:cxnLst/>
            <a:rect l="l" t="t" r="r" b="b"/>
            <a:pathLst>
              <a:path w="819626" h="821265">
                <a:moveTo>
                  <a:pt x="0" y="0"/>
                </a:moveTo>
                <a:lnTo>
                  <a:pt x="819626" y="0"/>
                </a:lnTo>
                <a:lnTo>
                  <a:pt x="819626" y="821266"/>
                </a:lnTo>
                <a:lnTo>
                  <a:pt x="0" y="8212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7130598" y="7309719"/>
            <a:ext cx="819626" cy="631857"/>
          </a:xfrm>
          <a:custGeom>
            <a:avLst/>
            <a:gdLst/>
            <a:ahLst/>
            <a:cxnLst/>
            <a:rect l="l" t="t" r="r" b="b"/>
            <a:pathLst>
              <a:path w="819626" h="631857">
                <a:moveTo>
                  <a:pt x="0" y="0"/>
                </a:moveTo>
                <a:lnTo>
                  <a:pt x="819626" y="0"/>
                </a:lnTo>
                <a:lnTo>
                  <a:pt x="819626" y="631857"/>
                </a:lnTo>
                <a:lnTo>
                  <a:pt x="0" y="6318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Freeform 10"/>
          <p:cNvSpPr/>
          <p:nvPr/>
        </p:nvSpPr>
        <p:spPr>
          <a:xfrm>
            <a:off x="9982273" y="4900576"/>
            <a:ext cx="718234" cy="821265"/>
          </a:xfrm>
          <a:custGeom>
            <a:avLst/>
            <a:gdLst/>
            <a:ahLst/>
            <a:cxnLst/>
            <a:rect l="l" t="t" r="r" b="b"/>
            <a:pathLst>
              <a:path w="718234" h="821265">
                <a:moveTo>
                  <a:pt x="0" y="0"/>
                </a:moveTo>
                <a:lnTo>
                  <a:pt x="718234" y="0"/>
                </a:lnTo>
                <a:lnTo>
                  <a:pt x="718234" y="821266"/>
                </a:lnTo>
                <a:lnTo>
                  <a:pt x="0" y="8212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>
          <a:xfrm>
            <a:off x="9632811" y="7215015"/>
            <a:ext cx="821265" cy="821265"/>
          </a:xfrm>
          <a:custGeom>
            <a:avLst/>
            <a:gdLst/>
            <a:ahLst/>
            <a:cxnLst/>
            <a:rect l="l" t="t" r="r" b="b"/>
            <a:pathLst>
              <a:path w="821265" h="821265">
                <a:moveTo>
                  <a:pt x="0" y="0"/>
                </a:moveTo>
                <a:lnTo>
                  <a:pt x="821266" y="0"/>
                </a:lnTo>
                <a:lnTo>
                  <a:pt x="821266" y="821265"/>
                </a:lnTo>
                <a:lnTo>
                  <a:pt x="0" y="8212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2" name="Group 12"/>
          <p:cNvGrpSpPr/>
          <p:nvPr/>
        </p:nvGrpSpPr>
        <p:grpSpPr>
          <a:xfrm>
            <a:off x="1028700" y="5580822"/>
            <a:ext cx="6676616" cy="3177528"/>
            <a:chOff x="0" y="0"/>
            <a:chExt cx="1947638" cy="9269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47638" cy="926918"/>
            </a:xfrm>
            <a:custGeom>
              <a:avLst/>
              <a:gdLst/>
              <a:ahLst/>
              <a:cxnLst/>
              <a:rect l="l" t="t" r="r" b="b"/>
              <a:pathLst>
                <a:path w="1947638" h="926918">
                  <a:moveTo>
                    <a:pt x="0" y="0"/>
                  </a:moveTo>
                  <a:lnTo>
                    <a:pt x="1947638" y="0"/>
                  </a:lnTo>
                  <a:lnTo>
                    <a:pt x="1947638" y="926918"/>
                  </a:lnTo>
                  <a:lnTo>
                    <a:pt x="0" y="926918"/>
                  </a:lnTo>
                  <a:close/>
                </a:path>
              </a:pathLst>
            </a:custGeom>
            <a:solidFill>
              <a:srgbClr val="5C8BC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947638" cy="965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7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41297" y="5687619"/>
            <a:ext cx="6680418" cy="3193439"/>
            <a:chOff x="0" y="0"/>
            <a:chExt cx="7892224" cy="37727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892161" cy="3772697"/>
            </a:xfrm>
            <a:custGeom>
              <a:avLst/>
              <a:gdLst/>
              <a:ahLst/>
              <a:cxnLst/>
              <a:rect l="l" t="t" r="r" b="b"/>
              <a:pathLst>
                <a:path w="7892161" h="3772697">
                  <a:moveTo>
                    <a:pt x="0" y="0"/>
                  </a:moveTo>
                  <a:lnTo>
                    <a:pt x="7892161" y="0"/>
                  </a:lnTo>
                  <a:lnTo>
                    <a:pt x="7892161" y="3772697"/>
                  </a:lnTo>
                  <a:lnTo>
                    <a:pt x="0" y="3772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3280" b="-13280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226903" y="860732"/>
            <a:ext cx="11834194" cy="71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4"/>
              </a:lnSpc>
            </a:pPr>
            <a:r>
              <a:rPr lang="en-US" sz="4695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Moduł 2. Dobrostan społeczności szkolnej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3107110"/>
            <a:ext cx="6809658" cy="2036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258"/>
              </a:lnSpc>
            </a:pPr>
            <a:r>
              <a:rPr lang="en-US" sz="2327">
                <a:solidFill>
                  <a:srgbClr val="00182E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Celem modułu jest realizacja różnorodnych </a:t>
            </a:r>
            <a:r>
              <a:rPr lang="en-US" sz="2327" b="1">
                <a:solidFill>
                  <a:srgbClr val="00182E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form wsparcia, w tym wsparcia psychologiczno-pedagogicznego, na rzecz dobrostanu społeczności szkolnej</a:t>
            </a:r>
            <a:r>
              <a:rPr lang="en-US" sz="2327">
                <a:solidFill>
                  <a:srgbClr val="00182E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 w szkołach, w których obowiązek szkolny albo obowiązek nauki realizują uczniowie z Ukrainy.</a:t>
            </a:r>
          </a:p>
        </p:txBody>
      </p:sp>
      <p:sp>
        <p:nvSpPr>
          <p:cNvPr id="19" name="Freeform 19"/>
          <p:cNvSpPr/>
          <p:nvPr/>
        </p:nvSpPr>
        <p:spPr>
          <a:xfrm>
            <a:off x="5259928" y="9267825"/>
            <a:ext cx="7768145" cy="1028700"/>
          </a:xfrm>
          <a:custGeom>
            <a:avLst/>
            <a:gdLst/>
            <a:ahLst/>
            <a:cxnLst/>
            <a:rect l="l" t="t" r="r" b="b"/>
            <a:pathLst>
              <a:path w="7768145" h="1028700">
                <a:moveTo>
                  <a:pt x="0" y="0"/>
                </a:moveTo>
                <a:lnTo>
                  <a:pt x="7768144" y="0"/>
                </a:lnTo>
                <a:lnTo>
                  <a:pt x="776814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34101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0" name="Freeform 20"/>
          <p:cNvSpPr/>
          <p:nvPr/>
        </p:nvSpPr>
        <p:spPr>
          <a:xfrm>
            <a:off x="9632811" y="3205917"/>
            <a:ext cx="344044" cy="344044"/>
          </a:xfrm>
          <a:custGeom>
            <a:avLst/>
            <a:gdLst/>
            <a:ahLst/>
            <a:cxnLst/>
            <a:rect l="l" t="t" r="r" b="b"/>
            <a:pathLst>
              <a:path w="344044" h="344044">
                <a:moveTo>
                  <a:pt x="0" y="0"/>
                </a:moveTo>
                <a:lnTo>
                  <a:pt x="344044" y="0"/>
                </a:lnTo>
                <a:lnTo>
                  <a:pt x="344044" y="344044"/>
                </a:lnTo>
                <a:lnTo>
                  <a:pt x="0" y="344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1" name="TextBox 21"/>
          <p:cNvSpPr txBox="1"/>
          <p:nvPr/>
        </p:nvSpPr>
        <p:spPr>
          <a:xfrm>
            <a:off x="10299396" y="3097585"/>
            <a:ext cx="6385056" cy="199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3"/>
              </a:lnSpc>
            </a:pPr>
            <a:r>
              <a:rPr lang="en-US" sz="2302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Wojewodowie – poziom regionalny:</a:t>
            </a:r>
            <a:r>
              <a:rPr lang="en-US" sz="2302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 ogłoszenie konkursów ofert na realizację działań na poziomie regionalnym– </a:t>
            </a:r>
            <a:r>
              <a:rPr lang="en-US" sz="2302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wybór operatorów wojewódzkich</a:t>
            </a:r>
            <a:r>
              <a:rPr lang="en-US" sz="2302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 (otwarty konkurs ofert na realizację zadania publicznego przez organizacje pozarządowe.)</a:t>
            </a:r>
          </a:p>
        </p:txBody>
      </p:sp>
      <p:sp>
        <p:nvSpPr>
          <p:cNvPr id="22" name="Freeform 22"/>
          <p:cNvSpPr/>
          <p:nvPr/>
        </p:nvSpPr>
        <p:spPr>
          <a:xfrm>
            <a:off x="9632811" y="5641824"/>
            <a:ext cx="344044" cy="344044"/>
          </a:xfrm>
          <a:custGeom>
            <a:avLst/>
            <a:gdLst/>
            <a:ahLst/>
            <a:cxnLst/>
            <a:rect l="l" t="t" r="r" b="b"/>
            <a:pathLst>
              <a:path w="344044" h="344044">
                <a:moveTo>
                  <a:pt x="0" y="0"/>
                </a:moveTo>
                <a:lnTo>
                  <a:pt x="344044" y="0"/>
                </a:lnTo>
                <a:lnTo>
                  <a:pt x="344044" y="344044"/>
                </a:lnTo>
                <a:lnTo>
                  <a:pt x="0" y="344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23" name="TextBox 23"/>
          <p:cNvSpPr txBox="1"/>
          <p:nvPr/>
        </p:nvSpPr>
        <p:spPr>
          <a:xfrm>
            <a:off x="10299396" y="5523672"/>
            <a:ext cx="6385056" cy="2398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3"/>
              </a:lnSpc>
            </a:pPr>
            <a:r>
              <a:rPr lang="en-US" sz="2302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IBE-PIB – poziom centralny:</a:t>
            </a:r>
            <a:r>
              <a:rPr lang="en-US" sz="2302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 opracowanie materiałów metodycznych, w oparciu o które operatorzy regionalni będą realizowali wsparcie bezpośrednie; badania poziomu znajomości języka polskiego, badania w zakresie zmian w poczuciu przynależności.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8146864" y="-8519927"/>
            <a:ext cx="1994271" cy="18288000"/>
            <a:chOff x="0" y="0"/>
            <a:chExt cx="525240" cy="48165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5240" cy="4816592"/>
            </a:xfrm>
            <a:custGeom>
              <a:avLst/>
              <a:gdLst/>
              <a:ahLst/>
              <a:cxnLst/>
              <a:rect l="l" t="t" r="r" b="b"/>
              <a:pathLst>
                <a:path w="525240" h="4816592">
                  <a:moveTo>
                    <a:pt x="0" y="0"/>
                  </a:moveTo>
                  <a:lnTo>
                    <a:pt x="525240" y="0"/>
                  </a:lnTo>
                  <a:lnTo>
                    <a:pt x="525240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02305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525240" cy="49023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76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6308163" y="501781"/>
            <a:ext cx="951137" cy="444437"/>
          </a:xfrm>
          <a:custGeom>
            <a:avLst/>
            <a:gdLst/>
            <a:ahLst/>
            <a:cxnLst/>
            <a:rect l="l" t="t" r="r" b="b"/>
            <a:pathLst>
              <a:path w="951137" h="444437">
                <a:moveTo>
                  <a:pt x="0" y="0"/>
                </a:moveTo>
                <a:lnTo>
                  <a:pt x="951137" y="0"/>
                </a:lnTo>
                <a:lnTo>
                  <a:pt x="951137" y="444437"/>
                </a:lnTo>
                <a:lnTo>
                  <a:pt x="0" y="444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7" name="Freeform 7"/>
          <p:cNvSpPr/>
          <p:nvPr/>
        </p:nvSpPr>
        <p:spPr>
          <a:xfrm>
            <a:off x="1027991" y="501781"/>
            <a:ext cx="951137" cy="444437"/>
          </a:xfrm>
          <a:custGeom>
            <a:avLst/>
            <a:gdLst/>
            <a:ahLst/>
            <a:cxnLst/>
            <a:rect l="l" t="t" r="r" b="b"/>
            <a:pathLst>
              <a:path w="951137" h="444437">
                <a:moveTo>
                  <a:pt x="0" y="0"/>
                </a:moveTo>
                <a:lnTo>
                  <a:pt x="951137" y="0"/>
                </a:lnTo>
                <a:lnTo>
                  <a:pt x="951137" y="444437"/>
                </a:lnTo>
                <a:lnTo>
                  <a:pt x="0" y="444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TextBox 8"/>
          <p:cNvSpPr txBox="1"/>
          <p:nvPr/>
        </p:nvSpPr>
        <p:spPr>
          <a:xfrm>
            <a:off x="3226903" y="185837"/>
            <a:ext cx="11834194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634"/>
              </a:lnSpc>
            </a:pPr>
            <a:r>
              <a:rPr lang="en-US" sz="4695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Moduł 2. Dobrostan społeczności szkolnej</a:t>
            </a:r>
          </a:p>
          <a:p>
            <a:pPr marL="0" lvl="0" indent="0" algn="ctr">
              <a:lnSpc>
                <a:spcPts val="2874"/>
              </a:lnSpc>
            </a:pPr>
            <a:r>
              <a:rPr lang="en-US" sz="2395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organizacje pozarządowe biorące udział w programie jako Operatorzy Wojewódzcy</a:t>
            </a:r>
          </a:p>
        </p:txBody>
      </p:sp>
      <p:sp>
        <p:nvSpPr>
          <p:cNvPr id="9" name="Freeform 9"/>
          <p:cNvSpPr/>
          <p:nvPr/>
        </p:nvSpPr>
        <p:spPr>
          <a:xfrm>
            <a:off x="5259928" y="9267825"/>
            <a:ext cx="7768145" cy="1028700"/>
          </a:xfrm>
          <a:custGeom>
            <a:avLst/>
            <a:gdLst/>
            <a:ahLst/>
            <a:cxnLst/>
            <a:rect l="l" t="t" r="r" b="b"/>
            <a:pathLst>
              <a:path w="7768145" h="1028700">
                <a:moveTo>
                  <a:pt x="0" y="0"/>
                </a:moveTo>
                <a:lnTo>
                  <a:pt x="7768144" y="0"/>
                </a:lnTo>
                <a:lnTo>
                  <a:pt x="7768144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4101"/>
            </a:stretch>
          </a:blipFill>
        </p:spPr>
        <p:txBody>
          <a:bodyPr/>
          <a:lstStyle/>
          <a:p>
            <a:endParaRPr lang="pl-PL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2084527" y="1899401"/>
          <a:ext cx="14118947" cy="7094356"/>
        </p:xfrm>
        <a:graphic>
          <a:graphicData uri="http://schemas.openxmlformats.org/drawingml/2006/table">
            <a:tbl>
              <a:tblPr/>
              <a:tblGrid>
                <a:gridCol w="14118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6961">
                <a:tc>
                  <a:txBody>
                    <a:bodyPr/>
                    <a:lstStyle/>
                    <a:p>
                      <a:pPr algn="ctr">
                        <a:lnSpc>
                          <a:spcPts val="2289"/>
                        </a:lnSpc>
                        <a:defRPr/>
                      </a:pPr>
                      <a:r>
                        <a:rPr lang="en-US" sz="1907" b="1">
                          <a:solidFill>
                            <a:srgbClr val="FFFFFF"/>
                          </a:solidFill>
                          <a:latin typeface="Lato Bold"/>
                          <a:ea typeface="Lato Bold"/>
                          <a:cs typeface="Lato Bold"/>
                          <a:sym typeface="Lato Bold"/>
                        </a:rPr>
                        <a:t>Operatorzy Wojewódzcy</a:t>
                      </a:r>
                      <a:endParaRPr lang="en-US" sz="1100"/>
                    </a:p>
                  </a:txBody>
                  <a:tcPr marL="37265" marR="37265" marT="37265" marB="37265" anchor="ctr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8B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Fundacja Ukraina (Lider), Fundacja Dom Pokoju, Fundacja Centrum Edukacji Obywatelskiej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Instytut Studiów Strategicznych Kraków i Fundacja Europejskie Centrum Współpracy Młodzieży Toruń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Stowarzyszenie HOMO FABER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Fundacja Instytut Edukacji Pozytywnej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6571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Instytut Studiów Strategicznych (Lider), Niezależny Instytut Edukacji Emocjonalnej, Stowarzyszenie Na Rzecz Imigranckich Rodzin Osób z Niepełnosprawnością PATCHWORK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Fundacja Centrum Edukacji Obywatelskiej (Lider), Fundacja Polskie Forum Migracyjne, Fundacja „Ukraiński Dom”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"Piastun" Fundacja na rzecz dzieci młodzieży 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Związek Ukraińców w Polsce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Fundacja Ogólnopolski Operator Oświaty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06571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Fundacja Rozwoju Młodego Pokolenia (Lider), </a:t>
                      </a:r>
                      <a:r>
                        <a:rPr lang="en-US" sz="1707">
                          <a:solidFill>
                            <a:srgbClr val="00000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 </a:t>
                      </a: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Stowarzyszenie Towarzystwo Przyjaciół Bielska-Białej i Podbeskidzia, Fundacja Mozaika Inicjatyw Lokalnych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Stowarzyszenie Integracja Europa – Wschód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8768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Fundacja "Dwa Skrzydła"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706571">
                <a:tc>
                  <a:txBody>
                    <a:bodyPr/>
                    <a:lstStyle/>
                    <a:p>
                      <a:pPr algn="l">
                        <a:lnSpc>
                          <a:spcPts val="2049"/>
                        </a:lnSpc>
                        <a:defRPr/>
                      </a:pPr>
                      <a:r>
                        <a:rPr lang="en-US" sz="1707">
                          <a:solidFill>
                            <a:srgbClr val="0070C0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Fundacja Migrant Info Point (Lider) realizujący zadania wspólnie z: Stowarzyszenie Wielkopolskich Asystentów Międzykulturowych SWAM, Fundacja Pomocy, Wzajemnej „Barka”, Fundacja Leszno dla Ukrainy.</a:t>
                      </a:r>
                      <a:endParaRPr lang="en-US" sz="1100"/>
                    </a:p>
                  </a:txBody>
                  <a:tcPr marL="37265" marR="37265" marT="37265" marB="37265" anchor="b">
                    <a:lnL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28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1028700" y="5894703"/>
            <a:ext cx="336633" cy="336633"/>
          </a:xfrm>
          <a:custGeom>
            <a:avLst/>
            <a:gdLst/>
            <a:ahLst/>
            <a:cxnLst/>
            <a:rect l="l" t="t" r="r" b="b"/>
            <a:pathLst>
              <a:path w="336633" h="336633">
                <a:moveTo>
                  <a:pt x="0" y="0"/>
                </a:moveTo>
                <a:lnTo>
                  <a:pt x="336633" y="0"/>
                </a:lnTo>
                <a:lnTo>
                  <a:pt x="336633" y="336633"/>
                </a:lnTo>
                <a:lnTo>
                  <a:pt x="0" y="336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4" name="Group 4"/>
          <p:cNvGrpSpPr/>
          <p:nvPr/>
        </p:nvGrpSpPr>
        <p:grpSpPr>
          <a:xfrm>
            <a:off x="10511620" y="-121030"/>
            <a:ext cx="8267213" cy="10594675"/>
            <a:chOff x="0" y="0"/>
            <a:chExt cx="2177373" cy="27903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77373" cy="2790367"/>
            </a:xfrm>
            <a:custGeom>
              <a:avLst/>
              <a:gdLst/>
              <a:ahLst/>
              <a:cxnLst/>
              <a:rect l="l" t="t" r="r" b="b"/>
              <a:pathLst>
                <a:path w="2177373" h="2790367">
                  <a:moveTo>
                    <a:pt x="0" y="0"/>
                  </a:moveTo>
                  <a:lnTo>
                    <a:pt x="2177373" y="0"/>
                  </a:lnTo>
                  <a:lnTo>
                    <a:pt x="2177373" y="2790367"/>
                  </a:lnTo>
                  <a:lnTo>
                    <a:pt x="0" y="2790367"/>
                  </a:lnTo>
                  <a:close/>
                </a:path>
              </a:pathLst>
            </a:custGeom>
            <a:solidFill>
              <a:srgbClr val="02305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0"/>
              <a:ext cx="2177373" cy="28856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927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-5762588" y="4151349"/>
            <a:ext cx="10267398" cy="2003904"/>
          </a:xfrm>
          <a:custGeom>
            <a:avLst/>
            <a:gdLst/>
            <a:ahLst/>
            <a:cxnLst/>
            <a:rect l="l" t="t" r="r" b="b"/>
            <a:pathLst>
              <a:path w="10267398" h="2003904">
                <a:moveTo>
                  <a:pt x="0" y="0"/>
                </a:moveTo>
                <a:lnTo>
                  <a:pt x="10267397" y="0"/>
                </a:lnTo>
                <a:lnTo>
                  <a:pt x="10267397" y="2003904"/>
                </a:lnTo>
                <a:lnTo>
                  <a:pt x="0" y="20039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97174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8" name="Freeform 8"/>
          <p:cNvSpPr/>
          <p:nvPr/>
        </p:nvSpPr>
        <p:spPr>
          <a:xfrm>
            <a:off x="16783732" y="8872368"/>
            <a:ext cx="951137" cy="444437"/>
          </a:xfrm>
          <a:custGeom>
            <a:avLst/>
            <a:gdLst/>
            <a:ahLst/>
            <a:cxnLst/>
            <a:rect l="l" t="t" r="r" b="b"/>
            <a:pathLst>
              <a:path w="951137" h="444437">
                <a:moveTo>
                  <a:pt x="0" y="0"/>
                </a:moveTo>
                <a:lnTo>
                  <a:pt x="951136" y="0"/>
                </a:lnTo>
                <a:lnTo>
                  <a:pt x="951136" y="444437"/>
                </a:lnTo>
                <a:lnTo>
                  <a:pt x="0" y="4444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9" name="Freeform 9"/>
          <p:cNvSpPr/>
          <p:nvPr/>
        </p:nvSpPr>
        <p:spPr>
          <a:xfrm>
            <a:off x="10248374" y="1038501"/>
            <a:ext cx="6280830" cy="8229600"/>
          </a:xfrm>
          <a:custGeom>
            <a:avLst/>
            <a:gdLst/>
            <a:ahLst/>
            <a:cxnLst/>
            <a:rect l="l" t="t" r="r" b="b"/>
            <a:pathLst>
              <a:path w="6280830" h="8229600">
                <a:moveTo>
                  <a:pt x="0" y="0"/>
                </a:moveTo>
                <a:lnTo>
                  <a:pt x="6280830" y="0"/>
                </a:lnTo>
                <a:lnTo>
                  <a:pt x="62808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0727" r="-36306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0" name="TextBox 10"/>
          <p:cNvSpPr txBox="1"/>
          <p:nvPr/>
        </p:nvSpPr>
        <p:spPr>
          <a:xfrm>
            <a:off x="1028700" y="4631054"/>
            <a:ext cx="8233405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40"/>
              </a:lnSpc>
            </a:pPr>
            <a:r>
              <a:rPr lang="en-US" sz="2100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ORE - Ośrodek Rozwoju Edukacji - przygotowywanie postępowania przetargowego na realizację działań na poziomie regionalnym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80927" y="5787389"/>
            <a:ext cx="687585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</a:pPr>
            <a:r>
              <a:rPr lang="en-US" sz="2000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wybór operatorów regionalnych na podstawie ustawy </a:t>
            </a:r>
          </a:p>
          <a:p>
            <a:pPr marL="0" lvl="0" indent="0" algn="l">
              <a:lnSpc>
                <a:spcPts val="2800"/>
              </a:lnSpc>
            </a:pPr>
            <a:r>
              <a:rPr lang="en-US" sz="2000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z dnia 11 września 2019 r. – Prawo zamówień publicznych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016995"/>
            <a:ext cx="8315211" cy="497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66"/>
              </a:lnSpc>
            </a:pPr>
            <a:r>
              <a:rPr lang="en-US" sz="3221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Moduł 3. Doskonalenie kadr systemu oświaty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999826"/>
            <a:ext cx="8233405" cy="2212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979"/>
              </a:lnSpc>
            </a:pPr>
            <a:r>
              <a:rPr lang="en-US" sz="2128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Celem modułu jest wsparcie szkół, do których uczęszczają uczniowie </a:t>
            </a:r>
          </a:p>
          <a:p>
            <a:pPr marL="0" lvl="0" indent="0" algn="just">
              <a:lnSpc>
                <a:spcPts val="2979"/>
              </a:lnSpc>
            </a:pPr>
            <a:r>
              <a:rPr lang="en-US" sz="2128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i uczennice z Ukrainy, przez </a:t>
            </a:r>
            <a:r>
              <a:rPr lang="en-US" sz="2128" b="1">
                <a:solidFill>
                  <a:srgbClr val="00182E"/>
                </a:solidFill>
                <a:latin typeface="Lato Bold"/>
                <a:ea typeface="Lato Bold"/>
                <a:cs typeface="Lato Bold"/>
                <a:sym typeface="Lato Bold"/>
              </a:rPr>
              <a:t>podniesienie kompetencji zawodowych kadr systemu oświaty</a:t>
            </a:r>
            <a:r>
              <a:rPr lang="en-US" sz="2128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 w celu skutecznej integracji uczniów i uczennic z doświadczeniem migracji lub uchodźstwa, zapewnienia im równych szans edukacyjnych oraz budowania otwartego i wspierającego środowiska szkolnego.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183651" y="9258300"/>
            <a:ext cx="7451148" cy="1028700"/>
          </a:xfrm>
          <a:custGeom>
            <a:avLst/>
            <a:gdLst/>
            <a:ahLst/>
            <a:cxnLst/>
            <a:rect l="l" t="t" r="r" b="b"/>
            <a:pathLst>
              <a:path w="7451148" h="1028700">
                <a:moveTo>
                  <a:pt x="0" y="0"/>
                </a:moveTo>
                <a:lnTo>
                  <a:pt x="7451148" y="0"/>
                </a:lnTo>
                <a:lnTo>
                  <a:pt x="7451148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39806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5" name="Freeform 15"/>
          <p:cNvSpPr/>
          <p:nvPr/>
        </p:nvSpPr>
        <p:spPr>
          <a:xfrm>
            <a:off x="1028700" y="7015478"/>
            <a:ext cx="336633" cy="336633"/>
          </a:xfrm>
          <a:custGeom>
            <a:avLst/>
            <a:gdLst/>
            <a:ahLst/>
            <a:cxnLst/>
            <a:rect l="l" t="t" r="r" b="b"/>
            <a:pathLst>
              <a:path w="336633" h="336633">
                <a:moveTo>
                  <a:pt x="0" y="0"/>
                </a:moveTo>
                <a:lnTo>
                  <a:pt x="336633" y="0"/>
                </a:lnTo>
                <a:lnTo>
                  <a:pt x="336633" y="336633"/>
                </a:lnTo>
                <a:lnTo>
                  <a:pt x="0" y="336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TextBox 16"/>
          <p:cNvSpPr txBox="1"/>
          <p:nvPr/>
        </p:nvSpPr>
        <p:spPr>
          <a:xfrm>
            <a:off x="1680927" y="6908164"/>
            <a:ext cx="7151700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</a:pPr>
            <a:r>
              <a:rPr lang="en-US" sz="2000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szkolenia dla kadry kierowniczej szkół oraz kuratorów oświaty wzmacniające kompetencje liderów edukacyjnych w zakresie efektywnego zarządzania szkołą różnorodną narodowościowo</a:t>
            </a:r>
          </a:p>
          <a:p>
            <a:pPr marL="0" lvl="0" indent="0" algn="l">
              <a:lnSpc>
                <a:spcPts val="2800"/>
              </a:lnSpc>
            </a:pPr>
            <a:r>
              <a:rPr lang="en-US" sz="2000">
                <a:solidFill>
                  <a:srgbClr val="00182E"/>
                </a:solidFill>
                <a:latin typeface="Lato"/>
                <a:ea typeface="Lato"/>
                <a:cs typeface="Lato"/>
                <a:sym typeface="Lato"/>
              </a:rPr>
              <a:t>i kulturowo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10287000" y="18288000"/>
                </a:lnTo>
                <a:lnTo>
                  <a:pt x="0" y="18288000"/>
                </a:lnTo>
                <a:lnTo>
                  <a:pt x="0" y="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l="-12888" r="-12888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-527619" y="0"/>
            <a:ext cx="20503556" cy="10827333"/>
            <a:chOff x="0" y="0"/>
            <a:chExt cx="5400114" cy="28516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00113" cy="2851643"/>
            </a:xfrm>
            <a:custGeom>
              <a:avLst/>
              <a:gdLst/>
              <a:ahLst/>
              <a:cxnLst/>
              <a:rect l="l" t="t" r="r" b="b"/>
              <a:pathLst>
                <a:path w="5400113" h="2851643">
                  <a:moveTo>
                    <a:pt x="0" y="0"/>
                  </a:moveTo>
                  <a:lnTo>
                    <a:pt x="5400113" y="0"/>
                  </a:lnTo>
                  <a:lnTo>
                    <a:pt x="5400113" y="2851643"/>
                  </a:lnTo>
                  <a:lnTo>
                    <a:pt x="0" y="2851643"/>
                  </a:lnTo>
                  <a:close/>
                </a:path>
              </a:pathLst>
            </a:custGeom>
            <a:solidFill>
              <a:srgbClr val="02305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0"/>
              <a:ext cx="5400114" cy="29468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927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10039350"/>
            <a:ext cx="18288000" cy="1575966"/>
            <a:chOff x="0" y="0"/>
            <a:chExt cx="4816593" cy="4150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415069"/>
            </a:xfrm>
            <a:custGeom>
              <a:avLst/>
              <a:gdLst/>
              <a:ahLst/>
              <a:cxnLst/>
              <a:rect l="l" t="t" r="r" b="b"/>
              <a:pathLst>
                <a:path w="4816592" h="415069">
                  <a:moveTo>
                    <a:pt x="0" y="0"/>
                  </a:moveTo>
                  <a:lnTo>
                    <a:pt x="4816592" y="0"/>
                  </a:lnTo>
                  <a:lnTo>
                    <a:pt x="4816592" y="415069"/>
                  </a:lnTo>
                  <a:lnTo>
                    <a:pt x="0" y="415069"/>
                  </a:lnTo>
                  <a:close/>
                </a:path>
              </a:pathLst>
            </a:custGeom>
            <a:solidFill>
              <a:srgbClr val="5C8BC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816593" cy="4531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7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025868" y="3807778"/>
            <a:ext cx="10236264" cy="2595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7"/>
              </a:lnSpc>
            </a:pPr>
            <a:r>
              <a:rPr lang="en-US" sz="345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Dziękuję za uwagę!</a:t>
            </a:r>
          </a:p>
          <a:p>
            <a:pPr algn="ctr">
              <a:lnSpc>
                <a:spcPts val="4147"/>
              </a:lnSpc>
            </a:pPr>
            <a:endParaRPr lang="en-US" sz="3456" b="1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ctr">
              <a:lnSpc>
                <a:spcPts val="4147"/>
              </a:lnSpc>
            </a:pPr>
            <a:r>
              <a:rPr lang="en-US" sz="345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Paulina Piechna-Więckiewicz</a:t>
            </a:r>
          </a:p>
          <a:p>
            <a:pPr marL="0" lvl="0" indent="0" algn="ctr">
              <a:lnSpc>
                <a:spcPts val="4147"/>
              </a:lnSpc>
            </a:pPr>
            <a:r>
              <a:rPr lang="en-US" sz="345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Podsekretarz Stanu </a:t>
            </a:r>
          </a:p>
          <a:p>
            <a:pPr marL="0" lvl="0" indent="0" algn="ctr">
              <a:lnSpc>
                <a:spcPts val="4147"/>
              </a:lnSpc>
            </a:pPr>
            <a:r>
              <a:rPr lang="en-US" sz="345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w Ministerstwie Edukacji Narodowej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Niestandardowy</PresentationFormat>
  <Paragraphs>62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8" baseType="lpstr">
      <vt:lpstr>Lato Heavy</vt:lpstr>
      <vt:lpstr>Source Sans Pro Bold</vt:lpstr>
      <vt:lpstr>Arial</vt:lpstr>
      <vt:lpstr>Lato Heavy Italics</vt:lpstr>
      <vt:lpstr>Source Sans Pro</vt:lpstr>
      <vt:lpstr>Calibri</vt:lpstr>
      <vt:lpstr>Lato Bold</vt:lpstr>
      <vt:lpstr>Lato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Czym jest i jak działa Rządowy program wyrównywania szans edukacyjnych dzieci i młodzieży „Przyjazna szkoła” w latach 2025-2027 ? Warszawa, 7 września 2026 r.</dc:title>
  <dc:creator>Bilińska Edyta</dc:creator>
  <cp:lastModifiedBy>Bilińska Edyta</cp:lastModifiedBy>
  <cp:revision>1</cp:revision>
  <dcterms:created xsi:type="dcterms:W3CDTF">2006-08-16T00:00:00Z</dcterms:created>
  <dcterms:modified xsi:type="dcterms:W3CDTF">2026-09-03T12:24:43Z</dcterms:modified>
  <dc:identifier>DAHUDRWS-S0</dc:identifier>
</cp:coreProperties>
</file>