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8" r:id="rId2"/>
    <p:sldId id="557" r:id="rId3"/>
    <p:sldId id="542" r:id="rId4"/>
    <p:sldId id="559" r:id="rId5"/>
    <p:sldId id="560" r:id="rId6"/>
    <p:sldId id="561" r:id="rId7"/>
    <p:sldId id="541" r:id="rId8"/>
    <p:sldId id="562" r:id="rId9"/>
    <p:sldId id="563" r:id="rId10"/>
    <p:sldId id="564" r:id="rId11"/>
    <p:sldId id="567" r:id="rId12"/>
    <p:sldId id="566" r:id="rId13"/>
    <p:sldId id="548" r:id="rId14"/>
    <p:sldId id="568" r:id="rId15"/>
    <p:sldId id="569" r:id="rId16"/>
    <p:sldId id="549" r:id="rId17"/>
    <p:sldId id="570" r:id="rId18"/>
    <p:sldId id="558" r:id="rId19"/>
  </p:sldIdLst>
  <p:sldSz cx="12192000" cy="6858000"/>
  <p:notesSz cx="6794500" cy="9906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DA9A94C1-D663-435A-9280-C08F006DFC6C}">
          <p14:sldIdLst>
            <p14:sldId id="288"/>
            <p14:sldId id="557"/>
            <p14:sldId id="542"/>
            <p14:sldId id="559"/>
            <p14:sldId id="560"/>
            <p14:sldId id="561"/>
          </p14:sldIdLst>
        </p14:section>
        <p14:section name="Sekcja bez tytułu" id="{33010BFF-DC62-4D01-9441-1A6DB8B9DECF}">
          <p14:sldIdLst>
            <p14:sldId id="541"/>
            <p14:sldId id="562"/>
            <p14:sldId id="563"/>
            <p14:sldId id="564"/>
            <p14:sldId id="567"/>
            <p14:sldId id="566"/>
            <p14:sldId id="548"/>
            <p14:sldId id="568"/>
            <p14:sldId id="569"/>
            <p14:sldId id="549"/>
            <p14:sldId id="570"/>
            <p14:sldId id="5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ych Weronika" initials="ZW" lastIdx="53" clrIdx="0">
    <p:extLst>
      <p:ext uri="{19B8F6BF-5375-455C-9EA6-DF929625EA0E}">
        <p15:presenceInfo xmlns:p15="http://schemas.microsoft.com/office/powerpoint/2012/main" userId="S::weronika.zych@mrips.gov.pl::0050d8a1-a9e0-4b8d-ab78-eea17d749560" providerId="AD"/>
      </p:ext>
    </p:extLst>
  </p:cmAuthor>
  <p:cmAuthor id="2" name="Kolega Magdalena" initials="KM" lastIdx="36" clrIdx="1">
    <p:extLst>
      <p:ext uri="{19B8F6BF-5375-455C-9EA6-DF929625EA0E}">
        <p15:presenceInfo xmlns:p15="http://schemas.microsoft.com/office/powerpoint/2012/main" userId="S-1-5-21-1644749857-4167005408-139124366-6165" providerId="AD"/>
      </p:ext>
    </p:extLst>
  </p:cmAuthor>
  <p:cmAuthor id="3" name="Kehl Joanna" initials="KJ" lastIdx="1" clrIdx="2">
    <p:extLst>
      <p:ext uri="{19B8F6BF-5375-455C-9EA6-DF929625EA0E}">
        <p15:presenceInfo xmlns:p15="http://schemas.microsoft.com/office/powerpoint/2012/main" userId="S::joanna.kehl@mrips.gov.pl::dba85569-7828-4981-b391-290c03851c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CFD5EA"/>
    <a:srgbClr val="E9EBF5"/>
    <a:srgbClr val="FB69F8"/>
    <a:srgbClr val="38FEE2"/>
    <a:srgbClr val="3DFFFD"/>
    <a:srgbClr val="A11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165" autoAdjust="0"/>
  </p:normalViewPr>
  <p:slideViewPr>
    <p:cSldViewPr snapToGrid="0">
      <p:cViewPr varScale="1">
        <p:scale>
          <a:sx n="103" d="100"/>
          <a:sy n="103" d="100"/>
        </p:scale>
        <p:origin x="91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5EAAB5-FAC9-407F-B2EC-DF2550D5C64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018B683-E287-48D5-B675-56561CE676D2}">
      <dgm:prSet custT="1"/>
      <dgm:spPr/>
      <dgm:t>
        <a:bodyPr/>
        <a:lstStyle/>
        <a:p>
          <a:pPr>
            <a:lnSpc>
              <a:spcPct val="90000"/>
            </a:lnSpc>
          </a:pPr>
          <a:endParaRPr lang="pl-PL" sz="1200" b="1" dirty="0"/>
        </a:p>
        <a:p>
          <a:pPr>
            <a:lnSpc>
              <a:spcPct val="90000"/>
            </a:lnSpc>
          </a:pPr>
          <a:r>
            <a:rPr lang="pl-PL" sz="1200" b="1" dirty="0"/>
            <a:t>Krok 1</a:t>
          </a:r>
        </a:p>
        <a:p>
          <a:pPr>
            <a:lnSpc>
              <a:spcPct val="100000"/>
            </a:lnSpc>
          </a:pPr>
          <a:r>
            <a:rPr lang="pl-PL" sz="1000" dirty="0"/>
            <a:t>Złóż wniosek RKZ-1 w trybie </a:t>
          </a:r>
          <a:r>
            <a:rPr lang="pl-PL" sz="1000" b="0" i="1" baseline="0" dirty="0"/>
            <a:t>Rejestracja instytucji opieki utworzonej w ramach programu Aktywny Maluch 2022-2029 (wcześniej MALUCH+ 2022-2029).</a:t>
          </a:r>
          <a:endParaRPr lang="pl-PL" sz="1000" i="1" dirty="0"/>
        </a:p>
      </dgm:t>
    </dgm:pt>
    <dgm:pt modelId="{69DF26D1-3AC3-4237-960A-F2FEB86D2E57}" type="parTrans" cxnId="{E9BF9E2C-DEA0-4DFA-A2A3-7E38E7C2D7F3}">
      <dgm:prSet/>
      <dgm:spPr/>
      <dgm:t>
        <a:bodyPr/>
        <a:lstStyle/>
        <a:p>
          <a:endParaRPr lang="pl-PL"/>
        </a:p>
      </dgm:t>
    </dgm:pt>
    <dgm:pt modelId="{E179A045-4370-472B-98C5-BEB1DF72868A}" type="sibTrans" cxnId="{E9BF9E2C-DEA0-4DFA-A2A3-7E38E7C2D7F3}">
      <dgm:prSet/>
      <dgm:spPr/>
      <dgm:t>
        <a:bodyPr/>
        <a:lstStyle/>
        <a:p>
          <a:endParaRPr lang="pl-PL"/>
        </a:p>
      </dgm:t>
    </dgm:pt>
    <dgm:pt modelId="{417C0AC7-6968-4DC0-9EA9-607C409ABC6A}">
      <dgm:prSet custT="1"/>
      <dgm:spPr/>
      <dgm:t>
        <a:bodyPr/>
        <a:lstStyle/>
        <a:p>
          <a:r>
            <a:rPr lang="pl-PL" sz="1200" b="1" dirty="0"/>
            <a:t> </a:t>
          </a:r>
        </a:p>
        <a:p>
          <a:r>
            <a:rPr lang="pl-PL" sz="1000" i="1" dirty="0"/>
            <a:t>Poczekaj na weryfikację </a:t>
          </a:r>
          <a:br>
            <a:rPr lang="pl-PL" sz="1000" i="1" dirty="0"/>
          </a:br>
          <a:r>
            <a:rPr lang="pl-PL" sz="1000" i="1" dirty="0"/>
            <a:t>i akceptację wniosku przez gminę.</a:t>
          </a:r>
        </a:p>
      </dgm:t>
    </dgm:pt>
    <dgm:pt modelId="{996CC1B9-801D-4EDC-87C2-11AA2C6E58C3}" type="parTrans" cxnId="{AA014C97-E522-462B-9037-B9B1AC6D583A}">
      <dgm:prSet/>
      <dgm:spPr/>
      <dgm:t>
        <a:bodyPr/>
        <a:lstStyle/>
        <a:p>
          <a:endParaRPr lang="pl-PL"/>
        </a:p>
      </dgm:t>
    </dgm:pt>
    <dgm:pt modelId="{F2CD1959-FD3A-483A-A4C7-6F7B0167E9C6}" type="sibTrans" cxnId="{AA014C97-E522-462B-9037-B9B1AC6D583A}">
      <dgm:prSet/>
      <dgm:spPr/>
      <dgm:t>
        <a:bodyPr/>
        <a:lstStyle/>
        <a:p>
          <a:endParaRPr lang="pl-PL"/>
        </a:p>
      </dgm:t>
    </dgm:pt>
    <dgm:pt modelId="{DE19D297-594A-41B5-B566-95188765637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000" b="0" i="1" u="none" dirty="0"/>
            <a:t>Dokonanie wpisu przez gminę oznacza formalne zakończenie zadania tworzenia miejsc opieki.</a:t>
          </a:r>
          <a:r>
            <a:rPr lang="pl-PL" sz="600" b="1" i="1" u="sng" dirty="0"/>
            <a:t> </a:t>
          </a:r>
        </a:p>
      </dgm:t>
    </dgm:pt>
    <dgm:pt modelId="{49E480F4-DE71-4609-A751-75F24290A15F}" type="parTrans" cxnId="{51004ADD-CEE7-4BB9-928B-F4667F5A8AC8}">
      <dgm:prSet/>
      <dgm:spPr/>
      <dgm:t>
        <a:bodyPr/>
        <a:lstStyle/>
        <a:p>
          <a:endParaRPr lang="pl-PL"/>
        </a:p>
      </dgm:t>
    </dgm:pt>
    <dgm:pt modelId="{ED915E84-D409-4E84-AA95-7BF7FBEFE53D}" type="sibTrans" cxnId="{51004ADD-CEE7-4BB9-928B-F4667F5A8AC8}">
      <dgm:prSet/>
      <dgm:spPr/>
      <dgm:t>
        <a:bodyPr/>
        <a:lstStyle/>
        <a:p>
          <a:endParaRPr lang="pl-PL"/>
        </a:p>
      </dgm:t>
    </dgm:pt>
    <dgm:pt modelId="{DE7175E3-2730-4882-BAAE-980C50C0FC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200" b="1" dirty="0"/>
            <a:t>Krok 2</a:t>
          </a:r>
        </a:p>
        <a:p>
          <a:pPr>
            <a:lnSpc>
              <a:spcPct val="100000"/>
            </a:lnSpc>
          </a:pPr>
          <a:r>
            <a:rPr lang="pl-PL" sz="1000" dirty="0"/>
            <a:t>Monitoruj funkcjonowanie miejsc opieki – co miesiąc (do 5. dnia roboczego miesiąca wg stanu za miesiąc poprzedni) i składaj RKZ-2  w trybie </a:t>
          </a:r>
          <a:r>
            <a:rPr lang="pl-PL" sz="1000" b="0" i="1" baseline="0" dirty="0"/>
            <a:t>Dane o miejscach opieki utworzonych w ramach programu Aktywny Maluch 2022-2029 (wcześniej MALUCH+ 2022-2029) (monitoring)</a:t>
          </a:r>
          <a:endParaRPr lang="pl-PL" sz="1000" dirty="0"/>
        </a:p>
      </dgm:t>
    </dgm:pt>
    <dgm:pt modelId="{EF0586D2-1B45-457E-AC9D-AE8C60B10C53}" type="parTrans" cxnId="{0EBC0D5A-C229-48F1-ADDD-5F6968517AE5}">
      <dgm:prSet/>
      <dgm:spPr/>
      <dgm:t>
        <a:bodyPr/>
        <a:lstStyle/>
        <a:p>
          <a:endParaRPr lang="pl-PL"/>
        </a:p>
      </dgm:t>
    </dgm:pt>
    <dgm:pt modelId="{B3430C86-09A9-4F79-8A58-CBFBA2D92FD2}" type="sibTrans" cxnId="{0EBC0D5A-C229-48F1-ADDD-5F6968517AE5}">
      <dgm:prSet/>
      <dgm:spPr/>
      <dgm:t>
        <a:bodyPr/>
        <a:lstStyle/>
        <a:p>
          <a:endParaRPr lang="pl-PL"/>
        </a:p>
      </dgm:t>
    </dgm:pt>
    <dgm:pt modelId="{3D3FDC08-D196-4B7E-90A6-6D5493189EB1}" type="pres">
      <dgm:prSet presAssocID="{445EAAB5-FAC9-407F-B2EC-DF2550D5C642}" presName="Name0" presStyleCnt="0">
        <dgm:presLayoutVars>
          <dgm:dir/>
          <dgm:resizeHandles val="exact"/>
        </dgm:presLayoutVars>
      </dgm:prSet>
      <dgm:spPr/>
    </dgm:pt>
    <dgm:pt modelId="{987CB7EF-55A4-4CC5-AD6C-8F294E918393}" type="pres">
      <dgm:prSet presAssocID="{5018B683-E287-48D5-B675-56561CE676D2}" presName="node" presStyleLbl="node1" presStyleIdx="0" presStyleCnt="4" custScaleX="101275" custScaleY="91456">
        <dgm:presLayoutVars>
          <dgm:bulletEnabled val="1"/>
        </dgm:presLayoutVars>
      </dgm:prSet>
      <dgm:spPr/>
    </dgm:pt>
    <dgm:pt modelId="{4B103F09-735B-444C-95FD-8C79B120E887}" type="pres">
      <dgm:prSet presAssocID="{E179A045-4370-472B-98C5-BEB1DF72868A}" presName="sibTrans" presStyleLbl="sibTrans2D1" presStyleIdx="0" presStyleCnt="3"/>
      <dgm:spPr/>
    </dgm:pt>
    <dgm:pt modelId="{1CC472ED-0B84-4A86-B864-A90E055AC9DB}" type="pres">
      <dgm:prSet presAssocID="{E179A045-4370-472B-98C5-BEB1DF72868A}" presName="connectorText" presStyleLbl="sibTrans2D1" presStyleIdx="0" presStyleCnt="3"/>
      <dgm:spPr/>
    </dgm:pt>
    <dgm:pt modelId="{02C92EC2-A150-4036-94B1-8A74CB76048C}" type="pres">
      <dgm:prSet presAssocID="{417C0AC7-6968-4DC0-9EA9-607C409ABC6A}" presName="node" presStyleLbl="node1" presStyleIdx="1" presStyleCnt="4" custScaleX="94609" custScaleY="64195">
        <dgm:presLayoutVars>
          <dgm:bulletEnabled val="1"/>
        </dgm:presLayoutVars>
      </dgm:prSet>
      <dgm:spPr/>
    </dgm:pt>
    <dgm:pt modelId="{9287C14E-4198-4850-A5ED-3FCBDE75CA00}" type="pres">
      <dgm:prSet presAssocID="{F2CD1959-FD3A-483A-A4C7-6F7B0167E9C6}" presName="sibTrans" presStyleLbl="sibTrans2D1" presStyleIdx="1" presStyleCnt="3"/>
      <dgm:spPr/>
    </dgm:pt>
    <dgm:pt modelId="{30B578F6-6C7E-43ED-9C71-EE556E37332C}" type="pres">
      <dgm:prSet presAssocID="{F2CD1959-FD3A-483A-A4C7-6F7B0167E9C6}" presName="connectorText" presStyleLbl="sibTrans2D1" presStyleIdx="1" presStyleCnt="3"/>
      <dgm:spPr/>
    </dgm:pt>
    <dgm:pt modelId="{CEF44B3E-9223-4A8A-A222-E4F13FA31BAF}" type="pres">
      <dgm:prSet presAssocID="{DE19D297-594A-41B5-B566-951887656378}" presName="node" presStyleLbl="node1" presStyleIdx="2" presStyleCnt="4" custScaleX="86583" custScaleY="75803" custLinFactNeighborX="-629" custLinFactNeighborY="-728">
        <dgm:presLayoutVars>
          <dgm:bulletEnabled val="1"/>
        </dgm:presLayoutVars>
      </dgm:prSet>
      <dgm:spPr/>
    </dgm:pt>
    <dgm:pt modelId="{1F3AF3E7-C035-42FD-957C-01DB865222BC}" type="pres">
      <dgm:prSet presAssocID="{ED915E84-D409-4E84-AA95-7BF7FBEFE53D}" presName="sibTrans" presStyleLbl="sibTrans2D1" presStyleIdx="2" presStyleCnt="3"/>
      <dgm:spPr/>
    </dgm:pt>
    <dgm:pt modelId="{78D0D464-6AC1-4383-84B5-C470BD4ED591}" type="pres">
      <dgm:prSet presAssocID="{ED915E84-D409-4E84-AA95-7BF7FBEFE53D}" presName="connectorText" presStyleLbl="sibTrans2D1" presStyleIdx="2" presStyleCnt="3"/>
      <dgm:spPr/>
    </dgm:pt>
    <dgm:pt modelId="{172D914F-C545-4EA7-816B-A57C0D0AA41D}" type="pres">
      <dgm:prSet presAssocID="{DE7175E3-2730-4882-BAAE-980C50C0FC33}" presName="node" presStyleLbl="node1" presStyleIdx="3" presStyleCnt="4" custScaleX="111962" custScaleY="106306" custLinFactNeighborX="5395" custLinFactNeighborY="-977">
        <dgm:presLayoutVars>
          <dgm:bulletEnabled val="1"/>
        </dgm:presLayoutVars>
      </dgm:prSet>
      <dgm:spPr/>
    </dgm:pt>
  </dgm:ptLst>
  <dgm:cxnLst>
    <dgm:cxn modelId="{82CE190F-3E4E-469B-BC9A-8E70CE199EC6}" type="presOf" srcId="{DE19D297-594A-41B5-B566-951887656378}" destId="{CEF44B3E-9223-4A8A-A222-E4F13FA31BAF}" srcOrd="0" destOrd="0" presId="urn:microsoft.com/office/officeart/2005/8/layout/process1"/>
    <dgm:cxn modelId="{A1641C15-E89A-4522-85E5-9C3D653ABF84}" type="presOf" srcId="{ED915E84-D409-4E84-AA95-7BF7FBEFE53D}" destId="{1F3AF3E7-C035-42FD-957C-01DB865222BC}" srcOrd="0" destOrd="0" presId="urn:microsoft.com/office/officeart/2005/8/layout/process1"/>
    <dgm:cxn modelId="{E9BF9E2C-DEA0-4DFA-A2A3-7E38E7C2D7F3}" srcId="{445EAAB5-FAC9-407F-B2EC-DF2550D5C642}" destId="{5018B683-E287-48D5-B675-56561CE676D2}" srcOrd="0" destOrd="0" parTransId="{69DF26D1-3AC3-4237-960A-F2FEB86D2E57}" sibTransId="{E179A045-4370-472B-98C5-BEB1DF72868A}"/>
    <dgm:cxn modelId="{82933B36-2342-4F02-BBBD-39CD0A60C9F1}" type="presOf" srcId="{ED915E84-D409-4E84-AA95-7BF7FBEFE53D}" destId="{78D0D464-6AC1-4383-84B5-C470BD4ED591}" srcOrd="1" destOrd="0" presId="urn:microsoft.com/office/officeart/2005/8/layout/process1"/>
    <dgm:cxn modelId="{D8D5715C-9B5F-4D1F-A0D2-A7E7F9CB5B0E}" type="presOf" srcId="{F2CD1959-FD3A-483A-A4C7-6F7B0167E9C6}" destId="{30B578F6-6C7E-43ED-9C71-EE556E37332C}" srcOrd="1" destOrd="0" presId="urn:microsoft.com/office/officeart/2005/8/layout/process1"/>
    <dgm:cxn modelId="{57BA396A-2065-446F-9A5C-1EF5ACF836BB}" type="presOf" srcId="{F2CD1959-FD3A-483A-A4C7-6F7B0167E9C6}" destId="{9287C14E-4198-4850-A5ED-3FCBDE75CA00}" srcOrd="0" destOrd="0" presId="urn:microsoft.com/office/officeart/2005/8/layout/process1"/>
    <dgm:cxn modelId="{95E2264E-27B7-4C76-B3BC-0FC6FEB23C99}" type="presOf" srcId="{445EAAB5-FAC9-407F-B2EC-DF2550D5C642}" destId="{3D3FDC08-D196-4B7E-90A6-6D5493189EB1}" srcOrd="0" destOrd="0" presId="urn:microsoft.com/office/officeart/2005/8/layout/process1"/>
    <dgm:cxn modelId="{0EBC0D5A-C229-48F1-ADDD-5F6968517AE5}" srcId="{445EAAB5-FAC9-407F-B2EC-DF2550D5C642}" destId="{DE7175E3-2730-4882-BAAE-980C50C0FC33}" srcOrd="3" destOrd="0" parTransId="{EF0586D2-1B45-457E-AC9D-AE8C60B10C53}" sibTransId="{B3430C86-09A9-4F79-8A58-CBFBA2D92FD2}"/>
    <dgm:cxn modelId="{FDA1F180-5CE6-44F3-962B-B7841C55A7D6}" type="presOf" srcId="{5018B683-E287-48D5-B675-56561CE676D2}" destId="{987CB7EF-55A4-4CC5-AD6C-8F294E918393}" srcOrd="0" destOrd="0" presId="urn:microsoft.com/office/officeart/2005/8/layout/process1"/>
    <dgm:cxn modelId="{D5CFB78F-1A85-4589-BB72-651ECF17CD2B}" type="presOf" srcId="{E179A045-4370-472B-98C5-BEB1DF72868A}" destId="{4B103F09-735B-444C-95FD-8C79B120E887}" srcOrd="0" destOrd="0" presId="urn:microsoft.com/office/officeart/2005/8/layout/process1"/>
    <dgm:cxn modelId="{AA014C97-E522-462B-9037-B9B1AC6D583A}" srcId="{445EAAB5-FAC9-407F-B2EC-DF2550D5C642}" destId="{417C0AC7-6968-4DC0-9EA9-607C409ABC6A}" srcOrd="1" destOrd="0" parTransId="{996CC1B9-801D-4EDC-87C2-11AA2C6E58C3}" sibTransId="{F2CD1959-FD3A-483A-A4C7-6F7B0167E9C6}"/>
    <dgm:cxn modelId="{2BA9C9B3-68B3-446C-B81C-F09E06550DAF}" type="presOf" srcId="{E179A045-4370-472B-98C5-BEB1DF72868A}" destId="{1CC472ED-0B84-4A86-B864-A90E055AC9DB}" srcOrd="1" destOrd="0" presId="urn:microsoft.com/office/officeart/2005/8/layout/process1"/>
    <dgm:cxn modelId="{51004ADD-CEE7-4BB9-928B-F4667F5A8AC8}" srcId="{445EAAB5-FAC9-407F-B2EC-DF2550D5C642}" destId="{DE19D297-594A-41B5-B566-951887656378}" srcOrd="2" destOrd="0" parTransId="{49E480F4-DE71-4609-A751-75F24290A15F}" sibTransId="{ED915E84-D409-4E84-AA95-7BF7FBEFE53D}"/>
    <dgm:cxn modelId="{1EB147F2-1FF0-49FA-9982-2E4EA24491BA}" type="presOf" srcId="{417C0AC7-6968-4DC0-9EA9-607C409ABC6A}" destId="{02C92EC2-A150-4036-94B1-8A74CB76048C}" srcOrd="0" destOrd="0" presId="urn:microsoft.com/office/officeart/2005/8/layout/process1"/>
    <dgm:cxn modelId="{F48130F8-4183-467E-8459-02E546700580}" type="presOf" srcId="{DE7175E3-2730-4882-BAAE-980C50C0FC33}" destId="{172D914F-C545-4EA7-816B-A57C0D0AA41D}" srcOrd="0" destOrd="0" presId="urn:microsoft.com/office/officeart/2005/8/layout/process1"/>
    <dgm:cxn modelId="{172B672F-31B5-46E2-B046-81AAA89792D8}" type="presParOf" srcId="{3D3FDC08-D196-4B7E-90A6-6D5493189EB1}" destId="{987CB7EF-55A4-4CC5-AD6C-8F294E918393}" srcOrd="0" destOrd="0" presId="urn:microsoft.com/office/officeart/2005/8/layout/process1"/>
    <dgm:cxn modelId="{9BFB9A6F-71E3-49FD-8476-E5DBD9F61EC4}" type="presParOf" srcId="{3D3FDC08-D196-4B7E-90A6-6D5493189EB1}" destId="{4B103F09-735B-444C-95FD-8C79B120E887}" srcOrd="1" destOrd="0" presId="urn:microsoft.com/office/officeart/2005/8/layout/process1"/>
    <dgm:cxn modelId="{73B81370-C7B0-41A4-AFED-62ADD7EDC641}" type="presParOf" srcId="{4B103F09-735B-444C-95FD-8C79B120E887}" destId="{1CC472ED-0B84-4A86-B864-A90E055AC9DB}" srcOrd="0" destOrd="0" presId="urn:microsoft.com/office/officeart/2005/8/layout/process1"/>
    <dgm:cxn modelId="{8534E504-7AC5-4CC1-9AF6-A7828C2BFAA8}" type="presParOf" srcId="{3D3FDC08-D196-4B7E-90A6-6D5493189EB1}" destId="{02C92EC2-A150-4036-94B1-8A74CB76048C}" srcOrd="2" destOrd="0" presId="urn:microsoft.com/office/officeart/2005/8/layout/process1"/>
    <dgm:cxn modelId="{9D1CB211-3E36-40AD-8F56-10F5865DFF5D}" type="presParOf" srcId="{3D3FDC08-D196-4B7E-90A6-6D5493189EB1}" destId="{9287C14E-4198-4850-A5ED-3FCBDE75CA00}" srcOrd="3" destOrd="0" presId="urn:microsoft.com/office/officeart/2005/8/layout/process1"/>
    <dgm:cxn modelId="{81B6E624-BCFD-4EA3-9DAC-5C19A27DCEE6}" type="presParOf" srcId="{9287C14E-4198-4850-A5ED-3FCBDE75CA00}" destId="{30B578F6-6C7E-43ED-9C71-EE556E37332C}" srcOrd="0" destOrd="0" presId="urn:microsoft.com/office/officeart/2005/8/layout/process1"/>
    <dgm:cxn modelId="{CB877B9C-E7F8-46A5-A0FB-72AD52959C45}" type="presParOf" srcId="{3D3FDC08-D196-4B7E-90A6-6D5493189EB1}" destId="{CEF44B3E-9223-4A8A-A222-E4F13FA31BAF}" srcOrd="4" destOrd="0" presId="urn:microsoft.com/office/officeart/2005/8/layout/process1"/>
    <dgm:cxn modelId="{558EE98F-F73A-4D82-98D1-9CCA2783469F}" type="presParOf" srcId="{3D3FDC08-D196-4B7E-90A6-6D5493189EB1}" destId="{1F3AF3E7-C035-42FD-957C-01DB865222BC}" srcOrd="5" destOrd="0" presId="urn:microsoft.com/office/officeart/2005/8/layout/process1"/>
    <dgm:cxn modelId="{8BD4CF9B-02DF-4874-AB64-3661E68E50E2}" type="presParOf" srcId="{1F3AF3E7-C035-42FD-957C-01DB865222BC}" destId="{78D0D464-6AC1-4383-84B5-C470BD4ED591}" srcOrd="0" destOrd="0" presId="urn:microsoft.com/office/officeart/2005/8/layout/process1"/>
    <dgm:cxn modelId="{4AA4DD95-9941-40DD-8FB1-ABAA4A7D23C4}" type="presParOf" srcId="{3D3FDC08-D196-4B7E-90A6-6D5493189EB1}" destId="{172D914F-C545-4EA7-816B-A57C0D0AA41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294ACE-E494-4D35-A3B5-1C1FFB90A3D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FAF9F36-FDDD-46F8-8D06-621D656CFF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200" b="1" dirty="0"/>
            <a:t>Krok  1</a:t>
          </a:r>
        </a:p>
        <a:p>
          <a:pPr>
            <a:lnSpc>
              <a:spcPct val="100000"/>
            </a:lnSpc>
          </a:pPr>
          <a:r>
            <a:rPr lang="pl-PL" sz="1000" dirty="0"/>
            <a:t>Złóż wniosek RKZ-2  w trybie </a:t>
          </a:r>
          <a:r>
            <a:rPr lang="pl-PL" sz="1000" i="1" dirty="0"/>
            <a:t>Zmiana danych </a:t>
          </a:r>
          <a:r>
            <a:rPr lang="pl-PL" sz="1000" i="0" dirty="0"/>
            <a:t>i podaj nową liczbę miejsc opieki</a:t>
          </a:r>
          <a:endParaRPr lang="pl-PL" sz="1000" dirty="0"/>
        </a:p>
      </dgm:t>
    </dgm:pt>
    <dgm:pt modelId="{345F4FF5-6245-494A-937F-115985D3DDF5}" type="parTrans" cxnId="{415AEC64-BBC4-4A5D-A430-2256BF5B1664}">
      <dgm:prSet/>
      <dgm:spPr/>
      <dgm:t>
        <a:bodyPr/>
        <a:lstStyle/>
        <a:p>
          <a:endParaRPr lang="pl-PL"/>
        </a:p>
      </dgm:t>
    </dgm:pt>
    <dgm:pt modelId="{AE2AFDAC-5DC2-428A-9226-BFCBBE9D05D0}" type="sibTrans" cxnId="{415AEC64-BBC4-4A5D-A430-2256BF5B1664}">
      <dgm:prSet/>
      <dgm:spPr/>
      <dgm:t>
        <a:bodyPr/>
        <a:lstStyle/>
        <a:p>
          <a:endParaRPr lang="pl-PL"/>
        </a:p>
      </dgm:t>
    </dgm:pt>
    <dgm:pt modelId="{41D9FDC3-8221-4F5E-983F-A1CD4A8AB61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000" i="1" dirty="0"/>
            <a:t>Poczekaj na weryfikację </a:t>
          </a:r>
          <a:br>
            <a:rPr lang="pl-PL" sz="1000" i="1" dirty="0"/>
          </a:br>
          <a:r>
            <a:rPr lang="pl-PL" sz="1000" i="1" dirty="0"/>
            <a:t>i akceptację wniosku przez gminę.</a:t>
          </a:r>
        </a:p>
      </dgm:t>
    </dgm:pt>
    <dgm:pt modelId="{37465CE3-339F-4C8C-9FA2-C50585043318}" type="parTrans" cxnId="{DFE07007-3FAD-46AC-90E7-6CA94C7CE132}">
      <dgm:prSet/>
      <dgm:spPr/>
      <dgm:t>
        <a:bodyPr/>
        <a:lstStyle/>
        <a:p>
          <a:endParaRPr lang="pl-PL"/>
        </a:p>
      </dgm:t>
    </dgm:pt>
    <dgm:pt modelId="{593C3621-2FEB-47BA-99A0-61D619000324}" type="sibTrans" cxnId="{DFE07007-3FAD-46AC-90E7-6CA94C7CE132}">
      <dgm:prSet/>
      <dgm:spPr/>
      <dgm:t>
        <a:bodyPr/>
        <a:lstStyle/>
        <a:p>
          <a:endParaRPr lang="pl-PL"/>
        </a:p>
      </dgm:t>
    </dgm:pt>
    <dgm:pt modelId="{E2B4055B-C20E-4763-A60C-114E1D436B4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000" b="0" i="1" u="none" kern="1200" dirty="0">
              <a:solidFill>
                <a:prstClr val="white"/>
              </a:solidFill>
              <a:latin typeface="Lato"/>
              <a:ea typeface="+mn-ea"/>
              <a:cs typeface="+mn-cs"/>
            </a:rPr>
            <a:t>Dokonanie zmiany przez gminę liczby miejsc opieki  oznacza formalne zakończenia tworzenia miejsc opieki. </a:t>
          </a:r>
        </a:p>
      </dgm:t>
    </dgm:pt>
    <dgm:pt modelId="{69C085F4-A7E9-4096-9776-C21E2A8E1B8D}" type="parTrans" cxnId="{0DD76083-9B70-46AA-8A3B-8CBEC9F62367}">
      <dgm:prSet/>
      <dgm:spPr/>
      <dgm:t>
        <a:bodyPr/>
        <a:lstStyle/>
        <a:p>
          <a:endParaRPr lang="pl-PL"/>
        </a:p>
      </dgm:t>
    </dgm:pt>
    <dgm:pt modelId="{68FA130D-77E1-4AAC-B99C-CB23C6BF4C96}" type="sibTrans" cxnId="{0DD76083-9B70-46AA-8A3B-8CBEC9F62367}">
      <dgm:prSet/>
      <dgm:spPr/>
      <dgm:t>
        <a:bodyPr/>
        <a:lstStyle/>
        <a:p>
          <a:endParaRPr lang="pl-PL"/>
        </a:p>
      </dgm:t>
    </dgm:pt>
    <dgm:pt modelId="{9A748DEA-6EEB-467C-AD33-847676D0007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200" b="1" dirty="0"/>
            <a:t>Krok 2</a:t>
          </a:r>
        </a:p>
        <a:p>
          <a:pPr>
            <a:lnSpc>
              <a:spcPct val="100000"/>
            </a:lnSpc>
          </a:pPr>
          <a:r>
            <a:rPr lang="pl-PL" sz="1000" dirty="0"/>
            <a:t>Złóż wniosek RKZ-2 w trybie </a:t>
          </a:r>
          <a:r>
            <a:rPr lang="pl-PL" sz="1000" i="1" dirty="0"/>
            <a:t>Dane o miejscach opieki utworzonych w ramach programu Aktywny Maluch 2022-2029 (wcześniej MALUCH+ 2022-2029) (monitoring) </a:t>
          </a:r>
          <a:r>
            <a:rPr lang="pl-PL" sz="1000" i="0" dirty="0"/>
            <a:t>i oznacz </a:t>
          </a:r>
          <a:r>
            <a:rPr lang="pl-PL" sz="1000" dirty="0"/>
            <a:t>wcześniej zarejestrowane miejsca jako utworzone ze środków KPO albo FERS. </a:t>
          </a:r>
        </a:p>
      </dgm:t>
    </dgm:pt>
    <dgm:pt modelId="{179A0276-06DE-4950-B639-D4EB903F39E3}" type="parTrans" cxnId="{9A0552D2-AA83-431F-AF4C-61E40E235005}">
      <dgm:prSet/>
      <dgm:spPr/>
      <dgm:t>
        <a:bodyPr/>
        <a:lstStyle/>
        <a:p>
          <a:endParaRPr lang="pl-PL"/>
        </a:p>
      </dgm:t>
    </dgm:pt>
    <dgm:pt modelId="{96AEF050-DA17-4C18-BB4E-19C4C35453C4}" type="sibTrans" cxnId="{9A0552D2-AA83-431F-AF4C-61E40E235005}">
      <dgm:prSet/>
      <dgm:spPr/>
      <dgm:t>
        <a:bodyPr/>
        <a:lstStyle/>
        <a:p>
          <a:endParaRPr lang="pl-PL"/>
        </a:p>
      </dgm:t>
    </dgm:pt>
    <dgm:pt modelId="{3940B917-BA3E-448B-9251-A4C11C4150E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200" b="1" dirty="0"/>
            <a:t>Krok 3</a:t>
          </a:r>
        </a:p>
        <a:p>
          <a:pPr>
            <a:lnSpc>
              <a:spcPct val="100000"/>
            </a:lnSpc>
          </a:pPr>
          <a:r>
            <a:rPr lang="pl-PL" sz="1000" dirty="0"/>
            <a:t>Monitoruj funkcjonowanie miejsc opieki – co miesiąc (do 5. dnia roboczego miesiąca wg stanu za miesiąc poprzedni) i składaj RKZ-2  w trybie </a:t>
          </a:r>
          <a:r>
            <a:rPr lang="pl-PL" sz="1000" b="0" i="1" baseline="0" dirty="0"/>
            <a:t>Dane o miejscach opieki utworzonych w ramach programu Aktywny Maluch 2022-2029 (wcześniej MALUCH+ 2022-2029) (monitoring)</a:t>
          </a:r>
          <a:endParaRPr lang="pl-PL" sz="1000" dirty="0"/>
        </a:p>
      </dgm:t>
    </dgm:pt>
    <dgm:pt modelId="{8BDE4B88-4572-49CD-9A18-3BAB757E002D}" type="parTrans" cxnId="{1D46922E-9C8F-4E2A-B28C-32C4D3C6EAF3}">
      <dgm:prSet/>
      <dgm:spPr/>
      <dgm:t>
        <a:bodyPr/>
        <a:lstStyle/>
        <a:p>
          <a:endParaRPr lang="pl-PL"/>
        </a:p>
      </dgm:t>
    </dgm:pt>
    <dgm:pt modelId="{5EC2083E-EF8B-4336-9B9C-3082A71AA968}" type="sibTrans" cxnId="{1D46922E-9C8F-4E2A-B28C-32C4D3C6EAF3}">
      <dgm:prSet/>
      <dgm:spPr/>
      <dgm:t>
        <a:bodyPr/>
        <a:lstStyle/>
        <a:p>
          <a:endParaRPr lang="pl-PL"/>
        </a:p>
      </dgm:t>
    </dgm:pt>
    <dgm:pt modelId="{98008C79-507A-4CA5-8106-AC5983D840AA}" type="pres">
      <dgm:prSet presAssocID="{5F294ACE-E494-4D35-A3B5-1C1FFB90A3D6}" presName="Name0" presStyleCnt="0">
        <dgm:presLayoutVars>
          <dgm:dir/>
          <dgm:resizeHandles val="exact"/>
        </dgm:presLayoutVars>
      </dgm:prSet>
      <dgm:spPr/>
    </dgm:pt>
    <dgm:pt modelId="{FDA5F914-AC96-4EA8-8F17-73BE242273C4}" type="pres">
      <dgm:prSet presAssocID="{9FAF9F36-FDDD-46F8-8D06-621D656CFFBA}" presName="node" presStyleLbl="node1" presStyleIdx="0" presStyleCnt="5" custScaleX="116659" custScaleY="51164">
        <dgm:presLayoutVars>
          <dgm:bulletEnabled val="1"/>
        </dgm:presLayoutVars>
      </dgm:prSet>
      <dgm:spPr/>
    </dgm:pt>
    <dgm:pt modelId="{651CC676-C8C3-444F-AAC2-5B9BA0B13182}" type="pres">
      <dgm:prSet presAssocID="{AE2AFDAC-5DC2-428A-9226-BFCBBE9D05D0}" presName="sibTrans" presStyleLbl="sibTrans2D1" presStyleIdx="0" presStyleCnt="4"/>
      <dgm:spPr/>
    </dgm:pt>
    <dgm:pt modelId="{D12F4A6A-2D93-4D09-BC88-8A0B00E71C0A}" type="pres">
      <dgm:prSet presAssocID="{AE2AFDAC-5DC2-428A-9226-BFCBBE9D05D0}" presName="connectorText" presStyleLbl="sibTrans2D1" presStyleIdx="0" presStyleCnt="4"/>
      <dgm:spPr/>
    </dgm:pt>
    <dgm:pt modelId="{617B4D6E-6D61-46DE-B68B-F5C6760E2543}" type="pres">
      <dgm:prSet presAssocID="{41D9FDC3-8221-4F5E-983F-A1CD4A8AB615}" presName="node" presStyleLbl="node1" presStyleIdx="1" presStyleCnt="5" custScaleX="94057" custScaleY="46514" custLinFactNeighborX="-23904" custLinFactNeighborY="-1405">
        <dgm:presLayoutVars>
          <dgm:bulletEnabled val="1"/>
        </dgm:presLayoutVars>
      </dgm:prSet>
      <dgm:spPr/>
    </dgm:pt>
    <dgm:pt modelId="{3CB8689F-815E-468A-B20E-E0DCEEFF5E13}" type="pres">
      <dgm:prSet presAssocID="{593C3621-2FEB-47BA-99A0-61D619000324}" presName="sibTrans" presStyleLbl="sibTrans2D1" presStyleIdx="1" presStyleCnt="4"/>
      <dgm:spPr/>
    </dgm:pt>
    <dgm:pt modelId="{D38435C3-7B37-49C4-9EE2-8145A2D67A44}" type="pres">
      <dgm:prSet presAssocID="{593C3621-2FEB-47BA-99A0-61D619000324}" presName="connectorText" presStyleLbl="sibTrans2D1" presStyleIdx="1" presStyleCnt="4"/>
      <dgm:spPr/>
    </dgm:pt>
    <dgm:pt modelId="{B561481E-F043-4A66-923E-C673EB138569}" type="pres">
      <dgm:prSet presAssocID="{E2B4055B-C20E-4763-A60C-114E1D436B4E}" presName="node" presStyleLbl="node1" presStyleIdx="2" presStyleCnt="5" custScaleX="144776" custScaleY="51887" custLinFactNeighborX="-21273" custLinFactNeighborY="-1405">
        <dgm:presLayoutVars>
          <dgm:bulletEnabled val="1"/>
        </dgm:presLayoutVars>
      </dgm:prSet>
      <dgm:spPr/>
    </dgm:pt>
    <dgm:pt modelId="{8225B63E-FBA1-4EC8-9C70-611BF0A83841}" type="pres">
      <dgm:prSet presAssocID="{68FA130D-77E1-4AAC-B99C-CB23C6BF4C96}" presName="sibTrans" presStyleLbl="sibTrans2D1" presStyleIdx="2" presStyleCnt="4" custAng="21438659" custLinFactNeighborX="11353" custLinFactNeighborY="-17077"/>
      <dgm:spPr/>
    </dgm:pt>
    <dgm:pt modelId="{466C996F-245F-4E39-9C6F-B08E4B9C6C38}" type="pres">
      <dgm:prSet presAssocID="{68FA130D-77E1-4AAC-B99C-CB23C6BF4C96}" presName="connectorText" presStyleLbl="sibTrans2D1" presStyleIdx="2" presStyleCnt="4"/>
      <dgm:spPr/>
    </dgm:pt>
    <dgm:pt modelId="{E4E4764F-384F-4B4C-8D51-1C7B9B658B6C}" type="pres">
      <dgm:prSet presAssocID="{9A748DEA-6EEB-467C-AD33-847676D00072}" presName="node" presStyleLbl="node1" presStyleIdx="3" presStyleCnt="5" custScaleX="146376" custScaleY="98419" custLinFactNeighborX="-34949" custLinFactNeighborY="3928">
        <dgm:presLayoutVars>
          <dgm:bulletEnabled val="1"/>
        </dgm:presLayoutVars>
      </dgm:prSet>
      <dgm:spPr/>
    </dgm:pt>
    <dgm:pt modelId="{FA74227C-DC63-4732-8E4B-B3D65133E9D0}" type="pres">
      <dgm:prSet presAssocID="{96AEF050-DA17-4C18-BB4E-19C4C35453C4}" presName="sibTrans" presStyleLbl="sibTrans2D1" presStyleIdx="3" presStyleCnt="4" custLinFactNeighborX="5190" custLinFactNeighborY="-2801"/>
      <dgm:spPr/>
    </dgm:pt>
    <dgm:pt modelId="{0CB4CBE6-0701-48D2-9382-1BACEC319B9D}" type="pres">
      <dgm:prSet presAssocID="{96AEF050-DA17-4C18-BB4E-19C4C35453C4}" presName="connectorText" presStyleLbl="sibTrans2D1" presStyleIdx="3" presStyleCnt="4"/>
      <dgm:spPr/>
    </dgm:pt>
    <dgm:pt modelId="{52C242B1-3EF3-4BB1-AD1A-E7DE17A2A460}" type="pres">
      <dgm:prSet presAssocID="{3940B917-BA3E-448B-9251-A4C11C4150E0}" presName="node" presStyleLbl="node1" presStyleIdx="4" presStyleCnt="5" custScaleX="155378" custScaleY="113390">
        <dgm:presLayoutVars>
          <dgm:bulletEnabled val="1"/>
        </dgm:presLayoutVars>
      </dgm:prSet>
      <dgm:spPr/>
    </dgm:pt>
  </dgm:ptLst>
  <dgm:cxnLst>
    <dgm:cxn modelId="{44239F04-4D8A-4C3D-9695-FB57287749BB}" type="presOf" srcId="{593C3621-2FEB-47BA-99A0-61D619000324}" destId="{3CB8689F-815E-468A-B20E-E0DCEEFF5E13}" srcOrd="0" destOrd="0" presId="urn:microsoft.com/office/officeart/2005/8/layout/process1"/>
    <dgm:cxn modelId="{DFE07007-3FAD-46AC-90E7-6CA94C7CE132}" srcId="{5F294ACE-E494-4D35-A3B5-1C1FFB90A3D6}" destId="{41D9FDC3-8221-4F5E-983F-A1CD4A8AB615}" srcOrd="1" destOrd="0" parTransId="{37465CE3-339F-4C8C-9FA2-C50585043318}" sibTransId="{593C3621-2FEB-47BA-99A0-61D619000324}"/>
    <dgm:cxn modelId="{E0FE6F09-1BB8-4EBE-8C89-23AF119B5A31}" type="presOf" srcId="{593C3621-2FEB-47BA-99A0-61D619000324}" destId="{D38435C3-7B37-49C4-9EE2-8145A2D67A44}" srcOrd="1" destOrd="0" presId="urn:microsoft.com/office/officeart/2005/8/layout/process1"/>
    <dgm:cxn modelId="{5A0C832A-703D-440F-8CCC-73B0039523D6}" type="presOf" srcId="{41D9FDC3-8221-4F5E-983F-A1CD4A8AB615}" destId="{617B4D6E-6D61-46DE-B68B-F5C6760E2543}" srcOrd="0" destOrd="0" presId="urn:microsoft.com/office/officeart/2005/8/layout/process1"/>
    <dgm:cxn modelId="{1D46922E-9C8F-4E2A-B28C-32C4D3C6EAF3}" srcId="{5F294ACE-E494-4D35-A3B5-1C1FFB90A3D6}" destId="{3940B917-BA3E-448B-9251-A4C11C4150E0}" srcOrd="4" destOrd="0" parTransId="{8BDE4B88-4572-49CD-9A18-3BAB757E002D}" sibTransId="{5EC2083E-EF8B-4336-9B9C-3082A71AA968}"/>
    <dgm:cxn modelId="{1918FD38-11D8-4EC8-A4DB-8044D797ACE0}" type="presOf" srcId="{AE2AFDAC-5DC2-428A-9226-BFCBBE9D05D0}" destId="{651CC676-C8C3-444F-AAC2-5B9BA0B13182}" srcOrd="0" destOrd="0" presId="urn:microsoft.com/office/officeart/2005/8/layout/process1"/>
    <dgm:cxn modelId="{C8F0303D-468F-483C-9138-518040FB15E5}" type="presOf" srcId="{E2B4055B-C20E-4763-A60C-114E1D436B4E}" destId="{B561481E-F043-4A66-923E-C673EB138569}" srcOrd="0" destOrd="0" presId="urn:microsoft.com/office/officeart/2005/8/layout/process1"/>
    <dgm:cxn modelId="{379D4B64-8D27-4000-9938-6955573837E0}" type="presOf" srcId="{68FA130D-77E1-4AAC-B99C-CB23C6BF4C96}" destId="{466C996F-245F-4E39-9C6F-B08E4B9C6C38}" srcOrd="1" destOrd="0" presId="urn:microsoft.com/office/officeart/2005/8/layout/process1"/>
    <dgm:cxn modelId="{415AEC64-BBC4-4A5D-A430-2256BF5B1664}" srcId="{5F294ACE-E494-4D35-A3B5-1C1FFB90A3D6}" destId="{9FAF9F36-FDDD-46F8-8D06-621D656CFFBA}" srcOrd="0" destOrd="0" parTransId="{345F4FF5-6245-494A-937F-115985D3DDF5}" sibTransId="{AE2AFDAC-5DC2-428A-9226-BFCBBE9D05D0}"/>
    <dgm:cxn modelId="{F4C89D56-6980-489D-838A-D9624556E435}" type="presOf" srcId="{68FA130D-77E1-4AAC-B99C-CB23C6BF4C96}" destId="{8225B63E-FBA1-4EC8-9C70-611BF0A83841}" srcOrd="0" destOrd="0" presId="urn:microsoft.com/office/officeart/2005/8/layout/process1"/>
    <dgm:cxn modelId="{0DD76083-9B70-46AA-8A3B-8CBEC9F62367}" srcId="{5F294ACE-E494-4D35-A3B5-1C1FFB90A3D6}" destId="{E2B4055B-C20E-4763-A60C-114E1D436B4E}" srcOrd="2" destOrd="0" parTransId="{69C085F4-A7E9-4096-9776-C21E2A8E1B8D}" sibTransId="{68FA130D-77E1-4AAC-B99C-CB23C6BF4C96}"/>
    <dgm:cxn modelId="{0EF53C9C-989D-4548-9099-C91366D69AB9}" type="presOf" srcId="{3940B917-BA3E-448B-9251-A4C11C4150E0}" destId="{52C242B1-3EF3-4BB1-AD1A-E7DE17A2A460}" srcOrd="0" destOrd="0" presId="urn:microsoft.com/office/officeart/2005/8/layout/process1"/>
    <dgm:cxn modelId="{9100A3AD-3679-4C5E-9646-DF2CF3F172A2}" type="presOf" srcId="{9A748DEA-6EEB-467C-AD33-847676D00072}" destId="{E4E4764F-384F-4B4C-8D51-1C7B9B658B6C}" srcOrd="0" destOrd="0" presId="urn:microsoft.com/office/officeart/2005/8/layout/process1"/>
    <dgm:cxn modelId="{20ECF9D0-85B0-4AF4-8B89-9CF88A4FF556}" type="presOf" srcId="{96AEF050-DA17-4C18-BB4E-19C4C35453C4}" destId="{0CB4CBE6-0701-48D2-9382-1BACEC319B9D}" srcOrd="1" destOrd="0" presId="urn:microsoft.com/office/officeart/2005/8/layout/process1"/>
    <dgm:cxn modelId="{9A0552D2-AA83-431F-AF4C-61E40E235005}" srcId="{5F294ACE-E494-4D35-A3B5-1C1FFB90A3D6}" destId="{9A748DEA-6EEB-467C-AD33-847676D00072}" srcOrd="3" destOrd="0" parTransId="{179A0276-06DE-4950-B639-D4EB903F39E3}" sibTransId="{96AEF050-DA17-4C18-BB4E-19C4C35453C4}"/>
    <dgm:cxn modelId="{F0EBDFD6-6CE1-46F0-8219-7F2E56713074}" type="presOf" srcId="{9FAF9F36-FDDD-46F8-8D06-621D656CFFBA}" destId="{FDA5F914-AC96-4EA8-8F17-73BE242273C4}" srcOrd="0" destOrd="0" presId="urn:microsoft.com/office/officeart/2005/8/layout/process1"/>
    <dgm:cxn modelId="{55C44CF7-C5DA-4397-9033-025D49F815F7}" type="presOf" srcId="{5F294ACE-E494-4D35-A3B5-1C1FFB90A3D6}" destId="{98008C79-507A-4CA5-8106-AC5983D840AA}" srcOrd="0" destOrd="0" presId="urn:microsoft.com/office/officeart/2005/8/layout/process1"/>
    <dgm:cxn modelId="{5C9438F9-6F51-47D1-86E1-3C99D314ABB0}" type="presOf" srcId="{96AEF050-DA17-4C18-BB4E-19C4C35453C4}" destId="{FA74227C-DC63-4732-8E4B-B3D65133E9D0}" srcOrd="0" destOrd="0" presId="urn:microsoft.com/office/officeart/2005/8/layout/process1"/>
    <dgm:cxn modelId="{4E1551FF-E539-4A58-8358-D38181BF0804}" type="presOf" srcId="{AE2AFDAC-5DC2-428A-9226-BFCBBE9D05D0}" destId="{D12F4A6A-2D93-4D09-BC88-8A0B00E71C0A}" srcOrd="1" destOrd="0" presId="urn:microsoft.com/office/officeart/2005/8/layout/process1"/>
    <dgm:cxn modelId="{ECA88813-32BF-41E6-BB35-DEAE426633A0}" type="presParOf" srcId="{98008C79-507A-4CA5-8106-AC5983D840AA}" destId="{FDA5F914-AC96-4EA8-8F17-73BE242273C4}" srcOrd="0" destOrd="0" presId="urn:microsoft.com/office/officeart/2005/8/layout/process1"/>
    <dgm:cxn modelId="{B40C95B9-75D5-4FAB-A496-7CE8FD9BC08A}" type="presParOf" srcId="{98008C79-507A-4CA5-8106-AC5983D840AA}" destId="{651CC676-C8C3-444F-AAC2-5B9BA0B13182}" srcOrd="1" destOrd="0" presId="urn:microsoft.com/office/officeart/2005/8/layout/process1"/>
    <dgm:cxn modelId="{40E6A876-0BEE-4171-AD57-56E5CC28AECA}" type="presParOf" srcId="{651CC676-C8C3-444F-AAC2-5B9BA0B13182}" destId="{D12F4A6A-2D93-4D09-BC88-8A0B00E71C0A}" srcOrd="0" destOrd="0" presId="urn:microsoft.com/office/officeart/2005/8/layout/process1"/>
    <dgm:cxn modelId="{4585A0BF-A258-4E3B-A357-B8346750F80F}" type="presParOf" srcId="{98008C79-507A-4CA5-8106-AC5983D840AA}" destId="{617B4D6E-6D61-46DE-B68B-F5C6760E2543}" srcOrd="2" destOrd="0" presId="urn:microsoft.com/office/officeart/2005/8/layout/process1"/>
    <dgm:cxn modelId="{D3885717-EB9C-438C-BCF2-DF3AF5C7BA30}" type="presParOf" srcId="{98008C79-507A-4CA5-8106-AC5983D840AA}" destId="{3CB8689F-815E-468A-B20E-E0DCEEFF5E13}" srcOrd="3" destOrd="0" presId="urn:microsoft.com/office/officeart/2005/8/layout/process1"/>
    <dgm:cxn modelId="{959EBB0C-628B-4146-874D-4356B0388132}" type="presParOf" srcId="{3CB8689F-815E-468A-B20E-E0DCEEFF5E13}" destId="{D38435C3-7B37-49C4-9EE2-8145A2D67A44}" srcOrd="0" destOrd="0" presId="urn:microsoft.com/office/officeart/2005/8/layout/process1"/>
    <dgm:cxn modelId="{95A21521-A620-4685-BC23-40C3D830AB73}" type="presParOf" srcId="{98008C79-507A-4CA5-8106-AC5983D840AA}" destId="{B561481E-F043-4A66-923E-C673EB138569}" srcOrd="4" destOrd="0" presId="urn:microsoft.com/office/officeart/2005/8/layout/process1"/>
    <dgm:cxn modelId="{321EB170-B539-4794-9F79-2C2C04F9E1AF}" type="presParOf" srcId="{98008C79-507A-4CA5-8106-AC5983D840AA}" destId="{8225B63E-FBA1-4EC8-9C70-611BF0A83841}" srcOrd="5" destOrd="0" presId="urn:microsoft.com/office/officeart/2005/8/layout/process1"/>
    <dgm:cxn modelId="{308A7100-98D5-4429-99B6-597E884D399F}" type="presParOf" srcId="{8225B63E-FBA1-4EC8-9C70-611BF0A83841}" destId="{466C996F-245F-4E39-9C6F-B08E4B9C6C38}" srcOrd="0" destOrd="0" presId="urn:microsoft.com/office/officeart/2005/8/layout/process1"/>
    <dgm:cxn modelId="{4077A091-10D8-4CF8-9C15-D430BA5C95F1}" type="presParOf" srcId="{98008C79-507A-4CA5-8106-AC5983D840AA}" destId="{E4E4764F-384F-4B4C-8D51-1C7B9B658B6C}" srcOrd="6" destOrd="0" presId="urn:microsoft.com/office/officeart/2005/8/layout/process1"/>
    <dgm:cxn modelId="{7BBE7311-B7E9-473C-989F-11129EC6953B}" type="presParOf" srcId="{98008C79-507A-4CA5-8106-AC5983D840AA}" destId="{FA74227C-DC63-4732-8E4B-B3D65133E9D0}" srcOrd="7" destOrd="0" presId="urn:microsoft.com/office/officeart/2005/8/layout/process1"/>
    <dgm:cxn modelId="{0ED20DBD-E70E-4176-9C6A-2C5F66C08A8B}" type="presParOf" srcId="{FA74227C-DC63-4732-8E4B-B3D65133E9D0}" destId="{0CB4CBE6-0701-48D2-9382-1BACEC319B9D}" srcOrd="0" destOrd="0" presId="urn:microsoft.com/office/officeart/2005/8/layout/process1"/>
    <dgm:cxn modelId="{3673CB1B-3B39-437D-8F92-2E74C74E3CB1}" type="presParOf" srcId="{98008C79-507A-4CA5-8106-AC5983D840AA}" destId="{52C242B1-3EF3-4BB1-AD1A-E7DE17A2A460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2C93E9-A489-403D-B0B8-4C4A1EBCDEFD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D28A076-BCDD-4426-BFEA-21A1DD174FBC}">
      <dgm:prSet phldrT="[Tekst]" custT="1"/>
      <dgm:spPr/>
      <dgm:t>
        <a:bodyPr/>
        <a:lstStyle/>
        <a:p>
          <a:r>
            <a:rPr lang="pl-PL" sz="1400" dirty="0"/>
            <a:t>Instytucja</a:t>
          </a:r>
          <a:r>
            <a:rPr lang="pl-PL" sz="1400" baseline="0" dirty="0"/>
            <a:t> zarejestrowana przed podpisaniem umowy</a:t>
          </a:r>
          <a:endParaRPr lang="pl-PL" sz="1400" dirty="0"/>
        </a:p>
      </dgm:t>
    </dgm:pt>
    <dgm:pt modelId="{07BE7C98-E4A7-44F8-8FEC-12D1900A6357}" type="parTrans" cxnId="{23B8FDFE-8552-4A60-ACEB-BDA75D750198}">
      <dgm:prSet/>
      <dgm:spPr/>
      <dgm:t>
        <a:bodyPr/>
        <a:lstStyle/>
        <a:p>
          <a:endParaRPr lang="pl-PL"/>
        </a:p>
      </dgm:t>
    </dgm:pt>
    <dgm:pt modelId="{34BE471C-0A6D-456A-9C34-40B90790491C}" type="sibTrans" cxnId="{23B8FDFE-8552-4A60-ACEB-BDA75D750198}">
      <dgm:prSet/>
      <dgm:spPr/>
      <dgm:t>
        <a:bodyPr/>
        <a:lstStyle/>
        <a:p>
          <a:endParaRPr lang="pl-PL"/>
        </a:p>
      </dgm:t>
    </dgm:pt>
    <dgm:pt modelId="{4A53932F-C8EA-459F-90B1-9E560953805D}">
      <dgm:prSet phldrT="[Tekst]" custT="1"/>
      <dgm:spPr/>
      <dgm:t>
        <a:bodyPr/>
        <a:lstStyle/>
        <a:p>
          <a:r>
            <a:rPr lang="pl-PL" sz="1200" dirty="0"/>
            <a:t>Pierwszy wniosek RKZ-2 Monitoring</a:t>
          </a:r>
          <a:r>
            <a:rPr lang="pl-PL" sz="1200" b="0" i="0" u="none" strike="noStrike" baseline="0" dirty="0">
              <a:latin typeface="Lato" panose="020F0502020204030203" pitchFamily="34" charset="-18"/>
            </a:rPr>
            <a:t> o liczbie miejsc opieki utworzonych z KPO/FERS składa się</a:t>
          </a:r>
          <a:r>
            <a:rPr lang="pl-PL" sz="1200" dirty="0"/>
            <a:t> </a:t>
          </a:r>
          <a:r>
            <a:rPr lang="pl-PL" sz="1200" b="1" dirty="0"/>
            <a:t>za miesiąc, w którym została zarejestrowana </a:t>
          </a:r>
          <a:r>
            <a:rPr lang="pl-PL" sz="1200" b="0" dirty="0"/>
            <a:t>przez gminę instytucja opieki/miejsca opieki.</a:t>
          </a:r>
        </a:p>
      </dgm:t>
    </dgm:pt>
    <dgm:pt modelId="{4D22A385-5645-451D-8DA0-9AE7811C9D4F}" type="parTrans" cxnId="{9171F49E-5D81-45D8-B601-7151DA09A227}">
      <dgm:prSet/>
      <dgm:spPr/>
      <dgm:t>
        <a:bodyPr/>
        <a:lstStyle/>
        <a:p>
          <a:endParaRPr lang="pl-PL"/>
        </a:p>
      </dgm:t>
    </dgm:pt>
    <dgm:pt modelId="{F8186399-2CF6-47B1-8D73-B154BB31EAA6}" type="sibTrans" cxnId="{9171F49E-5D81-45D8-B601-7151DA09A227}">
      <dgm:prSet/>
      <dgm:spPr/>
      <dgm:t>
        <a:bodyPr/>
        <a:lstStyle/>
        <a:p>
          <a:endParaRPr lang="pl-PL"/>
        </a:p>
      </dgm:t>
    </dgm:pt>
    <dgm:pt modelId="{A99C1D70-CB4C-4030-B9FB-308FC041B69B}">
      <dgm:prSet phldrT="[Tekst]"/>
      <dgm:spPr/>
      <dgm:t>
        <a:bodyPr/>
        <a:lstStyle/>
        <a:p>
          <a:r>
            <a:rPr lang="pl-PL" dirty="0"/>
            <a:t>Instytucja zrejestrowana po podpisaniu umowy</a:t>
          </a:r>
        </a:p>
      </dgm:t>
    </dgm:pt>
    <dgm:pt modelId="{215DF6E6-A8E5-46F8-83D3-EB5E165C2B89}" type="parTrans" cxnId="{389DC687-8BB8-44E6-84E6-A17B5F65DF1A}">
      <dgm:prSet/>
      <dgm:spPr/>
      <dgm:t>
        <a:bodyPr/>
        <a:lstStyle/>
        <a:p>
          <a:endParaRPr lang="pl-PL"/>
        </a:p>
      </dgm:t>
    </dgm:pt>
    <dgm:pt modelId="{0A628C0E-FDE6-4646-82A3-E80237727538}" type="sibTrans" cxnId="{389DC687-8BB8-44E6-84E6-A17B5F65DF1A}">
      <dgm:prSet/>
      <dgm:spPr/>
      <dgm:t>
        <a:bodyPr/>
        <a:lstStyle/>
        <a:p>
          <a:endParaRPr lang="pl-PL"/>
        </a:p>
      </dgm:t>
    </dgm:pt>
    <dgm:pt modelId="{849F8DFF-E483-454B-8D3B-5B9F1E41F442}">
      <dgm:prSet phldrT="[Tekst]"/>
      <dgm:spPr/>
      <dgm:t>
        <a:bodyPr/>
        <a:lstStyle/>
        <a:p>
          <a:r>
            <a:rPr lang="pl-PL" dirty="0"/>
            <a:t>Pierwszy wniosek RKZ-2 Monitoring o liczbie miejsc utworzonych z KPO/FERS składa się </a:t>
          </a:r>
          <a:r>
            <a:rPr lang="pl-PL" b="1" dirty="0"/>
            <a:t>niezwłocznie</a:t>
          </a:r>
          <a:r>
            <a:rPr lang="pl-PL" dirty="0"/>
            <a:t> po zarejestrowaniu przez gminę nowych miejsc opieki.</a:t>
          </a:r>
        </a:p>
      </dgm:t>
    </dgm:pt>
    <dgm:pt modelId="{A27AAB12-32C4-458C-8764-FD6A0ED1570E}" type="parTrans" cxnId="{78FCEC1F-013D-4AD2-8E8C-8B6546908A60}">
      <dgm:prSet/>
      <dgm:spPr/>
      <dgm:t>
        <a:bodyPr/>
        <a:lstStyle/>
        <a:p>
          <a:endParaRPr lang="pl-PL"/>
        </a:p>
      </dgm:t>
    </dgm:pt>
    <dgm:pt modelId="{E4093C82-EDCD-41C6-A5A1-2AA688AF6B93}" type="sibTrans" cxnId="{78FCEC1F-013D-4AD2-8E8C-8B6546908A60}">
      <dgm:prSet/>
      <dgm:spPr/>
      <dgm:t>
        <a:bodyPr/>
        <a:lstStyle/>
        <a:p>
          <a:endParaRPr lang="pl-PL"/>
        </a:p>
      </dgm:t>
    </dgm:pt>
    <dgm:pt modelId="{5602D558-D1B0-44FD-8897-F1ECE04B0548}">
      <dgm:prSet phldrT="[Tekst]"/>
      <dgm:spPr/>
      <dgm:t>
        <a:bodyPr/>
        <a:lstStyle/>
        <a:p>
          <a:endParaRPr lang="pl-PL" dirty="0"/>
        </a:p>
      </dgm:t>
    </dgm:pt>
    <dgm:pt modelId="{946A3247-9F44-428F-92EB-0CC7DAA2B1F1}" type="parTrans" cxnId="{E01A8AE4-76B3-4CDA-AE70-DE7BA62EC4EC}">
      <dgm:prSet/>
      <dgm:spPr/>
      <dgm:t>
        <a:bodyPr/>
        <a:lstStyle/>
        <a:p>
          <a:endParaRPr lang="pl-PL"/>
        </a:p>
      </dgm:t>
    </dgm:pt>
    <dgm:pt modelId="{C8F570FA-7946-4169-AC9B-305115685598}" type="sibTrans" cxnId="{E01A8AE4-76B3-4CDA-AE70-DE7BA62EC4EC}">
      <dgm:prSet/>
      <dgm:spPr/>
      <dgm:t>
        <a:bodyPr/>
        <a:lstStyle/>
        <a:p>
          <a:endParaRPr lang="pl-PL"/>
        </a:p>
      </dgm:t>
    </dgm:pt>
    <dgm:pt modelId="{1F684EA3-2435-49DA-B3FA-31DEA5D4A75D}" type="pres">
      <dgm:prSet presAssocID="{B42C93E9-A489-403D-B0B8-4C4A1EBCDEFD}" presName="compositeShape" presStyleCnt="0">
        <dgm:presLayoutVars>
          <dgm:chMax val="2"/>
          <dgm:dir/>
          <dgm:resizeHandles val="exact"/>
        </dgm:presLayoutVars>
      </dgm:prSet>
      <dgm:spPr/>
    </dgm:pt>
    <dgm:pt modelId="{84672A60-0770-4CA5-A94F-B316FDC45FD9}" type="pres">
      <dgm:prSet presAssocID="{B42C93E9-A489-403D-B0B8-4C4A1EBCDEFD}" presName="ribbon" presStyleLbl="node1" presStyleIdx="0" presStyleCnt="1" custScaleY="119795"/>
      <dgm:spPr/>
    </dgm:pt>
    <dgm:pt modelId="{7D096239-BA6E-4718-8C35-033293F9EE99}" type="pres">
      <dgm:prSet presAssocID="{B42C93E9-A489-403D-B0B8-4C4A1EBCDEFD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E75BACFB-C9FE-4BE1-A047-06C569C10793}" type="pres">
      <dgm:prSet presAssocID="{B42C93E9-A489-403D-B0B8-4C4A1EBCDEFD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B649410-3D69-40B6-A6F2-714976F14E90}" type="presOf" srcId="{849F8DFF-E483-454B-8D3B-5B9F1E41F442}" destId="{E75BACFB-C9FE-4BE1-A047-06C569C10793}" srcOrd="0" destOrd="1" presId="urn:microsoft.com/office/officeart/2005/8/layout/arrow6"/>
    <dgm:cxn modelId="{29E1951A-F844-4F1B-90D2-C60690B31035}" type="presOf" srcId="{A99C1D70-CB4C-4030-B9FB-308FC041B69B}" destId="{E75BACFB-C9FE-4BE1-A047-06C569C10793}" srcOrd="0" destOrd="0" presId="urn:microsoft.com/office/officeart/2005/8/layout/arrow6"/>
    <dgm:cxn modelId="{78FCEC1F-013D-4AD2-8E8C-8B6546908A60}" srcId="{A99C1D70-CB4C-4030-B9FB-308FC041B69B}" destId="{849F8DFF-E483-454B-8D3B-5B9F1E41F442}" srcOrd="0" destOrd="0" parTransId="{A27AAB12-32C4-458C-8764-FD6A0ED1570E}" sibTransId="{E4093C82-EDCD-41C6-A5A1-2AA688AF6B93}"/>
    <dgm:cxn modelId="{1C1AFF3A-2AAE-4AD1-A78D-05DDC93A3A26}" type="presOf" srcId="{DD28A076-BCDD-4426-BFEA-21A1DD174FBC}" destId="{7D096239-BA6E-4718-8C35-033293F9EE99}" srcOrd="0" destOrd="0" presId="urn:microsoft.com/office/officeart/2005/8/layout/arrow6"/>
    <dgm:cxn modelId="{A8A94052-EF41-45CF-A4E8-24AA57E151AF}" type="presOf" srcId="{4A53932F-C8EA-459F-90B1-9E560953805D}" destId="{7D096239-BA6E-4718-8C35-033293F9EE99}" srcOrd="0" destOrd="1" presId="urn:microsoft.com/office/officeart/2005/8/layout/arrow6"/>
    <dgm:cxn modelId="{997A4E53-4035-4C39-B434-E454C20F76F3}" type="presOf" srcId="{B42C93E9-A489-403D-B0B8-4C4A1EBCDEFD}" destId="{1F684EA3-2435-49DA-B3FA-31DEA5D4A75D}" srcOrd="0" destOrd="0" presId="urn:microsoft.com/office/officeart/2005/8/layout/arrow6"/>
    <dgm:cxn modelId="{389DC687-8BB8-44E6-84E6-A17B5F65DF1A}" srcId="{B42C93E9-A489-403D-B0B8-4C4A1EBCDEFD}" destId="{A99C1D70-CB4C-4030-B9FB-308FC041B69B}" srcOrd="1" destOrd="0" parTransId="{215DF6E6-A8E5-46F8-83D3-EB5E165C2B89}" sibTransId="{0A628C0E-FDE6-4646-82A3-E80237727538}"/>
    <dgm:cxn modelId="{9171F49E-5D81-45D8-B601-7151DA09A227}" srcId="{DD28A076-BCDD-4426-BFEA-21A1DD174FBC}" destId="{4A53932F-C8EA-459F-90B1-9E560953805D}" srcOrd="0" destOrd="0" parTransId="{4D22A385-5645-451D-8DA0-9AE7811C9D4F}" sibTransId="{F8186399-2CF6-47B1-8D73-B154BB31EAA6}"/>
    <dgm:cxn modelId="{E01A8AE4-76B3-4CDA-AE70-DE7BA62EC4EC}" srcId="{B42C93E9-A489-403D-B0B8-4C4A1EBCDEFD}" destId="{5602D558-D1B0-44FD-8897-F1ECE04B0548}" srcOrd="2" destOrd="0" parTransId="{946A3247-9F44-428F-92EB-0CC7DAA2B1F1}" sibTransId="{C8F570FA-7946-4169-AC9B-305115685598}"/>
    <dgm:cxn modelId="{23B8FDFE-8552-4A60-ACEB-BDA75D750198}" srcId="{B42C93E9-A489-403D-B0B8-4C4A1EBCDEFD}" destId="{DD28A076-BCDD-4426-BFEA-21A1DD174FBC}" srcOrd="0" destOrd="0" parTransId="{07BE7C98-E4A7-44F8-8FEC-12D1900A6357}" sibTransId="{34BE471C-0A6D-456A-9C34-40B90790491C}"/>
    <dgm:cxn modelId="{F54A29DB-CDBC-4BA0-93F5-45319B3598A0}" type="presParOf" srcId="{1F684EA3-2435-49DA-B3FA-31DEA5D4A75D}" destId="{84672A60-0770-4CA5-A94F-B316FDC45FD9}" srcOrd="0" destOrd="0" presId="urn:microsoft.com/office/officeart/2005/8/layout/arrow6"/>
    <dgm:cxn modelId="{E89AB377-4D73-4720-92AD-97C8A67D37C0}" type="presParOf" srcId="{1F684EA3-2435-49DA-B3FA-31DEA5D4A75D}" destId="{7D096239-BA6E-4718-8C35-033293F9EE99}" srcOrd="1" destOrd="0" presId="urn:microsoft.com/office/officeart/2005/8/layout/arrow6"/>
    <dgm:cxn modelId="{8D5F1C68-346A-459B-A3A2-9D878AD59A3C}" type="presParOf" srcId="{1F684EA3-2435-49DA-B3FA-31DEA5D4A75D}" destId="{E75BACFB-C9FE-4BE1-A047-06C569C1079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CB7EF-55A4-4CC5-AD6C-8F294E918393}">
      <dsp:nvSpPr>
        <dsp:cNvPr id="0" name=""/>
        <dsp:cNvSpPr/>
      </dsp:nvSpPr>
      <dsp:spPr>
        <a:xfrm>
          <a:off x="6525" y="684114"/>
          <a:ext cx="2043246" cy="1565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Krok 1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Złóż wniosek RKZ-1 w trybie </a:t>
          </a:r>
          <a:r>
            <a:rPr lang="pl-PL" sz="1000" b="0" i="1" kern="1200" baseline="0" dirty="0"/>
            <a:t>Rejestracja instytucji opieki utworzonej w ramach programu Aktywny Maluch 2022-2029 (wcześniej MALUCH+ 2022-2029).</a:t>
          </a:r>
          <a:endParaRPr lang="pl-PL" sz="1000" i="1" kern="1200" dirty="0"/>
        </a:p>
      </dsp:txBody>
      <dsp:txXfrm>
        <a:off x="52376" y="729965"/>
        <a:ext cx="1951544" cy="1473768"/>
      </dsp:txXfrm>
    </dsp:sp>
    <dsp:sp modelId="{4B103F09-735B-444C-95FD-8C79B120E887}">
      <dsp:nvSpPr>
        <dsp:cNvPr id="0" name=""/>
        <dsp:cNvSpPr/>
      </dsp:nvSpPr>
      <dsp:spPr>
        <a:xfrm>
          <a:off x="2251524" y="1216677"/>
          <a:ext cx="427714" cy="500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100" kern="1200"/>
        </a:p>
      </dsp:txBody>
      <dsp:txXfrm>
        <a:off x="2251524" y="1316746"/>
        <a:ext cx="299400" cy="300207"/>
      </dsp:txXfrm>
    </dsp:sp>
    <dsp:sp modelId="{02C92EC2-A150-4036-94B1-8A74CB76048C}">
      <dsp:nvSpPr>
        <dsp:cNvPr id="0" name=""/>
        <dsp:cNvSpPr/>
      </dsp:nvSpPr>
      <dsp:spPr>
        <a:xfrm>
          <a:off x="2856780" y="917430"/>
          <a:ext cx="1908758" cy="10988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i="1" kern="1200" dirty="0"/>
            <a:t>Poczekaj na weryfikację </a:t>
          </a:r>
          <a:br>
            <a:rPr lang="pl-PL" sz="1000" i="1" kern="1200" dirty="0"/>
          </a:br>
          <a:r>
            <a:rPr lang="pl-PL" sz="1000" i="1" kern="1200" dirty="0"/>
            <a:t>i akceptację wniosku przez gminę.</a:t>
          </a:r>
        </a:p>
      </dsp:txBody>
      <dsp:txXfrm>
        <a:off x="2888964" y="949614"/>
        <a:ext cx="1844390" cy="1034470"/>
      </dsp:txXfrm>
    </dsp:sp>
    <dsp:sp modelId="{9287C14E-4198-4850-A5ED-3FCBDE75CA00}">
      <dsp:nvSpPr>
        <dsp:cNvPr id="0" name=""/>
        <dsp:cNvSpPr/>
      </dsp:nvSpPr>
      <dsp:spPr>
        <a:xfrm rot="21583710">
          <a:off x="4966020" y="1210197"/>
          <a:ext cx="425029" cy="500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100" kern="1200"/>
        </a:p>
      </dsp:txBody>
      <dsp:txXfrm>
        <a:off x="4966021" y="1310568"/>
        <a:ext cx="297520" cy="300207"/>
      </dsp:txXfrm>
    </dsp:sp>
    <dsp:sp modelId="{CEF44B3E-9223-4A8A-A222-E4F13FA31BAF}">
      <dsp:nvSpPr>
        <dsp:cNvPr id="0" name=""/>
        <dsp:cNvSpPr/>
      </dsp:nvSpPr>
      <dsp:spPr>
        <a:xfrm>
          <a:off x="5567472" y="805621"/>
          <a:ext cx="1746831" cy="1297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0" i="1" u="none" kern="1200" dirty="0"/>
            <a:t>Dokonanie wpisu przez gminę oznacza formalne zakończenie zadania tworzenia miejsc opieki.</a:t>
          </a:r>
          <a:r>
            <a:rPr lang="pl-PL" sz="600" b="1" i="1" u="sng" kern="1200" dirty="0"/>
            <a:t> </a:t>
          </a:r>
        </a:p>
      </dsp:txBody>
      <dsp:txXfrm>
        <a:off x="5605476" y="843625"/>
        <a:ext cx="1670823" cy="1221527"/>
      </dsp:txXfrm>
    </dsp:sp>
    <dsp:sp modelId="{1F3AF3E7-C035-42FD-957C-01DB865222BC}">
      <dsp:nvSpPr>
        <dsp:cNvPr id="0" name=""/>
        <dsp:cNvSpPr/>
      </dsp:nvSpPr>
      <dsp:spPr>
        <a:xfrm rot="21594807">
          <a:off x="7518956" y="1202259"/>
          <a:ext cx="433864" cy="500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100" kern="1200"/>
        </a:p>
      </dsp:txBody>
      <dsp:txXfrm>
        <a:off x="7518956" y="1302426"/>
        <a:ext cx="303705" cy="300207"/>
      </dsp:txXfrm>
    </dsp:sp>
    <dsp:sp modelId="{172D914F-C545-4EA7-816B-A57C0D0AA41D}">
      <dsp:nvSpPr>
        <dsp:cNvPr id="0" name=""/>
        <dsp:cNvSpPr/>
      </dsp:nvSpPr>
      <dsp:spPr>
        <a:xfrm>
          <a:off x="8132914" y="540295"/>
          <a:ext cx="2258859" cy="18196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Krok 2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Monitoruj funkcjonowanie miejsc opieki – co miesiąc (do 5. dnia roboczego miesiąca wg stanu za miesiąc poprzedni) i składaj RKZ-2  w trybie </a:t>
          </a:r>
          <a:r>
            <a:rPr lang="pl-PL" sz="1000" b="0" i="1" kern="1200" baseline="0" dirty="0"/>
            <a:t>Dane o miejscach opieki utworzonych w ramach programu Aktywny Maluch 2022-2029 (wcześniej MALUCH+ 2022-2029) (monitoring)</a:t>
          </a:r>
          <a:endParaRPr lang="pl-PL" sz="1000" kern="1200" dirty="0"/>
        </a:p>
      </dsp:txBody>
      <dsp:txXfrm>
        <a:off x="8186210" y="593591"/>
        <a:ext cx="2152267" cy="1713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5F914-AC96-4EA8-8F17-73BE242273C4}">
      <dsp:nvSpPr>
        <dsp:cNvPr id="0" name=""/>
        <dsp:cNvSpPr/>
      </dsp:nvSpPr>
      <dsp:spPr>
        <a:xfrm>
          <a:off x="8328" y="973844"/>
          <a:ext cx="1737987" cy="931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Krok  1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Złóż wniosek RKZ-2  w trybie </a:t>
          </a:r>
          <a:r>
            <a:rPr lang="pl-PL" sz="1000" i="1" kern="1200" dirty="0"/>
            <a:t>Zmiana danych </a:t>
          </a:r>
          <a:r>
            <a:rPr lang="pl-PL" sz="1000" i="0" kern="1200" dirty="0"/>
            <a:t>i podaj nową liczbę miejsc opieki</a:t>
          </a:r>
          <a:endParaRPr lang="pl-PL" sz="1000" kern="1200" dirty="0"/>
        </a:p>
      </dsp:txBody>
      <dsp:txXfrm>
        <a:off x="35596" y="1001112"/>
        <a:ext cx="1683451" cy="876478"/>
      </dsp:txXfrm>
    </dsp:sp>
    <dsp:sp modelId="{651CC676-C8C3-444F-AAC2-5B9BA0B13182}">
      <dsp:nvSpPr>
        <dsp:cNvPr id="0" name=""/>
        <dsp:cNvSpPr/>
      </dsp:nvSpPr>
      <dsp:spPr>
        <a:xfrm rot="21556559">
          <a:off x="1859674" y="1240683"/>
          <a:ext cx="240359" cy="369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/>
        </a:p>
      </dsp:txBody>
      <dsp:txXfrm>
        <a:off x="1859677" y="1315033"/>
        <a:ext cx="168251" cy="221682"/>
      </dsp:txXfrm>
    </dsp:sp>
    <dsp:sp modelId="{617B4D6E-6D61-46DE-B68B-F5C6760E2543}">
      <dsp:nvSpPr>
        <dsp:cNvPr id="0" name=""/>
        <dsp:cNvSpPr/>
      </dsp:nvSpPr>
      <dsp:spPr>
        <a:xfrm>
          <a:off x="2199787" y="990585"/>
          <a:ext cx="1401262" cy="846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i="1" kern="1200" dirty="0"/>
            <a:t>Poczekaj na weryfikację </a:t>
          </a:r>
          <a:br>
            <a:rPr lang="pl-PL" sz="1000" i="1" kern="1200" dirty="0"/>
          </a:br>
          <a:r>
            <a:rPr lang="pl-PL" sz="1000" i="1" kern="1200" dirty="0"/>
            <a:t>i akceptację wniosku przez gminę.</a:t>
          </a:r>
        </a:p>
      </dsp:txBody>
      <dsp:txXfrm>
        <a:off x="2224577" y="1015375"/>
        <a:ext cx="1351682" cy="796819"/>
      </dsp:txXfrm>
    </dsp:sp>
    <dsp:sp modelId="{3CB8689F-815E-468A-B20E-E0DCEEFF5E13}">
      <dsp:nvSpPr>
        <dsp:cNvPr id="0" name=""/>
        <dsp:cNvSpPr/>
      </dsp:nvSpPr>
      <dsp:spPr>
        <a:xfrm>
          <a:off x="3753950" y="1229049"/>
          <a:ext cx="324147" cy="369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/>
        </a:p>
      </dsp:txBody>
      <dsp:txXfrm>
        <a:off x="3753950" y="1302943"/>
        <a:ext cx="226903" cy="221682"/>
      </dsp:txXfrm>
    </dsp:sp>
    <dsp:sp modelId="{B561481E-F043-4A66-923E-C673EB138569}">
      <dsp:nvSpPr>
        <dsp:cNvPr id="0" name=""/>
        <dsp:cNvSpPr/>
      </dsp:nvSpPr>
      <dsp:spPr>
        <a:xfrm>
          <a:off x="4212649" y="941699"/>
          <a:ext cx="2156875" cy="944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0" i="1" u="none" kern="1200" dirty="0">
              <a:solidFill>
                <a:prstClr val="white"/>
              </a:solidFill>
              <a:latin typeface="Lato"/>
              <a:ea typeface="+mn-ea"/>
              <a:cs typeface="+mn-cs"/>
            </a:rPr>
            <a:t>Dokonanie zmiany przez gminę liczby miejsc opieki  oznacza formalne zakończenia tworzenia miejsc opieki. </a:t>
          </a:r>
        </a:p>
      </dsp:txBody>
      <dsp:txXfrm>
        <a:off x="4240303" y="969353"/>
        <a:ext cx="2101567" cy="888862"/>
      </dsp:txXfrm>
    </dsp:sp>
    <dsp:sp modelId="{8225B63E-FBA1-4EC8-9C70-611BF0A83841}">
      <dsp:nvSpPr>
        <dsp:cNvPr id="0" name=""/>
        <dsp:cNvSpPr/>
      </dsp:nvSpPr>
      <dsp:spPr>
        <a:xfrm rot="21562936">
          <a:off x="6529014" y="1214540"/>
          <a:ext cx="272822" cy="369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/>
        </a:p>
      </dsp:txBody>
      <dsp:txXfrm>
        <a:off x="6529016" y="1288875"/>
        <a:ext cx="190975" cy="221682"/>
      </dsp:txXfrm>
    </dsp:sp>
    <dsp:sp modelId="{E4E4764F-384F-4B4C-8D51-1C7B9B658B6C}">
      <dsp:nvSpPr>
        <dsp:cNvPr id="0" name=""/>
        <dsp:cNvSpPr/>
      </dsp:nvSpPr>
      <dsp:spPr>
        <a:xfrm>
          <a:off x="6883947" y="615379"/>
          <a:ext cx="2180711" cy="17908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Krok 2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Złóż wniosek RKZ-2 w trybie </a:t>
          </a:r>
          <a:r>
            <a:rPr lang="pl-PL" sz="1000" i="1" kern="1200" dirty="0"/>
            <a:t>Dane o miejscach opieki utworzonych w ramach programu Aktywny Maluch 2022-2029 (wcześniej MALUCH+ 2022-2029) (monitoring) </a:t>
          </a:r>
          <a:r>
            <a:rPr lang="pl-PL" sz="1000" i="0" kern="1200" dirty="0"/>
            <a:t>i oznacz </a:t>
          </a:r>
          <a:r>
            <a:rPr lang="pl-PL" sz="1000" kern="1200" dirty="0"/>
            <a:t>wcześniej zarejestrowane miejsca jako utworzone ze środków KPO albo FERS. </a:t>
          </a:r>
        </a:p>
      </dsp:txBody>
      <dsp:txXfrm>
        <a:off x="6936401" y="667833"/>
        <a:ext cx="2075803" cy="1685989"/>
      </dsp:txXfrm>
    </dsp:sp>
    <dsp:sp modelId="{FA74227C-DC63-4732-8E4B-B3D65133E9D0}">
      <dsp:nvSpPr>
        <dsp:cNvPr id="0" name=""/>
        <dsp:cNvSpPr/>
      </dsp:nvSpPr>
      <dsp:spPr>
        <a:xfrm rot="21519503">
          <a:off x="9287774" y="1280508"/>
          <a:ext cx="426336" cy="3694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/>
        </a:p>
      </dsp:txBody>
      <dsp:txXfrm>
        <a:off x="9287789" y="1355700"/>
        <a:ext cx="315495" cy="221682"/>
      </dsp:txXfrm>
    </dsp:sp>
    <dsp:sp modelId="{52C242B1-3EF3-4BB1-AD1A-E7DE17A2A460}">
      <dsp:nvSpPr>
        <dsp:cNvPr id="0" name=""/>
        <dsp:cNvSpPr/>
      </dsp:nvSpPr>
      <dsp:spPr>
        <a:xfrm>
          <a:off x="9868847" y="407691"/>
          <a:ext cx="2314823" cy="2063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/>
            <a:t>Krok 3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Monitoruj funkcjonowanie miejsc opieki – co miesiąc (do 5. dnia roboczego miesiąca wg stanu za miesiąc poprzedni) i składaj RKZ-2  w trybie </a:t>
          </a:r>
          <a:r>
            <a:rPr lang="pl-PL" sz="1000" b="0" i="1" kern="1200" baseline="0" dirty="0"/>
            <a:t>Dane o miejscach opieki utworzonych w ramach programu Aktywny Maluch 2022-2029 (wcześniej MALUCH+ 2022-2029) (monitoring)</a:t>
          </a:r>
          <a:endParaRPr lang="pl-PL" sz="1000" kern="1200" dirty="0"/>
        </a:p>
      </dsp:txBody>
      <dsp:txXfrm>
        <a:off x="9929280" y="468124"/>
        <a:ext cx="2193957" cy="19424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72A60-0770-4CA5-A94F-B316FDC45FD9}">
      <dsp:nvSpPr>
        <dsp:cNvPr id="0" name=""/>
        <dsp:cNvSpPr/>
      </dsp:nvSpPr>
      <dsp:spPr>
        <a:xfrm>
          <a:off x="0" y="159287"/>
          <a:ext cx="8743950" cy="4189925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96239-BA6E-4718-8C35-033293F9EE99}">
      <dsp:nvSpPr>
        <dsp:cNvPr id="0" name=""/>
        <dsp:cNvSpPr/>
      </dsp:nvSpPr>
      <dsp:spPr>
        <a:xfrm>
          <a:off x="1049274" y="1117536"/>
          <a:ext cx="2885503" cy="17138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Instytucja</a:t>
          </a:r>
          <a:r>
            <a:rPr lang="pl-PL" sz="1400" kern="1200" baseline="0" dirty="0"/>
            <a:t> zarejestrowana przed podpisaniem umowy</a:t>
          </a:r>
          <a:endParaRPr lang="pl-PL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/>
            <a:t>Pierwszy wniosek RKZ-2 Monitoring</a:t>
          </a:r>
          <a:r>
            <a:rPr lang="pl-PL" sz="1200" b="0" i="0" u="none" strike="noStrike" kern="1200" baseline="0" dirty="0">
              <a:latin typeface="Lato" panose="020F0502020204030203" pitchFamily="34" charset="-18"/>
            </a:rPr>
            <a:t> o liczbie miejsc opieki utworzonych z KPO/FERS składa się</a:t>
          </a:r>
          <a:r>
            <a:rPr lang="pl-PL" sz="1200" kern="1200" dirty="0"/>
            <a:t> </a:t>
          </a:r>
          <a:r>
            <a:rPr lang="pl-PL" sz="1200" b="1" kern="1200" dirty="0"/>
            <a:t>za miesiąc, w którym została zarejestrowana </a:t>
          </a:r>
          <a:r>
            <a:rPr lang="pl-PL" sz="1200" b="0" kern="1200" dirty="0"/>
            <a:t>przez gminę instytucja opieki/miejsca opieki.</a:t>
          </a:r>
        </a:p>
      </dsp:txBody>
      <dsp:txXfrm>
        <a:off x="1049274" y="1117536"/>
        <a:ext cx="2885503" cy="1713814"/>
      </dsp:txXfrm>
    </dsp:sp>
    <dsp:sp modelId="{E75BACFB-C9FE-4BE1-A047-06C569C10793}">
      <dsp:nvSpPr>
        <dsp:cNvPr id="0" name=""/>
        <dsp:cNvSpPr/>
      </dsp:nvSpPr>
      <dsp:spPr>
        <a:xfrm>
          <a:off x="4371975" y="1677149"/>
          <a:ext cx="3410140" cy="17138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Instytucja zrejestrowana po podpisaniu umowy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/>
            <a:t>Pierwszy wniosek RKZ-2 Monitoring o liczbie miejsc utworzonych z KPO/FERS składa się </a:t>
          </a:r>
          <a:r>
            <a:rPr lang="pl-PL" sz="1400" b="1" kern="1200" dirty="0"/>
            <a:t>niezwłocznie</a:t>
          </a:r>
          <a:r>
            <a:rPr lang="pl-PL" sz="1400" kern="1200" dirty="0"/>
            <a:t> po zarejestrowaniu przez gminę nowych miejsc opieki.</a:t>
          </a:r>
        </a:p>
      </dsp:txBody>
      <dsp:txXfrm>
        <a:off x="4371975" y="1677149"/>
        <a:ext cx="3410140" cy="1713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7021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7021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r">
              <a:defRPr sz="1200"/>
            </a:lvl1pPr>
          </a:lstStyle>
          <a:p>
            <a:fld id="{679CCBAB-3FF2-4331-8399-394F9A9DA1F8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5" tIns="46067" rIns="92135" bIns="46067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9"/>
          </a:xfrm>
          <a:prstGeom prst="rect">
            <a:avLst/>
          </a:prstGeom>
        </p:spPr>
        <p:txBody>
          <a:bodyPr vert="horz" lIns="92135" tIns="46067" rIns="92135" bIns="46067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08982"/>
            <a:ext cx="2944283" cy="497019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646" y="9408982"/>
            <a:ext cx="2944283" cy="497019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r">
              <a:defRPr sz="1200"/>
            </a:lvl1pPr>
          </a:lstStyle>
          <a:p>
            <a:fld id="{3B9AD845-C1CE-4849-BACE-F497F118E4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322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AD845-C1CE-4849-BACE-F497F118E44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96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688B4BBA-32E1-4358-AE77-A461F1C357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C9D7C9F-8081-4D7F-A748-E72D88E77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43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F493C1F-9548-4BD0-9BFA-FEC685FA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2553"/>
            <a:ext cx="9144000" cy="150523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36ECB4-F374-43B0-B9A0-8FD71A963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01C9-CCEB-4B10-8E6B-87E90A311EB7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98F5B81-438F-4DCF-B96E-F975D093C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74FAC5-74DE-4859-ACF7-ECAAE8659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0888-A58A-4897-B129-D60617AF82DB}" type="slidenum">
              <a:rPr lang="pl-PL" smtClean="0"/>
              <a:t>‹#›</a:t>
            </a:fld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D63737EE-CA1B-452B-9F70-6F1FCBB49B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66" y="741308"/>
            <a:ext cx="4696066" cy="137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4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B999A1-443F-4304-BF8E-9A5F396F4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8652302-EE8D-47A0-88E7-B3E918BCB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6C3D720-8D51-4D9C-8535-6E3D6172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01C9-CCEB-4B10-8E6B-87E90A311EB7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BE70925-49B1-4A6C-948A-83369CEB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29638E-BDBC-4C69-B33E-8847051E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0888-A58A-4897-B129-D60617AF82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978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B938228-0D4E-4FE1-87B3-74063DFF0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B746AB2-94E6-4805-A0CB-8A60BC3DF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491EAA-8AAE-4105-90BC-3221673D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01C9-CCEB-4B10-8E6B-87E90A311EB7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F432A2-1C25-4FEE-88AA-4CA550CE9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9993B2-EB63-4652-9020-F0030990D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0888-A58A-4897-B129-D60617AF82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590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FC124D-AF29-4A7F-848E-36B015ACB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192" y="365125"/>
            <a:ext cx="8282608" cy="1325563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426936-7997-48FC-AF92-F1B6582C3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0" y="1825625"/>
            <a:ext cx="827267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5C1BDD-18C7-48D7-9758-1B3A8D5E3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01C9-CCEB-4B10-8E6B-87E90A311EB7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87A5B56-AF67-4EE9-84BD-E01B72862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D703DA1-BEBF-48DC-9CAB-F5128807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0888-A58A-4897-B129-D60617AF82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821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C2C6BB-E473-4776-A212-DFBE85B33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087673E-1484-4B48-9D6D-9DA986418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C6FBEE-C64C-4F79-BA67-FBBEEE240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01C9-CCEB-4B10-8E6B-87E90A311EB7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B30DE8B-6FD7-428E-8A39-68181567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560305B-5A1C-43A6-B26D-1226CA4B7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0888-A58A-4897-B129-D60617AF82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405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2A4245-A949-419D-A2AD-C7D3A5249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DA30E3-D680-4724-8A5B-1B8EF09B6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974608E-5830-45FC-9C97-26E707040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5B6F686-C1E0-4188-A22B-B81D24F4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01C9-CCEB-4B10-8E6B-87E90A311EB7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D645AB7-43BD-4C3A-A30F-446DE3DC8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4CB0583-8A39-49FB-BB0F-63764E03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0888-A58A-4897-B129-D60617AF82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153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94AD88-BEBA-403C-9799-5F0D91D2B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DED48D0-B6F6-400B-BCE2-82C188E73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49ECD56-EF4A-4C2B-A784-A7C84DAE7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E956535-F1EF-4F6F-AB9E-4E480AEB6D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097B4EA-7681-4F2D-B51A-E368A6C8B4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41955A3-BE4C-4F41-9EFB-9BE6138AF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01C9-CCEB-4B10-8E6B-87E90A311EB7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2601C37-5085-4EC5-8C5E-79ED8767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A629FFC-ED8C-4AE7-BBAF-4C4AB4164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0888-A58A-4897-B129-D60617AF82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765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2ACAAA-EE2B-4B42-944C-55B648265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96ABE8E-F801-45D2-8CBC-6DDD5FA92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01C9-CCEB-4B10-8E6B-87E90A311EB7}" type="datetimeFigureOut">
              <a:rPr lang="pl-PL" smtClean="0"/>
              <a:t>03.11.2025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F05534E-9843-4D7B-9EF4-E220BB055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DAE3C0A-62B4-46A7-9563-119192391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0888-A58A-4897-B129-D60617AF82D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983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9986296-D38D-41B3-AD4B-395554A02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01C9-CCEB-4B10-8E6B-87E90A311EB7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817A13B-409F-4F2B-8BEA-C72D046B3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B3921FB-9EC3-4FA4-809C-23B66FF5F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0888-A58A-4897-B129-D60617AF82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337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918D04-5F39-4B42-B8F9-B12DD287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FDB5D1-C4E6-4434-AE42-408F824FD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B554689-FED2-4CC9-897F-739B1503B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FE74711-ACF7-4B1D-90D8-BF0C1262F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01C9-CCEB-4B10-8E6B-87E90A311EB7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F4B3943-7214-4D83-9C83-A42FE1E2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CC32A27-73AA-45C3-B8C3-AFD6814E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0888-A58A-4897-B129-D60617AF82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290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CE1D1B-2864-4777-90EE-C88BBFFE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0784DFB-2834-4005-A3F0-C187795BE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279002B-2A62-47C7-AA40-7697EB892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8FAFF6E-0DD5-4B4F-8F22-E96EEAF26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01C9-CCEB-4B10-8E6B-87E90A311EB7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7F22E12-3D09-4BFE-B192-DF01A0A0C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0260211-CB33-4435-82B4-86920F13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0888-A58A-4897-B129-D60617AF82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11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1D41A70-1040-4F2E-98A3-DADDB8F6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0826" y="365125"/>
            <a:ext cx="82229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0209F7-28BE-4DCF-9004-B231DE086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30826" y="1825625"/>
            <a:ext cx="82229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06C1E7-2C75-410B-B216-395A4F6B2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D01C9-CCEB-4B10-8E6B-87E90A311EB7}" type="datetimeFigureOut">
              <a:rPr lang="pl-PL" smtClean="0"/>
              <a:t>03.11.2025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A89C3E2-CE5E-4BB9-BC22-82D1DDD59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C35C44-AE55-447F-96EE-6CAB7BFA3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D0888-A58A-4897-B129-D60617AF82DB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87CBA3E-1065-4B7A-B1A8-3C0D1EAEF61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68" y="240402"/>
            <a:ext cx="2744722" cy="8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5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mpatia.gov.pl/zlobki-kluby-dzieciece-i-dzienni-opiekunowi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513E17B-E1FA-4510-9F94-0285E8108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0674" y="1927433"/>
            <a:ext cx="8691661" cy="3745579"/>
          </a:xfrm>
        </p:spPr>
        <p:txBody>
          <a:bodyPr>
            <a:normAutofit/>
          </a:bodyPr>
          <a:lstStyle/>
          <a:p>
            <a:r>
              <a:rPr lang="pl-PL" sz="2400" i="0" u="none" strike="noStrike" baseline="0" dirty="0">
                <a:latin typeface="Lato" panose="020F0502020204030203" pitchFamily="34" charset="-18"/>
              </a:rPr>
              <a:t>Jak wpisać nowe miejsca opieki utworzone z programu Aktywny Maluch 2022-2029 do rejestru żłobków i klubów dziecięcych lub wykazu dziennych opiekunów</a:t>
            </a:r>
            <a:r>
              <a:rPr lang="pl-PL" sz="2400" dirty="0">
                <a:latin typeface="Lato" panose="020F0502020204030203" pitchFamily="34" charset="-18"/>
              </a:rPr>
              <a:t>, a potem monitorować ich funkcjonowanie?</a:t>
            </a:r>
            <a:br>
              <a:rPr lang="pl-PL" sz="2400" dirty="0">
                <a:latin typeface="Lato" panose="020F0502020204030203" pitchFamily="34" charset="-18"/>
              </a:rPr>
            </a:br>
            <a:br>
              <a:rPr lang="pl-PL" sz="2400" dirty="0">
                <a:latin typeface="Lato" panose="020F0502020204030203" pitchFamily="34" charset="-18"/>
              </a:rPr>
            </a:br>
            <a:br>
              <a:rPr lang="pl-PL" sz="2000" dirty="0">
                <a:latin typeface="Lato" panose="020F0502020204030203" pitchFamily="34" charset="-18"/>
              </a:rPr>
            </a:br>
            <a:br>
              <a:rPr lang="pl-PL" sz="2000" dirty="0">
                <a:latin typeface="Lato" panose="020F0502020204030203" pitchFamily="34" charset="-18"/>
              </a:rPr>
            </a:br>
            <a:br>
              <a:rPr lang="pl-PL" sz="1800" dirty="0">
                <a:latin typeface="Lato" panose="020F0502020204030203" pitchFamily="34" charset="-18"/>
              </a:rPr>
            </a:br>
            <a:endParaRPr lang="pl-PL" sz="2800" dirty="0">
              <a:latin typeface="+mn-lt"/>
            </a:endParaRPr>
          </a:p>
        </p:txBody>
      </p:sp>
      <p:sp>
        <p:nvSpPr>
          <p:cNvPr id="2" name="Podtytuł 1">
            <a:extLst>
              <a:ext uri="{FF2B5EF4-FFF2-40B4-BE49-F238E27FC236}">
                <a16:creationId xmlns:a16="http://schemas.microsoft.com/office/drawing/2014/main" id="{FC62228C-BADA-48D6-ACCF-ECDAAFA97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1417" y="5934989"/>
            <a:ext cx="9063036" cy="923011"/>
          </a:xfrm>
        </p:spPr>
        <p:txBody>
          <a:bodyPr>
            <a:normAutofit/>
          </a:bodyPr>
          <a:lstStyle/>
          <a:p>
            <a:r>
              <a:rPr lang="pl-PL" sz="1200" dirty="0"/>
              <a:t>Informacje opisane w prezentacji mają zastosowanie tylko do podmiotów innych niż gmina, które dokonują wpisu miejsc opieki i innych czynności związanych z udziałem w programie Aktywny Maluch 2022-2029 na PIU </a:t>
            </a:r>
            <a:r>
              <a:rPr lang="pl-PL" sz="1200" dirty="0" err="1"/>
              <a:t>Emp@tia</a:t>
            </a:r>
            <a:endParaRPr lang="pl-PL" sz="1200" dirty="0"/>
          </a:p>
        </p:txBody>
      </p:sp>
      <p:sp>
        <p:nvSpPr>
          <p:cNvPr id="6" name="Podtytuł 4">
            <a:extLst>
              <a:ext uri="{FF2B5EF4-FFF2-40B4-BE49-F238E27FC236}">
                <a16:creationId xmlns:a16="http://schemas.microsoft.com/office/drawing/2014/main" id="{B792C67E-9ADE-4F39-A2D7-0FBB86732FF4}"/>
              </a:ext>
            </a:extLst>
          </p:cNvPr>
          <p:cNvSpPr txBox="1">
            <a:spLocks/>
          </p:cNvSpPr>
          <p:nvPr/>
        </p:nvSpPr>
        <p:spPr>
          <a:xfrm>
            <a:off x="1657547" y="6275773"/>
            <a:ext cx="9144000" cy="582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dirty="0">
              <a:effectLst/>
              <a:latin typeface="+mn-lt"/>
              <a:ea typeface="Calibri" panose="020F0502020204030204" pitchFamily="34" charset="0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8178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DDB61C-6FF6-4BDC-A824-8DC13AA0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147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700" b="1" kern="0" dirty="0">
                <a:effectLst/>
                <a:latin typeface="Lato" panose="020F0502020204030203" pitchFamily="34" charset="-18"/>
                <a:ea typeface="Lato" panose="020F0502020204030203" pitchFamily="34" charset="-18"/>
                <a:cs typeface="Times New Roman" panose="02020603050405020304" pitchFamily="18" charset="0"/>
              </a:rPr>
              <a:t>Monitorowanie funkcjonowania miejsc opieki utworzonych </a:t>
            </a:r>
            <a:r>
              <a:rPr lang="pl-PL" sz="2700" b="1" kern="0" dirty="0">
                <a:effectLst/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ze środków programu Aktywny Maluch 2022-2029</a:t>
            </a:r>
            <a:r>
              <a:rPr lang="pl-PL" sz="2700" b="1" kern="0" dirty="0">
                <a:effectLst/>
                <a:latin typeface="Lato" panose="020F0502020204030203" pitchFamily="34" charset="-18"/>
                <a:ea typeface="Lato" panose="020F0502020204030203" pitchFamily="34" charset="-18"/>
                <a:cs typeface="Times New Roman" panose="02020603050405020304" pitchFamily="18" charset="0"/>
              </a:rPr>
              <a:t> </a:t>
            </a:r>
            <a:br>
              <a:rPr lang="pl-PL" sz="2400" b="1" kern="0" dirty="0">
                <a:effectLst/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C616E5-2443-4EE1-977B-2AA619162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000" dirty="0"/>
              <a:t>Po wpisaniu miejsc opieki do rejestru lub wykazu zgodnie zasadami programu konieczne jest monitorowanie ich funkcjonowania (obsadzenia) - co miesiąc, przez 36 miesięcy. Służy do tego wniosek RKZ-2 Dane o miejscach opieki utworzonych w ramach programu Aktywny Maluch 2022-2029 (monitoring).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20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000" dirty="0"/>
              <a:t>Zanim złożysz RKZ-2 Monitoring sprawdź stan rejestru lub wykazu na portalu Emp@tia.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000" dirty="0">
                <a:hlinkClick r:id="rId2"/>
              </a:rPr>
              <a:t>https://empatia.gov.pl/zlobki-kluby-dzieciece-i-dzienni-opiekunowie</a:t>
            </a:r>
            <a:r>
              <a:rPr lang="pl-P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9074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3E6B85-8A84-4DC6-85D1-1DF9B089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Kiedy składa się RKZ-2 Monitoring – informacja o liczbie dzieci zapisanych?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628662F-0A87-4C27-A232-CCB2C87CCC7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1338" y="1891270"/>
            <a:ext cx="8272462" cy="3274176"/>
          </a:xfrm>
          <a:prstGeom prst="rect">
            <a:avLst/>
          </a:prstGeom>
        </p:spPr>
      </p:pic>
      <p:sp>
        <p:nvSpPr>
          <p:cNvPr id="5" name="Dymek mowy: owalny 4">
            <a:extLst>
              <a:ext uri="{FF2B5EF4-FFF2-40B4-BE49-F238E27FC236}">
                <a16:creationId xmlns:a16="http://schemas.microsoft.com/office/drawing/2014/main" id="{234EFF21-519A-4AE0-9ECA-F7CF1DB41087}"/>
              </a:ext>
            </a:extLst>
          </p:cNvPr>
          <p:cNvSpPr/>
          <p:nvPr/>
        </p:nvSpPr>
        <p:spPr>
          <a:xfrm>
            <a:off x="276225" y="1474230"/>
            <a:ext cx="2794967" cy="2297670"/>
          </a:xfrm>
          <a:prstGeom prst="wedgeEllipseCallout">
            <a:avLst>
              <a:gd name="adj1" fmla="val 57208"/>
              <a:gd name="adj2" fmla="val -180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Informacje ogólne o liczbie dzieci zapisanych, w tym w podziale na KPO i FERS należy aktualizować- zgodnie z ustawą o opiece nad dziećmi w wieku do lat 3 - w ciągu 3 dni . </a:t>
            </a:r>
          </a:p>
        </p:txBody>
      </p:sp>
      <p:sp>
        <p:nvSpPr>
          <p:cNvPr id="8" name="Dymek mowy: owalny 7">
            <a:extLst>
              <a:ext uri="{FF2B5EF4-FFF2-40B4-BE49-F238E27FC236}">
                <a16:creationId xmlns:a16="http://schemas.microsoft.com/office/drawing/2014/main" id="{FE0C0B28-66A6-4E7F-97C1-BFC00048F752}"/>
              </a:ext>
            </a:extLst>
          </p:cNvPr>
          <p:cNvSpPr/>
          <p:nvPr/>
        </p:nvSpPr>
        <p:spPr>
          <a:xfrm>
            <a:off x="6705600" y="4966730"/>
            <a:ext cx="3861147" cy="1748395"/>
          </a:xfrm>
          <a:prstGeom prst="wedgeEllipseCallout">
            <a:avLst>
              <a:gd name="adj1" fmla="val -64757"/>
              <a:gd name="adj2" fmla="val -154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! Informacje ogólne o liczbie dzieci zapisanych nie są danymi monitoringowymi i dlatego podlegają rygorowi ustawy (czyli terminowi ustawowemu). </a:t>
            </a:r>
          </a:p>
          <a:p>
            <a:pPr algn="ctr"/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253654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16A078-BDE6-410E-90BF-C54C083F5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Kiedy składa się RKZ-2 Monitoring – monitoring liczby dzieci zapisanych?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A36A220B-6603-4379-9E58-6A0AEC90A6C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5147" y="1690688"/>
            <a:ext cx="8272462" cy="3616106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id="{53683FB6-8460-4F11-9662-E7CC74C98B7F}"/>
              </a:ext>
            </a:extLst>
          </p:cNvPr>
          <p:cNvSpPr/>
          <p:nvPr/>
        </p:nvSpPr>
        <p:spPr>
          <a:xfrm>
            <a:off x="5567359" y="4721715"/>
            <a:ext cx="3733800" cy="2084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sz="1400" dirty="0"/>
              <a:t>Ważne! Należy pamiętać o powiązaniu liczby miejsc opieki z KPO lub FERS z liczbą dzieci zapisanych na te miejsca oraz z etapem realizacji inwestycji. </a:t>
            </a:r>
          </a:p>
        </p:txBody>
      </p:sp>
      <p:sp>
        <p:nvSpPr>
          <p:cNvPr id="3" name="Dymek mowy: prostokąt 2">
            <a:extLst>
              <a:ext uri="{FF2B5EF4-FFF2-40B4-BE49-F238E27FC236}">
                <a16:creationId xmlns:a16="http://schemas.microsoft.com/office/drawing/2014/main" id="{9BD237AB-32B0-43E3-86F8-AB9797C89E8F}"/>
              </a:ext>
            </a:extLst>
          </p:cNvPr>
          <p:cNvSpPr/>
          <p:nvPr/>
        </p:nvSpPr>
        <p:spPr>
          <a:xfrm>
            <a:off x="109539" y="1233488"/>
            <a:ext cx="2781302" cy="2200275"/>
          </a:xfrm>
          <a:prstGeom prst="wedgeRectCallout">
            <a:avLst>
              <a:gd name="adj1" fmla="val 59988"/>
              <a:gd name="adj2" fmla="val -106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sz="1400" dirty="0"/>
              <a:t>Uwaga! </a:t>
            </a:r>
          </a:p>
          <a:p>
            <a:pPr algn="ctr">
              <a:lnSpc>
                <a:spcPct val="150000"/>
              </a:lnSpc>
            </a:pPr>
            <a:r>
              <a:rPr lang="pl-PL" sz="1400" dirty="0"/>
              <a:t>Termin 5 dni roboczych dotyczy liczby dzieci zapisanych na miejsca utworzone z programu wg miesiąca (czyli danych monitoringowych).</a:t>
            </a:r>
          </a:p>
          <a:p>
            <a:pPr algn="ctr"/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684943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BAD8F4-4D88-4CAB-8C1A-9E2594EA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Etap-liczba miejsc opieki –liczba dzieci zapisanych</a:t>
            </a:r>
          </a:p>
        </p:txBody>
      </p:sp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68E32B1F-63F4-4368-89DF-7096ADA9F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214"/>
          <a:stretch/>
        </p:blipFill>
        <p:spPr>
          <a:xfrm>
            <a:off x="3345346" y="3905250"/>
            <a:ext cx="7734300" cy="2368875"/>
          </a:xfrm>
        </p:spPr>
      </p:pic>
      <p:sp>
        <p:nvSpPr>
          <p:cNvPr id="14" name="Dymek mowy: owalny 13">
            <a:extLst>
              <a:ext uri="{FF2B5EF4-FFF2-40B4-BE49-F238E27FC236}">
                <a16:creationId xmlns:a16="http://schemas.microsoft.com/office/drawing/2014/main" id="{A8209A1D-A5FB-4304-B3AD-CCAC6B3BB0C1}"/>
              </a:ext>
            </a:extLst>
          </p:cNvPr>
          <p:cNvSpPr/>
          <p:nvPr/>
        </p:nvSpPr>
        <p:spPr>
          <a:xfrm>
            <a:off x="7362825" y="1386746"/>
            <a:ext cx="4352925" cy="2397728"/>
          </a:xfrm>
          <a:prstGeom prst="wedgeEllipseCallout">
            <a:avLst>
              <a:gd name="adj1" fmla="val -47665"/>
              <a:gd name="adj2" fmla="val 67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5D70673-2B70-42FE-8367-2EAA845E02A9}"/>
              </a:ext>
            </a:extLst>
          </p:cNvPr>
          <p:cNvSpPr txBox="1"/>
          <p:nvPr/>
        </p:nvSpPr>
        <p:spPr>
          <a:xfrm>
            <a:off x="8067675" y="1588188"/>
            <a:ext cx="3467100" cy="199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b="0" i="0" u="none" strike="noStrike" baseline="0" dirty="0">
                <a:solidFill>
                  <a:schemeClr val="bg1"/>
                </a:solidFill>
                <a:latin typeface="Lato" panose="020F0502020204030203" pitchFamily="34" charset="-18"/>
              </a:rPr>
              <a:t>W przypadku inwestycji o większej liczbie etapów należy szczególnie pilnować, by dane o liczbie miejsc opieki i liczbie dzieci zapisanych dotyczyły zawsze właściwego etapu. Liczba miejsc opieki z KPO i FERS oraz liczba dzieci zapisanych na te miejsca są „przypisane” do danego etapu. 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4" name="Dymek mowy: owalny 3">
            <a:extLst>
              <a:ext uri="{FF2B5EF4-FFF2-40B4-BE49-F238E27FC236}">
                <a16:creationId xmlns:a16="http://schemas.microsoft.com/office/drawing/2014/main" id="{17F2996F-1D30-4492-8B50-1B844227D354}"/>
              </a:ext>
            </a:extLst>
          </p:cNvPr>
          <p:cNvSpPr/>
          <p:nvPr/>
        </p:nvSpPr>
        <p:spPr>
          <a:xfrm>
            <a:off x="2162175" y="1386745"/>
            <a:ext cx="3467100" cy="2397728"/>
          </a:xfrm>
          <a:prstGeom prst="wedgeEllipseCallout">
            <a:avLst>
              <a:gd name="adj1" fmla="val 82862"/>
              <a:gd name="adj2" fmla="val 65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sz="1200" dirty="0"/>
              <a:t>Dodaj etap, gdy część miejsc rozpocznie funkcjonowanie w innym miesiącu niż pozostała pula miejsc. Jeśli wszystkie miejsca opieki rozpoczną funkcjonowanie w tym samym miesiącu, </a:t>
            </a:r>
            <a:r>
              <a:rPr lang="pl-PL" sz="1200" b="1" dirty="0"/>
              <a:t>to miesiące funkcjonowania nie są etapem. </a:t>
            </a:r>
          </a:p>
        </p:txBody>
      </p:sp>
    </p:spTree>
    <p:extLst>
      <p:ext uri="{BB962C8B-B14F-4D97-AF65-F5344CB8AC3E}">
        <p14:creationId xmlns:p14="http://schemas.microsoft.com/office/powerpoint/2010/main" val="1161363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5DA13F-3549-494A-8AFC-5F281A451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kern="0" dirty="0">
                <a:effectLst/>
                <a:latin typeface="Lato" panose="020F0502020204030203" pitchFamily="34" charset="-18"/>
                <a:ea typeface="Lato" panose="020F0502020204030203" pitchFamily="34" charset="-18"/>
                <a:cs typeface="Times New Roman" panose="02020603050405020304" pitchFamily="18" charset="0"/>
              </a:rPr>
              <a:t>W jakim celu składa się RKZ-2 Monitoring</a:t>
            </a:r>
            <a:r>
              <a:rPr lang="pl-PL" b="1" i="1" kern="0" dirty="0">
                <a:effectLst/>
                <a:latin typeface="Lato" panose="020F0502020204030203" pitchFamily="34" charset="-18"/>
                <a:ea typeface="Lato" panose="020F0502020204030203" pitchFamily="34" charset="-18"/>
                <a:cs typeface="Times New Roman" panose="02020603050405020304" pitchFamily="18" charset="0"/>
              </a:rPr>
              <a:t>?</a:t>
            </a:r>
            <a:br>
              <a:rPr lang="pl-PL" b="1" kern="0" dirty="0">
                <a:effectLst/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b="1" kern="0" dirty="0">
                <a:effectLst/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35543A-14B6-4D04-99DC-DB0A644F1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0" y="1825625"/>
            <a:ext cx="8272670" cy="343217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000" dirty="0"/>
              <a:t>Dane przekazywane na wniosku RKZ-2 Monitoring służą wojewodzie do obliczenia poziomu obsadzenia miejsc opieki w okresie 36-ciu miesięcy (podzielonych na okres 12-stu i 24-rech miesięcy). Następnie wojewoda dokonuje rozliczenia dofinansowania. Brak lub błędnie przekazane dane mogą prowadzić nawet do zwrotu środków dofinansowania.</a:t>
            </a:r>
          </a:p>
        </p:txBody>
      </p:sp>
    </p:spTree>
    <p:extLst>
      <p:ext uri="{BB962C8B-B14F-4D97-AF65-F5344CB8AC3E}">
        <p14:creationId xmlns:p14="http://schemas.microsoft.com/office/powerpoint/2010/main" val="3752305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0FCC78-1F2A-4CC3-BB4F-DCD0C1F0F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Wypełnianie wniosku RKZ-2 związane z monitorowaniem miejsc utworzonych z programu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E571DA-597A-490C-B56C-B8C3D71CB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pSp>
        <p:nvGrpSpPr>
          <p:cNvPr id="4" name="Group 13035">
            <a:extLst>
              <a:ext uri="{FF2B5EF4-FFF2-40B4-BE49-F238E27FC236}">
                <a16:creationId xmlns:a16="http://schemas.microsoft.com/office/drawing/2014/main" id="{E1894782-EBBE-40AB-B6BB-0F72FE9186AF}"/>
              </a:ext>
            </a:extLst>
          </p:cNvPr>
          <p:cNvGrpSpPr/>
          <p:nvPr/>
        </p:nvGrpSpPr>
        <p:grpSpPr>
          <a:xfrm>
            <a:off x="3612870" y="1543051"/>
            <a:ext cx="8089584" cy="5429250"/>
            <a:chOff x="0" y="0"/>
            <a:chExt cx="5690702" cy="4445195"/>
          </a:xfrm>
        </p:grpSpPr>
        <p:sp>
          <p:nvSpPr>
            <p:cNvPr id="5" name="Rectangle 663">
              <a:extLst>
                <a:ext uri="{FF2B5EF4-FFF2-40B4-BE49-F238E27FC236}">
                  <a16:creationId xmlns:a16="http://schemas.microsoft.com/office/drawing/2014/main" id="{B3A58542-04F0-442E-9444-F5D84FB9A756}"/>
                </a:ext>
              </a:extLst>
            </p:cNvPr>
            <p:cNvSpPr/>
            <p:nvPr/>
          </p:nvSpPr>
          <p:spPr>
            <a:xfrm>
              <a:off x="178" y="0"/>
              <a:ext cx="32469" cy="1712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8890" marR="0" lvl="0" indent="2540" algn="l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anose="020F0502020204030203" pitchFamily="34" charset="-18"/>
                  <a:ea typeface="Lato" panose="020F0502020204030203" pitchFamily="34" charset="-18"/>
                  <a:cs typeface="Lato" panose="020F0502020204030203" pitchFamily="34" charset="-18"/>
                </a:rPr>
                <a:t> </a:t>
              </a:r>
            </a:p>
          </p:txBody>
        </p:sp>
        <p:sp>
          <p:nvSpPr>
            <p:cNvPr id="6" name="Rectangle 664">
              <a:extLst>
                <a:ext uri="{FF2B5EF4-FFF2-40B4-BE49-F238E27FC236}">
                  <a16:creationId xmlns:a16="http://schemas.microsoft.com/office/drawing/2014/main" id="{9D873B79-EBD7-42E7-BBDA-5D5D73F855DC}"/>
                </a:ext>
              </a:extLst>
            </p:cNvPr>
            <p:cNvSpPr/>
            <p:nvPr/>
          </p:nvSpPr>
          <p:spPr>
            <a:xfrm>
              <a:off x="5658232" y="1501521"/>
              <a:ext cx="32470" cy="1712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8890" marR="0" lvl="0" indent="2540" algn="l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anose="020F0502020204030203" pitchFamily="34" charset="-18"/>
                  <a:ea typeface="Lato" panose="020F0502020204030203" pitchFamily="34" charset="-18"/>
                  <a:cs typeface="Lato" panose="020F0502020204030203" pitchFamily="34" charset="-18"/>
                </a:rPr>
                <a:t> </a:t>
              </a:r>
            </a:p>
          </p:txBody>
        </p:sp>
        <p:sp>
          <p:nvSpPr>
            <p:cNvPr id="7" name="Rectangle 665">
              <a:extLst>
                <a:ext uri="{FF2B5EF4-FFF2-40B4-BE49-F238E27FC236}">
                  <a16:creationId xmlns:a16="http://schemas.microsoft.com/office/drawing/2014/main" id="{98A59D29-692B-4FA9-902D-246531910F4A}"/>
                </a:ext>
              </a:extLst>
            </p:cNvPr>
            <p:cNvSpPr/>
            <p:nvPr/>
          </p:nvSpPr>
          <p:spPr>
            <a:xfrm>
              <a:off x="178" y="1702689"/>
              <a:ext cx="32469" cy="1712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8890" marR="0" lvl="0" indent="2540" algn="l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anose="020F0502020204030203" pitchFamily="34" charset="-18"/>
                  <a:ea typeface="Lato" panose="020F0502020204030203" pitchFamily="34" charset="-18"/>
                  <a:cs typeface="Lato" panose="020F0502020204030203" pitchFamily="34" charset="-18"/>
                </a:rPr>
                <a:t> </a:t>
              </a:r>
            </a:p>
          </p:txBody>
        </p:sp>
        <p:sp>
          <p:nvSpPr>
            <p:cNvPr id="8" name="Rectangle 666">
              <a:extLst>
                <a:ext uri="{FF2B5EF4-FFF2-40B4-BE49-F238E27FC236}">
                  <a16:creationId xmlns:a16="http://schemas.microsoft.com/office/drawing/2014/main" id="{489B58A5-4D5E-43E0-85D2-3C68DCEFA93C}"/>
                </a:ext>
              </a:extLst>
            </p:cNvPr>
            <p:cNvSpPr/>
            <p:nvPr/>
          </p:nvSpPr>
          <p:spPr>
            <a:xfrm>
              <a:off x="5048631" y="4074287"/>
              <a:ext cx="32469" cy="1712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8890" marR="0" lvl="0" indent="2540" algn="l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anose="020F0502020204030203" pitchFamily="34" charset="-18"/>
                  <a:ea typeface="Lato" panose="020F0502020204030203" pitchFamily="34" charset="-18"/>
                  <a:cs typeface="Lato" panose="020F0502020204030203" pitchFamily="34" charset="-18"/>
                </a:rPr>
                <a:t> </a:t>
              </a:r>
            </a:p>
          </p:txBody>
        </p:sp>
        <p:sp>
          <p:nvSpPr>
            <p:cNvPr id="9" name="Rectangle 667">
              <a:extLst>
                <a:ext uri="{FF2B5EF4-FFF2-40B4-BE49-F238E27FC236}">
                  <a16:creationId xmlns:a16="http://schemas.microsoft.com/office/drawing/2014/main" id="{83134B8C-E719-4877-A566-4952593526D0}"/>
                </a:ext>
              </a:extLst>
            </p:cNvPr>
            <p:cNvSpPr/>
            <p:nvPr/>
          </p:nvSpPr>
          <p:spPr>
            <a:xfrm>
              <a:off x="178" y="4273932"/>
              <a:ext cx="32469" cy="1712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8890" marR="0" lvl="0" indent="2540" algn="l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ato" panose="020F0502020204030203" pitchFamily="34" charset="-18"/>
                  <a:ea typeface="Lato" panose="020F0502020204030203" pitchFamily="34" charset="-18"/>
                  <a:cs typeface="Lato" panose="020F0502020204030203" pitchFamily="34" charset="-18"/>
                </a:rPr>
                <a:t> </a:t>
              </a:r>
            </a:p>
          </p:txBody>
        </p:sp>
        <p:pic>
          <p:nvPicPr>
            <p:cNvPr id="10" name="Picture 723">
              <a:extLst>
                <a:ext uri="{FF2B5EF4-FFF2-40B4-BE49-F238E27FC236}">
                  <a16:creationId xmlns:a16="http://schemas.microsoft.com/office/drawing/2014/main" id="{388E02E5-C121-4B90-BE0E-437F494098ED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205332"/>
              <a:ext cx="5657850" cy="1397000"/>
            </a:xfrm>
            <a:prstGeom prst="rect">
              <a:avLst/>
            </a:prstGeom>
          </p:spPr>
        </p:pic>
        <p:pic>
          <p:nvPicPr>
            <p:cNvPr id="11" name="Picture 725">
              <a:extLst>
                <a:ext uri="{FF2B5EF4-FFF2-40B4-BE49-F238E27FC236}">
                  <a16:creationId xmlns:a16="http://schemas.microsoft.com/office/drawing/2014/main" id="{5361B150-8AF9-4F2F-8606-C1C0E4C99BD8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1907132"/>
              <a:ext cx="5039360" cy="2265680"/>
            </a:xfrm>
            <a:prstGeom prst="rect">
              <a:avLst/>
            </a:prstGeom>
          </p:spPr>
        </p:pic>
        <p:sp>
          <p:nvSpPr>
            <p:cNvPr id="12" name="Shape 726">
              <a:extLst>
                <a:ext uri="{FF2B5EF4-FFF2-40B4-BE49-F238E27FC236}">
                  <a16:creationId xmlns:a16="http://schemas.microsoft.com/office/drawing/2014/main" id="{0AD9DFBD-489E-44D1-8B87-454097CE04A6}"/>
                </a:ext>
              </a:extLst>
            </p:cNvPr>
            <p:cNvSpPr/>
            <p:nvPr/>
          </p:nvSpPr>
          <p:spPr>
            <a:xfrm>
              <a:off x="250825" y="1395957"/>
              <a:ext cx="819150" cy="82550"/>
            </a:xfrm>
            <a:custGeom>
              <a:avLst/>
              <a:gdLst/>
              <a:ahLst/>
              <a:cxnLst/>
              <a:rect l="0" t="0" r="0" b="0"/>
              <a:pathLst>
                <a:path w="819150" h="82550">
                  <a:moveTo>
                    <a:pt x="0" y="82550"/>
                  </a:moveTo>
                  <a:lnTo>
                    <a:pt x="819150" y="82550"/>
                  </a:lnTo>
                  <a:lnTo>
                    <a:pt x="81915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Shape 727">
              <a:extLst>
                <a:ext uri="{FF2B5EF4-FFF2-40B4-BE49-F238E27FC236}">
                  <a16:creationId xmlns:a16="http://schemas.microsoft.com/office/drawing/2014/main" id="{6E3CEFEC-F5B2-4587-80D7-D817D92E405A}"/>
                </a:ext>
              </a:extLst>
            </p:cNvPr>
            <p:cNvSpPr/>
            <p:nvPr/>
          </p:nvSpPr>
          <p:spPr>
            <a:xfrm>
              <a:off x="1190625" y="1307057"/>
              <a:ext cx="355600" cy="247650"/>
            </a:xfrm>
            <a:custGeom>
              <a:avLst/>
              <a:gdLst/>
              <a:ahLst/>
              <a:cxnLst/>
              <a:rect l="0" t="0" r="0" b="0"/>
              <a:pathLst>
                <a:path w="355600" h="247650">
                  <a:moveTo>
                    <a:pt x="0" y="123825"/>
                  </a:moveTo>
                  <a:lnTo>
                    <a:pt x="123825" y="0"/>
                  </a:lnTo>
                  <a:lnTo>
                    <a:pt x="123825" y="61849"/>
                  </a:lnTo>
                  <a:lnTo>
                    <a:pt x="355600" y="61849"/>
                  </a:lnTo>
                  <a:lnTo>
                    <a:pt x="355600" y="185801"/>
                  </a:lnTo>
                  <a:lnTo>
                    <a:pt x="123825" y="185801"/>
                  </a:lnTo>
                  <a:lnTo>
                    <a:pt x="123825" y="24765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Schemat blokowy: pamięć o dostępie sekwencyjnym 13">
            <a:extLst>
              <a:ext uri="{FF2B5EF4-FFF2-40B4-BE49-F238E27FC236}">
                <a16:creationId xmlns:a16="http://schemas.microsoft.com/office/drawing/2014/main" id="{D53E4B66-B107-47FD-9C39-6560B657B307}"/>
              </a:ext>
            </a:extLst>
          </p:cNvPr>
          <p:cNvSpPr/>
          <p:nvPr/>
        </p:nvSpPr>
        <p:spPr>
          <a:xfrm>
            <a:off x="138590" y="1012346"/>
            <a:ext cx="3679591" cy="2424189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/>
              <a:t>Podaj liczbę dzieci zapisanych do instytucji opieki, tj. najwyższą liczbę dzieci zapisanych do instytucji w danym miesiąc . W odpowiednich polach  uwzględnij liczbę dzieci zapisanych na miejsca utworzone z KPO albo FERS.</a:t>
            </a:r>
          </a:p>
          <a:p>
            <a:pPr algn="ctr"/>
            <a:r>
              <a:rPr lang="pl-PL" sz="1000" dirty="0"/>
              <a:t>W sytuacji, gdy na jedno miejsce opieki utworzone z programu zapisane jest więcej niż jedno dziecko w danym miesiącu, miejsce to jest uwzględniane jeden raz. Ważne jest to, żeby miejsce było obsadzone przynajmniej przez jeden dzień w miesiącu, a nie to ile dzieci z niego korzysta.</a:t>
            </a:r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9758FCC8-CD59-41AF-AE8C-76A8EE17CAFA}"/>
              </a:ext>
            </a:extLst>
          </p:cNvPr>
          <p:cNvSpPr/>
          <p:nvPr/>
        </p:nvSpPr>
        <p:spPr>
          <a:xfrm>
            <a:off x="46157" y="3635037"/>
            <a:ext cx="3363793" cy="2676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/>
              <a:t>Po kliknięciu w „Dodaj liczbę dzieci zapisanych” będzie można wskazać:</a:t>
            </a:r>
          </a:p>
          <a:p>
            <a:pPr algn="ctr"/>
            <a:r>
              <a:rPr lang="pl-PL" sz="1000" dirty="0"/>
              <a:t>Etap realizacji inwestycji:</a:t>
            </a:r>
          </a:p>
          <a:p>
            <a:pPr algn="ctr"/>
            <a:r>
              <a:rPr lang="pl-PL" sz="1000" dirty="0"/>
              <a:t>a) jeśli inwestycja była prowadzona jednoetapowo, należy podać liczbę dzieci zapisanych na miejsca opieki utworzone w ramach tego (jednego) etapu,</a:t>
            </a:r>
          </a:p>
          <a:p>
            <a:pPr algn="ctr"/>
            <a:r>
              <a:rPr lang="pl-PL" sz="1000" dirty="0"/>
              <a:t>b) jeśli inwestycja była prowadzona w więcej niż jednym etapie, należy podać liczbę dzieci zapisanych na te miejsca również w etapach (o ile zostały uruchomione w innych terminach, tj. różnią się miesiącem kalendarzowym!)</a:t>
            </a:r>
          </a:p>
        </p:txBody>
      </p:sp>
      <p:sp>
        <p:nvSpPr>
          <p:cNvPr id="16" name="Dymek mowy: owalny 15">
            <a:extLst>
              <a:ext uri="{FF2B5EF4-FFF2-40B4-BE49-F238E27FC236}">
                <a16:creationId xmlns:a16="http://schemas.microsoft.com/office/drawing/2014/main" id="{AEB8C53E-49FE-41D2-BDD6-ABB5A434371D}"/>
              </a:ext>
            </a:extLst>
          </p:cNvPr>
          <p:cNvSpPr/>
          <p:nvPr/>
        </p:nvSpPr>
        <p:spPr>
          <a:xfrm>
            <a:off x="9223968" y="3060358"/>
            <a:ext cx="2738076" cy="1251757"/>
          </a:xfrm>
          <a:prstGeom prst="wedgeEllipseCallout">
            <a:avLst>
              <a:gd name="adj1" fmla="val -42053"/>
              <a:gd name="adj2" fmla="val 1028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/>
              <a:t>Miesiąc, którego dotyczy informacja o liczbie dzieci –  uzupełnij miesiącem, którego dotyczy zmiana (aktualizacja) liczby dzieci zapisanych do instytucji opieki. </a:t>
            </a:r>
          </a:p>
        </p:txBody>
      </p:sp>
      <p:sp>
        <p:nvSpPr>
          <p:cNvPr id="17" name="Dymek mowy: owalny 16">
            <a:extLst>
              <a:ext uri="{FF2B5EF4-FFF2-40B4-BE49-F238E27FC236}">
                <a16:creationId xmlns:a16="http://schemas.microsoft.com/office/drawing/2014/main" id="{C44C3386-6A0E-4DB7-8B9F-8F25A3F8A5CE}"/>
              </a:ext>
            </a:extLst>
          </p:cNvPr>
          <p:cNvSpPr/>
          <p:nvPr/>
        </p:nvSpPr>
        <p:spPr>
          <a:xfrm>
            <a:off x="6729625" y="1794632"/>
            <a:ext cx="2046147" cy="2136379"/>
          </a:xfrm>
          <a:prstGeom prst="wedgeEllipseCallout">
            <a:avLst>
              <a:gd name="adj1" fmla="val 30130"/>
              <a:gd name="adj2" fmla="val 1083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Lato" panose="020F0502020204030203" pitchFamily="34" charset="-18"/>
                <a:cs typeface="Lato" panose="020F0502020204030203" pitchFamily="34" charset="-18"/>
              </a:rPr>
              <a:t>Datę od której rozpoczyna bieg okres obsadzenia miejsc opieki – uzupełnij datą, od której zgłaszane jest rozpoczęcie okresu funkcjonowania miejsc opieki łącznie </a:t>
            </a:r>
            <a:br>
              <a:rPr lang="pl-PL" sz="10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Lato" panose="020F0502020204030203" pitchFamily="34" charset="-18"/>
                <a:cs typeface="Lato" panose="020F0502020204030203" pitchFamily="34" charset="-18"/>
              </a:rPr>
            </a:br>
            <a:r>
              <a:rPr lang="pl-PL" sz="10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Lato" panose="020F0502020204030203" pitchFamily="34" charset="-18"/>
                <a:cs typeface="Lato" panose="020F0502020204030203" pitchFamily="34" charset="-18"/>
              </a:rPr>
              <a:t>w okresach 12 i 24 miesięcy. </a:t>
            </a:r>
            <a:endParaRPr lang="pl-PL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816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D02200-B00A-46D9-904C-C3B51DCBA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192" y="365125"/>
            <a:ext cx="8282608" cy="15398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pl-PL" i="0" u="none" strike="noStrike" baseline="0" dirty="0">
                <a:latin typeface="Lato" panose="020F0502020204030203" pitchFamily="34" charset="-18"/>
              </a:rPr>
            </a:br>
            <a:r>
              <a:rPr lang="pl-PL" i="0" u="none" strike="noStrike" baseline="0" dirty="0">
                <a:latin typeface="Lato" panose="020F0502020204030203" pitchFamily="34" charset="-18"/>
              </a:rPr>
              <a:t>Podpisanie umowy o dofinansowanie w ramach programu a RKZ-2 </a:t>
            </a:r>
            <a:r>
              <a:rPr lang="pl-PL" strike="noStrike" baseline="0" dirty="0">
                <a:latin typeface="Lato" panose="020F0502020204030203" pitchFamily="34" charset="-18"/>
              </a:rPr>
              <a:t>Monitoring</a:t>
            </a: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57397C4-2C5D-4938-9625-1B899D2A7D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872313"/>
              </p:ext>
            </p:extLst>
          </p:nvPr>
        </p:nvGraphicFramePr>
        <p:xfrm>
          <a:off x="2609850" y="1825625"/>
          <a:ext cx="8743950" cy="450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868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10F652-E3E1-4722-87AD-A2AAD1D3A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zrobić w przypadku błędu w przekazywanych danych?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10F61D-EB7C-4D70-A9C8-935F75D07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1192" y="2709545"/>
            <a:ext cx="8272670" cy="242125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000" dirty="0"/>
              <a:t>W przypadku </a:t>
            </a:r>
            <a:r>
              <a:rPr lang="pl-PL" sz="2000" b="1" dirty="0"/>
              <a:t>błędu,</a:t>
            </a:r>
            <a:r>
              <a:rPr lang="pl-PL" sz="2000" dirty="0"/>
              <a:t> złóż ponownie wniosek RKZ-2 </a:t>
            </a:r>
            <a:r>
              <a:rPr lang="pl-PL" sz="2000" i="1" dirty="0"/>
              <a:t>Monitoring </a:t>
            </a:r>
            <a:r>
              <a:rPr lang="pl-PL" sz="2000" dirty="0"/>
              <a:t>za miesiąc, którego dotyczy błąd. Wiążąca i brana pod uwagę przez wojewodę jest ostatnia przekazana informacja.</a:t>
            </a:r>
          </a:p>
        </p:txBody>
      </p:sp>
    </p:spTree>
    <p:extLst>
      <p:ext uri="{BB962C8B-B14F-4D97-AF65-F5344CB8AC3E}">
        <p14:creationId xmlns:p14="http://schemas.microsoft.com/office/powerpoint/2010/main" val="3479932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B2C7DF-FD0F-411E-A7CE-8D8D1890D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000" dirty="0"/>
              <a:t>Dziękujemy za uwagę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000" dirty="0"/>
              <a:t>Departament Polityki Rodzinnej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000" dirty="0"/>
              <a:t>Ministerstwo Rodziny, Pracy i Polityki Społecznej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550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DFEF27-54A5-4D77-A187-EBC6911F3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192" y="365126"/>
            <a:ext cx="7711108" cy="844550"/>
          </a:xfrm>
        </p:spPr>
        <p:txBody>
          <a:bodyPr/>
          <a:lstStyle/>
          <a:p>
            <a:r>
              <a:rPr lang="pl-PL" dirty="0"/>
              <a:t>Instrukcje wypełniania wniosków – gdzie je znaleźć?</a:t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F4443AB-2076-4BD7-AE19-302B3DBD7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1924" r="3151" b="10076"/>
          <a:stretch/>
        </p:blipFill>
        <p:spPr>
          <a:xfrm>
            <a:off x="3190873" y="1000126"/>
            <a:ext cx="6866691" cy="3438523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344804D-B82B-4816-AAB1-1C63112A0D3A}"/>
              </a:ext>
            </a:extLst>
          </p:cNvPr>
          <p:cNvSpPr txBox="1"/>
          <p:nvPr/>
        </p:nvSpPr>
        <p:spPr>
          <a:xfrm>
            <a:off x="3324224" y="4529926"/>
            <a:ext cx="6657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Link: https://www.gov.pl/web/rodzina/instrukcje-wypelniania-wnioskow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29E2778-E6AB-4D8D-91FA-67464B30C599}"/>
              </a:ext>
            </a:extLst>
          </p:cNvPr>
          <p:cNvSpPr txBox="1"/>
          <p:nvPr/>
        </p:nvSpPr>
        <p:spPr>
          <a:xfrm>
            <a:off x="2895599" y="5076564"/>
            <a:ext cx="9296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Zakładki na oficjalnej stronie Ministerstwa Rodziny, Pracy i Polityki Społecznej </a:t>
            </a:r>
            <a:r>
              <a:rPr lang="pl-PL" sz="14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pl-PL" sz="1400" dirty="0">
                <a:solidFill>
                  <a:schemeClr val="bg1"/>
                </a:solidFill>
              </a:rPr>
              <a:t>Co robimy </a:t>
            </a:r>
            <a:r>
              <a:rPr lang="pl-PL" sz="14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pl-PL" sz="1400" dirty="0">
                <a:solidFill>
                  <a:schemeClr val="bg1"/>
                </a:solidFill>
              </a:rPr>
              <a:t> Programy i projekty </a:t>
            </a:r>
            <a:r>
              <a:rPr lang="pl-PL" sz="14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pl-PL" sz="1400" dirty="0">
                <a:solidFill>
                  <a:schemeClr val="bg1"/>
                </a:solidFill>
              </a:rPr>
              <a:t> Program aktywny Maluch </a:t>
            </a:r>
            <a:r>
              <a:rPr lang="pl-PL" sz="14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pl-PL" sz="1400" dirty="0">
                <a:solidFill>
                  <a:schemeClr val="bg1"/>
                </a:solidFill>
              </a:rPr>
              <a:t> Aktywny Maluch  2022-2029 </a:t>
            </a:r>
          </a:p>
          <a:p>
            <a:r>
              <a:rPr lang="pl-PL" sz="14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pl-PL" sz="14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Instrukcje wypełniania wniosków w związku z programem Aktywny Maluch 2022-2029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60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95CC9B-FBE5-44B8-A7C1-BB02B6823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192" y="372499"/>
            <a:ext cx="8063533" cy="1235075"/>
          </a:xfrm>
        </p:spPr>
        <p:txBody>
          <a:bodyPr>
            <a:normAutofit/>
          </a:bodyPr>
          <a:lstStyle/>
          <a:p>
            <a:r>
              <a:rPr lang="pl-PL" sz="1600" dirty="0"/>
              <a:t>Jak wpisać do rejestru lub wykazu </a:t>
            </a:r>
            <a:r>
              <a:rPr lang="pl-PL" sz="1600" baseline="0" dirty="0"/>
              <a:t>nową instytucję opieki utworzoną w ramach programu Aktywny Maluch 2022-2029 i monitorować jej funkcjonowanie </a:t>
            </a:r>
            <a:endParaRPr lang="pl-PL" sz="1600" dirty="0"/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F18F41EE-9CD6-4E52-BA55-CEAEA078AB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99279"/>
              </p:ext>
            </p:extLst>
          </p:nvPr>
        </p:nvGraphicFramePr>
        <p:xfrm>
          <a:off x="742951" y="824142"/>
          <a:ext cx="10391774" cy="293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9DBB2537-36A6-43B6-8DDB-7F16EC3515B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008813" y="2505075"/>
            <a:ext cx="5183187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600" b="0" i="0" u="none" strike="noStrike" baseline="0" dirty="0">
              <a:latin typeface="Lato" panose="020F0502020204030203" pitchFamily="34" charset="-18"/>
            </a:endParaRPr>
          </a:p>
          <a:p>
            <a:pPr marL="514350" indent="-514350">
              <a:buFont typeface="+mj-lt"/>
              <a:buAutoNum type="arabicPeriod"/>
            </a:pPr>
            <a:endParaRPr lang="pl-PL" sz="1700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  <p:sp>
        <p:nvSpPr>
          <p:cNvPr id="5" name="Tytuł 6">
            <a:extLst>
              <a:ext uri="{FF2B5EF4-FFF2-40B4-BE49-F238E27FC236}">
                <a16:creationId xmlns:a16="http://schemas.microsoft.com/office/drawing/2014/main" id="{D50851A6-2F0F-4D08-944E-55FA358BBC02}"/>
              </a:ext>
            </a:extLst>
          </p:cNvPr>
          <p:cNvSpPr txBox="1">
            <a:spLocks/>
          </p:cNvSpPr>
          <p:nvPr/>
        </p:nvSpPr>
        <p:spPr>
          <a:xfrm>
            <a:off x="2961654" y="3188493"/>
            <a:ext cx="82826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pl-PL" sz="1600" dirty="0"/>
              <a:t>Jak wpisać do rejestru lub wykazu </a:t>
            </a:r>
            <a:r>
              <a:rPr lang="pl-PL" sz="1600" baseline="0" dirty="0"/>
              <a:t>nowe miejsca opieki utworzone w ramach programu Aktywny Maluch 2022-2029 w istniejącej już instytucji i monitorować ich funkcjonowanie </a:t>
            </a:r>
            <a:endParaRPr lang="pl-PL" sz="1600" dirty="0"/>
          </a:p>
        </p:txBody>
      </p:sp>
      <p:graphicFrame>
        <p:nvGraphicFramePr>
          <p:cNvPr id="6" name="Symbol zastępczy zawartości 8">
            <a:extLst>
              <a:ext uri="{FF2B5EF4-FFF2-40B4-BE49-F238E27FC236}">
                <a16:creationId xmlns:a16="http://schemas.microsoft.com/office/drawing/2014/main" id="{974A06E8-92E7-4C09-A001-904E17869B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552725"/>
              </p:ext>
            </p:extLst>
          </p:nvPr>
        </p:nvGraphicFramePr>
        <p:xfrm>
          <a:off x="0" y="3783856"/>
          <a:ext cx="12192000" cy="2878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17122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8BEE1B-F0E3-4F7F-ADA1-FF849FA9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Jak wypełnić wniosek RKZ-1 (rejestracja instytucji)?</a:t>
            </a:r>
            <a:br>
              <a:rPr lang="pl-PL" dirty="0"/>
            </a:br>
            <a:br>
              <a:rPr lang="pl-PL" dirty="0"/>
            </a:br>
            <a:r>
              <a:rPr lang="pl-PL" sz="1800" b="1" dirty="0">
                <a:effectLst/>
                <a:ea typeface="Lato" panose="020F0502020204030203" pitchFamily="34" charset="-18"/>
                <a:cs typeface="Lato" panose="020F0502020204030203" pitchFamily="34" charset="-18"/>
              </a:rPr>
              <a:t>Numer umowy zawartej z wojewodą na utworzenie instytucji opieki </a:t>
            </a:r>
            <a:br>
              <a:rPr lang="pl-PL" sz="1800" dirty="0">
                <a:effectLst/>
                <a:latin typeface="Lato" panose="020F0502020204030203" pitchFamily="34" charset="-18"/>
                <a:ea typeface="Lato" panose="020F0502020204030203" pitchFamily="34" charset="-18"/>
                <a:cs typeface="Lato" panose="020F0502020204030203" pitchFamily="34" charset="-18"/>
              </a:rPr>
            </a:b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27013864-6F9D-4543-AB2D-85931F10E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6580" y="2305462"/>
            <a:ext cx="7888493" cy="3828637"/>
          </a:xfrm>
          <a:prstGeom prst="rect">
            <a:avLst/>
          </a:prstGeom>
        </p:spPr>
      </p:pic>
      <p:sp>
        <p:nvSpPr>
          <p:cNvPr id="6" name="Schemat blokowy: pamięć o dostępie sekwencyjnym 5">
            <a:extLst>
              <a:ext uri="{FF2B5EF4-FFF2-40B4-BE49-F238E27FC236}">
                <a16:creationId xmlns:a16="http://schemas.microsoft.com/office/drawing/2014/main" id="{0A6606BA-D9A0-4F9B-BCFD-C47E98178D44}"/>
              </a:ext>
            </a:extLst>
          </p:cNvPr>
          <p:cNvSpPr/>
          <p:nvPr/>
        </p:nvSpPr>
        <p:spPr>
          <a:xfrm>
            <a:off x="1222465" y="2489597"/>
            <a:ext cx="2729751" cy="1878805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000" dirty="0"/>
              <a:t>Podaj numer umowy zawartej z wojewodą, a jeśli umowa była aneksowana –numer ostatniego aneksu. Pozwoli to na powiązanie rejestrowanej instytucji opieki z daną umową.</a:t>
            </a:r>
          </a:p>
        </p:txBody>
      </p:sp>
    </p:spTree>
    <p:extLst>
      <p:ext uri="{BB962C8B-B14F-4D97-AF65-F5344CB8AC3E}">
        <p14:creationId xmlns:p14="http://schemas.microsoft.com/office/powerpoint/2010/main" val="2095380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E905AA-8490-407F-AD7E-D3760DBC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wypełnić wniosek RKZ-1 (rejestracja instytucji)?</a:t>
            </a:r>
            <a:br>
              <a:rPr lang="pl-PL" dirty="0"/>
            </a:br>
            <a:br>
              <a:rPr lang="pl-PL" dirty="0"/>
            </a:b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Heavy"/>
                <a:ea typeface="Lato" panose="020F0502020204030203" pitchFamily="34" charset="-18"/>
                <a:cs typeface="Lato" panose="020F0502020204030203" pitchFamily="34" charset="-18"/>
              </a:rPr>
              <a:t>Liczba miejsc opieki</a:t>
            </a:r>
            <a:endParaRPr lang="pl-PL" sz="1600" dirty="0"/>
          </a:p>
        </p:txBody>
      </p:sp>
      <p:pic>
        <p:nvPicPr>
          <p:cNvPr id="7" name="Picture 228">
            <a:extLst>
              <a:ext uri="{FF2B5EF4-FFF2-40B4-BE49-F238E27FC236}">
                <a16:creationId xmlns:a16="http://schemas.microsoft.com/office/drawing/2014/main" id="{A1A58CA6-1ADA-46B0-8B75-6D8B51B3BE6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589" y="1857374"/>
            <a:ext cx="9015412" cy="2565740"/>
          </a:xfrm>
          <a:prstGeom prst="rect">
            <a:avLst/>
          </a:prstGeom>
        </p:spPr>
      </p:pic>
      <p:sp>
        <p:nvSpPr>
          <p:cNvPr id="8" name="Dymek mowy: owalny 7">
            <a:extLst>
              <a:ext uri="{FF2B5EF4-FFF2-40B4-BE49-F238E27FC236}">
                <a16:creationId xmlns:a16="http://schemas.microsoft.com/office/drawing/2014/main" id="{10299257-9392-4E05-BF63-E725FEEF8120}"/>
              </a:ext>
            </a:extLst>
          </p:cNvPr>
          <p:cNvSpPr/>
          <p:nvPr/>
        </p:nvSpPr>
        <p:spPr>
          <a:xfrm>
            <a:off x="471798" y="1128315"/>
            <a:ext cx="2280177" cy="1629569"/>
          </a:xfrm>
          <a:prstGeom prst="wedgeEllipseCallout">
            <a:avLst>
              <a:gd name="adj1" fmla="val 86923"/>
              <a:gd name="adj2" fmla="val 544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/>
              <a:t>Podaj liczbę miejsc opieki z decyzji właściwego państwowego inspektora sanitarnego (żłobki) albo z pozytywnej opinii wójta, burmistrza lub prezydenta miasta (kluby dziecięce).</a:t>
            </a:r>
          </a:p>
        </p:txBody>
      </p:sp>
      <p:sp>
        <p:nvSpPr>
          <p:cNvPr id="9" name="Dymek mowy: owalny 8">
            <a:extLst>
              <a:ext uri="{FF2B5EF4-FFF2-40B4-BE49-F238E27FC236}">
                <a16:creationId xmlns:a16="http://schemas.microsoft.com/office/drawing/2014/main" id="{932931A8-EE28-4676-A6D8-CA070215896D}"/>
              </a:ext>
            </a:extLst>
          </p:cNvPr>
          <p:cNvSpPr/>
          <p:nvPr/>
        </p:nvSpPr>
        <p:spPr>
          <a:xfrm>
            <a:off x="10454645" y="1548145"/>
            <a:ext cx="1737355" cy="132556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/>
              <a:t>Podaj nazwę miesiąca, w którym składasz wniosek RKZ-1. </a:t>
            </a:r>
          </a:p>
        </p:txBody>
      </p:sp>
      <p:sp>
        <p:nvSpPr>
          <p:cNvPr id="14" name="Dymek mowy: owalny 13">
            <a:extLst>
              <a:ext uri="{FF2B5EF4-FFF2-40B4-BE49-F238E27FC236}">
                <a16:creationId xmlns:a16="http://schemas.microsoft.com/office/drawing/2014/main" id="{AD5CEE1E-8692-4451-97EF-8443389E2ED9}"/>
              </a:ext>
            </a:extLst>
          </p:cNvPr>
          <p:cNvSpPr/>
          <p:nvPr/>
        </p:nvSpPr>
        <p:spPr>
          <a:xfrm>
            <a:off x="10372724" y="3669442"/>
            <a:ext cx="1819276" cy="2314575"/>
          </a:xfrm>
          <a:prstGeom prst="wedgeEllipseCallout">
            <a:avLst>
              <a:gd name="adj1" fmla="val -122390"/>
              <a:gd name="adj2" fmla="val -614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/>
              <a:t>Wskaż liczbę miejsc opieki utworzonych z programu według źródła ich finansowania – KPO albo FERS.</a:t>
            </a:r>
          </a:p>
        </p:txBody>
      </p:sp>
      <p:sp>
        <p:nvSpPr>
          <p:cNvPr id="15" name="Dymek mowy: owalny 14">
            <a:extLst>
              <a:ext uri="{FF2B5EF4-FFF2-40B4-BE49-F238E27FC236}">
                <a16:creationId xmlns:a16="http://schemas.microsoft.com/office/drawing/2014/main" id="{50B529A3-2349-4094-B85C-C0A1E564813C}"/>
              </a:ext>
            </a:extLst>
          </p:cNvPr>
          <p:cNvSpPr/>
          <p:nvPr/>
        </p:nvSpPr>
        <p:spPr>
          <a:xfrm>
            <a:off x="0" y="3929856"/>
            <a:ext cx="2995742" cy="2695575"/>
          </a:xfrm>
          <a:prstGeom prst="wedgeEllipseCallout">
            <a:avLst>
              <a:gd name="adj1" fmla="val 54890"/>
              <a:gd name="adj2" fmla="val -39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/>
              <a:t>Zaznacz „tak” jeśli:</a:t>
            </a:r>
          </a:p>
          <a:p>
            <a:pPr marL="228600" indent="-228600" algn="ctr">
              <a:buAutoNum type="arabicPeriod"/>
            </a:pPr>
            <a:r>
              <a:rPr lang="pl-PL" sz="1000" dirty="0"/>
              <a:t>instytucja została utworzona w ramach jednego etapu realizacji</a:t>
            </a:r>
          </a:p>
          <a:p>
            <a:pPr marL="228600" indent="-228600" algn="ctr">
              <a:buAutoNum type="arabicPeriod"/>
            </a:pPr>
            <a:r>
              <a:rPr lang="pl-PL" sz="1000" dirty="0"/>
              <a:t>instytucja została utworzona w ramach więcej niż jednego etapu realizacji i jest to ostatni etap realizacji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pl-PL" sz="1000" dirty="0">
                <a:solidFill>
                  <a:schemeClr val="bg1"/>
                </a:solidFill>
                <a:effectLst/>
                <a:latin typeface="Lato" panose="020F0502020204030203" pitchFamily="34" charset="-18"/>
                <a:ea typeface="Lato" panose="020F0502020204030203" pitchFamily="34" charset="-18"/>
                <a:cs typeface="Lato" panose="020F0502020204030203" pitchFamily="34" charset="-18"/>
              </a:rPr>
              <a:t>instytucja jest tworzona w ramach więcej niż jednego etapu realizacji, ale planujesz że wszystkie miejsca opieki rozpoczną funkcjonowanie w tym samym miesiącu</a:t>
            </a:r>
            <a:endParaRPr lang="pl-PL" sz="1000" dirty="0">
              <a:solidFill>
                <a:schemeClr val="bg1"/>
              </a:solidFill>
            </a:endParaRPr>
          </a:p>
        </p:txBody>
      </p:sp>
      <p:sp>
        <p:nvSpPr>
          <p:cNvPr id="16" name="Dymek mowy: owalny 15">
            <a:extLst>
              <a:ext uri="{FF2B5EF4-FFF2-40B4-BE49-F238E27FC236}">
                <a16:creationId xmlns:a16="http://schemas.microsoft.com/office/drawing/2014/main" id="{F0C4AA07-C94B-4560-ABC6-1AC68BC5E87F}"/>
              </a:ext>
            </a:extLst>
          </p:cNvPr>
          <p:cNvSpPr/>
          <p:nvPr/>
        </p:nvSpPr>
        <p:spPr>
          <a:xfrm>
            <a:off x="5759932" y="4483269"/>
            <a:ext cx="2905127" cy="2082006"/>
          </a:xfrm>
          <a:prstGeom prst="wedgeEllipseCallout">
            <a:avLst>
              <a:gd name="adj1" fmla="val -122390"/>
              <a:gd name="adj2" fmla="val -614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/>
              <a:t>Zaznacz „nie” jeśli  instytucja tworzona jest w ramach więcej niż jednego etapu realizacji, rejestrowana jest tylko część miejsc opieki z docelowej liczby miejsc (np. rejestrowanych jest na razie 10 z planowanych 20) i wszystkie miejsca opieki nie rozpoczną funkcjonowania w tym samym miesiącu kalendarzowym.</a:t>
            </a:r>
          </a:p>
        </p:txBody>
      </p:sp>
    </p:spTree>
    <p:extLst>
      <p:ext uri="{BB962C8B-B14F-4D97-AF65-F5344CB8AC3E}">
        <p14:creationId xmlns:p14="http://schemas.microsoft.com/office/powerpoint/2010/main" val="4014375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40BB59-CD8A-4BBB-A433-D73F302AE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wypełnić wniosek RKZ-1 (rejestracja instytucji)?</a:t>
            </a:r>
            <a:br>
              <a:rPr lang="pl-PL" dirty="0"/>
            </a:br>
            <a:br>
              <a:rPr lang="pl-PL" dirty="0"/>
            </a:b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Heavy"/>
                <a:ea typeface="Lato" panose="020F0502020204030203" pitchFamily="34" charset="-18"/>
                <a:cs typeface="Lato" panose="020F0502020204030203" pitchFamily="34" charset="-18"/>
              </a:rPr>
              <a:t>Wysokość opłaty za pobyt na miejscach utworzonych w programie</a:t>
            </a:r>
            <a:endParaRPr lang="pl-PL" sz="1600" dirty="0"/>
          </a:p>
        </p:txBody>
      </p:sp>
      <p:grpSp>
        <p:nvGrpSpPr>
          <p:cNvPr id="4" name="Group 13326">
            <a:extLst>
              <a:ext uri="{FF2B5EF4-FFF2-40B4-BE49-F238E27FC236}">
                <a16:creationId xmlns:a16="http://schemas.microsoft.com/office/drawing/2014/main" id="{4C00A7EA-C299-4F30-856D-5E32252EBEE1}"/>
              </a:ext>
            </a:extLst>
          </p:cNvPr>
          <p:cNvGrpSpPr/>
          <p:nvPr/>
        </p:nvGrpSpPr>
        <p:grpSpPr>
          <a:xfrm>
            <a:off x="3119023" y="1944990"/>
            <a:ext cx="8186945" cy="1638243"/>
            <a:chOff x="0" y="0"/>
            <a:chExt cx="5794333" cy="929100"/>
          </a:xfrm>
        </p:grpSpPr>
        <p:sp>
          <p:nvSpPr>
            <p:cNvPr id="5" name="Rectangle 269">
              <a:extLst>
                <a:ext uri="{FF2B5EF4-FFF2-40B4-BE49-F238E27FC236}">
                  <a16:creationId xmlns:a16="http://schemas.microsoft.com/office/drawing/2014/main" id="{1CA3DDA5-3A99-4A5D-A5D9-1B0B846757F4}"/>
                </a:ext>
              </a:extLst>
            </p:cNvPr>
            <p:cNvSpPr/>
            <p:nvPr/>
          </p:nvSpPr>
          <p:spPr>
            <a:xfrm>
              <a:off x="5761863" y="757837"/>
              <a:ext cx="32470" cy="1712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8890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pl-PL" sz="1000">
                  <a:solidFill>
                    <a:srgbClr val="000000"/>
                  </a:solidFill>
                  <a:effectLst/>
                  <a:latin typeface="Lato" panose="020F0502020204030203" pitchFamily="34" charset="-18"/>
                  <a:ea typeface="Lato" panose="020F0502020204030203" pitchFamily="34" charset="-18"/>
                  <a:cs typeface="Lato" panose="020F0502020204030203" pitchFamily="34" charset="-18"/>
                </a:rPr>
                <a:t> </a:t>
              </a:r>
            </a:p>
          </p:txBody>
        </p:sp>
        <p:pic>
          <p:nvPicPr>
            <p:cNvPr id="6" name="Picture 404">
              <a:extLst>
                <a:ext uri="{FF2B5EF4-FFF2-40B4-BE49-F238E27FC236}">
                  <a16:creationId xmlns:a16="http://schemas.microsoft.com/office/drawing/2014/main" id="{E3265792-774A-42D6-A139-E534AE38CF23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61356" cy="859790"/>
            </a:xfrm>
            <a:prstGeom prst="rect">
              <a:avLst/>
            </a:prstGeom>
          </p:spPr>
        </p:pic>
        <p:sp>
          <p:nvSpPr>
            <p:cNvPr id="7" name="Shape 405">
              <a:extLst>
                <a:ext uri="{FF2B5EF4-FFF2-40B4-BE49-F238E27FC236}">
                  <a16:creationId xmlns:a16="http://schemas.microsoft.com/office/drawing/2014/main" id="{4C54F0AD-9220-4285-8E1B-9264DD742337}"/>
                </a:ext>
              </a:extLst>
            </p:cNvPr>
            <p:cNvSpPr/>
            <p:nvPr/>
          </p:nvSpPr>
          <p:spPr>
            <a:xfrm>
              <a:off x="155575" y="415924"/>
              <a:ext cx="5092700" cy="405130"/>
            </a:xfrm>
            <a:custGeom>
              <a:avLst/>
              <a:gdLst/>
              <a:ahLst/>
              <a:cxnLst/>
              <a:rect l="0" t="0" r="0" b="0"/>
              <a:pathLst>
                <a:path w="5092700" h="405130">
                  <a:moveTo>
                    <a:pt x="0" y="405130"/>
                  </a:moveTo>
                  <a:lnTo>
                    <a:pt x="5092700" y="405130"/>
                  </a:lnTo>
                  <a:lnTo>
                    <a:pt x="5092700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</p:grpSp>
      <p:sp>
        <p:nvSpPr>
          <p:cNvPr id="14" name="Dymek mowy: owalny 13">
            <a:extLst>
              <a:ext uri="{FF2B5EF4-FFF2-40B4-BE49-F238E27FC236}">
                <a16:creationId xmlns:a16="http://schemas.microsoft.com/office/drawing/2014/main" id="{5909FC7E-96E6-4196-8304-C574AD58206F}"/>
              </a:ext>
            </a:extLst>
          </p:cNvPr>
          <p:cNvSpPr/>
          <p:nvPr/>
        </p:nvSpPr>
        <p:spPr>
          <a:xfrm>
            <a:off x="10375923" y="3392720"/>
            <a:ext cx="1766901" cy="2314575"/>
          </a:xfrm>
          <a:prstGeom prst="wedgeEllipseCallout">
            <a:avLst>
              <a:gd name="adj1" fmla="val -122390"/>
              <a:gd name="adj2" fmla="val -614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/>
              <a:t>Podaj wysokość opłaty podstawowej (tzn. cennikowej, bez zniżek) jaka została ustalona dla miejsc opieki utworzonych z programu.</a:t>
            </a:r>
          </a:p>
        </p:txBody>
      </p:sp>
    </p:spTree>
    <p:extLst>
      <p:ext uri="{BB962C8B-B14F-4D97-AF65-F5344CB8AC3E}">
        <p14:creationId xmlns:p14="http://schemas.microsoft.com/office/powerpoint/2010/main" val="2076346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89F022-E847-43BC-87A3-049184A8F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sz="2700" dirty="0"/>
            </a:br>
            <a:r>
              <a:rPr lang="pl-PL" sz="2700" dirty="0"/>
              <a:t>Jak wypełnić wniosek RKZ-2 (rejestracja miejsc)</a:t>
            </a:r>
            <a:br>
              <a:rPr lang="pl-PL" sz="2700" dirty="0"/>
            </a:br>
            <a:br>
              <a:rPr lang="pl-PL" sz="1800" b="1" kern="0" dirty="0">
                <a:effectLst/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A30E7C-DF41-45F1-8A49-884CD4823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Krok 1</a:t>
            </a:r>
          </a:p>
        </p:txBody>
      </p:sp>
      <p:grpSp>
        <p:nvGrpSpPr>
          <p:cNvPr id="12" name="Group 13170">
            <a:extLst>
              <a:ext uri="{FF2B5EF4-FFF2-40B4-BE49-F238E27FC236}">
                <a16:creationId xmlns:a16="http://schemas.microsoft.com/office/drawing/2014/main" id="{027676E7-045B-4C25-AB4B-CCE255B6E78B}"/>
              </a:ext>
            </a:extLst>
          </p:cNvPr>
          <p:cNvGrpSpPr/>
          <p:nvPr/>
        </p:nvGrpSpPr>
        <p:grpSpPr>
          <a:xfrm>
            <a:off x="3313109" y="2351249"/>
            <a:ext cx="6678615" cy="2155501"/>
            <a:chOff x="-180109" y="427004"/>
            <a:chExt cx="5413609" cy="1911223"/>
          </a:xfrm>
        </p:grpSpPr>
        <p:sp>
          <p:nvSpPr>
            <p:cNvPr id="13" name="Rectangle 535">
              <a:extLst>
                <a:ext uri="{FF2B5EF4-FFF2-40B4-BE49-F238E27FC236}">
                  <a16:creationId xmlns:a16="http://schemas.microsoft.com/office/drawing/2014/main" id="{6D4ACA65-473C-4FDF-8D4E-2E96F17EAD95}"/>
                </a:ext>
              </a:extLst>
            </p:cNvPr>
            <p:cNvSpPr/>
            <p:nvPr/>
          </p:nvSpPr>
          <p:spPr>
            <a:xfrm>
              <a:off x="5201031" y="2015110"/>
              <a:ext cx="32469" cy="1712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8890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pl-PL" sz="1000">
                  <a:solidFill>
                    <a:srgbClr val="000000"/>
                  </a:solidFill>
                  <a:effectLst/>
                  <a:latin typeface="Lato" panose="020F0502020204030203" pitchFamily="34" charset="-18"/>
                  <a:ea typeface="Lato" panose="020F0502020204030203" pitchFamily="34" charset="-18"/>
                  <a:cs typeface="Lato" panose="020F0502020204030203" pitchFamily="34" charset="-18"/>
                </a:rPr>
                <a:t> </a:t>
              </a:r>
            </a:p>
          </p:txBody>
        </p:sp>
        <p:pic>
          <p:nvPicPr>
            <p:cNvPr id="14" name="Picture 583">
              <a:extLst>
                <a:ext uri="{FF2B5EF4-FFF2-40B4-BE49-F238E27FC236}">
                  <a16:creationId xmlns:a16="http://schemas.microsoft.com/office/drawing/2014/main" id="{A7BACD43-1C19-4E02-BAE6-E80C321D70BC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180109" y="427004"/>
              <a:ext cx="5198110" cy="1911223"/>
            </a:xfrm>
            <a:prstGeom prst="rect">
              <a:avLst/>
            </a:prstGeom>
          </p:spPr>
        </p:pic>
        <p:sp>
          <p:nvSpPr>
            <p:cNvPr id="15" name="Shape 586">
              <a:extLst>
                <a:ext uri="{FF2B5EF4-FFF2-40B4-BE49-F238E27FC236}">
                  <a16:creationId xmlns:a16="http://schemas.microsoft.com/office/drawing/2014/main" id="{706F2F8E-5E7A-461A-A76F-0C920AD05952}"/>
                </a:ext>
              </a:extLst>
            </p:cNvPr>
            <p:cNvSpPr/>
            <p:nvPr/>
          </p:nvSpPr>
          <p:spPr>
            <a:xfrm>
              <a:off x="497859" y="1264184"/>
              <a:ext cx="1573396" cy="234950"/>
            </a:xfrm>
            <a:custGeom>
              <a:avLst/>
              <a:gdLst/>
              <a:ahLst/>
              <a:cxnLst/>
              <a:rect l="0" t="0" r="0" b="0"/>
              <a:pathLst>
                <a:path w="1492250" h="234950">
                  <a:moveTo>
                    <a:pt x="0" y="234950"/>
                  </a:moveTo>
                  <a:lnTo>
                    <a:pt x="1492250" y="234950"/>
                  </a:lnTo>
                  <a:lnTo>
                    <a:pt x="1492250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</p:grpSp>
      <p:sp>
        <p:nvSpPr>
          <p:cNvPr id="16" name="Dymek mowy: owalny 15">
            <a:extLst>
              <a:ext uri="{FF2B5EF4-FFF2-40B4-BE49-F238E27FC236}">
                <a16:creationId xmlns:a16="http://schemas.microsoft.com/office/drawing/2014/main" id="{DD37231C-1EE1-4115-928F-81EFC22FE249}"/>
              </a:ext>
            </a:extLst>
          </p:cNvPr>
          <p:cNvSpPr/>
          <p:nvPr/>
        </p:nvSpPr>
        <p:spPr>
          <a:xfrm>
            <a:off x="7808487" y="1545053"/>
            <a:ext cx="2821413" cy="1477456"/>
          </a:xfrm>
          <a:prstGeom prst="wedgeEllipseCallout">
            <a:avLst>
              <a:gd name="adj1" fmla="val -59668"/>
              <a:gd name="adj2" fmla="val 69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/>
              <a:t>Wybierz wniosek RKZ-2 </a:t>
            </a:r>
            <a:r>
              <a:rPr lang="pl-PL" sz="1000" i="1" dirty="0"/>
              <a:t>Zmiana danych  </a:t>
            </a:r>
            <a:r>
              <a:rPr lang="pl-PL" sz="1000" dirty="0"/>
              <a:t>oraz wskaż nową  liczbę miejsc opieki, tj. dotychczasową liczbę miejsc opieki powiększoną o te utworzone z programu.</a:t>
            </a:r>
          </a:p>
        </p:txBody>
      </p:sp>
    </p:spTree>
    <p:extLst>
      <p:ext uri="{BB962C8B-B14F-4D97-AF65-F5344CB8AC3E}">
        <p14:creationId xmlns:p14="http://schemas.microsoft.com/office/powerpoint/2010/main" val="819871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5FCC58-5F38-44B6-AE1C-C3EB5043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sz="2400" dirty="0"/>
            </a:br>
            <a:r>
              <a:rPr lang="pl-PL" sz="2400" dirty="0"/>
              <a:t>Jak wypełnić wniosek RKZ-2 (</a:t>
            </a:r>
            <a:r>
              <a:rPr lang="pl-PL" dirty="0"/>
              <a:t>oznaczenie </a:t>
            </a:r>
            <a:r>
              <a:rPr lang="pl-PL" sz="2400" dirty="0"/>
              <a:t>miejsc)</a:t>
            </a:r>
            <a:br>
              <a:rPr lang="pl-PL" sz="2400" dirty="0"/>
            </a:br>
            <a:br>
              <a:rPr lang="pl-PL" sz="1600" b="1" kern="0" dirty="0">
                <a:effectLst/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095D9C-3E47-4F3F-A6DC-1608F10A7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Krok 2</a:t>
            </a:r>
          </a:p>
          <a:p>
            <a:endParaRPr lang="pl-PL" dirty="0"/>
          </a:p>
        </p:txBody>
      </p:sp>
      <p:grpSp>
        <p:nvGrpSpPr>
          <p:cNvPr id="4" name="Group 13171">
            <a:extLst>
              <a:ext uri="{FF2B5EF4-FFF2-40B4-BE49-F238E27FC236}">
                <a16:creationId xmlns:a16="http://schemas.microsoft.com/office/drawing/2014/main" id="{78BB614D-91A3-4121-AC19-BC16DB894E90}"/>
              </a:ext>
            </a:extLst>
          </p:cNvPr>
          <p:cNvGrpSpPr/>
          <p:nvPr/>
        </p:nvGrpSpPr>
        <p:grpSpPr>
          <a:xfrm>
            <a:off x="3081129" y="2428874"/>
            <a:ext cx="8510795" cy="2771775"/>
            <a:chOff x="0" y="0"/>
            <a:chExt cx="5794333" cy="1862550"/>
          </a:xfrm>
        </p:grpSpPr>
        <p:sp>
          <p:nvSpPr>
            <p:cNvPr id="5" name="Rectangle 564">
              <a:extLst>
                <a:ext uri="{FF2B5EF4-FFF2-40B4-BE49-F238E27FC236}">
                  <a16:creationId xmlns:a16="http://schemas.microsoft.com/office/drawing/2014/main" id="{EE91A3CA-9E47-4039-BBC5-49698664F8F4}"/>
                </a:ext>
              </a:extLst>
            </p:cNvPr>
            <p:cNvSpPr/>
            <p:nvPr/>
          </p:nvSpPr>
          <p:spPr>
            <a:xfrm>
              <a:off x="5761863" y="1691287"/>
              <a:ext cx="32470" cy="17126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8890" indent="2540" algn="l">
                <a:lnSpc>
                  <a:spcPct val="107000"/>
                </a:lnSpc>
                <a:spcAft>
                  <a:spcPts val="800"/>
                </a:spcAft>
              </a:pPr>
              <a:r>
                <a:rPr lang="pl-PL" sz="1000">
                  <a:solidFill>
                    <a:srgbClr val="000000"/>
                  </a:solidFill>
                  <a:effectLst/>
                  <a:latin typeface="Lato" panose="020F0502020204030203" pitchFamily="34" charset="-18"/>
                  <a:ea typeface="Lato" panose="020F0502020204030203" pitchFamily="34" charset="-18"/>
                  <a:cs typeface="Lato" panose="020F0502020204030203" pitchFamily="34" charset="-18"/>
                </a:rPr>
                <a:t> </a:t>
              </a:r>
            </a:p>
          </p:txBody>
        </p:sp>
        <p:pic>
          <p:nvPicPr>
            <p:cNvPr id="6" name="Picture 585">
              <a:extLst>
                <a:ext uri="{FF2B5EF4-FFF2-40B4-BE49-F238E27FC236}">
                  <a16:creationId xmlns:a16="http://schemas.microsoft.com/office/drawing/2014/main" id="{21995547-24B9-4FBA-AFE8-D532EA38E721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61356" cy="1792605"/>
            </a:xfrm>
            <a:prstGeom prst="rect">
              <a:avLst/>
            </a:prstGeom>
          </p:spPr>
        </p:pic>
        <p:sp>
          <p:nvSpPr>
            <p:cNvPr id="7" name="Shape 587">
              <a:extLst>
                <a:ext uri="{FF2B5EF4-FFF2-40B4-BE49-F238E27FC236}">
                  <a16:creationId xmlns:a16="http://schemas.microsoft.com/office/drawing/2014/main" id="{200F0BB4-E7F8-4274-8889-CF4A045184F4}"/>
                </a:ext>
              </a:extLst>
            </p:cNvPr>
            <p:cNvSpPr/>
            <p:nvPr/>
          </p:nvSpPr>
          <p:spPr>
            <a:xfrm>
              <a:off x="238125" y="1235075"/>
              <a:ext cx="3714750" cy="139700"/>
            </a:xfrm>
            <a:custGeom>
              <a:avLst/>
              <a:gdLst/>
              <a:ahLst/>
              <a:cxnLst/>
              <a:rect l="0" t="0" r="0" b="0"/>
              <a:pathLst>
                <a:path w="3714750" h="139700">
                  <a:moveTo>
                    <a:pt x="0" y="139700"/>
                  </a:moveTo>
                  <a:lnTo>
                    <a:pt x="3714750" y="139700"/>
                  </a:lnTo>
                  <a:lnTo>
                    <a:pt x="3714750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</p:grpSp>
      <p:sp>
        <p:nvSpPr>
          <p:cNvPr id="8" name="Dymek mowy: owalny 7">
            <a:extLst>
              <a:ext uri="{FF2B5EF4-FFF2-40B4-BE49-F238E27FC236}">
                <a16:creationId xmlns:a16="http://schemas.microsoft.com/office/drawing/2014/main" id="{8B80CB18-D764-404A-BB48-0B5DA7E4449E}"/>
              </a:ext>
            </a:extLst>
          </p:cNvPr>
          <p:cNvSpPr/>
          <p:nvPr/>
        </p:nvSpPr>
        <p:spPr>
          <a:xfrm>
            <a:off x="844747" y="4134803"/>
            <a:ext cx="2365134" cy="1629970"/>
          </a:xfrm>
          <a:prstGeom prst="wedgeEllipseCallout">
            <a:avLst>
              <a:gd name="adj1" fmla="val 54890"/>
              <a:gd name="adj2" fmla="val -39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/>
              <a:t>Wybierz wniosek RKZ- 2 </a:t>
            </a:r>
            <a:r>
              <a:rPr lang="pl-PL" sz="1000" i="1" dirty="0"/>
              <a:t>Dane o miejscach opieki utworzonych w ramach programu Aktywny Maluch 2022-2029.</a:t>
            </a:r>
            <a:endParaRPr lang="pl-PL" sz="1000" i="1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582E5D6-19CF-4D6D-AD74-1A5F38C6CB10}"/>
              </a:ext>
            </a:extLst>
          </p:cNvPr>
          <p:cNvSpPr/>
          <p:nvPr/>
        </p:nvSpPr>
        <p:spPr>
          <a:xfrm>
            <a:off x="2757651" y="5455547"/>
            <a:ext cx="1847850" cy="1026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/>
              <a:t>Wskaż źródło (KPO albo FERS) z jakiego zostały utworzone nowe miejsca opieki.</a:t>
            </a:r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AA3277D4-433C-4704-BBB8-D82A0CAB0A34}"/>
              </a:ext>
            </a:extLst>
          </p:cNvPr>
          <p:cNvSpPr/>
          <p:nvPr/>
        </p:nvSpPr>
        <p:spPr>
          <a:xfrm>
            <a:off x="4655101" y="5750679"/>
            <a:ext cx="735539" cy="412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D5A7F87-608F-4648-AFD8-479AD7039E1D}"/>
              </a:ext>
            </a:extLst>
          </p:cNvPr>
          <p:cNvSpPr/>
          <p:nvPr/>
        </p:nvSpPr>
        <p:spPr>
          <a:xfrm>
            <a:off x="5405759" y="5200649"/>
            <a:ext cx="4028590" cy="1371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/>
              <a:t>Wypełnij pole Oświadczam, że zgłaszany etap jest ostatnim etapem kończącym realizację inwestycji w instytucji opieki w ramach Programu Aktywny Maluch 2022-2029 (wcześniej MALUCH+ 2022-2029) w zależności od sytuacji - tego czy instytucja powstała w ramach jednego etapu realizacji inwestycji czy nie oraz czy rozpoczną funkcjonowanie w tym samym miesiącu kalendarzowym.</a:t>
            </a:r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96138BC7-658B-4C5E-BFF1-80482A9FB5F1}"/>
              </a:ext>
            </a:extLst>
          </p:cNvPr>
          <p:cNvSpPr/>
          <p:nvPr/>
        </p:nvSpPr>
        <p:spPr>
          <a:xfrm>
            <a:off x="9459706" y="5714929"/>
            <a:ext cx="735539" cy="412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0E2D694C-61AC-4AA1-AA5A-D0751CAB7B59}"/>
              </a:ext>
            </a:extLst>
          </p:cNvPr>
          <p:cNvSpPr/>
          <p:nvPr/>
        </p:nvSpPr>
        <p:spPr>
          <a:xfrm>
            <a:off x="10288188" y="5275598"/>
            <a:ext cx="1623846" cy="122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/>
              <a:t>Podaj wysokość opłaty podstawowej (tzn. cennikowej, bez zniżek) jaka została ustalona dla miejsc utworzonych z programu.</a:t>
            </a:r>
          </a:p>
        </p:txBody>
      </p:sp>
    </p:spTree>
    <p:extLst>
      <p:ext uri="{BB962C8B-B14F-4D97-AF65-F5344CB8AC3E}">
        <p14:creationId xmlns:p14="http://schemas.microsoft.com/office/powerpoint/2010/main" val="1254028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60BD99-E7F5-4B87-93BA-13786B66C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47000"/>
              </a:lnSpc>
              <a:spcBef>
                <a:spcPts val="1200"/>
              </a:spcBef>
            </a:pPr>
            <a:r>
              <a:rPr lang="pl-PL" sz="2400" b="1" kern="0" dirty="0">
                <a:effectLst/>
                <a:latin typeface="Lato" panose="020F0502020204030203" pitchFamily="34" charset="-18"/>
                <a:ea typeface="Lato" panose="020F0502020204030203" pitchFamily="34" charset="-18"/>
                <a:cs typeface="Times New Roman" panose="02020603050405020304" pitchFamily="18" charset="0"/>
              </a:rPr>
              <a:t>Co zrobić gdy </a:t>
            </a:r>
            <a:r>
              <a:rPr lang="pl-PL" kern="0" dirty="0">
                <a:latin typeface="Lato" panose="020F0502020204030203" pitchFamily="34" charset="-18"/>
                <a:ea typeface="Lato" panose="020F0502020204030203" pitchFamily="34" charset="-18"/>
                <a:cs typeface="Times New Roman" panose="02020603050405020304" pitchFamily="18" charset="0"/>
              </a:rPr>
              <a:t>instytucja/miejsca opieki są wpisane do rejestru lub wykazu, ale nieoznaczone jako utworzone z programu?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B93B17-082A-462A-82B3-379FF5FA5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l-PL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000" dirty="0"/>
              <a:t>W takiej sytuacji koniecznie złóż wniosek RKZ-2 </a:t>
            </a:r>
            <a:r>
              <a:rPr lang="pl-PL" sz="2000" i="1" dirty="0"/>
              <a:t>Dane o miejscach opieki utworzonych w ramach programu Aktywny Maluch 2022-2029</a:t>
            </a:r>
            <a:r>
              <a:rPr lang="pl-PL" sz="2000" dirty="0"/>
              <a:t>!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20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000" dirty="0"/>
              <a:t>Jeśli tego nie zrobisz, nie będziesz mogła/mógł co miesiąc monitorować funkcjonowania miejsc opieki – a to obowiązek wynikający z programu wpływający na ostateczne rozliczenie. </a:t>
            </a:r>
          </a:p>
          <a:p>
            <a:pPr marL="0" indent="0" algn="just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277314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1">
      <a:majorFont>
        <a:latin typeface="Lato Heavy"/>
        <a:ea typeface=""/>
        <a:cs typeface=""/>
      </a:majorFont>
      <a:minorFont>
        <a:latin typeface="Lat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E5631E98-4C0A-4785-8274-B34C94B3D9FF}" vid="{ABBD4B9F-7CED-4024-98BC-AD96CFE5621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20231213_Roboczo_SzablonMRPiPS</Template>
  <TotalTime>7452</TotalTime>
  <Words>1599</Words>
  <Application>Microsoft Office PowerPoint</Application>
  <PresentationFormat>Panoramiczny</PresentationFormat>
  <Paragraphs>99</Paragraphs>
  <Slides>18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Calibri</vt:lpstr>
      <vt:lpstr>Lato</vt:lpstr>
      <vt:lpstr>Lato Heavy</vt:lpstr>
      <vt:lpstr>Open Sans</vt:lpstr>
      <vt:lpstr>Motyw pakietu Office</vt:lpstr>
      <vt:lpstr>Jak wpisać nowe miejsca opieki utworzone z programu Aktywny Maluch 2022-2029 do rejestru żłobków i klubów dziecięcych lub wykazu dziennych opiekunów, a potem monitorować ich funkcjonowanie?     </vt:lpstr>
      <vt:lpstr>Instrukcje wypełniania wniosków – gdzie je znaleźć? </vt:lpstr>
      <vt:lpstr>Jak wpisać do rejestru lub wykazu nową instytucję opieki utworzoną w ramach programu Aktywny Maluch 2022-2029 i monitorować jej funkcjonowanie </vt:lpstr>
      <vt:lpstr> Jak wypełnić wniosek RKZ-1 (rejestracja instytucji)?  Numer umowy zawartej z wojewodą na utworzenie instytucji opieki  </vt:lpstr>
      <vt:lpstr>Jak wypełnić wniosek RKZ-1 (rejestracja instytucji)?  Liczba miejsc opieki</vt:lpstr>
      <vt:lpstr>Jak wypełnić wniosek RKZ-1 (rejestracja instytucji)?  Wysokość opłaty za pobyt na miejscach utworzonych w programie</vt:lpstr>
      <vt:lpstr> Jak wypełnić wniosek RKZ-2 (rejestracja miejsc)  </vt:lpstr>
      <vt:lpstr> Jak wypełnić wniosek RKZ-2 (oznaczenie miejsc)  </vt:lpstr>
      <vt:lpstr>Co zrobić gdy instytucja/miejsca opieki są wpisane do rejestru lub wykazu, ale nieoznaczone jako utworzone z programu? </vt:lpstr>
      <vt:lpstr>Monitorowanie funkcjonowania miejsc opieki utworzonych ze środków programu Aktywny Maluch 2022-2029  </vt:lpstr>
      <vt:lpstr>Kiedy składa się RKZ-2 Monitoring – informacja o liczbie dzieci zapisanych?</vt:lpstr>
      <vt:lpstr>Kiedy składa się RKZ-2 Monitoring – monitoring liczby dzieci zapisanych?</vt:lpstr>
      <vt:lpstr>Etap-liczba miejsc opieki –liczba dzieci zapisanych</vt:lpstr>
      <vt:lpstr>W jakim celu składa się RKZ-2 Monitoring?  </vt:lpstr>
      <vt:lpstr>Wypełnianie wniosku RKZ-2 związane z monitorowaniem miejsc utworzonych z programu  </vt:lpstr>
      <vt:lpstr> Podpisanie umowy o dofinansowanie w ramach programu a RKZ-2 Monitoring</vt:lpstr>
      <vt:lpstr>Co zrobić w przypadku błędu w przekazywanych danych?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Realizacja Programu MALUCHA 2022-2029</dc:title>
  <dc:creator>tp</dc:creator>
  <cp:lastModifiedBy>Marciniak-Budecka Dorota</cp:lastModifiedBy>
  <cp:revision>545</cp:revision>
  <cp:lastPrinted>2024-11-22T10:51:46Z</cp:lastPrinted>
  <dcterms:created xsi:type="dcterms:W3CDTF">2024-01-09T12:49:25Z</dcterms:created>
  <dcterms:modified xsi:type="dcterms:W3CDTF">2025-11-03T14:21:18Z</dcterms:modified>
</cp:coreProperties>
</file>