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72" r:id="rId3"/>
    <p:sldId id="273" r:id="rId4"/>
    <p:sldId id="274" r:id="rId5"/>
    <p:sldId id="275" r:id="rId6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22.05.2019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22.05.2019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22.05.2019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22.05.2019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22.05.2019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22.05.2019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22.05.2019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22.05.2019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446449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128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e-Krew – informatyzacja publicznej służby krwi oraz rozwój nadzoru nad krwiolecznictwem</a:t>
            </a:r>
          </a:p>
          <a:p>
            <a:pPr>
              <a:spcBef>
                <a:spcPts val="800"/>
              </a:spcBef>
            </a:pPr>
            <a:r>
              <a:rPr lang="pl-PL" sz="9600" b="1" i="1" dirty="0">
                <a:solidFill>
                  <a:schemeClr val="tx2">
                    <a:lumMod val="75000"/>
                  </a:schemeClr>
                </a:solidFill>
              </a:rPr>
              <a:t>Zmiany w projekcie</a:t>
            </a:r>
          </a:p>
          <a:p>
            <a:pPr>
              <a:spcBef>
                <a:spcPts val="800"/>
              </a:spcBef>
            </a:pPr>
            <a:endParaRPr lang="pl-PL" sz="8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Umowa o dofinansowanie: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podpisana w dniu z 29.06.2018 r. nr umowy POPC.02.01.00-00-0082/17-00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 Zdrowia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Centrum Systemów Informacyjnych Ochrony Zdrowia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NCK, IHIT, WCKiK, CKiK MSWiA, RCKiK (21)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Budżet Państwa i EFRR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37 142 228,77 PLN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01/06/2018 – 31/05/2021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92447" y="2348880"/>
            <a:ext cx="85096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projektu: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Wsparcie publicznej służby krwi oraz nadzoru nad krwiolecznictwem w optymalnym wykorzystaniu zasobów krwi i jej składników poprzez zastosowanie nowoczesnych narzędzi teleinformatycznych</a:t>
            </a:r>
          </a:p>
          <a:p>
            <a:endParaRPr lang="pl-PL" i="1" dirty="0">
              <a:solidFill>
                <a:schemeClr val="tx2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pl-PL" i="1" u="sng" dirty="0">
                <a:solidFill>
                  <a:schemeClr val="tx2">
                    <a:lumMod val="75000"/>
                  </a:schemeClr>
                </a:solidFill>
                <a:ea typeface="Times New Roman" panose="02020603050405020304" pitchFamily="18" charset="0"/>
              </a:rPr>
              <a:t>będzie realizowany poprzez cele pośrednie: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Wzrost liczby dawców i donacji krwi spowodowany ograniczeniem uciążliwości czynności administracyjnych związanych z oddawaniem krwi oraz dostosowanie liczby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i rodzajów donacji do prognozowanego zapotrzebowania na krew i jej składniki;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Optymalizacja gospodarowania zapasami krwi dzięki unifikacji systemu zamawiania i wydawania krwi oraz systemu informowania o niepożądanych zdarzeniach i reakcjach;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Stabilny rozwój publicznej służby krwi dzięki podejmowaniu decyzji opartych o rzetelne, dokładne i aktualne dane;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Zapewnienie łatwego i szybkiego dostępu do  informacji o dawcach w celu optymalizacji zarządzania gospodarką krwi.</a:t>
            </a:r>
            <a:endParaRPr lang="pl-PL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6F592BE9-F3E6-411E-B50B-53ECD3ADF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xmlns="" id="{82EEE69E-64AB-4ACD-9EF8-FC1927214A37}"/>
              </a:ext>
            </a:extLst>
          </p:cNvPr>
          <p:cNvSpPr/>
          <p:nvPr/>
        </p:nvSpPr>
        <p:spPr>
          <a:xfrm>
            <a:off x="5419883" y="2381603"/>
            <a:ext cx="33660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Komponenty systemu, które muszą być utworzone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xmlns="" id="{1DD416E1-A9EC-46A5-AB60-1D0D4309DB3A}"/>
              </a:ext>
            </a:extLst>
          </p:cNvPr>
          <p:cNvSpPr/>
          <p:nvPr/>
        </p:nvSpPr>
        <p:spPr>
          <a:xfrm>
            <a:off x="5419883" y="3534107"/>
            <a:ext cx="33660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Komponenty systemu, które istnieją i muszą być zastąpione nowymi rozwiązaniami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BAB353F6-623C-4CB5-BC66-42D984D0DF24}"/>
              </a:ext>
            </a:extLst>
          </p:cNvPr>
          <p:cNvSpPr/>
          <p:nvPr/>
        </p:nvSpPr>
        <p:spPr>
          <a:xfrm>
            <a:off x="5508104" y="2132856"/>
            <a:ext cx="1152128" cy="288032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xmlns="" id="{7E3D33FC-B5EC-4E7D-867F-6178E1D6EDAF}"/>
              </a:ext>
            </a:extLst>
          </p:cNvPr>
          <p:cNvSpPr/>
          <p:nvPr/>
        </p:nvSpPr>
        <p:spPr>
          <a:xfrm>
            <a:off x="5511755" y="3281004"/>
            <a:ext cx="1152128" cy="28803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xmlns="" id="{1AB3F289-9150-4C99-9815-EE167E229426}"/>
              </a:ext>
            </a:extLst>
          </p:cNvPr>
          <p:cNvSpPr txBox="1">
            <a:spLocks/>
          </p:cNvSpPr>
          <p:nvPr/>
        </p:nvSpPr>
        <p:spPr>
          <a:xfrm>
            <a:off x="5419883" y="1358602"/>
            <a:ext cx="3600401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16000" b="1" dirty="0">
                <a:solidFill>
                  <a:srgbClr val="002060"/>
                </a:solidFill>
                <a:cs typeface="Times New Roman" pitchFamily="18" charset="0"/>
              </a:rPr>
              <a:t>ARCHITEKTURA</a:t>
            </a: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xmlns="" id="{247BBF8B-26A8-40C5-9EB8-FD94C8E1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upa 2">
            <a:extLst>
              <a:ext uri="{FF2B5EF4-FFF2-40B4-BE49-F238E27FC236}">
                <a16:creationId xmlns:a16="http://schemas.microsoft.com/office/drawing/2014/main" xmlns="" id="{F8F1E4AE-4A5E-462F-BA53-C63AB17EB826}"/>
              </a:ext>
            </a:extLst>
          </p:cNvPr>
          <p:cNvGrpSpPr/>
          <p:nvPr/>
        </p:nvGrpSpPr>
        <p:grpSpPr>
          <a:xfrm>
            <a:off x="358089" y="1358602"/>
            <a:ext cx="5061794" cy="5094734"/>
            <a:chOff x="358089" y="1358602"/>
            <a:chExt cx="5061794" cy="5094734"/>
          </a:xfrm>
        </p:grpSpPr>
        <p:pic>
          <p:nvPicPr>
            <p:cNvPr id="7" name="Obraz 6">
              <a:extLst>
                <a:ext uri="{FF2B5EF4-FFF2-40B4-BE49-F238E27FC236}">
                  <a16:creationId xmlns:a16="http://schemas.microsoft.com/office/drawing/2014/main" xmlns="" id="{8E329278-DB66-4C20-AC02-5DF6B787DD95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089" y="1358602"/>
              <a:ext cx="5061794" cy="509473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Prostokąt 1">
              <a:extLst>
                <a:ext uri="{FF2B5EF4-FFF2-40B4-BE49-F238E27FC236}">
                  <a16:creationId xmlns:a16="http://schemas.microsoft.com/office/drawing/2014/main" xmlns="" id="{EB81D75B-82E7-4DC6-BA0C-CEB3BE3331DF}"/>
                </a:ext>
              </a:extLst>
            </p:cNvPr>
            <p:cNvSpPr/>
            <p:nvPr/>
          </p:nvSpPr>
          <p:spPr>
            <a:xfrm>
              <a:off x="395536" y="1391394"/>
              <a:ext cx="4968552" cy="19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243875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xmlns="" id="{1AB3F289-9150-4C99-9815-EE167E229426}"/>
              </a:ext>
            </a:extLst>
          </p:cNvPr>
          <p:cNvSpPr txBox="1">
            <a:spLocks/>
          </p:cNvSpPr>
          <p:nvPr/>
        </p:nvSpPr>
        <p:spPr>
          <a:xfrm>
            <a:off x="5419883" y="1358602"/>
            <a:ext cx="3600401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16000" b="1" dirty="0">
                <a:solidFill>
                  <a:srgbClr val="002060"/>
                </a:solidFill>
                <a:cs typeface="Times New Roman" pitchFamily="18" charset="0"/>
              </a:rPr>
              <a:t>ARCHITEKTURA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75CB76FE-DA5E-480F-AC48-B583B7C4F338}"/>
              </a:ext>
            </a:extLst>
          </p:cNvPr>
          <p:cNvSpPr/>
          <p:nvPr/>
        </p:nvSpPr>
        <p:spPr>
          <a:xfrm>
            <a:off x="292447" y="2348880"/>
            <a:ext cx="850967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Najważniejsze zmiany: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Rezygnacja z dalszego użytkowania lokalnych systemów CKiK w części medycznej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na rzecz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jednej, centralnej i ogólnopolskiej platformy e-Krew 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dla wszystkich procesów wewnętrznych związanych krwiodawstwem i krwiolecznictwem;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Integracja tylko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 zakresie „części szarej” 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systemów lokalnych CKiK z systemem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e-Krew (głównie z systemami finansowo-księgowymi w celu ułatwienia rozliczeń pomiędzy PWDL a CKiK);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Rezygnacja z zakupu sprzętu na potrzeby środowiska produkcyjnego, testowego i rozwojowego na rzecz rozwiązania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w oparciu o chmurę obliczeniową w modelu PaaS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spc="-30" dirty="0">
                <a:solidFill>
                  <a:schemeClr val="tx2">
                    <a:lumMod val="75000"/>
                  </a:schemeClr>
                </a:solidFill>
              </a:rPr>
              <a:t>Przeprowadzenie </a:t>
            </a:r>
            <a:r>
              <a:rPr lang="pl-PL" b="1" spc="-30" dirty="0">
                <a:solidFill>
                  <a:schemeClr val="tx2">
                    <a:lumMod val="75000"/>
                  </a:schemeClr>
                </a:solidFill>
              </a:rPr>
              <a:t>pełnej migracji danych </a:t>
            </a:r>
            <a:r>
              <a:rPr lang="pl-PL" spc="-30" dirty="0">
                <a:solidFill>
                  <a:schemeClr val="tx2">
                    <a:lumMod val="75000"/>
                  </a:schemeClr>
                </a:solidFill>
              </a:rPr>
              <a:t>z systemów lokalnych CKiK do systemu e-Krew;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Rezygnacja z wykonawcy zewnętrznego 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i zewnętrznych ekspertów na rzecz sił własnych lub „body leasing”</a:t>
            </a:r>
            <a:r>
              <a:rPr lang="pl-PL" spc="-30" dirty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93FDDD5E-0B46-4E08-A65B-DB108E415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449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xmlns="" id="{1AB3F289-9150-4C99-9815-EE167E229426}"/>
              </a:ext>
            </a:extLst>
          </p:cNvPr>
          <p:cNvSpPr txBox="1">
            <a:spLocks/>
          </p:cNvSpPr>
          <p:nvPr/>
        </p:nvSpPr>
        <p:spPr>
          <a:xfrm>
            <a:off x="5419883" y="1358602"/>
            <a:ext cx="3600401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16000" b="1" dirty="0">
                <a:solidFill>
                  <a:srgbClr val="002060"/>
                </a:solidFill>
                <a:cs typeface="Times New Roman" pitchFamily="18" charset="0"/>
              </a:rPr>
              <a:t>ARCHITEKTURA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75CB76FE-DA5E-480F-AC48-B583B7C4F338}"/>
              </a:ext>
            </a:extLst>
          </p:cNvPr>
          <p:cNvSpPr/>
          <p:nvPr/>
        </p:nvSpPr>
        <p:spPr>
          <a:xfrm>
            <a:off x="292447" y="2348880"/>
            <a:ext cx="8509677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tx2">
                    <a:lumMod val="75000"/>
                  </a:schemeClr>
                </a:solidFill>
              </a:rPr>
              <a:t>Najważniejsze zmiany: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l-PL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Utworzenie nowych komponentów oprogramowania (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Centralne repozytorium danych platformy e-Krew, Zintegrowany system CKiK, System wspomagający IHiT</a:t>
            </a: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) </a:t>
            </a:r>
            <a:br>
              <a:rPr lang="pl-P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zamiast rozszerzania bazy KRDK i modyfikacji systemów istniejących;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spc="-30" dirty="0">
                <a:solidFill>
                  <a:schemeClr val="tx2">
                    <a:lumMod val="75000"/>
                  </a:schemeClr>
                </a:solidFill>
              </a:rPr>
              <a:t>Takie komponenty jak: </a:t>
            </a:r>
            <a:r>
              <a:rPr lang="pl-PL" b="1" spc="-30" dirty="0">
                <a:solidFill>
                  <a:schemeClr val="tx2">
                    <a:lumMod val="75000"/>
                  </a:schemeClr>
                </a:solidFill>
              </a:rPr>
              <a:t>Portal dawcy, Portal jednostek PSK, Portal PWDL, Moduł wsparcia procesów biznesowych</a:t>
            </a:r>
            <a:r>
              <a:rPr lang="pl-PL" spc="-30" dirty="0">
                <a:solidFill>
                  <a:schemeClr val="tx2">
                    <a:lumMod val="75000"/>
                  </a:schemeClr>
                </a:solidFill>
              </a:rPr>
              <a:t> istniały w pierwotnej koncepcji projektu jak również istnieją w obecnej architekturze systemu.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C44385B1-FE60-4966-86B2-F0EA1915B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2213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191</Words>
  <Application>Microsoft Office PowerPoint</Application>
  <PresentationFormat>Pokaz na ekranie (4:3)</PresentationFormat>
  <Paragraphs>105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Perzyńska Ewa</cp:lastModifiedBy>
  <cp:revision>168</cp:revision>
  <cp:lastPrinted>2014-01-14T19:52:29Z</cp:lastPrinted>
  <dcterms:created xsi:type="dcterms:W3CDTF">2014-01-14T15:20:07Z</dcterms:created>
  <dcterms:modified xsi:type="dcterms:W3CDTF">2019-05-22T07:58:05Z</dcterms:modified>
</cp:coreProperties>
</file>