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22"/>
  </p:notesMasterIdLst>
  <p:sldIdLst>
    <p:sldId id="450" r:id="rId2"/>
    <p:sldId id="492" r:id="rId3"/>
    <p:sldId id="475" r:id="rId4"/>
    <p:sldId id="474" r:id="rId5"/>
    <p:sldId id="477" r:id="rId6"/>
    <p:sldId id="476" r:id="rId7"/>
    <p:sldId id="478" r:id="rId8"/>
    <p:sldId id="485" r:id="rId9"/>
    <p:sldId id="483" r:id="rId10"/>
    <p:sldId id="484" r:id="rId11"/>
    <p:sldId id="482" r:id="rId12"/>
    <p:sldId id="486" r:id="rId13"/>
    <p:sldId id="480" r:id="rId14"/>
    <p:sldId id="481" r:id="rId15"/>
    <p:sldId id="487" r:id="rId16"/>
    <p:sldId id="489" r:id="rId17"/>
    <p:sldId id="490" r:id="rId18"/>
    <p:sldId id="491" r:id="rId19"/>
    <p:sldId id="472" r:id="rId20"/>
    <p:sldId id="471" r:id="rId2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E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33" d="100"/>
        <a:sy n="33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09A5D0-96F2-48CB-BC55-BE44ACE6466C}" type="datetimeFigureOut">
              <a:rPr lang="pl-PL" smtClean="0"/>
              <a:pPr/>
              <a:t>2016-06-07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1E89F-DB85-40D6-9250-145E54BD44B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0716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28494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162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34034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74050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62B1-9034-4446-96DA-AB081E135855}" type="datetime1">
              <a:rPr lang="pl-PL" smtClean="0"/>
              <a:pPr/>
              <a:t>2016-06-07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CB8BA-9A7F-4745-BAAF-634F02797926}" type="datetime1">
              <a:rPr lang="pl-PL" smtClean="0"/>
              <a:pPr/>
              <a:t>2016-06-07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70C48-9844-463C-BF92-9898AF26ADB5}" type="datetime1">
              <a:rPr lang="pl-PL" smtClean="0"/>
              <a:pPr/>
              <a:t>2016-06-07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ytuł, zawartość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514EC91-0C6A-4C0F-8F59-FBC4E44C071D}" type="datetime1">
              <a:rPr lang="pl-PL" altLang="pl-PL" smtClean="0"/>
              <a:pPr/>
              <a:t>2016-06-07</a:t>
            </a:fld>
            <a:endParaRPr lang="pl-PL" altLang="pl-PL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DFBDD2E-0A89-4F6F-B71E-D6B8232A855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8113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E715-773A-4645-91E5-A19CF24039F8}" type="datetime1">
              <a:rPr lang="pl-PL" smtClean="0"/>
              <a:pPr/>
              <a:t>2016-06-07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2DF66-CC3E-4345-A033-8889B00AD358}" type="datetime1">
              <a:rPr lang="pl-PL" smtClean="0"/>
              <a:pPr/>
              <a:t>2016-06-07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BA0A-2E53-42F0-91C2-72C51273766E}" type="datetime1">
              <a:rPr lang="pl-PL" smtClean="0"/>
              <a:pPr/>
              <a:t>2016-06-07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EEDA6-7455-460B-A7C5-B64500075FA9}" type="datetime1">
              <a:rPr lang="pl-PL" smtClean="0"/>
              <a:pPr/>
              <a:t>2016-06-07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8D18-35FF-4199-9397-FAD64E71CB21}" type="datetime1">
              <a:rPr lang="pl-PL" smtClean="0"/>
              <a:pPr/>
              <a:t>2016-06-07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E76A0-DA6A-455D-B3B7-2BFE7DC48108}" type="datetime1">
              <a:rPr lang="pl-PL" smtClean="0"/>
              <a:pPr/>
              <a:t>2016-06-07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9E40C-A826-44D2-AAAA-1FA3CD1B0891}" type="datetime1">
              <a:rPr lang="pl-PL" smtClean="0"/>
              <a:pPr/>
              <a:t>2016-06-07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2" name="Prostokąt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BD04E77-D390-4F8D-BB20-1A715EC0E04D}" type="datetime1">
              <a:rPr lang="pl-PL" smtClean="0"/>
              <a:pPr/>
              <a:t>2016-06-07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616A705-3644-404D-A38B-2FDD57A42C3E}" type="datetime1">
              <a:rPr lang="pl-PL" smtClean="0"/>
              <a:pPr/>
              <a:t>2016-06-07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84" y="2492896"/>
            <a:ext cx="9144000" cy="1080120"/>
          </a:xfrm>
        </p:spPr>
        <p:txBody>
          <a:bodyPr anchor="ctr">
            <a:normAutofit fontScale="90000"/>
          </a:bodyPr>
          <a:lstStyle/>
          <a:p>
            <a:pPr algn="ctr">
              <a:tabLst>
                <a:tab pos="2333625" algn="l"/>
              </a:tabLst>
            </a:pPr>
            <a:r>
              <a:rPr lang="pl-PL" altLang="pl-PL" sz="3200" b="1" dirty="0" smtClean="0">
                <a:latin typeface="Arial Black" panose="020B0A04020102020204" pitchFamily="34" charset="0"/>
              </a:rPr>
              <a:t>TEMAT 32: </a:t>
            </a: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>Klasyfikacja i ogólna charakterystyka budowli hydrotechnicznych śródlądowych i morskich</a:t>
            </a:r>
            <a:endParaRPr lang="pl-PL" altLang="pl-PL" sz="32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436097" y="5301208"/>
            <a:ext cx="3707904" cy="336129"/>
          </a:xfrm>
        </p:spPr>
        <p:txBody>
          <a:bodyPr/>
          <a:lstStyle/>
          <a:p>
            <a:r>
              <a:rPr lang="pl-PL" altLang="pl-PL" sz="1600" b="1" i="1" dirty="0" smtClean="0"/>
              <a:t>autor</a:t>
            </a:r>
            <a:r>
              <a:rPr lang="pl-PL" altLang="pl-PL" sz="1600" b="1" i="1" dirty="0"/>
              <a:t>: </a:t>
            </a:r>
            <a:r>
              <a:rPr lang="pl-PL" altLang="pl-PL" sz="1600" b="1" i="1" dirty="0" smtClean="0"/>
              <a:t> </a:t>
            </a:r>
            <a:r>
              <a:rPr lang="pl-PL" altLang="pl-PL" b="1" dirty="0" smtClean="0"/>
              <a:t>Grzegorz Zubowicz</a:t>
            </a:r>
            <a:endParaRPr lang="pl-PL" altLang="pl-PL" sz="3200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16" y="152494"/>
            <a:ext cx="1368152" cy="1557001"/>
          </a:xfrm>
          <a:prstGeom prst="rect">
            <a:avLst/>
          </a:prstGeom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025948" y="404769"/>
            <a:ext cx="6984776" cy="936104"/>
          </a:xfrm>
          <a:prstGeom prst="rect">
            <a:avLst/>
          </a:prstGeom>
        </p:spPr>
        <p:txBody>
          <a:bodyPr vert="horz" lIns="91440" tIns="0" rIns="45720" bIns="0" rtlCol="0" anchor="ctr">
            <a:normAutofit fontScale="92500" lnSpcReduction="1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7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tabLst>
                <a:tab pos="2333625" algn="l"/>
              </a:tabLst>
            </a:pPr>
            <a:r>
              <a:rPr lang="pl-PL" sz="3600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 SZKOLENIE  PODSTAWOWE </a:t>
            </a:r>
            <a:br>
              <a:rPr lang="pl-PL" sz="3600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3600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STRAŻAKÓW RATOWNIKÓW OSP</a:t>
            </a:r>
            <a:endParaRPr lang="pl-PL" altLang="pl-PL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r>
              <a:rPr lang="pl-PL" sz="2800" dirty="0" smtClean="0">
                <a:solidFill>
                  <a:srgbClr val="F0AD00">
                    <a:satMod val="150000"/>
                  </a:srgbClr>
                </a:solidFill>
              </a:rPr>
              <a:t>Charakterystyka budowli hydrotechnicznych</a:t>
            </a:r>
            <a:endParaRPr lang="pl-PL" sz="2800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10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pic>
        <p:nvPicPr>
          <p:cNvPr id="3074" name="Picture 2" descr="C:\Documents and Settings\Grzegorz\Pulpit\zdjęcia prezentacje\250px-Jaz_Blizna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1556792"/>
            <a:ext cx="6984776" cy="4665831"/>
          </a:xfrm>
          <a:prstGeom prst="rect">
            <a:avLst/>
          </a:prstGeom>
          <a:noFill/>
        </p:spPr>
      </p:pic>
      <p:sp>
        <p:nvSpPr>
          <p:cNvPr id="8" name="pole tekstowe 7"/>
          <p:cNvSpPr txBox="1"/>
          <p:nvPr/>
        </p:nvSpPr>
        <p:spPr>
          <a:xfrm>
            <a:off x="3923928" y="6309320"/>
            <a:ext cx="1374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Jaz na rzece</a:t>
            </a:r>
            <a:endParaRPr lang="pl-PL" dirty="0"/>
          </a:p>
        </p:txBody>
      </p:sp>
      <p:sp>
        <p:nvSpPr>
          <p:cNvPr id="9" name="pole tekstowe 8"/>
          <p:cNvSpPr txBox="1"/>
          <p:nvPr/>
        </p:nvSpPr>
        <p:spPr>
          <a:xfrm>
            <a:off x="7452320" y="5877272"/>
            <a:ext cx="5148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 err="1" smtClean="0">
                <a:solidFill>
                  <a:schemeClr val="bg1"/>
                </a:solidFill>
              </a:rPr>
              <a:t>Zdj</a:t>
            </a:r>
            <a:r>
              <a:rPr lang="pl-PL" sz="1100" dirty="0" smtClean="0">
                <a:solidFill>
                  <a:schemeClr val="bg1"/>
                </a:solidFill>
              </a:rPr>
              <a:t>. 2</a:t>
            </a:r>
            <a:endParaRPr lang="pl-PL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r>
              <a:rPr lang="pl-PL" sz="2800" dirty="0" smtClean="0">
                <a:solidFill>
                  <a:srgbClr val="F0AD00">
                    <a:satMod val="150000"/>
                  </a:srgbClr>
                </a:solidFill>
              </a:rPr>
              <a:t>Charakterystyka budowli hydrotechnicznych</a:t>
            </a:r>
            <a:endParaRPr lang="pl-PL" sz="2800" dirty="0"/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775191"/>
            <a:ext cx="8712968" cy="4894169"/>
          </a:xfrm>
        </p:spPr>
        <p:txBody>
          <a:bodyPr>
            <a:normAutofit/>
          </a:bodyPr>
          <a:lstStyle/>
          <a:p>
            <a:pPr marL="0">
              <a:buNone/>
            </a:pPr>
            <a:endParaRPr lang="pl-PL" sz="2000" dirty="0" smtClean="0"/>
          </a:p>
          <a:p>
            <a:pPr lvl="0">
              <a:buNone/>
            </a:pPr>
            <a:endParaRPr lang="pl-PL" dirty="0" smtClean="0"/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11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pic>
        <p:nvPicPr>
          <p:cNvPr id="1026" name="Picture 2" descr="C:\Documents and Settings\Grzegorz\Pulpit\zdjęcia prezentacje\wał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6478" y="1628799"/>
            <a:ext cx="7311045" cy="4392489"/>
          </a:xfrm>
          <a:prstGeom prst="rect">
            <a:avLst/>
          </a:prstGeom>
          <a:noFill/>
        </p:spPr>
      </p:pic>
      <p:sp>
        <p:nvSpPr>
          <p:cNvPr id="8" name="pole tekstowe 7"/>
          <p:cNvSpPr txBox="1"/>
          <p:nvPr/>
        </p:nvSpPr>
        <p:spPr>
          <a:xfrm>
            <a:off x="3275856" y="6093296"/>
            <a:ext cx="2549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Wał przeciwpowodziowy</a:t>
            </a:r>
            <a:endParaRPr lang="pl-PL" dirty="0"/>
          </a:p>
        </p:txBody>
      </p:sp>
      <p:sp>
        <p:nvSpPr>
          <p:cNvPr id="9" name="pole tekstowe 8"/>
          <p:cNvSpPr txBox="1"/>
          <p:nvPr/>
        </p:nvSpPr>
        <p:spPr>
          <a:xfrm>
            <a:off x="7668344" y="5661248"/>
            <a:ext cx="5068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 err="1" smtClean="0">
                <a:solidFill>
                  <a:schemeClr val="bg1"/>
                </a:solidFill>
              </a:rPr>
              <a:t>Zdj</a:t>
            </a:r>
            <a:r>
              <a:rPr lang="pl-PL" sz="1100" dirty="0" smtClean="0">
                <a:solidFill>
                  <a:schemeClr val="bg1"/>
                </a:solidFill>
              </a:rPr>
              <a:t>. 3</a:t>
            </a:r>
            <a:endParaRPr lang="pl-PL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r>
              <a:rPr lang="pl-PL" altLang="pl-PL" sz="2800" dirty="0">
                <a:solidFill>
                  <a:srgbClr val="F0AD00">
                    <a:satMod val="150000"/>
                  </a:srgbClr>
                </a:solidFill>
              </a:rPr>
              <a:t>C</a:t>
            </a:r>
            <a:r>
              <a:rPr lang="pl-PL" altLang="pl-PL" sz="2800" dirty="0" smtClean="0">
                <a:solidFill>
                  <a:srgbClr val="F0AD00">
                    <a:satMod val="150000"/>
                  </a:srgbClr>
                </a:solidFill>
              </a:rPr>
              <a:t>harakterystyka </a:t>
            </a:r>
            <a:r>
              <a:rPr lang="pl-PL" altLang="pl-PL" sz="2800" dirty="0" smtClean="0">
                <a:solidFill>
                  <a:srgbClr val="F0AD00">
                    <a:satMod val="150000"/>
                  </a:srgbClr>
                </a:solidFill>
              </a:rPr>
              <a:t>budowli hydrotechnicznych </a:t>
            </a:r>
            <a:endParaRPr lang="pl-PL" sz="2800" dirty="0"/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844824"/>
            <a:ext cx="8712968" cy="4608512"/>
          </a:xfrm>
        </p:spPr>
        <p:txBody>
          <a:bodyPr>
            <a:normAutofit fontScale="85000" lnSpcReduction="20000"/>
          </a:bodyPr>
          <a:lstStyle/>
          <a:p>
            <a:pPr marL="0">
              <a:buNone/>
            </a:pPr>
            <a:r>
              <a:rPr lang="pl-PL" dirty="0" smtClean="0"/>
              <a:t>Najczęściej budowle piętrzące wykonane są w dolinach rzek i ich celem jest spiętrzenie wody w rzece. </a:t>
            </a:r>
          </a:p>
          <a:p>
            <a:pPr marL="0">
              <a:buNone/>
            </a:pPr>
            <a:endParaRPr lang="pl-PL" dirty="0" smtClean="0"/>
          </a:p>
          <a:p>
            <a:pPr marL="0">
              <a:buNone/>
            </a:pPr>
            <a:r>
              <a:rPr lang="pl-PL" dirty="0" smtClean="0"/>
              <a:t>W warunkach polskich spiętrzenie wody ma najczęściej na celu wielozadaniowe wykorzystanie zbiornika, np.: </a:t>
            </a:r>
          </a:p>
          <a:p>
            <a:pPr marL="0">
              <a:buNone/>
            </a:pPr>
            <a:endParaRPr lang="pl-PL" dirty="0" smtClean="0"/>
          </a:p>
          <a:p>
            <a:r>
              <a:rPr lang="pl-PL" b="1" dirty="0" smtClean="0"/>
              <a:t>ochrona przeciwpowodziowa </a:t>
            </a:r>
            <a:r>
              <a:rPr lang="pl-PL" dirty="0" smtClean="0"/>
              <a:t>poprzez zmniejszenie fali powodziowej w utworzonym zbiorniku, </a:t>
            </a:r>
          </a:p>
          <a:p>
            <a:endParaRPr lang="pl-PL" dirty="0" smtClean="0"/>
          </a:p>
          <a:p>
            <a:r>
              <a:rPr lang="pl-PL" b="1" dirty="0" smtClean="0"/>
              <a:t>wyrównanie i powiększenie przepływów niskich </a:t>
            </a:r>
            <a:r>
              <a:rPr lang="pl-PL" dirty="0" smtClean="0"/>
              <a:t>dla potrzeb żeglugi, polepszenie warunków rozcieńczania ścieków, dostarczanie niezbędnej ilości wody dla ujęć znajdujących się przy zbiorniku lub poniżej zbiornika, </a:t>
            </a:r>
          </a:p>
          <a:p>
            <a:pPr marL="0">
              <a:buNone/>
            </a:pPr>
            <a:endParaRPr lang="pl-PL" dirty="0" smtClean="0"/>
          </a:p>
          <a:p>
            <a:pPr>
              <a:buNone/>
            </a:pPr>
            <a:endParaRPr lang="pl-PL" sz="2400" dirty="0" smtClean="0"/>
          </a:p>
          <a:p>
            <a:pPr>
              <a:buNone/>
            </a:pPr>
            <a:endParaRPr lang="pl-PL" sz="2400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12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r>
              <a:rPr lang="pl-PL" altLang="pl-PL" sz="2800" dirty="0">
                <a:solidFill>
                  <a:srgbClr val="F0AD00">
                    <a:satMod val="150000"/>
                  </a:srgbClr>
                </a:solidFill>
              </a:rPr>
              <a:t>C</a:t>
            </a:r>
            <a:r>
              <a:rPr lang="pl-PL" altLang="pl-PL" sz="2800" dirty="0" smtClean="0">
                <a:solidFill>
                  <a:srgbClr val="F0AD00">
                    <a:satMod val="150000"/>
                  </a:srgbClr>
                </a:solidFill>
              </a:rPr>
              <a:t>harakterystyka </a:t>
            </a:r>
            <a:r>
              <a:rPr lang="pl-PL" altLang="pl-PL" sz="2800" dirty="0" smtClean="0">
                <a:solidFill>
                  <a:srgbClr val="F0AD00">
                    <a:satMod val="150000"/>
                  </a:srgbClr>
                </a:solidFill>
              </a:rPr>
              <a:t>budowli </a:t>
            </a:r>
            <a:r>
              <a:rPr lang="pl-PL" altLang="pl-PL" sz="2800" dirty="0" smtClean="0">
                <a:solidFill>
                  <a:srgbClr val="F0AD00">
                    <a:satMod val="150000"/>
                  </a:srgbClr>
                </a:solidFill>
              </a:rPr>
              <a:t>hydrotechnicznych</a:t>
            </a:r>
            <a:endParaRPr lang="pl-PL" sz="2800" dirty="0"/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628801"/>
            <a:ext cx="8712968" cy="5040560"/>
          </a:xfrm>
        </p:spPr>
        <p:txBody>
          <a:bodyPr>
            <a:normAutofit/>
          </a:bodyPr>
          <a:lstStyle/>
          <a:p>
            <a:r>
              <a:rPr lang="pl-PL" sz="2400" b="1" dirty="0" smtClean="0"/>
              <a:t>wykorzystanie energii wody </a:t>
            </a:r>
            <a:r>
              <a:rPr lang="pl-PL" sz="2400" dirty="0" smtClean="0"/>
              <a:t>powstałej w wyniku koncentracji spadu dla produkcji energii elektrycznej, </a:t>
            </a:r>
          </a:p>
          <a:p>
            <a:pPr>
              <a:buNone/>
            </a:pPr>
            <a:endParaRPr lang="pl-PL" sz="2400" dirty="0" smtClean="0"/>
          </a:p>
          <a:p>
            <a:pPr lvl="0">
              <a:buClr>
                <a:srgbClr val="F0AD00"/>
              </a:buClr>
            </a:pPr>
            <a:r>
              <a:rPr lang="pl-PL" sz="2400" b="1" dirty="0" smtClean="0">
                <a:solidFill>
                  <a:prstClr val="black"/>
                </a:solidFill>
              </a:rPr>
              <a:t>spiętrzenie wody </a:t>
            </a:r>
            <a:r>
              <a:rPr lang="pl-PL" sz="2400" dirty="0" smtClean="0">
                <a:solidFill>
                  <a:prstClr val="black"/>
                </a:solidFill>
              </a:rPr>
              <a:t>dla potrzeb powiększenia głębokości żeglugowych,</a:t>
            </a:r>
          </a:p>
          <a:p>
            <a:pPr lvl="0">
              <a:buClr>
                <a:srgbClr val="F0AD00"/>
              </a:buClr>
            </a:pPr>
            <a:endParaRPr lang="pl-PL" sz="2400" dirty="0" smtClean="0">
              <a:solidFill>
                <a:prstClr val="black"/>
              </a:solidFill>
            </a:endParaRPr>
          </a:p>
          <a:p>
            <a:pPr lvl="0">
              <a:buClr>
                <a:srgbClr val="F0AD00"/>
              </a:buClr>
            </a:pPr>
            <a:r>
              <a:rPr lang="pl-PL" sz="2400" dirty="0" smtClean="0">
                <a:solidFill>
                  <a:prstClr val="black"/>
                </a:solidFill>
              </a:rPr>
              <a:t> </a:t>
            </a:r>
            <a:r>
              <a:rPr lang="pl-PL" sz="2400" b="1" dirty="0" smtClean="0">
                <a:solidFill>
                  <a:prstClr val="black"/>
                </a:solidFill>
              </a:rPr>
              <a:t>zabezpieczenie niezbędnej rzędnej zwierciadła wody </a:t>
            </a:r>
            <a:r>
              <a:rPr lang="pl-PL" sz="2400" dirty="0" smtClean="0">
                <a:solidFill>
                  <a:prstClr val="black"/>
                </a:solidFill>
              </a:rPr>
              <a:t>przy ujęciu, </a:t>
            </a:r>
          </a:p>
          <a:p>
            <a:pPr lvl="0">
              <a:buClr>
                <a:srgbClr val="F0AD00"/>
              </a:buClr>
            </a:pPr>
            <a:endParaRPr lang="pl-PL" sz="2400" dirty="0" smtClean="0">
              <a:solidFill>
                <a:prstClr val="black"/>
              </a:solidFill>
            </a:endParaRPr>
          </a:p>
          <a:p>
            <a:pPr lvl="0">
              <a:buClr>
                <a:srgbClr val="F0AD00"/>
              </a:buClr>
            </a:pPr>
            <a:r>
              <a:rPr lang="pl-PL" sz="2400" b="1" dirty="0" smtClean="0">
                <a:solidFill>
                  <a:prstClr val="black"/>
                </a:solidFill>
              </a:rPr>
              <a:t>zmiana ruchu rumowiska unoszonego i wleczonego </a:t>
            </a:r>
            <a:r>
              <a:rPr lang="pl-PL" sz="2400" dirty="0" smtClean="0">
                <a:solidFill>
                  <a:prstClr val="black"/>
                </a:solidFill>
              </a:rPr>
              <a:t>przez zatrzymanie go w zbiorniku (zapory przeciw rumowiskowe), </a:t>
            </a:r>
          </a:p>
          <a:p>
            <a:pPr lvl="0">
              <a:buClr>
                <a:srgbClr val="F0AD00"/>
              </a:buClr>
            </a:pPr>
            <a:endParaRPr lang="pl-PL" sz="2400" dirty="0" smtClean="0">
              <a:solidFill>
                <a:prstClr val="black"/>
              </a:solidFill>
            </a:endParaRPr>
          </a:p>
          <a:p>
            <a:pPr lvl="0">
              <a:buClr>
                <a:srgbClr val="F0AD00"/>
              </a:buClr>
            </a:pPr>
            <a:r>
              <a:rPr lang="pl-PL" sz="2400" b="1" dirty="0" smtClean="0">
                <a:solidFill>
                  <a:prstClr val="black"/>
                </a:solidFill>
              </a:rPr>
              <a:t>stworzenie terenów rekreacyjnych</a:t>
            </a:r>
            <a:r>
              <a:rPr lang="pl-PL" sz="2400" dirty="0" smtClean="0">
                <a:solidFill>
                  <a:prstClr val="black"/>
                </a:solidFill>
              </a:rPr>
              <a:t>.</a:t>
            </a:r>
          </a:p>
          <a:p>
            <a:pPr lvl="0">
              <a:buClr>
                <a:srgbClr val="F0AD00"/>
              </a:buClr>
              <a:buNone/>
            </a:pPr>
            <a:endParaRPr lang="pl-PL" sz="2400" i="1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13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r>
              <a:rPr lang="pl-PL" sz="2800" dirty="0" smtClean="0">
                <a:solidFill>
                  <a:srgbClr val="F0AD00">
                    <a:satMod val="150000"/>
                  </a:srgbClr>
                </a:solidFill>
              </a:rPr>
              <a:t>Przyczyny awarii budowli hydrotechnicznych</a:t>
            </a:r>
            <a:endParaRPr lang="pl-PL" sz="2800" dirty="0"/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628801"/>
            <a:ext cx="8712968" cy="504056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pl-PL" b="1" dirty="0" smtClean="0"/>
          </a:p>
          <a:p>
            <a:r>
              <a:rPr lang="pl-PL" dirty="0" smtClean="0"/>
              <a:t>niedostateczna zdolność przepustowa urządzeń  upustowych (błędne ich zwymiarowanie); </a:t>
            </a:r>
          </a:p>
          <a:p>
            <a:endParaRPr lang="pl-PL" dirty="0" smtClean="0"/>
          </a:p>
          <a:p>
            <a:r>
              <a:rPr lang="pl-PL" dirty="0" smtClean="0"/>
              <a:t>nieosiągnięcie obliczeniowej zdolności  przepustowej urządzeń wskutek mankamentów urządzeń sterujących lub nieumiejętności ich obsługi; </a:t>
            </a:r>
          </a:p>
          <a:p>
            <a:endParaRPr lang="pl-PL" dirty="0" smtClean="0"/>
          </a:p>
          <a:p>
            <a:r>
              <a:rPr lang="pl-PL" dirty="0" smtClean="0"/>
              <a:t>filtracja, ciśnienie wody w porach, niewłaściwa praca drenaży w zaporach lub ich podłożu oraz wymywanie i wynoszenie materiału gruntowego z zapór lub ich podłoża; 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b="1" dirty="0" smtClean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14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556792"/>
            <a:ext cx="8712968" cy="5301207"/>
          </a:xfrm>
        </p:spPr>
        <p:txBody>
          <a:bodyPr>
            <a:normAutofit/>
          </a:bodyPr>
          <a:lstStyle/>
          <a:p>
            <a:r>
              <a:rPr lang="pl-PL" sz="2400" dirty="0" smtClean="0"/>
              <a:t>odkształcenia i przemieszczenia zapór lub podłoża nierównomierne osiadanie, przekroczenie dopuszczalnych stanów naprężeń i spękania konstrukcji zapór;</a:t>
            </a:r>
          </a:p>
          <a:p>
            <a:endParaRPr lang="pl-PL" sz="2400" dirty="0" smtClean="0"/>
          </a:p>
          <a:p>
            <a:r>
              <a:rPr lang="pl-PL" sz="2400" dirty="0" smtClean="0"/>
              <a:t> dynamiczne oddziaływanie wody przepuszczanej przez urządzenia upustowe, wibracje zamknięć, drgania konstrukcji, trzęsienia ziemi, tąpnięcia; </a:t>
            </a:r>
          </a:p>
          <a:p>
            <a:endParaRPr lang="pl-PL" sz="2400" dirty="0" smtClean="0"/>
          </a:p>
          <a:p>
            <a:r>
              <a:rPr lang="pl-PL" sz="2400" dirty="0" smtClean="0"/>
              <a:t>długotrwałe lub ekstremalne zjawiska klimatyczne (wahania temperatur, mrozy, opady, falowanie itp.);</a:t>
            </a:r>
          </a:p>
          <a:p>
            <a:endParaRPr lang="pl-PL" sz="2400" dirty="0" smtClean="0"/>
          </a:p>
          <a:p>
            <a:r>
              <a:rPr lang="pl-PL" sz="2400" dirty="0" smtClean="0"/>
              <a:t>szkodliwe oddziaływanie wahań poziomów wody, częste lub szybkie zmiany obciążeń budowli lub ich elementów,</a:t>
            </a:r>
          </a:p>
          <a:p>
            <a:endParaRPr lang="pl-PL" sz="2400" dirty="0" smtClean="0">
              <a:solidFill>
                <a:prstClr val="black"/>
              </a:solidFill>
            </a:endParaRPr>
          </a:p>
          <a:p>
            <a:pPr lvl="0">
              <a:buClr>
                <a:srgbClr val="F0AD00"/>
              </a:buClr>
              <a:buNone/>
            </a:pPr>
            <a:endParaRPr lang="pl-PL" sz="2400" i="1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15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10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r>
              <a:rPr lang="pl-PL" sz="2800" dirty="0" smtClean="0">
                <a:solidFill>
                  <a:srgbClr val="F0AD00">
                    <a:satMod val="150000"/>
                  </a:srgbClr>
                </a:solidFill>
              </a:rPr>
              <a:t>Przyczyny awarii budowli hydrotechnicznych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775191"/>
            <a:ext cx="8712968" cy="4894169"/>
          </a:xfrm>
        </p:spPr>
        <p:txBody>
          <a:bodyPr>
            <a:normAutofit/>
          </a:bodyPr>
          <a:lstStyle/>
          <a:p>
            <a:pPr marL="0">
              <a:buNone/>
            </a:pPr>
            <a:endParaRPr lang="pl-PL" sz="2000" dirty="0" smtClean="0"/>
          </a:p>
          <a:p>
            <a:pPr lvl="0">
              <a:buNone/>
            </a:pPr>
            <a:endParaRPr lang="pl-PL" dirty="0" smtClean="0"/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16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3596413" y="6309320"/>
            <a:ext cx="1951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Zniszczona zapora</a:t>
            </a:r>
            <a:endParaRPr lang="pl-PL" dirty="0"/>
          </a:p>
        </p:txBody>
      </p:sp>
      <p:pic>
        <p:nvPicPr>
          <p:cNvPr id="4098" name="Picture 2" descr="C:\Documents and Settings\Grzegorz\Pulpit\zdjęcia prezentacje\k,NjYwOTE5MTksNDcxMTI0Mzk=,f,Zniszczona_zapora_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2152" y="1556792"/>
            <a:ext cx="7079696" cy="4536504"/>
          </a:xfrm>
          <a:prstGeom prst="rect">
            <a:avLst/>
          </a:prstGeom>
          <a:noFill/>
        </p:spPr>
      </p:pic>
      <p:sp>
        <p:nvSpPr>
          <p:cNvPr id="9" name="pole tekstowe 8"/>
          <p:cNvSpPr txBox="1"/>
          <p:nvPr/>
        </p:nvSpPr>
        <p:spPr>
          <a:xfrm>
            <a:off x="7524328" y="5733256"/>
            <a:ext cx="5148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 err="1" smtClean="0">
                <a:solidFill>
                  <a:schemeClr val="bg1"/>
                </a:solidFill>
              </a:rPr>
              <a:t>Zdj</a:t>
            </a:r>
            <a:r>
              <a:rPr lang="pl-PL" sz="1100" dirty="0" smtClean="0">
                <a:solidFill>
                  <a:schemeClr val="bg1"/>
                </a:solidFill>
              </a:rPr>
              <a:t>. 4</a:t>
            </a:r>
            <a:endParaRPr lang="pl-PL" sz="1100" dirty="0">
              <a:solidFill>
                <a:schemeClr val="bg1"/>
              </a:solidFill>
            </a:endParaRPr>
          </a:p>
        </p:txBody>
      </p:sp>
      <p:sp>
        <p:nvSpPr>
          <p:cNvPr id="12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r>
              <a:rPr lang="pl-PL" sz="2800" dirty="0" smtClean="0">
                <a:solidFill>
                  <a:srgbClr val="F0AD00">
                    <a:satMod val="150000"/>
                  </a:srgbClr>
                </a:solidFill>
              </a:rPr>
              <a:t>Przyczyny awarii budowli hydrotechnicznych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775191"/>
            <a:ext cx="8712968" cy="4894169"/>
          </a:xfrm>
        </p:spPr>
        <p:txBody>
          <a:bodyPr>
            <a:normAutofit/>
          </a:bodyPr>
          <a:lstStyle/>
          <a:p>
            <a:pPr marL="0">
              <a:buNone/>
            </a:pPr>
            <a:endParaRPr lang="pl-PL" sz="2000" dirty="0" smtClean="0"/>
          </a:p>
          <a:p>
            <a:pPr lvl="0">
              <a:buNone/>
            </a:pPr>
            <a:endParaRPr lang="pl-PL" dirty="0" smtClean="0"/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17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3297452" y="6237312"/>
            <a:ext cx="3621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Zniszczony wał przeciwpowodziowy</a:t>
            </a:r>
            <a:endParaRPr lang="pl-PL" dirty="0"/>
          </a:p>
        </p:txBody>
      </p:sp>
      <p:pic>
        <p:nvPicPr>
          <p:cNvPr id="5122" name="Picture 2" descr="C:\Documents and Settings\Grzegorz\Pulpit\zdjęcia prezentacje\wały przerwan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35447" y="1556792"/>
            <a:ext cx="6873106" cy="4573740"/>
          </a:xfrm>
          <a:prstGeom prst="rect">
            <a:avLst/>
          </a:prstGeom>
          <a:noFill/>
        </p:spPr>
      </p:pic>
      <p:sp>
        <p:nvSpPr>
          <p:cNvPr id="9" name="pole tekstowe 8"/>
          <p:cNvSpPr txBox="1"/>
          <p:nvPr/>
        </p:nvSpPr>
        <p:spPr>
          <a:xfrm>
            <a:off x="7380312" y="5733256"/>
            <a:ext cx="5100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 err="1" smtClean="0">
                <a:solidFill>
                  <a:schemeClr val="bg1"/>
                </a:solidFill>
              </a:rPr>
              <a:t>Zdj</a:t>
            </a:r>
            <a:r>
              <a:rPr lang="pl-PL" sz="1100" dirty="0" smtClean="0">
                <a:solidFill>
                  <a:schemeClr val="bg1"/>
                </a:solidFill>
              </a:rPr>
              <a:t>. 5</a:t>
            </a:r>
            <a:endParaRPr lang="pl-PL" sz="1100" dirty="0">
              <a:solidFill>
                <a:schemeClr val="bg1"/>
              </a:solidFill>
            </a:endParaRPr>
          </a:p>
        </p:txBody>
      </p:sp>
      <p:sp>
        <p:nvSpPr>
          <p:cNvPr id="14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r>
              <a:rPr lang="pl-PL" sz="2800" dirty="0" smtClean="0">
                <a:solidFill>
                  <a:srgbClr val="F0AD00">
                    <a:satMod val="150000"/>
                  </a:srgbClr>
                </a:solidFill>
              </a:rPr>
              <a:t>Przyczyny awarii budowli hydrotechnicznych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628800"/>
            <a:ext cx="8712968" cy="5229199"/>
          </a:xfrm>
        </p:spPr>
        <p:txBody>
          <a:bodyPr>
            <a:normAutofit/>
          </a:bodyPr>
          <a:lstStyle/>
          <a:p>
            <a:endParaRPr lang="pl-PL" sz="2400" dirty="0" smtClean="0">
              <a:solidFill>
                <a:prstClr val="black"/>
              </a:solidFill>
            </a:endParaRPr>
          </a:p>
          <a:p>
            <a:pPr lvl="0">
              <a:buClr>
                <a:srgbClr val="F0AD00"/>
              </a:buClr>
              <a:buNone/>
            </a:pPr>
            <a:endParaRPr lang="pl-PL" sz="2400" i="1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18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pic>
        <p:nvPicPr>
          <p:cNvPr id="6146" name="Picture 2" descr="C:\Documents and Settings\Grzegorz\Pulpit\zdjęcia prezentacje\uszkodzenie jazu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02681" y="1484785"/>
            <a:ext cx="6738639" cy="4680520"/>
          </a:xfrm>
          <a:prstGeom prst="rect">
            <a:avLst/>
          </a:prstGeom>
          <a:noFill/>
        </p:spPr>
      </p:pic>
      <p:sp>
        <p:nvSpPr>
          <p:cNvPr id="10" name="pole tekstowe 9"/>
          <p:cNvSpPr txBox="1"/>
          <p:nvPr/>
        </p:nvSpPr>
        <p:spPr>
          <a:xfrm>
            <a:off x="3707904" y="6309320"/>
            <a:ext cx="1714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Uszkodzony jaz </a:t>
            </a:r>
            <a:endParaRPr lang="pl-PL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7308304" y="5805264"/>
            <a:ext cx="5164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 err="1" smtClean="0">
                <a:solidFill>
                  <a:schemeClr val="bg1"/>
                </a:solidFill>
              </a:rPr>
              <a:t>Zdj</a:t>
            </a:r>
            <a:r>
              <a:rPr lang="pl-PL" sz="1100" dirty="0" smtClean="0">
                <a:solidFill>
                  <a:schemeClr val="bg1"/>
                </a:solidFill>
              </a:rPr>
              <a:t>. 6</a:t>
            </a:r>
            <a:endParaRPr lang="pl-PL" sz="1100" dirty="0">
              <a:solidFill>
                <a:schemeClr val="bg1"/>
              </a:solidFill>
            </a:endParaRPr>
          </a:p>
        </p:txBody>
      </p:sp>
      <p:sp>
        <p:nvSpPr>
          <p:cNvPr id="14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r>
              <a:rPr lang="pl-PL" sz="2800" dirty="0" smtClean="0">
                <a:solidFill>
                  <a:srgbClr val="F0AD00">
                    <a:satMod val="150000"/>
                  </a:srgbClr>
                </a:solidFill>
              </a:rPr>
              <a:t>Przyczyny awarii budowli hydrotechnicznych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b="1" dirty="0" smtClean="0"/>
              <a:t>BIBLIOGRAFIA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19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282439" y="1832845"/>
            <a:ext cx="8610041" cy="4620491"/>
          </a:xfrm>
        </p:spPr>
        <p:txBody>
          <a:bodyPr>
            <a:normAutofit/>
          </a:bodyPr>
          <a:lstStyle/>
          <a:p>
            <a:r>
              <a:rPr lang="pl-PL" sz="2800" dirty="0" smtClean="0"/>
              <a:t>Rozporządzenia </a:t>
            </a:r>
            <a:r>
              <a:rPr lang="pl-PL" sz="2800" dirty="0" smtClean="0"/>
              <a:t>Ministra Środowiska z dnia 20 kwietnia 2007 r. w sprawie </a:t>
            </a:r>
            <a:r>
              <a:rPr lang="pl-PL" sz="2800" i="1" dirty="0" smtClean="0"/>
              <a:t>warunków technicznych, jakim powinny odpowiadać budowle hydrotechniczne i ich </a:t>
            </a:r>
            <a:r>
              <a:rPr lang="pl-PL" sz="2800" i="1" dirty="0" smtClean="0"/>
              <a:t>usytuowanie</a:t>
            </a:r>
            <a:r>
              <a:rPr lang="pl-PL" sz="2800" dirty="0" smtClean="0"/>
              <a:t> (Dz.U. </a:t>
            </a:r>
            <a:r>
              <a:rPr lang="pl-PL" sz="2800" dirty="0" smtClean="0"/>
              <a:t>z 2007 r. Nr 86, </a:t>
            </a:r>
            <a:r>
              <a:rPr lang="pl-PL" sz="2800" dirty="0" smtClean="0"/>
              <a:t>poz</a:t>
            </a:r>
            <a:r>
              <a:rPr lang="pl-PL" sz="2800" dirty="0" smtClean="0"/>
              <a:t>. </a:t>
            </a:r>
            <a:r>
              <a:rPr lang="pl-PL" sz="2800" dirty="0" smtClean="0"/>
              <a:t>579)</a:t>
            </a:r>
            <a:endParaRPr lang="pl-PL" sz="2800" dirty="0" smtClean="0"/>
          </a:p>
          <a:p>
            <a:r>
              <a:rPr lang="pl-PL" sz="2800" dirty="0" smtClean="0"/>
              <a:t>Kaczmarek Leszek, Projektowanie hydrotechnicznych </a:t>
            </a:r>
            <a:r>
              <a:rPr lang="pl-PL" sz="2800" dirty="0" smtClean="0"/>
              <a:t>obiektów  inżynierskich </a:t>
            </a:r>
            <a:r>
              <a:rPr lang="pl-PL" sz="2800" dirty="0" smtClean="0"/>
              <a:t> </a:t>
            </a:r>
            <a:endParaRPr lang="pl-PL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800" dirty="0"/>
          </a:p>
        </p:txBody>
      </p:sp>
      <p:sp>
        <p:nvSpPr>
          <p:cNvPr id="13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5940152" y="5157192"/>
            <a:ext cx="3088352" cy="360040"/>
          </a:xfrm>
        </p:spPr>
        <p:txBody>
          <a:bodyPr>
            <a:normAutofit fontScale="32500" lnSpcReduction="20000"/>
          </a:bodyPr>
          <a:lstStyle/>
          <a:p>
            <a:pPr marL="118872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Pobrano 18.02.20016 z www.os-psp.olsztyn.pl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6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6092552" y="5309592"/>
            <a:ext cx="3088352" cy="360040"/>
          </a:xfrm>
        </p:spPr>
        <p:txBody>
          <a:bodyPr>
            <a:normAutofit fontScale="32500" lnSpcReduction="20000"/>
          </a:bodyPr>
          <a:lstStyle/>
          <a:p>
            <a:pPr marL="118872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Pobrano 18.02.20016 z www.os-psp.olsztyn.pl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39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MATERIAŁ NAUCZANIA</a:t>
            </a:r>
            <a:endParaRPr lang="pl-PL" altLang="pl-PL" sz="36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597391" y="1820300"/>
            <a:ext cx="8295089" cy="4633035"/>
          </a:xfrm>
        </p:spPr>
        <p:txBody>
          <a:bodyPr>
            <a:normAutofit/>
          </a:bodyPr>
          <a:lstStyle/>
          <a:p>
            <a:r>
              <a:rPr lang="pl-PL" dirty="0"/>
              <a:t>Rodzaje budowli hydrotechnicznych </a:t>
            </a:r>
            <a:r>
              <a:rPr lang="pl-PL" dirty="0" smtClean="0"/>
              <a:t>śródlądowych;</a:t>
            </a:r>
          </a:p>
          <a:p>
            <a:r>
              <a:rPr lang="pl-PL" dirty="0" smtClean="0"/>
              <a:t>Rodzaje </a:t>
            </a:r>
            <a:r>
              <a:rPr lang="pl-PL" dirty="0"/>
              <a:t>budowli hydrotechnicznych </a:t>
            </a:r>
            <a:r>
              <a:rPr lang="pl-PL" dirty="0" smtClean="0"/>
              <a:t>morskich;</a:t>
            </a:r>
          </a:p>
          <a:p>
            <a:r>
              <a:rPr lang="pl-PL" dirty="0" smtClean="0"/>
              <a:t>Przyczyny </a:t>
            </a:r>
            <a:r>
              <a:rPr lang="pl-PL" dirty="0"/>
              <a:t>awarii budowli hydrotechnicznych.</a:t>
            </a:r>
          </a:p>
          <a:p>
            <a:endParaRPr lang="pl-PL" dirty="0"/>
          </a:p>
          <a:p>
            <a:endParaRPr lang="pl-PL" dirty="0" smtClean="0"/>
          </a:p>
          <a:p>
            <a:pPr marL="118872" indent="0" algn="r">
              <a:buNone/>
            </a:pPr>
            <a:r>
              <a:rPr lang="pl-PL" dirty="0" smtClean="0"/>
              <a:t>Czas: 2T</a:t>
            </a:r>
            <a:endParaRPr lang="pl-PL" dirty="0"/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36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39" y="250031"/>
            <a:ext cx="7362847" cy="874713"/>
          </a:xfrm>
        </p:spPr>
        <p:txBody>
          <a:bodyPr>
            <a:normAutofit fontScale="90000"/>
          </a:bodyPr>
          <a:lstStyle/>
          <a:p>
            <a:r>
              <a:rPr lang="pl-PL" altLang="pl-PL" sz="2800" b="1" dirty="0" smtClean="0"/>
              <a:t>INDEKS MATERIAŁÓW POBRANYCH Z INTERNETU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20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832845"/>
            <a:ext cx="9144000" cy="4692499"/>
          </a:xfrm>
        </p:spPr>
        <p:txBody>
          <a:bodyPr>
            <a:normAutofit/>
          </a:bodyPr>
          <a:lstStyle/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Zdjęcie 1: Pobrano 11.03.2016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 </a:t>
            </a:r>
            <a:r>
              <a:rPr lang="pl-PL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www.polskierekordy.pl</a:t>
            </a:r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Zdjęcie 2: Pobrano 11.03.2016 z </a:t>
            </a:r>
            <a:r>
              <a:rPr lang="pl-PL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www.pl.wikipedia.org</a:t>
            </a:r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Zdjęcie 3: Pobrano 11.03.2016 z </a:t>
            </a:r>
            <a:r>
              <a:rPr lang="pl-PL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www.hydrat.pl</a:t>
            </a:r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Clr>
                <a:srgbClr val="F0AD00"/>
              </a:buClr>
            </a:pPr>
            <a:r>
              <a:rPr lang="pl-PL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Zdjęcie 4: Pobrano 11.03.2016 z </a:t>
            </a:r>
            <a:r>
              <a:rPr lang="pl-PL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www.pracownicy.uwm.edu.pl</a:t>
            </a:r>
            <a:endParaRPr lang="pl-PL" sz="24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Clr>
                <a:srgbClr val="F0AD00"/>
              </a:buClr>
            </a:pPr>
            <a:endParaRPr lang="pl-PL" sz="24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Zdjęcie 5: Pobrano 11.03.2016 z </a:t>
            </a:r>
            <a:r>
              <a:rPr lang="pl-PL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www.ambrozewski.blog.pl</a:t>
            </a:r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Zdjęcie 6: Pobrano 11.03.2016 z </a:t>
            </a:r>
            <a:r>
              <a:rPr lang="pl-PL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www.zegluga.wrocław.pl</a:t>
            </a:r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pl-PL" sz="2400" dirty="0"/>
          </a:p>
        </p:txBody>
      </p:sp>
      <p:sp>
        <p:nvSpPr>
          <p:cNvPr id="13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2483768" y="6497960"/>
            <a:ext cx="3088352" cy="360040"/>
          </a:xfrm>
        </p:spPr>
        <p:txBody>
          <a:bodyPr>
            <a:normAutofit fontScale="32500" lnSpcReduction="20000"/>
          </a:bodyPr>
          <a:lstStyle/>
          <a:p>
            <a:pPr marL="118872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Pobrano 18.02.20016 z www.os-psp.olsztyn.pl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6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6055648" y="6497960"/>
            <a:ext cx="3088352" cy="360040"/>
          </a:xfrm>
        </p:spPr>
        <p:txBody>
          <a:bodyPr>
            <a:normAutofit fontScale="32500" lnSpcReduction="20000"/>
          </a:bodyPr>
          <a:lstStyle/>
          <a:p>
            <a:pPr marL="118872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Pobrano 18.02.20016 z </a:t>
            </a:r>
            <a:r>
              <a:rPr lang="pl-PL" dirty="0" err="1" smtClean="0">
                <a:solidFill>
                  <a:schemeClr val="bg1"/>
                </a:solidFill>
              </a:rPr>
              <a:t>www.os-psp.olsztyn.pl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58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r>
              <a:rPr lang="pl-PL" sz="2800" dirty="0" smtClean="0"/>
              <a:t>Rodzaje budowli hydrotechnicznych </a:t>
            </a:r>
            <a:endParaRPr lang="pl-PL" sz="2800" dirty="0"/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buNone/>
            </a:pPr>
            <a:r>
              <a:rPr lang="pl-PL" sz="2800" b="1" dirty="0" smtClean="0"/>
              <a:t>Budowla hydrotechniczna</a:t>
            </a:r>
            <a:r>
              <a:rPr lang="pl-PL" sz="2800" dirty="0" smtClean="0"/>
              <a:t> to budowla służąca gospodarce wodnej, kształtowaniu zasobów wodnych oraz korzystaniu z wód.</a:t>
            </a:r>
          </a:p>
          <a:p>
            <a:pPr marL="0">
              <a:buNone/>
            </a:pPr>
            <a:endParaRPr lang="pl-PL" sz="2800" dirty="0" smtClean="0"/>
          </a:p>
          <a:p>
            <a:pPr marL="0">
              <a:buNone/>
            </a:pP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Wśród budowli hydrotechnicznych możemy wyróżnić:</a:t>
            </a:r>
          </a:p>
          <a:p>
            <a:pPr lvl="0"/>
            <a:r>
              <a:rPr lang="pl-PL" sz="2800" b="1" dirty="0" smtClean="0"/>
              <a:t>śródlądowe</a:t>
            </a:r>
            <a:r>
              <a:rPr lang="pl-PL" sz="2800" dirty="0" smtClean="0"/>
              <a:t> budowle hydrotechniczne</a:t>
            </a:r>
          </a:p>
          <a:p>
            <a:pPr lvl="0"/>
            <a:r>
              <a:rPr lang="pl-PL" sz="2800" b="1" dirty="0" smtClean="0"/>
              <a:t>morskie</a:t>
            </a:r>
            <a:r>
              <a:rPr lang="pl-PL" sz="2800" dirty="0" smtClean="0"/>
              <a:t> budowle hydrotechniczne </a:t>
            </a:r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3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848872" cy="1252728"/>
          </a:xfrm>
        </p:spPr>
        <p:txBody>
          <a:bodyPr>
            <a:normAutofit/>
          </a:bodyPr>
          <a:lstStyle/>
          <a:p>
            <a:r>
              <a:rPr lang="pl-PL" sz="2800" dirty="0" smtClean="0">
                <a:solidFill>
                  <a:srgbClr val="F0AD00">
                    <a:satMod val="150000"/>
                  </a:srgbClr>
                </a:solidFill>
              </a:rPr>
              <a:t>Rodzaje budowli hydrotechnicznych</a:t>
            </a:r>
            <a:endParaRPr lang="pl-PL" sz="2800" dirty="0"/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556793"/>
            <a:ext cx="8640960" cy="5112568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sz="4400" b="1" dirty="0" smtClean="0"/>
              <a:t>Budowle główne </a:t>
            </a:r>
            <a:r>
              <a:rPr lang="pl-PL" sz="4400" dirty="0" smtClean="0"/>
              <a:t>– służące kilku celom: </a:t>
            </a:r>
          </a:p>
          <a:p>
            <a:r>
              <a:rPr lang="pl-PL" sz="4400" dirty="0" smtClean="0"/>
              <a:t>budowle piętrzące (zapory, jazy, obwałowania); </a:t>
            </a:r>
          </a:p>
          <a:p>
            <a:r>
              <a:rPr lang="pl-PL" sz="4400" dirty="0" smtClean="0"/>
              <a:t>budowle do przesyłu wody (kanały, rurociągi, sztolnie); </a:t>
            </a:r>
          </a:p>
          <a:p>
            <a:r>
              <a:rPr lang="pl-PL" sz="4400" dirty="0" smtClean="0"/>
              <a:t>budowle regulacyjne  – służące do regulacji przepływu w rzece oraz ochronie dna i brzegów przed erozją). </a:t>
            </a:r>
          </a:p>
          <a:p>
            <a:pPr>
              <a:buNone/>
            </a:pPr>
            <a:endParaRPr lang="pl-PL" sz="4400" dirty="0" smtClean="0"/>
          </a:p>
          <a:p>
            <a:pPr>
              <a:buNone/>
            </a:pPr>
            <a:endParaRPr lang="pl-PL" sz="4400" dirty="0" smtClean="0"/>
          </a:p>
          <a:p>
            <a:pPr>
              <a:buNone/>
            </a:pPr>
            <a:r>
              <a:rPr lang="pl-PL" sz="4400" b="1" dirty="0" smtClean="0"/>
              <a:t>Budowle szczególnego przeznaczenia </a:t>
            </a:r>
            <a:r>
              <a:rPr lang="pl-PL" sz="4400" dirty="0" smtClean="0"/>
              <a:t>– dla określonego jednego celu:  </a:t>
            </a:r>
          </a:p>
          <a:p>
            <a:r>
              <a:rPr lang="pl-PL" sz="4400" dirty="0" smtClean="0"/>
              <a:t>budowle hydroenergetyczne (elektrownie wodne i urządzenia pomocnicze); </a:t>
            </a:r>
          </a:p>
          <a:p>
            <a:r>
              <a:rPr lang="pl-PL" sz="4400" dirty="0" smtClean="0"/>
              <a:t>budowle dróg wodnych (śluzy komorowe, podnośnie statków, przystanie, nabrzeża);</a:t>
            </a:r>
          </a:p>
          <a:p>
            <a:r>
              <a:rPr lang="pl-PL" sz="4400" dirty="0" smtClean="0"/>
              <a:t> budowle związane z zaopatrzeniem w wodę oraz oczyszczaniem i odprowadzaniem wody zużytej (ujęcia wody, stacje pomp, budowle do uzdatniania wody i oczyszczania ścieków); </a:t>
            </a:r>
          </a:p>
          <a:p>
            <a:r>
              <a:rPr lang="pl-PL" sz="4400" dirty="0" smtClean="0"/>
              <a:t>budowle związane z gospodarką rybna (przepławki dla ryb, stawy i baseny hodowlane).</a:t>
            </a:r>
            <a:endParaRPr lang="pl-PL" sz="4400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4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32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1086330" y="211757"/>
            <a:ext cx="7427168" cy="1252728"/>
          </a:xfrm>
        </p:spPr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rgbClr val="F0AD00">
                    <a:satMod val="150000"/>
                  </a:srgbClr>
                </a:solidFill>
              </a:rPr>
              <a:t>Rodzaje budowli hydrotechnicznych śródlądowych</a:t>
            </a:r>
            <a:endParaRPr lang="pl-PL" sz="2800" dirty="0"/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194437" y="1431738"/>
            <a:ext cx="8784976" cy="5040559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pl-PL" sz="1300" dirty="0" smtClean="0"/>
          </a:p>
          <a:p>
            <a:r>
              <a:rPr lang="pl-PL" sz="2200" dirty="0" smtClean="0"/>
              <a:t> </a:t>
            </a:r>
            <a:r>
              <a:rPr lang="pl-PL" sz="2400" dirty="0" smtClean="0"/>
              <a:t>zapory,</a:t>
            </a:r>
          </a:p>
          <a:p>
            <a:r>
              <a:rPr lang="pl-PL" sz="2400" dirty="0" smtClean="0"/>
              <a:t> jazy, </a:t>
            </a:r>
          </a:p>
          <a:p>
            <a:r>
              <a:rPr lang="pl-PL" sz="2400" dirty="0" smtClean="0"/>
              <a:t> śluzy żeglugowe,</a:t>
            </a:r>
          </a:p>
          <a:p>
            <a:r>
              <a:rPr lang="pl-PL" sz="2400" dirty="0" smtClean="0"/>
              <a:t> wały przeciwpowodziowe,</a:t>
            </a:r>
          </a:p>
          <a:p>
            <a:r>
              <a:rPr lang="pl-PL" sz="2400" dirty="0" smtClean="0"/>
              <a:t> siłownie i elektrownie wodne,</a:t>
            </a:r>
          </a:p>
          <a:p>
            <a:r>
              <a:rPr lang="pl-PL" sz="2400" dirty="0" smtClean="0"/>
              <a:t> ujęcia śródlądowych wód powierzchniowych, wyloty ścieków,</a:t>
            </a:r>
          </a:p>
          <a:p>
            <a:r>
              <a:rPr lang="pl-PL" sz="2400" dirty="0" smtClean="0"/>
              <a:t> czasze zbiorników wodnych wraz ze zboczami i skarpami,</a:t>
            </a:r>
          </a:p>
          <a:p>
            <a:r>
              <a:rPr lang="pl-PL" sz="2400" dirty="0" smtClean="0"/>
              <a:t> pompownie,</a:t>
            </a:r>
          </a:p>
          <a:p>
            <a:r>
              <a:rPr lang="pl-PL" sz="2400" dirty="0" smtClean="0"/>
              <a:t> kanały, sztolnie, rurociągi hydrotechniczne, syfony, lewary, akwedukty,</a:t>
            </a:r>
          </a:p>
          <a:p>
            <a:r>
              <a:rPr lang="pl-PL" sz="2400" dirty="0" smtClean="0"/>
              <a:t> budowle regulacyjne na rzekach i potokach, progi, grodzie,</a:t>
            </a:r>
          </a:p>
          <a:p>
            <a:r>
              <a:rPr lang="pl-PL" sz="2400" dirty="0" smtClean="0"/>
              <a:t>  porty, baseny, pirsy, mola, pomosty, nabrzeża, bulwary,</a:t>
            </a:r>
          </a:p>
          <a:p>
            <a:r>
              <a:rPr lang="pl-PL" sz="2400" dirty="0" smtClean="0"/>
              <a:t> pochylnie i falochrony na wodach śródlądowych,</a:t>
            </a:r>
          </a:p>
          <a:p>
            <a:r>
              <a:rPr lang="pl-PL" sz="2400" dirty="0" smtClean="0"/>
              <a:t> przepławki dla ryb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5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1104655" y="157011"/>
            <a:ext cx="7427168" cy="1252728"/>
          </a:xfrm>
        </p:spPr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rgbClr val="F0AD00">
                    <a:satMod val="150000"/>
                  </a:srgbClr>
                </a:solidFill>
              </a:rPr>
              <a:t>Rodzaje budowli hydrotechnicznych</a:t>
            </a:r>
            <a:br>
              <a:rPr lang="pl-PL" sz="2800" dirty="0" smtClean="0">
                <a:solidFill>
                  <a:srgbClr val="F0AD00">
                    <a:satMod val="150000"/>
                  </a:srgbClr>
                </a:solidFill>
              </a:rPr>
            </a:br>
            <a:r>
              <a:rPr lang="pl-PL" sz="2800" dirty="0" smtClean="0">
                <a:solidFill>
                  <a:srgbClr val="F0AD00">
                    <a:satMod val="150000"/>
                  </a:srgbClr>
                </a:solidFill>
              </a:rPr>
              <a:t> morskich</a:t>
            </a:r>
            <a:endParaRPr lang="pl-PL" sz="2800" dirty="0"/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628801"/>
            <a:ext cx="8712968" cy="5040560"/>
          </a:xfrm>
        </p:spPr>
        <p:txBody>
          <a:bodyPr>
            <a:normAutofit/>
          </a:bodyPr>
          <a:lstStyle/>
          <a:p>
            <a:pPr lvl="0"/>
            <a:r>
              <a:rPr lang="pl-PL" sz="2000" dirty="0" smtClean="0"/>
              <a:t> </a:t>
            </a:r>
            <a:r>
              <a:rPr lang="pl-PL" sz="2000" b="1" dirty="0" smtClean="0"/>
              <a:t>budowle portowe</a:t>
            </a:r>
            <a:r>
              <a:rPr lang="pl-PL" sz="2000" dirty="0" smtClean="0"/>
              <a:t>, usytuowane na obszarze portów morskich, w szczególności falochrony, łamacze fal, nabrzeża przeładunkowe i postojowe, wysepki, pochłaniacze fal, bulwary spacerowe,</a:t>
            </a:r>
          </a:p>
          <a:p>
            <a:pPr lvl="0"/>
            <a:endParaRPr lang="pl-PL" sz="2000" dirty="0" smtClean="0"/>
          </a:p>
          <a:p>
            <a:pPr lvl="0"/>
            <a:r>
              <a:rPr lang="pl-PL" sz="2000" b="1" dirty="0" smtClean="0"/>
              <a:t>budowle przystani morskich</a:t>
            </a:r>
            <a:r>
              <a:rPr lang="pl-PL" sz="2000" dirty="0" smtClean="0"/>
              <a:t>, usytuowane na obszarze przystani morskich, w szczególności wysepki cumowniczo-przeładunkowe, pomosty przeładunkowe,</a:t>
            </a:r>
          </a:p>
          <a:p>
            <a:pPr lvl="0"/>
            <a:endParaRPr lang="pl-PL" sz="2000" dirty="0" smtClean="0"/>
          </a:p>
          <a:p>
            <a:pPr lvl="0"/>
            <a:r>
              <a:rPr lang="pl-PL" sz="2000" b="1" dirty="0" smtClean="0"/>
              <a:t>budowle ochrony brzegów morskich</a:t>
            </a:r>
            <a:r>
              <a:rPr lang="pl-PL" sz="2000" dirty="0" smtClean="0"/>
              <a:t>, w szczególności opaski i ostrogi brzegowe, falochrony brzegowe, progi podwodne, okładziny, wały przeciwsztormowe, zejścia na plażę,</a:t>
            </a:r>
          </a:p>
          <a:p>
            <a:pPr lvl="0"/>
            <a:endParaRPr lang="pl-PL" sz="2000" dirty="0" smtClean="0"/>
          </a:p>
          <a:p>
            <a:pPr lvl="0"/>
            <a:r>
              <a:rPr lang="pl-PL" sz="2000" b="1" dirty="0" smtClean="0"/>
              <a:t>konstrukcje stałych morskich znaków nawigacyjnych</a:t>
            </a:r>
            <a:r>
              <a:rPr lang="pl-PL" sz="2000" dirty="0" smtClean="0"/>
              <a:t>, w szczególności latarnie i radiolatarnie morskie usytuowane na lądzie i na akwenach morskich, stawy lądowe i nawodne, nabieżniki i świetlne znaki nawigacyjne, dalby nawigacyjne,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6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894420" y="157011"/>
            <a:ext cx="7427168" cy="1252728"/>
          </a:xfrm>
        </p:spPr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rgbClr val="F0AD00">
                    <a:satMod val="150000"/>
                  </a:srgbClr>
                </a:solidFill>
              </a:rPr>
              <a:t>Rodzaje budowli hydrotechnicznych</a:t>
            </a:r>
            <a:br>
              <a:rPr lang="pl-PL" sz="2800" dirty="0" smtClean="0">
                <a:solidFill>
                  <a:srgbClr val="F0AD00">
                    <a:satMod val="150000"/>
                  </a:srgbClr>
                </a:solidFill>
              </a:rPr>
            </a:br>
            <a:r>
              <a:rPr lang="pl-PL" sz="2800" dirty="0" smtClean="0">
                <a:solidFill>
                  <a:srgbClr val="F0AD00">
                    <a:satMod val="150000"/>
                  </a:srgbClr>
                </a:solidFill>
              </a:rPr>
              <a:t> morskich</a:t>
            </a:r>
            <a:endParaRPr lang="pl-PL" sz="2800" dirty="0"/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628801"/>
            <a:ext cx="8712968" cy="5040560"/>
          </a:xfrm>
        </p:spPr>
        <p:txBody>
          <a:bodyPr>
            <a:normAutofit/>
          </a:bodyPr>
          <a:lstStyle/>
          <a:p>
            <a:pPr lvl="0"/>
            <a:r>
              <a:rPr lang="pl-PL" sz="2000" b="1" dirty="0" smtClean="0"/>
              <a:t>kanały i śluzy </a:t>
            </a:r>
            <a:r>
              <a:rPr lang="pl-PL" sz="2000" dirty="0" smtClean="0"/>
              <a:t>morskie,</a:t>
            </a:r>
          </a:p>
          <a:p>
            <a:pPr lvl="0"/>
            <a:endParaRPr lang="pl-PL" sz="2000" dirty="0" smtClean="0"/>
          </a:p>
          <a:p>
            <a:pPr lvl="0"/>
            <a:r>
              <a:rPr lang="pl-PL" sz="2000" b="1" dirty="0" smtClean="0"/>
              <a:t>budowle związane z komunikacją lądową</a:t>
            </a:r>
            <a:r>
              <a:rPr lang="pl-PL" sz="2000" dirty="0" smtClean="0"/>
              <a:t>, w szczególności kładki dla pieszych nad torami kolejowymi, mosty portowe, tunele podmorskie,</a:t>
            </a:r>
          </a:p>
          <a:p>
            <a:pPr lvl="0"/>
            <a:endParaRPr lang="pl-PL" sz="2000" dirty="0" smtClean="0"/>
          </a:p>
          <a:p>
            <a:pPr lvl="0"/>
            <a:r>
              <a:rPr lang="pl-PL" sz="2000" b="1" dirty="0" smtClean="0"/>
              <a:t>budowle związane z ujęciami morskich wód powierzchniowych</a:t>
            </a:r>
            <a:r>
              <a:rPr lang="pl-PL" sz="2000" dirty="0" smtClean="0"/>
              <a:t>, w szczególności czerpnie wody, rurociągi albo tunele podwodne, zbiorniki magazynowe wody,</a:t>
            </a:r>
          </a:p>
          <a:p>
            <a:pPr lvl="0"/>
            <a:endParaRPr lang="pl-PL" sz="2000" dirty="0" smtClean="0"/>
          </a:p>
          <a:p>
            <a:pPr lvl="0"/>
            <a:r>
              <a:rPr lang="pl-PL" sz="2000" b="1" dirty="0" smtClean="0"/>
              <a:t>budowle związane ze zrzutem wód do morza</a:t>
            </a:r>
            <a:r>
              <a:rPr lang="pl-PL" sz="2000" dirty="0" smtClean="0"/>
              <a:t>, w szczególności rurociągi podwodne zrzutu ścieków, konstrukcje zrzutu wody chłodzącej,</a:t>
            </a:r>
          </a:p>
          <a:p>
            <a:pPr lvl="0"/>
            <a:endParaRPr lang="pl-PL" sz="2000" dirty="0" smtClean="0"/>
          </a:p>
          <a:p>
            <a:pPr lvl="0"/>
            <a:r>
              <a:rPr lang="pl-PL" sz="2000" b="1" dirty="0" smtClean="0"/>
              <a:t>budowle służące rekreacji plażowej</a:t>
            </a:r>
            <a:r>
              <a:rPr lang="pl-PL" sz="2000" dirty="0" smtClean="0"/>
              <a:t>, w szczególności mola spacerowe i zjeżdżalnie wodne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7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844824"/>
            <a:ext cx="8712968" cy="4608512"/>
          </a:xfrm>
        </p:spPr>
        <p:txBody>
          <a:bodyPr>
            <a:normAutofit/>
          </a:bodyPr>
          <a:lstStyle/>
          <a:p>
            <a:pPr marL="0">
              <a:buNone/>
            </a:pPr>
            <a:r>
              <a:rPr lang="pl-PL" sz="2800" b="1" dirty="0" smtClean="0"/>
              <a:t>Budowla piętrząca </a:t>
            </a:r>
            <a:r>
              <a:rPr lang="pl-PL" sz="2800" dirty="0" smtClean="0"/>
              <a:t>- rozumie się przez to każdą budowlę umożliwiającą stałe lub okresowe utrzymanie wzniesionego ponad przyległy teren lub akwen zwierciadła wody bądź substancji płynnej lub półpłynnej;</a:t>
            </a:r>
          </a:p>
          <a:p>
            <a:pPr>
              <a:buNone/>
            </a:pPr>
            <a:endParaRPr lang="pl-PL" sz="2800" dirty="0" smtClean="0"/>
          </a:p>
          <a:p>
            <a:pPr>
              <a:buNone/>
            </a:pPr>
            <a:r>
              <a:rPr lang="pl-PL" sz="2800" b="1" dirty="0" smtClean="0"/>
              <a:t>Zapora, jaz, wały przeciwpowodziowe</a:t>
            </a:r>
          </a:p>
          <a:p>
            <a:pPr>
              <a:buNone/>
            </a:pPr>
            <a:endParaRPr lang="pl-PL" sz="2400" dirty="0" smtClean="0"/>
          </a:p>
          <a:p>
            <a:pPr>
              <a:buNone/>
            </a:pPr>
            <a:endParaRPr lang="pl-PL" sz="2400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8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10" name="Tytuł 12"/>
          <p:cNvSpPr>
            <a:spLocks noGrp="1"/>
          </p:cNvSpPr>
          <p:nvPr>
            <p:ph type="title"/>
          </p:nvPr>
        </p:nvSpPr>
        <p:spPr>
          <a:xfrm>
            <a:off x="894420" y="157011"/>
            <a:ext cx="7427168" cy="1252728"/>
          </a:xfrm>
        </p:spPr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rgbClr val="F0AD00">
                    <a:satMod val="150000"/>
                  </a:srgbClr>
                </a:solidFill>
              </a:rPr>
              <a:t>Rodzaje budowli hydrotechnicznych 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pPr algn="ctr"/>
            <a:r>
              <a:rPr lang="pl-PL" altLang="pl-PL" sz="3200" dirty="0" smtClean="0">
                <a:solidFill>
                  <a:srgbClr val="F0AD00">
                    <a:satMod val="150000"/>
                  </a:srgbClr>
                </a:solidFill>
              </a:rPr>
              <a:t> </a:t>
            </a:r>
            <a:r>
              <a:rPr lang="pl-PL" altLang="pl-PL" sz="2800" dirty="0">
                <a:solidFill>
                  <a:srgbClr val="F0AD00">
                    <a:satMod val="150000"/>
                  </a:srgbClr>
                </a:solidFill>
              </a:rPr>
              <a:t>C</a:t>
            </a:r>
            <a:r>
              <a:rPr lang="pl-PL" altLang="pl-PL" sz="2800" dirty="0" smtClean="0">
                <a:solidFill>
                  <a:srgbClr val="F0AD00">
                    <a:satMod val="150000"/>
                  </a:srgbClr>
                </a:solidFill>
              </a:rPr>
              <a:t>harakterystyka </a:t>
            </a:r>
            <a:r>
              <a:rPr lang="pl-PL" altLang="pl-PL" sz="2800" dirty="0" smtClean="0">
                <a:solidFill>
                  <a:srgbClr val="F0AD00">
                    <a:satMod val="150000"/>
                  </a:srgbClr>
                </a:solidFill>
              </a:rPr>
              <a:t>budowli hydrotechnicznych </a:t>
            </a:r>
            <a:endParaRPr lang="pl-PL" sz="2800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9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pic>
        <p:nvPicPr>
          <p:cNvPr id="2050" name="Picture 2" descr="C:\Documents and Settings\Grzegorz\Pulpit\zdjęcia prezentacje\solina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1628800"/>
            <a:ext cx="8229600" cy="4376651"/>
          </a:xfrm>
          <a:prstGeom prst="rect">
            <a:avLst/>
          </a:prstGeom>
          <a:noFill/>
        </p:spPr>
      </p:pic>
      <p:sp>
        <p:nvSpPr>
          <p:cNvPr id="8" name="pole tekstowe 7"/>
          <p:cNvSpPr txBox="1"/>
          <p:nvPr/>
        </p:nvSpPr>
        <p:spPr>
          <a:xfrm>
            <a:off x="3767132" y="6237312"/>
            <a:ext cx="1609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Zapora wodna </a:t>
            </a:r>
            <a:endParaRPr lang="pl-PL" dirty="0"/>
          </a:p>
        </p:txBody>
      </p:sp>
      <p:sp>
        <p:nvSpPr>
          <p:cNvPr id="9" name="pole tekstowe 8"/>
          <p:cNvSpPr txBox="1"/>
          <p:nvPr/>
        </p:nvSpPr>
        <p:spPr>
          <a:xfrm>
            <a:off x="8100392" y="5661248"/>
            <a:ext cx="5052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 err="1" smtClean="0">
                <a:solidFill>
                  <a:schemeClr val="bg1"/>
                </a:solidFill>
              </a:rPr>
              <a:t>Zdj</a:t>
            </a:r>
            <a:r>
              <a:rPr lang="pl-PL" sz="1100" dirty="0" smtClean="0">
                <a:solidFill>
                  <a:schemeClr val="bg1"/>
                </a:solidFill>
              </a:rPr>
              <a:t>. 1</a:t>
            </a:r>
            <a:endParaRPr lang="pl-PL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ł">
  <a:themeElements>
    <a:clrScheme name="Moduł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ł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1829</TotalTime>
  <Words>982</Words>
  <Application>Microsoft Office PowerPoint</Application>
  <PresentationFormat>Pokaz na ekranie (4:3)</PresentationFormat>
  <Paragraphs>184</Paragraphs>
  <Slides>20</Slides>
  <Notes>20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8" baseType="lpstr">
      <vt:lpstr>Arial</vt:lpstr>
      <vt:lpstr>Arial Black</vt:lpstr>
      <vt:lpstr>Calibri</vt:lpstr>
      <vt:lpstr>Corbel</vt:lpstr>
      <vt:lpstr>Wingdings</vt:lpstr>
      <vt:lpstr>Wingdings 2</vt:lpstr>
      <vt:lpstr>Wingdings 3</vt:lpstr>
      <vt:lpstr>Moduł</vt:lpstr>
      <vt:lpstr>TEMAT 32:  Klasyfikacja i ogólna charakterystyka budowli hydrotechnicznych śródlądowych i morskich</vt:lpstr>
      <vt:lpstr>MATERIAŁ NAUCZANIA</vt:lpstr>
      <vt:lpstr>Rodzaje budowli hydrotechnicznych </vt:lpstr>
      <vt:lpstr>Rodzaje budowli hydrotechnicznych</vt:lpstr>
      <vt:lpstr>Rodzaje budowli hydrotechnicznych śródlądowych</vt:lpstr>
      <vt:lpstr>Rodzaje budowli hydrotechnicznych  morskich</vt:lpstr>
      <vt:lpstr>Rodzaje budowli hydrotechnicznych  morskich</vt:lpstr>
      <vt:lpstr>Rodzaje budowli hydrotechnicznych </vt:lpstr>
      <vt:lpstr> Charakterystyka budowli hydrotechnicznych </vt:lpstr>
      <vt:lpstr>Charakterystyka budowli hydrotechnicznych</vt:lpstr>
      <vt:lpstr>Charakterystyka budowli hydrotechnicznych</vt:lpstr>
      <vt:lpstr>Charakterystyka budowli hydrotechnicznych </vt:lpstr>
      <vt:lpstr>Charakterystyka budowli hydrotechnicznych</vt:lpstr>
      <vt:lpstr>Przyczyny awarii budowli hydrotechnicznych</vt:lpstr>
      <vt:lpstr>Przyczyny awarii budowli hydrotechnicznych</vt:lpstr>
      <vt:lpstr>Przyczyny awarii budowli hydrotechnicznych</vt:lpstr>
      <vt:lpstr>Przyczyny awarii budowli hydrotechnicznych</vt:lpstr>
      <vt:lpstr>Przyczyny awarii budowli hydrotechnicznych</vt:lpstr>
      <vt:lpstr>BIBLIOGRAFIA</vt:lpstr>
      <vt:lpstr>INDEKS MATERIAŁÓW POBRANYCH Z INTERNETU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godles</dc:creator>
  <cp:lastModifiedBy>Marek E</cp:lastModifiedBy>
  <cp:revision>227</cp:revision>
  <dcterms:created xsi:type="dcterms:W3CDTF">2014-03-01T12:20:49Z</dcterms:created>
  <dcterms:modified xsi:type="dcterms:W3CDTF">2016-06-07T12:05:42Z</dcterms:modified>
</cp:coreProperties>
</file>