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7" r:id="rId1"/>
    <p:sldMasterId id="2147483680" r:id="rId2"/>
    <p:sldMasterId id="2147483956" r:id="rId3"/>
  </p:sldMasterIdLst>
  <p:notesMasterIdLst>
    <p:notesMasterId r:id="rId18"/>
  </p:notesMasterIdLst>
  <p:handoutMasterIdLst>
    <p:handoutMasterId r:id="rId19"/>
  </p:handoutMasterIdLst>
  <p:sldIdLst>
    <p:sldId id="2273" r:id="rId4"/>
    <p:sldId id="2621" r:id="rId5"/>
    <p:sldId id="258" r:id="rId6"/>
    <p:sldId id="2877" r:id="rId7"/>
    <p:sldId id="2822" r:id="rId8"/>
    <p:sldId id="2875" r:id="rId9"/>
    <p:sldId id="2626" r:id="rId10"/>
    <p:sldId id="2823" r:id="rId11"/>
    <p:sldId id="2871" r:id="rId12"/>
    <p:sldId id="2684" r:id="rId13"/>
    <p:sldId id="2652" r:id="rId14"/>
    <p:sldId id="2873" r:id="rId15"/>
    <p:sldId id="2876" r:id="rId16"/>
    <p:sldId id="2879" r:id="rId17"/>
  </p:sldIdLst>
  <p:sldSz cx="12192000" cy="6858000"/>
  <p:notesSz cx="7104063" cy="10234613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cess" id="{42C44D4A-FF72-4558-BDAE-F811EA094314}">
          <p14:sldIdLst>
            <p14:sldId id="2273"/>
            <p14:sldId id="2621"/>
            <p14:sldId id="258"/>
            <p14:sldId id="2877"/>
            <p14:sldId id="2822"/>
            <p14:sldId id="2875"/>
            <p14:sldId id="2626"/>
            <p14:sldId id="2823"/>
            <p14:sldId id="2871"/>
            <p14:sldId id="2684"/>
            <p14:sldId id="2652"/>
            <p14:sldId id="2873"/>
            <p14:sldId id="2876"/>
            <p14:sldId id="28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9" userDrawn="1">
          <p15:clr>
            <a:srgbClr val="A4A3A4"/>
          </p15:clr>
        </p15:guide>
        <p15:guide id="2" pos="2257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cper Ogiński" initials="KO" lastIdx="0" clrIdx="0">
    <p:extLst/>
  </p:cmAuthor>
  <p:cmAuthor id="2" name="Małgorzata Paszkowska" initials="MP" lastIdx="3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AC5"/>
    <a:srgbClr val="28325A"/>
    <a:srgbClr val="FAFAFA"/>
    <a:srgbClr val="FFFFFF"/>
    <a:srgbClr val="4C3C78"/>
    <a:srgbClr val="DDDDDD"/>
    <a:srgbClr val="C0C0C0"/>
    <a:srgbClr val="285A5A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4" autoAdjust="0"/>
    <p:restoredTop sz="69289" autoAdjust="0"/>
  </p:normalViewPr>
  <p:slideViewPr>
    <p:cSldViewPr snapToObjects="1">
      <p:cViewPr varScale="1">
        <p:scale>
          <a:sx n="115" d="100"/>
          <a:sy n="115" d="100"/>
        </p:scale>
        <p:origin x="594" y="108"/>
      </p:cViewPr>
      <p:guideLst>
        <p:guide orient="horz" pos="1570"/>
        <p:guide pos="3984"/>
        <p:guide orient="horz" pos="109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90" d="100"/>
          <a:sy n="90" d="100"/>
        </p:scale>
        <p:origin x="3708" y="96"/>
      </p:cViewPr>
      <p:guideLst>
        <p:guide orient="horz" pos="2969"/>
        <p:guide pos="2257"/>
        <p:guide orient="horz" pos="3224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D5FEC-63A2-9D4D-81EE-BFF0139871ED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8BF00-AB4E-F948-9A47-993CC24BBA91}">
      <dgm:prSet phldrT="[Text]" custT="1"/>
      <dgm:spPr>
        <a:gradFill flip="none" rotWithShape="1">
          <a:gsLst>
            <a:gs pos="0">
              <a:schemeClr val="accent1"/>
            </a:gs>
            <a:gs pos="100000">
              <a:schemeClr val="accent3"/>
            </a:gs>
          </a:gsLst>
          <a:lin ang="5400000" scaled="0"/>
          <a:tileRect/>
        </a:gradFill>
        <a:effectLst/>
      </dgm:spPr>
      <dgm:t>
        <a:bodyPr/>
        <a:lstStyle/>
        <a:p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endParaRPr lang="en-US" sz="1200" dirty="0">
            <a:solidFill>
              <a:srgbClr val="FFFFFF"/>
            </a:solidFill>
          </a:endParaRPr>
        </a:p>
      </dgm:t>
    </dgm:pt>
    <dgm:pt modelId="{90D791A2-C980-C748-BABC-B07CD36AD28B}" type="parTrans" cxnId="{6DFD6117-CFBB-D941-8E40-E9C2F9B78605}">
      <dgm:prSet/>
      <dgm:spPr/>
      <dgm:t>
        <a:bodyPr/>
        <a:lstStyle/>
        <a:p>
          <a:endParaRPr lang="en-US"/>
        </a:p>
      </dgm:t>
    </dgm:pt>
    <dgm:pt modelId="{1D18B10C-52CC-734A-BFAE-CDBA17B4215F}" type="sibTrans" cxnId="{6DFD6117-CFBB-D941-8E40-E9C2F9B78605}">
      <dgm:prSet/>
      <dgm:spPr/>
      <dgm:t>
        <a:bodyPr/>
        <a:lstStyle/>
        <a:p>
          <a:endParaRPr lang="en-US"/>
        </a:p>
      </dgm:t>
    </dgm:pt>
    <dgm:pt modelId="{67CF41B4-33FA-2047-BF0F-004FEC6D6678}">
      <dgm:prSet phldrT="[Text]" custT="1"/>
      <dgm:spPr>
        <a:gradFill flip="none" rotWithShape="1">
          <a:gsLst>
            <a:gs pos="0">
              <a:schemeClr val="accent1"/>
            </a:gs>
            <a:gs pos="100000">
              <a:schemeClr val="accent3"/>
            </a:gs>
          </a:gsLst>
          <a:lin ang="5400000" scaled="0"/>
          <a:tileRect/>
        </a:gradFill>
        <a:effectLst/>
      </dgm:spPr>
      <dgm:t>
        <a:bodyPr/>
        <a:lstStyle/>
        <a:p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endParaRPr lang="en-US" sz="1200" dirty="0">
            <a:solidFill>
              <a:srgbClr val="FFFFFF"/>
            </a:solidFill>
          </a:endParaRPr>
        </a:p>
      </dgm:t>
    </dgm:pt>
    <dgm:pt modelId="{372E4411-D332-5549-8359-29D05D38B148}" type="parTrans" cxnId="{5DD034AB-69C6-B94A-934B-E2FD6823FFEA}">
      <dgm:prSet/>
      <dgm:spPr/>
      <dgm:t>
        <a:bodyPr/>
        <a:lstStyle/>
        <a:p>
          <a:endParaRPr lang="en-US"/>
        </a:p>
      </dgm:t>
    </dgm:pt>
    <dgm:pt modelId="{12BBBEC7-7988-0647-8698-0C338D0677E8}" type="sibTrans" cxnId="{5DD034AB-69C6-B94A-934B-E2FD6823FFEA}">
      <dgm:prSet/>
      <dgm:spPr/>
      <dgm:t>
        <a:bodyPr/>
        <a:lstStyle/>
        <a:p>
          <a:endParaRPr lang="en-US"/>
        </a:p>
      </dgm:t>
    </dgm:pt>
    <dgm:pt modelId="{B3878C2E-FC7B-8D4B-88BE-BA929347E9F7}">
      <dgm:prSet phldrT="[Text]" custT="1"/>
      <dgm:spPr>
        <a:gradFill flip="none" rotWithShape="1">
          <a:gsLst>
            <a:gs pos="0">
              <a:schemeClr val="accent4"/>
            </a:gs>
            <a:gs pos="100000">
              <a:schemeClr val="accent5"/>
            </a:gs>
          </a:gsLst>
          <a:lin ang="5400000" scaled="0"/>
          <a:tileRect/>
        </a:gradFill>
        <a:effectLst/>
      </dgm:spPr>
      <dgm:t>
        <a:bodyPr/>
        <a:lstStyle/>
        <a:p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endParaRPr lang="en-US" sz="1200" dirty="0">
            <a:solidFill>
              <a:srgbClr val="FFFFFF"/>
            </a:solidFill>
          </a:endParaRPr>
        </a:p>
      </dgm:t>
    </dgm:pt>
    <dgm:pt modelId="{654B6E24-65BD-7245-85A1-79E348C10C66}" type="parTrans" cxnId="{4B1639A1-CDFC-B64F-B42A-5909E50F967C}">
      <dgm:prSet/>
      <dgm:spPr/>
      <dgm:t>
        <a:bodyPr/>
        <a:lstStyle/>
        <a:p>
          <a:endParaRPr lang="en-US"/>
        </a:p>
      </dgm:t>
    </dgm:pt>
    <dgm:pt modelId="{E77E004E-453E-EF4E-A310-74A70CE32FD6}" type="sibTrans" cxnId="{4B1639A1-CDFC-B64F-B42A-5909E50F967C}">
      <dgm:prSet/>
      <dgm:spPr/>
      <dgm:t>
        <a:bodyPr/>
        <a:lstStyle/>
        <a:p>
          <a:endParaRPr lang="en-US"/>
        </a:p>
      </dgm:t>
    </dgm:pt>
    <dgm:pt modelId="{A011FD10-AB94-1D44-9D12-142619B2F0E5}">
      <dgm:prSet phldrT="[Text]" custT="1"/>
      <dgm:spPr>
        <a:gradFill flip="none" rotWithShape="1">
          <a:gsLst>
            <a:gs pos="0">
              <a:schemeClr val="accent4"/>
            </a:gs>
            <a:gs pos="100000">
              <a:schemeClr val="accent5"/>
            </a:gs>
          </a:gsLst>
          <a:lin ang="5400000" scaled="0"/>
          <a:tileRect/>
        </a:gradFill>
        <a:effectLst/>
      </dgm:spPr>
      <dgm:t>
        <a:bodyPr/>
        <a:lstStyle/>
        <a:p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r>
            <a:rPr lang="en-US" sz="1200" dirty="0">
              <a:solidFill>
                <a:srgbClr val="FFFFFF"/>
              </a:solidFill>
            </a:rPr>
            <a:t/>
          </a:r>
          <a:br>
            <a:rPr lang="en-US" sz="1200" dirty="0">
              <a:solidFill>
                <a:srgbClr val="FFFFFF"/>
              </a:solidFill>
            </a:rPr>
          </a:br>
          <a:endParaRPr lang="en-US" sz="1200" dirty="0">
            <a:solidFill>
              <a:srgbClr val="FFFFFF"/>
            </a:solidFill>
          </a:endParaRPr>
        </a:p>
      </dgm:t>
    </dgm:pt>
    <dgm:pt modelId="{E38718DC-9268-2949-87E7-FABCF874360D}" type="parTrans" cxnId="{92C5084D-9DA2-9E48-AB55-4780F7435ECC}">
      <dgm:prSet/>
      <dgm:spPr/>
      <dgm:t>
        <a:bodyPr/>
        <a:lstStyle/>
        <a:p>
          <a:endParaRPr lang="en-US"/>
        </a:p>
      </dgm:t>
    </dgm:pt>
    <dgm:pt modelId="{0C61320D-F79A-6D4E-82C0-B1E94E5B3F46}" type="sibTrans" cxnId="{92C5084D-9DA2-9E48-AB55-4780F7435ECC}">
      <dgm:prSet/>
      <dgm:spPr/>
      <dgm:t>
        <a:bodyPr/>
        <a:lstStyle/>
        <a:p>
          <a:endParaRPr lang="en-US"/>
        </a:p>
      </dgm:t>
    </dgm:pt>
    <dgm:pt modelId="{DF15AC77-6654-8945-BE1C-91B52A045688}" type="pres">
      <dgm:prSet presAssocID="{44CD5FEC-63A2-9D4D-81EE-BFF0139871E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CF46950-3CC7-1647-8986-D66AF0C30036}" type="pres">
      <dgm:prSet presAssocID="{44CD5FEC-63A2-9D4D-81EE-BFF0139871ED}" presName="axisShape" presStyleLbl="bgShp" presStyleIdx="0" presStyleCnt="1"/>
      <dgm:spPr>
        <a:solidFill>
          <a:schemeClr val="bg1">
            <a:lumMod val="75000"/>
            <a:lumOff val="25000"/>
          </a:schemeClr>
        </a:solidFill>
        <a:ln>
          <a:noFill/>
        </a:ln>
        <a:effectLst/>
      </dgm:spPr>
    </dgm:pt>
    <dgm:pt modelId="{4869DAB9-E400-284B-BA17-D97171070EA6}" type="pres">
      <dgm:prSet presAssocID="{44CD5FEC-63A2-9D4D-81EE-BFF0139871ED}" presName="rect1" presStyleLbl="node1" presStyleIdx="0" presStyleCnt="4" custLinFactNeighborX="1072" custLinFactNeighborY="41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02F97DDD-29D8-7341-870C-A0DFF4162F28}" type="pres">
      <dgm:prSet presAssocID="{44CD5FEC-63A2-9D4D-81EE-BFF0139871ED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F28DA34A-3F78-2A49-9D10-DA63C4670857}" type="pres">
      <dgm:prSet presAssocID="{44CD5FEC-63A2-9D4D-81EE-BFF0139871ED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B55C5231-3E17-204C-9BC9-20065CA52065}" type="pres">
      <dgm:prSet presAssocID="{44CD5FEC-63A2-9D4D-81EE-BFF0139871ED}" presName="rect4" presStyleLbl="node1" presStyleIdx="3" presStyleCnt="4" custLinFactNeighborX="-601" custLinFactNeighborY="-294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3B2AF79D-CECA-4425-BC6B-DD69088F92FE}" type="presOf" srcId="{A011FD10-AB94-1D44-9D12-142619B2F0E5}" destId="{B55C5231-3E17-204C-9BC9-20065CA52065}" srcOrd="0" destOrd="0" presId="urn:microsoft.com/office/officeart/2005/8/layout/matrix2"/>
    <dgm:cxn modelId="{4B1639A1-CDFC-B64F-B42A-5909E50F967C}" srcId="{44CD5FEC-63A2-9D4D-81EE-BFF0139871ED}" destId="{B3878C2E-FC7B-8D4B-88BE-BA929347E9F7}" srcOrd="2" destOrd="0" parTransId="{654B6E24-65BD-7245-85A1-79E348C10C66}" sibTransId="{E77E004E-453E-EF4E-A310-74A70CE32FD6}"/>
    <dgm:cxn modelId="{6DFD6117-CFBB-D941-8E40-E9C2F9B78605}" srcId="{44CD5FEC-63A2-9D4D-81EE-BFF0139871ED}" destId="{94E8BF00-AB4E-F948-9A47-993CC24BBA91}" srcOrd="1" destOrd="0" parTransId="{90D791A2-C980-C748-BABC-B07CD36AD28B}" sibTransId="{1D18B10C-52CC-734A-BFAE-CDBA17B4215F}"/>
    <dgm:cxn modelId="{F0279159-1046-4ECB-9EAA-D63D38991478}" type="presOf" srcId="{67CF41B4-33FA-2047-BF0F-004FEC6D6678}" destId="{4869DAB9-E400-284B-BA17-D97171070EA6}" srcOrd="0" destOrd="0" presId="urn:microsoft.com/office/officeart/2005/8/layout/matrix2"/>
    <dgm:cxn modelId="{A19904E7-2DBB-48F6-8726-E59CBA00A47D}" type="presOf" srcId="{94E8BF00-AB4E-F948-9A47-993CC24BBA91}" destId="{02F97DDD-29D8-7341-870C-A0DFF4162F28}" srcOrd="0" destOrd="0" presId="urn:microsoft.com/office/officeart/2005/8/layout/matrix2"/>
    <dgm:cxn modelId="{92C5084D-9DA2-9E48-AB55-4780F7435ECC}" srcId="{44CD5FEC-63A2-9D4D-81EE-BFF0139871ED}" destId="{A011FD10-AB94-1D44-9D12-142619B2F0E5}" srcOrd="3" destOrd="0" parTransId="{E38718DC-9268-2949-87E7-FABCF874360D}" sibTransId="{0C61320D-F79A-6D4E-82C0-B1E94E5B3F46}"/>
    <dgm:cxn modelId="{5DD034AB-69C6-B94A-934B-E2FD6823FFEA}" srcId="{44CD5FEC-63A2-9D4D-81EE-BFF0139871ED}" destId="{67CF41B4-33FA-2047-BF0F-004FEC6D6678}" srcOrd="0" destOrd="0" parTransId="{372E4411-D332-5549-8359-29D05D38B148}" sibTransId="{12BBBEC7-7988-0647-8698-0C338D0677E8}"/>
    <dgm:cxn modelId="{E34B519C-6B85-4006-B987-542ADC1A8643}" type="presOf" srcId="{44CD5FEC-63A2-9D4D-81EE-BFF0139871ED}" destId="{DF15AC77-6654-8945-BE1C-91B52A045688}" srcOrd="0" destOrd="0" presId="urn:microsoft.com/office/officeart/2005/8/layout/matrix2"/>
    <dgm:cxn modelId="{361A525B-9689-4DCD-B34D-3F6A688AC2B2}" type="presOf" srcId="{B3878C2E-FC7B-8D4B-88BE-BA929347E9F7}" destId="{F28DA34A-3F78-2A49-9D10-DA63C4670857}" srcOrd="0" destOrd="0" presId="urn:microsoft.com/office/officeart/2005/8/layout/matrix2"/>
    <dgm:cxn modelId="{30EF6143-DBF9-436C-AB53-C5403AC4D96F}" type="presParOf" srcId="{DF15AC77-6654-8945-BE1C-91B52A045688}" destId="{CCF46950-3CC7-1647-8986-D66AF0C30036}" srcOrd="0" destOrd="0" presId="urn:microsoft.com/office/officeart/2005/8/layout/matrix2"/>
    <dgm:cxn modelId="{5D8BCC3E-BF60-4E2F-8458-453DBE96158D}" type="presParOf" srcId="{DF15AC77-6654-8945-BE1C-91B52A045688}" destId="{4869DAB9-E400-284B-BA17-D97171070EA6}" srcOrd="1" destOrd="0" presId="urn:microsoft.com/office/officeart/2005/8/layout/matrix2"/>
    <dgm:cxn modelId="{B9CC9CD6-3C3B-46A4-B271-08EEB0C8A731}" type="presParOf" srcId="{DF15AC77-6654-8945-BE1C-91B52A045688}" destId="{02F97DDD-29D8-7341-870C-A0DFF4162F28}" srcOrd="2" destOrd="0" presId="urn:microsoft.com/office/officeart/2005/8/layout/matrix2"/>
    <dgm:cxn modelId="{F91F4BCE-3D27-451E-9F52-2F8D0629731D}" type="presParOf" srcId="{DF15AC77-6654-8945-BE1C-91B52A045688}" destId="{F28DA34A-3F78-2A49-9D10-DA63C4670857}" srcOrd="3" destOrd="0" presId="urn:microsoft.com/office/officeart/2005/8/layout/matrix2"/>
    <dgm:cxn modelId="{104360EC-C79D-4AA3-8C40-9AD93949D280}" type="presParOf" srcId="{DF15AC77-6654-8945-BE1C-91B52A045688}" destId="{B55C5231-3E17-204C-9BC9-20065CA5206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46950-3CC7-1647-8986-D66AF0C30036}">
      <dsp:nvSpPr>
        <dsp:cNvPr id="0" name=""/>
        <dsp:cNvSpPr/>
      </dsp:nvSpPr>
      <dsp:spPr>
        <a:xfrm>
          <a:off x="0" y="33866"/>
          <a:ext cx="4572000" cy="4572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69DAB9-E400-284B-BA17-D97171070EA6}">
      <dsp:nvSpPr>
        <dsp:cNvPr id="0" name=""/>
        <dsp:cNvSpPr/>
      </dsp:nvSpPr>
      <dsp:spPr>
        <a:xfrm>
          <a:off x="316784" y="338636"/>
          <a:ext cx="1828800" cy="1828800"/>
        </a:xfrm>
        <a:prstGeom prst="rect">
          <a:avLst/>
        </a:prstGeom>
        <a:gradFill flip="none" rotWithShape="1">
          <a:gsLst>
            <a:gs pos="0">
              <a:schemeClr val="accent1"/>
            </a:gs>
            <a:gs pos="100000">
              <a:schemeClr val="accent3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endParaRPr lang="en-US" sz="1200" kern="1200" dirty="0">
            <a:solidFill>
              <a:srgbClr val="FFFFFF"/>
            </a:solidFill>
          </a:endParaRPr>
        </a:p>
      </dsp:txBody>
      <dsp:txXfrm>
        <a:off x="316784" y="338636"/>
        <a:ext cx="1828800" cy="1828800"/>
      </dsp:txXfrm>
    </dsp:sp>
    <dsp:sp modelId="{02F97DDD-29D8-7341-870C-A0DFF4162F28}">
      <dsp:nvSpPr>
        <dsp:cNvPr id="0" name=""/>
        <dsp:cNvSpPr/>
      </dsp:nvSpPr>
      <dsp:spPr>
        <a:xfrm>
          <a:off x="2446019" y="331046"/>
          <a:ext cx="1828800" cy="1828800"/>
        </a:xfrm>
        <a:prstGeom prst="rect">
          <a:avLst/>
        </a:prstGeom>
        <a:gradFill flip="none" rotWithShape="1">
          <a:gsLst>
            <a:gs pos="0">
              <a:schemeClr val="accent1"/>
            </a:gs>
            <a:gs pos="100000">
              <a:schemeClr val="accent3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endParaRPr lang="en-US" sz="1200" kern="1200" dirty="0">
            <a:solidFill>
              <a:srgbClr val="FFFFFF"/>
            </a:solidFill>
          </a:endParaRPr>
        </a:p>
      </dsp:txBody>
      <dsp:txXfrm>
        <a:off x="2446019" y="331046"/>
        <a:ext cx="1828800" cy="1828800"/>
      </dsp:txXfrm>
    </dsp:sp>
    <dsp:sp modelId="{F28DA34A-3F78-2A49-9D10-DA63C4670857}">
      <dsp:nvSpPr>
        <dsp:cNvPr id="0" name=""/>
        <dsp:cNvSpPr/>
      </dsp:nvSpPr>
      <dsp:spPr>
        <a:xfrm>
          <a:off x="297180" y="2479886"/>
          <a:ext cx="1828800" cy="1828800"/>
        </a:xfrm>
        <a:prstGeom prst="rect">
          <a:avLst/>
        </a:prstGeom>
        <a:gradFill flip="none" rotWithShape="1">
          <a:gsLst>
            <a:gs pos="0">
              <a:schemeClr val="accent4"/>
            </a:gs>
            <a:gs pos="100000">
              <a:schemeClr val="accent5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endParaRPr lang="en-US" sz="1200" kern="1200" dirty="0">
            <a:solidFill>
              <a:srgbClr val="FFFFFF"/>
            </a:solidFill>
          </a:endParaRPr>
        </a:p>
      </dsp:txBody>
      <dsp:txXfrm>
        <a:off x="297180" y="2479886"/>
        <a:ext cx="1828800" cy="1828800"/>
      </dsp:txXfrm>
    </dsp:sp>
    <dsp:sp modelId="{B55C5231-3E17-204C-9BC9-20065CA52065}">
      <dsp:nvSpPr>
        <dsp:cNvPr id="0" name=""/>
        <dsp:cNvSpPr/>
      </dsp:nvSpPr>
      <dsp:spPr>
        <a:xfrm>
          <a:off x="2435028" y="2426101"/>
          <a:ext cx="1828800" cy="1828800"/>
        </a:xfrm>
        <a:prstGeom prst="rect">
          <a:avLst/>
        </a:prstGeom>
        <a:gradFill flip="none" rotWithShape="1">
          <a:gsLst>
            <a:gs pos="0">
              <a:schemeClr val="accent4"/>
            </a:gs>
            <a:gs pos="100000">
              <a:schemeClr val="accent5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r>
            <a:rPr lang="en-US" sz="1200" kern="1200" dirty="0">
              <a:solidFill>
                <a:srgbClr val="FFFFFF"/>
              </a:solidFill>
            </a:rPr>
            <a:t/>
          </a:r>
          <a:br>
            <a:rPr lang="en-US" sz="1200" kern="1200" dirty="0">
              <a:solidFill>
                <a:srgbClr val="FFFFFF"/>
              </a:solidFill>
            </a:rPr>
          </a:br>
          <a:endParaRPr lang="en-US" sz="1200" kern="1200" dirty="0">
            <a:solidFill>
              <a:srgbClr val="FFFFFF"/>
            </a:solidFill>
          </a:endParaRPr>
        </a:p>
      </dsp:txBody>
      <dsp:txXfrm>
        <a:off x="2435028" y="2426101"/>
        <a:ext cx="1828800" cy="182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6D3F67F-1A61-4403-A7D5-2D2F844A3ADC}" type="datetimeFigureOut">
              <a:rPr lang="pl-PL" smtClean="0"/>
              <a:pPr/>
              <a:t>2019.09.10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r>
              <a:rPr lang="pl-PL"/>
              <a:t>Ośrodek Przetwarzania Informacji – Państwowy Instytut Badawczy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32FB7F8-D692-4763-BB88-8D70BAD3C61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010973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r>
              <a:rPr lang="pl-PL"/>
              <a:t>Ośrodek Przetwarzania Informacji – Państwowy Instytut Badawczy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095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9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C399C8-FAA3-4A7A-A595-F1BA6DC73BCF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Ośrodek Przetwarzania Informacji – Państwowy Instytut Badawczy</a:t>
            </a: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66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190B3E-0D63-4E26-8F67-F4EB456689AB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Ośrodek Przetwarzania Informacji – Państwowy Instytut Badawczy</a:t>
            </a: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22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342DEC-F2A4-4717-9E82-A724DDDB0461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Ośrodek Przetwarzania Informacji – Państwowy Instytut Badawczy</a:t>
            </a: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67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10E0FD-5465-4A13-AB27-0B14570912D5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Ośrodek Przetwarzania Informacji – Państwowy Instytut Badawczy</a:t>
            </a: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85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9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Zaczniemy od paru słów wstępu o samym systemie ZSUN/OSF.</a:t>
            </a:r>
          </a:p>
          <a:p>
            <a:r>
              <a:rPr lang="pl-PL" dirty="0"/>
              <a:t>System pokrywa 3 obszary</a:t>
            </a:r>
            <a:r>
              <a:rPr lang="pl-PL" baseline="0" dirty="0"/>
              <a:t> i tym samym 3 grupy interesariuszy: wnioskodawców , pracowników jednostek finansujących zarządzających wnioskami oraz recenzentów.</a:t>
            </a:r>
          </a:p>
          <a:p>
            <a:r>
              <a:rPr lang="pl-PL" baseline="0" dirty="0"/>
              <a:t>Przepływ dokumentów i informacji między tymi grupami następuje w systemie, ponieważ wszystkie obszary są połączone w ramach procesów przepływu pracy, dzięki czemu dokumenty i informacje przechodzą automatycznie i bez zwłoki pomiędzy uczestnikami procesu.</a:t>
            </a:r>
          </a:p>
          <a:p>
            <a:endParaRPr lang="pl-PL" dirty="0"/>
          </a:p>
          <a:p>
            <a:r>
              <a:rPr lang="pl-PL" dirty="0"/>
              <a:t>Celem Zintegrowanego Systemu Usług dla Nauki było stworzenie przestrzeni przyjaznej użytkownikowi. Odbywa się to na drodze integracji dotychczasowego systemu z nowymi funkcjonalnościami.</a:t>
            </a:r>
          </a:p>
          <a:p>
            <a:r>
              <a:rPr lang="pl-PL" dirty="0"/>
              <a:t>System podlega rozwojowi</a:t>
            </a:r>
            <a:r>
              <a:rPr lang="pl-PL" baseline="0" dirty="0"/>
              <a:t> w kierunku elektronizacji – odejścia od papierowego obiegu dokumentów, ujednoliceniu różnych konkursów w celu uproszczenia procedury wnioskowania, wsparciu pracowników Jednostek Finansujących w zakresie nowych funkcjonalności. 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15E3581-173E-4EF4-BD48-3E51C626FD07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Ośrodek Przetwarzania Informacji – Państwowy Instytut Badawczy</a:t>
            </a: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4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Oto rozkład typów wniosków,</a:t>
            </a:r>
            <a:r>
              <a:rPr lang="pl-PL" baseline="0" dirty="0"/>
              <a:t> realizowanych przez poszczególne instytucje finansujące. Tu również widać, że tendencja jest rosnąca zwłaszcza w odniesieniu do konkursów ministerialnych.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73276-B603-47C3-9275-D0C3F0F1105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Ośrodek Przetwarzania Informacji – Państwowy Instytut Badawczy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ymbol zastępczy nagłówka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81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C269405-763E-FE48-8306-52C8A4E20E1B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Ośrodek Przetwarzania Informacji – Państwowy Instytut Badawczy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4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Celem Zintegrowanego</a:t>
            </a:r>
            <a:r>
              <a:rPr lang="pl-PL" baseline="0" dirty="0"/>
              <a:t> Systemu Usług dla Nauki było stworzenie przestrzeni przyjaznej użytkownikowi. Odbywa się to na drodze integracji dotychczasowego systemu z nowymi funkcjonalnościami.</a:t>
            </a:r>
          </a:p>
          <a:p>
            <a:endParaRPr lang="pl-PL" baseline="0" dirty="0"/>
          </a:p>
          <a:p>
            <a:r>
              <a:rPr lang="pl-PL" baseline="0" dirty="0"/>
              <a:t>Wyszukiwarka semantyczna pozwoli przeglądać informacje o złożonych wnioskach. Pomoże to przyszłym </a:t>
            </a:r>
            <a:r>
              <a:rPr lang="pl-PL" baseline="0" dirty="0" err="1"/>
              <a:t>grantobiorcom</a:t>
            </a:r>
            <a:r>
              <a:rPr lang="pl-PL" baseline="0" dirty="0"/>
              <a:t> sprawnie zorientować się np. czy w wybranym przez nich obszarze odbyły się jakieś badania.</a:t>
            </a:r>
          </a:p>
          <a:p>
            <a:endParaRPr lang="pl-PL" baseline="0" dirty="0"/>
          </a:p>
          <a:p>
            <a:r>
              <a:rPr lang="pl-PL" baseline="0" dirty="0"/>
              <a:t>W związku z  tym, że informacje dotyczące konkursów znajdują się w wielu miejscach przygotowano również wirtualnego doradcę, który wyręczy użytkownika w pozyskiwaniu odpowiedzi.</a:t>
            </a:r>
          </a:p>
          <a:p>
            <a:endParaRPr lang="pl-PL" baseline="0" dirty="0"/>
          </a:p>
          <a:p>
            <a:r>
              <a:rPr lang="pl-PL" baseline="0" dirty="0"/>
              <a:t>System wsparcia użytkownika popularnie zwany Helpdeskiem zagwarantuje szybszą i niezawodną obsługę zgłoszeń.</a:t>
            </a:r>
          </a:p>
          <a:p>
            <a:endParaRPr lang="pl-PL" baseline="0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F8888-84DA-436C-B147-3AC4A1A86C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Ośrodek Przetwarzania Informacji – Państwowy Instytut Badawczy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74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34FDBC-2200-4EE7-ACB7-393E065EF932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Ośrodek Przetwarzania Informacji – Państwowy Instytut Badawczy</a:t>
            </a: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9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 kluczowe korzyści wyszukiwarki semantycznej należy uznać</a:t>
            </a:r>
            <a:r>
              <a:rPr lang="pl-PL" baseline="0" dirty="0"/>
              <a:t> pozyskiwanie informacji o badaniach, o partnerach, o instytucjach, o wnioskach, o decyzjach…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74850A-332B-44CA-9D19-1409383B70E7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Ośrodek Przetwarzania Informacji – Państwowy Instytut Badawczy</a:t>
            </a:r>
            <a:endParaRPr lang="en-US" dirty="0"/>
          </a:p>
        </p:txBody>
      </p:sp>
      <p:sp>
        <p:nvSpPr>
          <p:cNvPr id="7" name="Symbol zastępczy nagłówka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0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Kluczowe etapy wykorzystania</a:t>
            </a:r>
            <a:r>
              <a:rPr lang="pl-PL" baseline="0" dirty="0"/>
              <a:t> wyszukiwarki semantycznej obejmują 5 etapów:</a:t>
            </a:r>
          </a:p>
          <a:p>
            <a:pPr marL="355411" indent="-355411">
              <a:buAutoNum type="arabicPeriod"/>
            </a:pPr>
            <a:r>
              <a:rPr lang="pl-PL" baseline="0" dirty="0"/>
              <a:t>Wyszukiwania za pomocą fraz</a:t>
            </a:r>
          </a:p>
          <a:p>
            <a:pPr marL="355411" indent="-355411">
              <a:buAutoNum type="arabicPeriod"/>
            </a:pPr>
            <a:r>
              <a:rPr lang="pl-PL" baseline="0" dirty="0"/>
              <a:t>Filtrowania wyników</a:t>
            </a:r>
          </a:p>
          <a:p>
            <a:pPr marL="355411" indent="-355411">
              <a:buAutoNum type="arabicPeriod"/>
            </a:pPr>
            <a:r>
              <a:rPr lang="pl-PL" baseline="0" dirty="0"/>
              <a:t>Zapoznawania się z wynikami ułożonymi w liście rezultatów</a:t>
            </a:r>
          </a:p>
          <a:p>
            <a:pPr marL="355411" indent="-355411">
              <a:buAutoNum type="arabicPeriod"/>
            </a:pPr>
            <a:r>
              <a:rPr lang="pl-PL" baseline="0" dirty="0"/>
              <a:t>Graficznego prezentowania wyników</a:t>
            </a:r>
          </a:p>
          <a:p>
            <a:pPr marL="355411" indent="-355411">
              <a:buAutoNum type="arabicPeriod"/>
            </a:pPr>
            <a:r>
              <a:rPr lang="pl-PL" baseline="0" dirty="0"/>
              <a:t>Pracy na statystykach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BE7EF-20ED-4F7A-8BE7-79353750346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Ośrodek Przetwarzania Informacji – Państwowy Instytut Badawczy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ymbol zastępczy nagłówka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977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03F27D7-390A-494B-9EE7-10FC2EECBE0F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Ośrodek Przetwarzania Informacji – Państwowy Instytut Badawczy</a:t>
            </a: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7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90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425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8611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szkoleni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2949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814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34335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479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32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4" y="6322422"/>
            <a:ext cx="756084" cy="290802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076220" y="6309320"/>
            <a:ext cx="648072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smtClean="0">
                <a:solidFill>
                  <a:schemeClr val="bg1"/>
                </a:solidFill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1595500" y="6459759"/>
            <a:ext cx="152498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2" name="Łącznik prosty 11"/>
          <p:cNvCxnSpPr/>
          <p:nvPr userDrawn="1"/>
        </p:nvCxnSpPr>
        <p:spPr>
          <a:xfrm flipH="1">
            <a:off x="3287688" y="6482618"/>
            <a:ext cx="47525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5" y="6381328"/>
            <a:ext cx="1424595" cy="2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0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940" r:id="rId2"/>
    <p:sldLayoutId id="2147483949" r:id="rId3"/>
    <p:sldLayoutId id="2147483951" r:id="rId4"/>
    <p:sldLayoutId id="2147483952" r:id="rId5"/>
    <p:sldLayoutId id="2147483953" r:id="rId6"/>
    <p:sldLayoutId id="2147483955" r:id="rId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076220" y="6309320"/>
            <a:ext cx="648072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smtClean="0">
                <a:solidFill>
                  <a:srgbClr val="28325A"/>
                </a:solidFill>
              </a:rPr>
              <a:pPr algn="l"/>
              <a:t>‹#›</a:t>
            </a:fld>
            <a:endParaRPr lang="en-US" sz="1200" dirty="0">
              <a:solidFill>
                <a:srgbClr val="28325A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1595500" y="6459759"/>
            <a:ext cx="1524980" cy="45719"/>
          </a:xfrm>
          <a:prstGeom prst="rect">
            <a:avLst/>
          </a:prstGeom>
          <a:solidFill>
            <a:srgbClr val="2832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2" name="Łącznik prosty 11"/>
          <p:cNvCxnSpPr/>
          <p:nvPr userDrawn="1"/>
        </p:nvCxnSpPr>
        <p:spPr>
          <a:xfrm flipH="1">
            <a:off x="3287688" y="6482618"/>
            <a:ext cx="4752528" cy="0"/>
          </a:xfrm>
          <a:prstGeom prst="line">
            <a:avLst/>
          </a:prstGeom>
          <a:ln>
            <a:solidFill>
              <a:srgbClr val="2832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5" y="6381329"/>
            <a:ext cx="1424595" cy="20258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4" y="6322422"/>
            <a:ext cx="756084" cy="2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0184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D3D0C7.262AE110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cid:image001.png@01D3D0C7.262AE110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cid:image001.png@01D3D0C7.262AE110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D3D0C7.262AE110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cid:image001.png@01D3D0C7.262AE11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D3D0C7.262AE110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cid:image001.png@01D3D0C7.262AE1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1.png@01D3D0C7.262AE11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cid:image001.png@01D3D0C7.262AE1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cid:image001.png@01D3D0C7.262AE11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D3D0C7.262AE110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cid:image001.png@01D3D0C7.262AE11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cid:image001.png@01D3D0C7.262AE11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Relationship Id="rId9" Type="http://schemas.openxmlformats.org/officeDocument/2006/relationships/image" Target="cid:image001.png@01D3D0C7.262AE1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/>
        </p:nvSpPr>
        <p:spPr>
          <a:xfrm>
            <a:off x="2453190" y="2240868"/>
            <a:ext cx="7285620" cy="107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pl-PL" sz="4000" dirty="0">
                <a:solidFill>
                  <a:schemeClr val="bg1"/>
                </a:solidFill>
              </a:rPr>
              <a:t>szkolenia @opi.org.pl</a:t>
            </a:r>
          </a:p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bg1"/>
                </a:solidFill>
              </a:rPr>
              <a:t>Dział szkoleń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67408" y="1537184"/>
            <a:ext cx="2353072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1" name="Łącznik prosty 15"/>
          <p:cNvCxnSpPr/>
          <p:nvPr/>
        </p:nvCxnSpPr>
        <p:spPr>
          <a:xfrm flipH="1">
            <a:off x="3287688" y="1560043"/>
            <a:ext cx="47525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659396" y="2525640"/>
            <a:ext cx="11377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</a:rPr>
              <a:t>Zintegrowany system usług dla nauki - etap I (ZSUN I)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6652"/>
            <a:ext cx="2317068" cy="62963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5" y="1458753"/>
            <a:ext cx="1424595" cy="20258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084476" y="4725144"/>
            <a:ext cx="550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Komitet Rady Ministrów ds. Cyfryzacji</a:t>
            </a:r>
          </a:p>
          <a:p>
            <a:r>
              <a:rPr lang="pl-PL" dirty="0">
                <a:solidFill>
                  <a:schemeClr val="bg1"/>
                </a:solidFill>
              </a:rPr>
              <a:t>13 września 2019 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43EB42-CD27-1D44-92D6-5A6881E74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00" y="374290"/>
            <a:ext cx="3564396" cy="572520"/>
          </a:xfrm>
          <a:prstGeom prst="rect">
            <a:avLst/>
          </a:prstGeom>
        </p:spPr>
      </p:pic>
      <p:pic>
        <p:nvPicPr>
          <p:cNvPr id="12" name="Obraz 11" descr="logo zsun - stopka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400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Wirtualnego Konsultanta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688741"/>
            <a:ext cx="3073780" cy="5868128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EF24DEAA-3C2F-E848-9B45-09A52BE70AEC}"/>
              </a:ext>
            </a:extLst>
          </p:cNvPr>
          <p:cNvSpPr/>
          <p:nvPr/>
        </p:nvSpPr>
        <p:spPr>
          <a:xfrm>
            <a:off x="3988180" y="836712"/>
            <a:ext cx="728942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Wirtualny Konsultant potrafi udzielić informacji o znajdujących się w jego zasobach konkursach w tym:</a:t>
            </a:r>
          </a:p>
          <a:p>
            <a:pPr marL="89533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o ich terminach naborów,</a:t>
            </a:r>
          </a:p>
          <a:p>
            <a:pPr marL="89533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o ich grupie docelowej,</a:t>
            </a:r>
          </a:p>
          <a:p>
            <a:pPr marL="89533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o ich budżecie,</a:t>
            </a:r>
          </a:p>
          <a:p>
            <a:pPr marL="89533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o wymogach co do projektu, który może być sfinansowany w ramach konkursu,</a:t>
            </a:r>
          </a:p>
          <a:p>
            <a:pPr marL="89533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o miejscach w sieci, gdzie dostępne są dokumenty konkursowe np. regulaminy,</a:t>
            </a:r>
          </a:p>
          <a:p>
            <a:pPr marL="89533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o dacie ogłoszenia wyników naboru,</a:t>
            </a:r>
          </a:p>
          <a:p>
            <a:pPr marL="895335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o dodatkowych możliwościach uzyskania informacji o konkursie.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F24DEAA-3C2F-E848-9B45-09A52BE70AEC}"/>
              </a:ext>
            </a:extLst>
          </p:cNvPr>
          <p:cNvSpPr/>
          <p:nvPr/>
        </p:nvSpPr>
        <p:spPr>
          <a:xfrm>
            <a:off x="3988000" y="5193196"/>
            <a:ext cx="728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Narzędzie może korzystać z zasobów swojej bazy dokumentów i cytować je rozmówcy. Wirtualny konsultant potrafi również wskazać rozmówcy miejsce w sieci gdzie znajduje się pełna treść dokumentu, który może być dla niego interesujący.</a:t>
            </a:r>
          </a:p>
        </p:txBody>
      </p:sp>
      <p:pic>
        <p:nvPicPr>
          <p:cNvPr id="6" name="Obraz 5" descr="logo zsun - stopka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" y="6298575"/>
            <a:ext cx="4827508" cy="5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logo zsun - stopka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7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5561936"/>
              </p:ext>
            </p:extLst>
          </p:nvPr>
        </p:nvGraphicFramePr>
        <p:xfrm>
          <a:off x="3810000" y="1295400"/>
          <a:ext cx="4572000" cy="463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8229601" y="212787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Kontekst/Intencja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29600" y="2448216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Rozpoznawanie intencji pytającego (zaklasyfikowanie pytania)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229600" y="434063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Small talk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29600" y="4659553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Krótka rozmowa</a:t>
            </a:r>
            <a:br>
              <a:rPr lang="pl-P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z użytkownikiem 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29750" y="212787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Ranking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17600" y="244821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Wyszukiwanie dokumentów podobnych do frazy w zapytaniu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60170" y="434063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Uczenie maszynowe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16000" y="4659553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Samodzielne (automatyczne) generowanie pytań do kontekstu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reeform 17"/>
          <p:cNvSpPr>
            <a:spLocks noEditPoints="1"/>
          </p:cNvSpPr>
          <p:nvPr/>
        </p:nvSpPr>
        <p:spPr bwMode="auto">
          <a:xfrm>
            <a:off x="4684237" y="2268784"/>
            <a:ext cx="713888" cy="659352"/>
          </a:xfrm>
          <a:custGeom>
            <a:avLst/>
            <a:gdLst>
              <a:gd name="T0" fmla="*/ 647 w 800"/>
              <a:gd name="T1" fmla="*/ 0 h 740"/>
              <a:gd name="T2" fmla="*/ 147 w 800"/>
              <a:gd name="T3" fmla="*/ 0 h 740"/>
              <a:gd name="T4" fmla="*/ 0 w 800"/>
              <a:gd name="T5" fmla="*/ 153 h 740"/>
              <a:gd name="T6" fmla="*/ 130 w 800"/>
              <a:gd name="T7" fmla="*/ 304 h 740"/>
              <a:gd name="T8" fmla="*/ 368 w 800"/>
              <a:gd name="T9" fmla="*/ 537 h 740"/>
              <a:gd name="T10" fmla="*/ 243 w 800"/>
              <a:gd name="T11" fmla="*/ 701 h 740"/>
              <a:gd name="T12" fmla="*/ 224 w 800"/>
              <a:gd name="T13" fmla="*/ 721 h 740"/>
              <a:gd name="T14" fmla="*/ 243 w 800"/>
              <a:gd name="T15" fmla="*/ 740 h 740"/>
              <a:gd name="T16" fmla="*/ 551 w 800"/>
              <a:gd name="T17" fmla="*/ 740 h 740"/>
              <a:gd name="T18" fmla="*/ 570 w 800"/>
              <a:gd name="T19" fmla="*/ 721 h 740"/>
              <a:gd name="T20" fmla="*/ 551 w 800"/>
              <a:gd name="T21" fmla="*/ 701 h 740"/>
              <a:gd name="T22" fmla="*/ 425 w 800"/>
              <a:gd name="T23" fmla="*/ 537 h 740"/>
              <a:gd name="T24" fmla="*/ 663 w 800"/>
              <a:gd name="T25" fmla="*/ 305 h 740"/>
              <a:gd name="T26" fmla="*/ 800 w 800"/>
              <a:gd name="T27" fmla="*/ 153 h 740"/>
              <a:gd name="T28" fmla="*/ 647 w 800"/>
              <a:gd name="T29" fmla="*/ 0 h 740"/>
              <a:gd name="T30" fmla="*/ 127 w 800"/>
              <a:gd name="T31" fmla="*/ 265 h 740"/>
              <a:gd name="T32" fmla="*/ 38 w 800"/>
              <a:gd name="T33" fmla="*/ 153 h 740"/>
              <a:gd name="T34" fmla="*/ 127 w 800"/>
              <a:gd name="T35" fmla="*/ 40 h 740"/>
              <a:gd name="T36" fmla="*/ 127 w 800"/>
              <a:gd name="T37" fmla="*/ 265 h 740"/>
              <a:gd name="T38" fmla="*/ 482 w 800"/>
              <a:gd name="T39" fmla="*/ 701 h 740"/>
              <a:gd name="T40" fmla="*/ 312 w 800"/>
              <a:gd name="T41" fmla="*/ 701 h 740"/>
              <a:gd name="T42" fmla="*/ 397 w 800"/>
              <a:gd name="T43" fmla="*/ 567 h 740"/>
              <a:gd name="T44" fmla="*/ 482 w 800"/>
              <a:gd name="T45" fmla="*/ 701 h 740"/>
              <a:gd name="T46" fmla="*/ 628 w 800"/>
              <a:gd name="T47" fmla="*/ 269 h 740"/>
              <a:gd name="T48" fmla="*/ 397 w 800"/>
              <a:gd name="T49" fmla="*/ 500 h 740"/>
              <a:gd name="T50" fmla="*/ 166 w 800"/>
              <a:gd name="T51" fmla="*/ 269 h 740"/>
              <a:gd name="T52" fmla="*/ 166 w 800"/>
              <a:gd name="T53" fmla="*/ 38 h 740"/>
              <a:gd name="T54" fmla="*/ 628 w 800"/>
              <a:gd name="T55" fmla="*/ 38 h 740"/>
              <a:gd name="T56" fmla="*/ 628 w 800"/>
              <a:gd name="T57" fmla="*/ 269 h 740"/>
              <a:gd name="T58" fmla="*/ 666 w 800"/>
              <a:gd name="T59" fmla="*/ 266 h 740"/>
              <a:gd name="T60" fmla="*/ 666 w 800"/>
              <a:gd name="T61" fmla="*/ 40 h 740"/>
              <a:gd name="T62" fmla="*/ 761 w 800"/>
              <a:gd name="T63" fmla="*/ 153 h 740"/>
              <a:gd name="T64" fmla="*/ 666 w 800"/>
              <a:gd name="T65" fmla="*/ 266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00" h="740">
                <a:moveTo>
                  <a:pt x="64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66" y="0"/>
                  <a:pt x="0" y="69"/>
                  <a:pt x="0" y="153"/>
                </a:cubicBezTo>
                <a:cubicBezTo>
                  <a:pt x="0" y="231"/>
                  <a:pt x="57" y="296"/>
                  <a:pt x="130" y="304"/>
                </a:cubicBezTo>
                <a:cubicBezTo>
                  <a:pt x="146" y="427"/>
                  <a:pt x="245" y="524"/>
                  <a:pt x="368" y="537"/>
                </a:cubicBezTo>
                <a:cubicBezTo>
                  <a:pt x="334" y="612"/>
                  <a:pt x="279" y="701"/>
                  <a:pt x="243" y="701"/>
                </a:cubicBezTo>
                <a:cubicBezTo>
                  <a:pt x="232" y="701"/>
                  <a:pt x="224" y="710"/>
                  <a:pt x="224" y="721"/>
                </a:cubicBezTo>
                <a:cubicBezTo>
                  <a:pt x="224" y="731"/>
                  <a:pt x="232" y="740"/>
                  <a:pt x="243" y="740"/>
                </a:cubicBezTo>
                <a:cubicBezTo>
                  <a:pt x="551" y="740"/>
                  <a:pt x="551" y="740"/>
                  <a:pt x="551" y="740"/>
                </a:cubicBezTo>
                <a:cubicBezTo>
                  <a:pt x="561" y="740"/>
                  <a:pt x="570" y="731"/>
                  <a:pt x="570" y="721"/>
                </a:cubicBezTo>
                <a:cubicBezTo>
                  <a:pt x="570" y="710"/>
                  <a:pt x="561" y="701"/>
                  <a:pt x="551" y="701"/>
                </a:cubicBezTo>
                <a:cubicBezTo>
                  <a:pt x="515" y="701"/>
                  <a:pt x="460" y="612"/>
                  <a:pt x="425" y="537"/>
                </a:cubicBezTo>
                <a:cubicBezTo>
                  <a:pt x="549" y="524"/>
                  <a:pt x="647" y="427"/>
                  <a:pt x="663" y="305"/>
                </a:cubicBezTo>
                <a:cubicBezTo>
                  <a:pt x="740" y="297"/>
                  <a:pt x="800" y="232"/>
                  <a:pt x="800" y="153"/>
                </a:cubicBezTo>
                <a:cubicBezTo>
                  <a:pt x="800" y="69"/>
                  <a:pt x="731" y="0"/>
                  <a:pt x="647" y="0"/>
                </a:cubicBezTo>
                <a:close/>
                <a:moveTo>
                  <a:pt x="127" y="265"/>
                </a:moveTo>
                <a:cubicBezTo>
                  <a:pt x="77" y="256"/>
                  <a:pt x="38" y="209"/>
                  <a:pt x="38" y="153"/>
                </a:cubicBezTo>
                <a:cubicBezTo>
                  <a:pt x="38" y="97"/>
                  <a:pt x="77" y="50"/>
                  <a:pt x="127" y="40"/>
                </a:cubicBezTo>
                <a:lnTo>
                  <a:pt x="127" y="265"/>
                </a:lnTo>
                <a:close/>
                <a:moveTo>
                  <a:pt x="482" y="701"/>
                </a:moveTo>
                <a:cubicBezTo>
                  <a:pt x="312" y="701"/>
                  <a:pt x="312" y="701"/>
                  <a:pt x="312" y="701"/>
                </a:cubicBezTo>
                <a:cubicBezTo>
                  <a:pt x="347" y="664"/>
                  <a:pt x="378" y="607"/>
                  <a:pt x="397" y="567"/>
                </a:cubicBezTo>
                <a:cubicBezTo>
                  <a:pt x="416" y="607"/>
                  <a:pt x="447" y="664"/>
                  <a:pt x="482" y="701"/>
                </a:cubicBezTo>
                <a:close/>
                <a:moveTo>
                  <a:pt x="628" y="269"/>
                </a:moveTo>
                <a:cubicBezTo>
                  <a:pt x="628" y="397"/>
                  <a:pt x="524" y="500"/>
                  <a:pt x="397" y="500"/>
                </a:cubicBezTo>
                <a:cubicBezTo>
                  <a:pt x="270" y="500"/>
                  <a:pt x="166" y="397"/>
                  <a:pt x="166" y="269"/>
                </a:cubicBezTo>
                <a:cubicBezTo>
                  <a:pt x="166" y="38"/>
                  <a:pt x="166" y="38"/>
                  <a:pt x="166" y="38"/>
                </a:cubicBezTo>
                <a:cubicBezTo>
                  <a:pt x="628" y="38"/>
                  <a:pt x="628" y="38"/>
                  <a:pt x="628" y="38"/>
                </a:cubicBezTo>
                <a:lnTo>
                  <a:pt x="628" y="269"/>
                </a:lnTo>
                <a:close/>
                <a:moveTo>
                  <a:pt x="666" y="266"/>
                </a:moveTo>
                <a:cubicBezTo>
                  <a:pt x="666" y="40"/>
                  <a:pt x="666" y="40"/>
                  <a:pt x="666" y="40"/>
                </a:cubicBezTo>
                <a:cubicBezTo>
                  <a:pt x="720" y="49"/>
                  <a:pt x="761" y="96"/>
                  <a:pt x="761" y="153"/>
                </a:cubicBezTo>
                <a:cubicBezTo>
                  <a:pt x="761" y="210"/>
                  <a:pt x="720" y="257"/>
                  <a:pt x="666" y="2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4" name="Freeform 143"/>
          <p:cNvSpPr>
            <a:spLocks noEditPoints="1"/>
          </p:cNvSpPr>
          <p:nvPr/>
        </p:nvSpPr>
        <p:spPr bwMode="auto">
          <a:xfrm>
            <a:off x="4793172" y="4290890"/>
            <a:ext cx="604953" cy="690005"/>
          </a:xfrm>
          <a:custGeom>
            <a:avLst/>
            <a:gdLst>
              <a:gd name="T0" fmla="*/ 671 w 846"/>
              <a:gd name="T1" fmla="*/ 670 h 965"/>
              <a:gd name="T2" fmla="*/ 685 w 846"/>
              <a:gd name="T3" fmla="*/ 51 h 965"/>
              <a:gd name="T4" fmla="*/ 700 w 846"/>
              <a:gd name="T5" fmla="*/ 36 h 965"/>
              <a:gd name="T6" fmla="*/ 700 w 846"/>
              <a:gd name="T7" fmla="*/ 8 h 965"/>
              <a:gd name="T8" fmla="*/ 671 w 846"/>
              <a:gd name="T9" fmla="*/ 8 h 965"/>
              <a:gd name="T10" fmla="*/ 613 w 846"/>
              <a:gd name="T11" fmla="*/ 65 h 965"/>
              <a:gd name="T12" fmla="*/ 613 w 846"/>
              <a:gd name="T13" fmla="*/ 94 h 965"/>
              <a:gd name="T14" fmla="*/ 628 w 846"/>
              <a:gd name="T15" fmla="*/ 100 h 965"/>
              <a:gd name="T16" fmla="*/ 642 w 846"/>
              <a:gd name="T17" fmla="*/ 94 h 965"/>
              <a:gd name="T18" fmla="*/ 656 w 846"/>
              <a:gd name="T19" fmla="*/ 80 h 965"/>
              <a:gd name="T20" fmla="*/ 642 w 846"/>
              <a:gd name="T21" fmla="*/ 642 h 965"/>
              <a:gd name="T22" fmla="*/ 81 w 846"/>
              <a:gd name="T23" fmla="*/ 656 h 965"/>
              <a:gd name="T24" fmla="*/ 95 w 846"/>
              <a:gd name="T25" fmla="*/ 642 h 965"/>
              <a:gd name="T26" fmla="*/ 95 w 846"/>
              <a:gd name="T27" fmla="*/ 613 h 965"/>
              <a:gd name="T28" fmla="*/ 66 w 846"/>
              <a:gd name="T29" fmla="*/ 613 h 965"/>
              <a:gd name="T30" fmla="*/ 8 w 846"/>
              <a:gd name="T31" fmla="*/ 670 h 965"/>
              <a:gd name="T32" fmla="*/ 8 w 846"/>
              <a:gd name="T33" fmla="*/ 699 h 965"/>
              <a:gd name="T34" fmla="*/ 23 w 846"/>
              <a:gd name="T35" fmla="*/ 705 h 965"/>
              <a:gd name="T36" fmla="*/ 37 w 846"/>
              <a:gd name="T37" fmla="*/ 699 h 965"/>
              <a:gd name="T38" fmla="*/ 52 w 846"/>
              <a:gd name="T39" fmla="*/ 684 h 965"/>
              <a:gd name="T40" fmla="*/ 313 w 846"/>
              <a:gd name="T41" fmla="*/ 800 h 965"/>
              <a:gd name="T42" fmla="*/ 313 w 846"/>
              <a:gd name="T43" fmla="*/ 844 h 965"/>
              <a:gd name="T44" fmla="*/ 98 w 846"/>
              <a:gd name="T45" fmla="*/ 928 h 965"/>
              <a:gd name="T46" fmla="*/ 49 w 846"/>
              <a:gd name="T47" fmla="*/ 965 h 965"/>
              <a:gd name="T48" fmla="*/ 659 w 846"/>
              <a:gd name="T49" fmla="*/ 965 h 965"/>
              <a:gd name="T50" fmla="*/ 610 w 846"/>
              <a:gd name="T51" fmla="*/ 928 h 965"/>
              <a:gd name="T52" fmla="*/ 395 w 846"/>
              <a:gd name="T53" fmla="*/ 844 h 965"/>
              <a:gd name="T54" fmla="*/ 395 w 846"/>
              <a:gd name="T55" fmla="*/ 800 h 965"/>
              <a:gd name="T56" fmla="*/ 671 w 846"/>
              <a:gd name="T57" fmla="*/ 670 h 965"/>
              <a:gd name="T58" fmla="*/ 526 w 846"/>
              <a:gd name="T59" fmla="*/ 924 h 965"/>
              <a:gd name="T60" fmla="*/ 182 w 846"/>
              <a:gd name="T61" fmla="*/ 924 h 965"/>
              <a:gd name="T62" fmla="*/ 354 w 846"/>
              <a:gd name="T63" fmla="*/ 883 h 965"/>
              <a:gd name="T64" fmla="*/ 526 w 846"/>
              <a:gd name="T65" fmla="*/ 924 h 965"/>
              <a:gd name="T66" fmla="*/ 354 w 846"/>
              <a:gd name="T67" fmla="*/ 700 h 965"/>
              <a:gd name="T68" fmla="*/ 700 w 846"/>
              <a:gd name="T69" fmla="*/ 353 h 965"/>
              <a:gd name="T70" fmla="*/ 354 w 846"/>
              <a:gd name="T71" fmla="*/ 7 h 965"/>
              <a:gd name="T72" fmla="*/ 8 w 846"/>
              <a:gd name="T73" fmla="*/ 353 h 965"/>
              <a:gd name="T74" fmla="*/ 354 w 846"/>
              <a:gd name="T75" fmla="*/ 700 h 965"/>
              <a:gd name="T76" fmla="*/ 354 w 846"/>
              <a:gd name="T77" fmla="*/ 48 h 965"/>
              <a:gd name="T78" fmla="*/ 660 w 846"/>
              <a:gd name="T79" fmla="*/ 353 h 965"/>
              <a:gd name="T80" fmla="*/ 354 w 846"/>
              <a:gd name="T81" fmla="*/ 659 h 965"/>
              <a:gd name="T82" fmla="*/ 48 w 846"/>
              <a:gd name="T83" fmla="*/ 353 h 965"/>
              <a:gd name="T84" fmla="*/ 354 w 846"/>
              <a:gd name="T85" fmla="*/ 48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6" h="965">
                <a:moveTo>
                  <a:pt x="671" y="670"/>
                </a:moveTo>
                <a:cubicBezTo>
                  <a:pt x="841" y="500"/>
                  <a:pt x="846" y="227"/>
                  <a:pt x="685" y="51"/>
                </a:cubicBezTo>
                <a:cubicBezTo>
                  <a:pt x="700" y="36"/>
                  <a:pt x="700" y="36"/>
                  <a:pt x="700" y="36"/>
                </a:cubicBezTo>
                <a:cubicBezTo>
                  <a:pt x="708" y="28"/>
                  <a:pt x="708" y="15"/>
                  <a:pt x="700" y="8"/>
                </a:cubicBezTo>
                <a:cubicBezTo>
                  <a:pt x="692" y="0"/>
                  <a:pt x="679" y="0"/>
                  <a:pt x="671" y="8"/>
                </a:cubicBezTo>
                <a:cubicBezTo>
                  <a:pt x="613" y="65"/>
                  <a:pt x="613" y="65"/>
                  <a:pt x="613" y="65"/>
                </a:cubicBezTo>
                <a:cubicBezTo>
                  <a:pt x="605" y="73"/>
                  <a:pt x="605" y="86"/>
                  <a:pt x="613" y="94"/>
                </a:cubicBezTo>
                <a:cubicBezTo>
                  <a:pt x="617" y="98"/>
                  <a:pt x="623" y="100"/>
                  <a:pt x="628" y="100"/>
                </a:cubicBezTo>
                <a:cubicBezTo>
                  <a:pt x="633" y="100"/>
                  <a:pt x="638" y="98"/>
                  <a:pt x="642" y="94"/>
                </a:cubicBezTo>
                <a:cubicBezTo>
                  <a:pt x="656" y="80"/>
                  <a:pt x="656" y="80"/>
                  <a:pt x="656" y="80"/>
                </a:cubicBezTo>
                <a:cubicBezTo>
                  <a:pt x="801" y="240"/>
                  <a:pt x="796" y="488"/>
                  <a:pt x="642" y="642"/>
                </a:cubicBezTo>
                <a:cubicBezTo>
                  <a:pt x="488" y="796"/>
                  <a:pt x="240" y="800"/>
                  <a:pt x="81" y="656"/>
                </a:cubicBezTo>
                <a:cubicBezTo>
                  <a:pt x="95" y="642"/>
                  <a:pt x="95" y="642"/>
                  <a:pt x="95" y="642"/>
                </a:cubicBezTo>
                <a:cubicBezTo>
                  <a:pt x="103" y="634"/>
                  <a:pt x="103" y="621"/>
                  <a:pt x="95" y="613"/>
                </a:cubicBezTo>
                <a:cubicBezTo>
                  <a:pt x="87" y="605"/>
                  <a:pt x="74" y="605"/>
                  <a:pt x="66" y="613"/>
                </a:cubicBezTo>
                <a:cubicBezTo>
                  <a:pt x="8" y="670"/>
                  <a:pt x="8" y="670"/>
                  <a:pt x="8" y="670"/>
                </a:cubicBezTo>
                <a:cubicBezTo>
                  <a:pt x="0" y="678"/>
                  <a:pt x="0" y="691"/>
                  <a:pt x="8" y="699"/>
                </a:cubicBezTo>
                <a:cubicBezTo>
                  <a:pt x="12" y="703"/>
                  <a:pt x="17" y="705"/>
                  <a:pt x="23" y="705"/>
                </a:cubicBezTo>
                <a:cubicBezTo>
                  <a:pt x="28" y="705"/>
                  <a:pt x="33" y="703"/>
                  <a:pt x="37" y="699"/>
                </a:cubicBezTo>
                <a:cubicBezTo>
                  <a:pt x="52" y="684"/>
                  <a:pt x="52" y="684"/>
                  <a:pt x="52" y="684"/>
                </a:cubicBezTo>
                <a:cubicBezTo>
                  <a:pt x="126" y="753"/>
                  <a:pt x="219" y="791"/>
                  <a:pt x="313" y="800"/>
                </a:cubicBezTo>
                <a:cubicBezTo>
                  <a:pt x="313" y="844"/>
                  <a:pt x="313" y="844"/>
                  <a:pt x="313" y="844"/>
                </a:cubicBezTo>
                <a:cubicBezTo>
                  <a:pt x="235" y="852"/>
                  <a:pt x="162" y="880"/>
                  <a:pt x="98" y="928"/>
                </a:cubicBezTo>
                <a:cubicBezTo>
                  <a:pt x="49" y="965"/>
                  <a:pt x="49" y="965"/>
                  <a:pt x="49" y="965"/>
                </a:cubicBezTo>
                <a:cubicBezTo>
                  <a:pt x="659" y="965"/>
                  <a:pt x="659" y="965"/>
                  <a:pt x="659" y="965"/>
                </a:cubicBezTo>
                <a:cubicBezTo>
                  <a:pt x="610" y="928"/>
                  <a:pt x="610" y="928"/>
                  <a:pt x="610" y="928"/>
                </a:cubicBezTo>
                <a:cubicBezTo>
                  <a:pt x="546" y="880"/>
                  <a:pt x="473" y="852"/>
                  <a:pt x="395" y="844"/>
                </a:cubicBezTo>
                <a:cubicBezTo>
                  <a:pt x="395" y="800"/>
                  <a:pt x="395" y="800"/>
                  <a:pt x="395" y="800"/>
                </a:cubicBezTo>
                <a:cubicBezTo>
                  <a:pt x="496" y="791"/>
                  <a:pt x="594" y="747"/>
                  <a:pt x="671" y="670"/>
                </a:cubicBezTo>
                <a:close/>
                <a:moveTo>
                  <a:pt x="526" y="924"/>
                </a:moveTo>
                <a:cubicBezTo>
                  <a:pt x="182" y="924"/>
                  <a:pt x="182" y="924"/>
                  <a:pt x="182" y="924"/>
                </a:cubicBezTo>
                <a:cubicBezTo>
                  <a:pt x="235" y="897"/>
                  <a:pt x="293" y="883"/>
                  <a:pt x="354" y="883"/>
                </a:cubicBezTo>
                <a:cubicBezTo>
                  <a:pt x="415" y="883"/>
                  <a:pt x="473" y="897"/>
                  <a:pt x="526" y="924"/>
                </a:cubicBezTo>
                <a:close/>
                <a:moveTo>
                  <a:pt x="354" y="700"/>
                </a:moveTo>
                <a:cubicBezTo>
                  <a:pt x="545" y="700"/>
                  <a:pt x="700" y="544"/>
                  <a:pt x="700" y="353"/>
                </a:cubicBezTo>
                <a:cubicBezTo>
                  <a:pt x="700" y="162"/>
                  <a:pt x="545" y="7"/>
                  <a:pt x="354" y="7"/>
                </a:cubicBezTo>
                <a:cubicBezTo>
                  <a:pt x="163" y="7"/>
                  <a:pt x="8" y="162"/>
                  <a:pt x="8" y="353"/>
                </a:cubicBezTo>
                <a:cubicBezTo>
                  <a:pt x="8" y="544"/>
                  <a:pt x="163" y="700"/>
                  <a:pt x="354" y="700"/>
                </a:cubicBezTo>
                <a:close/>
                <a:moveTo>
                  <a:pt x="354" y="48"/>
                </a:moveTo>
                <a:cubicBezTo>
                  <a:pt x="523" y="48"/>
                  <a:pt x="660" y="185"/>
                  <a:pt x="660" y="353"/>
                </a:cubicBezTo>
                <a:cubicBezTo>
                  <a:pt x="660" y="522"/>
                  <a:pt x="523" y="659"/>
                  <a:pt x="354" y="659"/>
                </a:cubicBezTo>
                <a:cubicBezTo>
                  <a:pt x="185" y="659"/>
                  <a:pt x="48" y="522"/>
                  <a:pt x="48" y="353"/>
                </a:cubicBezTo>
                <a:cubicBezTo>
                  <a:pt x="48" y="185"/>
                  <a:pt x="185" y="48"/>
                  <a:pt x="3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174948"/>
            <a:ext cx="999045" cy="75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05" y="2146418"/>
            <a:ext cx="868617" cy="91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0"/>
          <p:cNvSpPr txBox="1">
            <a:spLocks/>
          </p:cNvSpPr>
          <p:nvPr/>
        </p:nvSpPr>
        <p:spPr>
          <a:xfrm>
            <a:off x="1066800" y="432361"/>
            <a:ext cx="10363200" cy="81756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Wirtualny Konsultant - Podejścia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0" scaled="1"/>
              </a:gradFill>
            </a:endParaRPr>
          </a:p>
        </p:txBody>
      </p:sp>
      <p:pic>
        <p:nvPicPr>
          <p:cNvPr id="18" name="Obraz 17" descr="logo zsun - stopka"/>
          <p:cNvPicPr/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" y="6298575"/>
            <a:ext cx="4827508" cy="5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 descr="logo zsun - stopka"/>
          <p:cNvPicPr/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056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F46950-3CC7-1647-8986-D66AF0C30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graphicEl>
                                              <a:dgm id="{CCF46950-3CC7-1647-8986-D66AF0C30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9DAB9-E400-284B-BA17-D97171070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>
                                            <p:graphicEl>
                                              <a:dgm id="{4869DAB9-E400-284B-BA17-D97171070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F97DDD-29D8-7341-870C-A0DFF4162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4">
                                            <p:graphicEl>
                                              <a:dgm id="{02F97DDD-29D8-7341-870C-A0DFF4162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DA34A-3F78-2A49-9D10-DA63C467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4">
                                            <p:graphicEl>
                                              <a:dgm id="{F28DA34A-3F78-2A49-9D10-DA63C4670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5C5231-3E17-204C-9BC9-20065CA52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4">
                                            <p:graphicEl>
                                              <a:dgm id="{B55C5231-3E17-204C-9BC9-20065CA52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838" y="279961"/>
            <a:ext cx="10728325" cy="817561"/>
          </a:xfrm>
        </p:spPr>
        <p:txBody>
          <a:bodyPr lIns="0" tIns="46800" rIns="0"/>
          <a:lstStyle/>
          <a:p>
            <a:pPr algn="l"/>
            <a:r>
              <a:rPr lang="pl-PL" dirty="0"/>
              <a:t>Inteligentny Helpdesk</a:t>
            </a:r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0566C12-878C-3246-B372-8D4F70B7C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740" y="1304764"/>
            <a:ext cx="10058400" cy="56274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60CFCB-CC75-CB49-B4E5-EEB898AD231E}"/>
              </a:ext>
            </a:extLst>
          </p:cNvPr>
          <p:cNvGrpSpPr/>
          <p:nvPr/>
        </p:nvGrpSpPr>
        <p:grpSpPr>
          <a:xfrm>
            <a:off x="8508268" y="1268760"/>
            <a:ext cx="3240360" cy="954107"/>
            <a:chOff x="8508268" y="1268760"/>
            <a:chExt cx="3240360" cy="9541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0BABF9-19C0-0C45-BBE2-4370B292B010}"/>
                </a:ext>
              </a:extLst>
            </p:cNvPr>
            <p:cNvSpPr/>
            <p:nvPr/>
          </p:nvSpPr>
          <p:spPr>
            <a:xfrm>
              <a:off x="9247316" y="1268760"/>
              <a:ext cx="25013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Moduł składania zgłoszeń, raportowania błędów do analizy przez pracowników Helpdesk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7DF320D-1371-2E4D-BB5F-6A87794ED58C}"/>
                </a:ext>
              </a:extLst>
            </p:cNvPr>
            <p:cNvSpPr/>
            <p:nvPr/>
          </p:nvSpPr>
          <p:spPr>
            <a:xfrm>
              <a:off x="8508268" y="1294250"/>
              <a:ext cx="623050" cy="6230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6586F8-C4D6-4C44-9947-445C834CA8BC}"/>
              </a:ext>
            </a:extLst>
          </p:cNvPr>
          <p:cNvGrpSpPr/>
          <p:nvPr/>
        </p:nvGrpSpPr>
        <p:grpSpPr>
          <a:xfrm>
            <a:off x="8508268" y="2439469"/>
            <a:ext cx="3240360" cy="954107"/>
            <a:chOff x="8508268" y="2439469"/>
            <a:chExt cx="3240360" cy="9541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E2C168-F52D-7043-B523-D52C30E02F54}"/>
                </a:ext>
              </a:extLst>
            </p:cNvPr>
            <p:cNvSpPr/>
            <p:nvPr/>
          </p:nvSpPr>
          <p:spPr>
            <a:xfrm>
              <a:off x="9247315" y="2439469"/>
              <a:ext cx="250131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Kluczowy produkt w przypadku pytań na które odpowiedzi nie zna Wirtualny Doradca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6AE00B2-650F-C84A-9562-D93BA6FC5AAC}"/>
                </a:ext>
              </a:extLst>
            </p:cNvPr>
            <p:cNvSpPr/>
            <p:nvPr/>
          </p:nvSpPr>
          <p:spPr>
            <a:xfrm>
              <a:off x="8508268" y="2464959"/>
              <a:ext cx="623050" cy="6230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6B162CA-3920-AD44-ADF7-ECF57465F104}"/>
              </a:ext>
            </a:extLst>
          </p:cNvPr>
          <p:cNvGrpSpPr/>
          <p:nvPr/>
        </p:nvGrpSpPr>
        <p:grpSpPr>
          <a:xfrm>
            <a:off x="8508268" y="3573016"/>
            <a:ext cx="3363446" cy="954107"/>
            <a:chOff x="8508268" y="3573016"/>
            <a:chExt cx="3363446" cy="95410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24DEAA-3C2F-E848-9B45-09A52BE70AEC}"/>
                </a:ext>
              </a:extLst>
            </p:cNvPr>
            <p:cNvSpPr/>
            <p:nvPr/>
          </p:nvSpPr>
          <p:spPr>
            <a:xfrm>
              <a:off x="9247315" y="3573016"/>
              <a:ext cx="26243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Helpdesk pozwala monitorować status zgłoszenia i informuje użytkownika o jego rozwiązaniu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A4D79B-7923-C843-80B1-1A8530907FB0}"/>
                </a:ext>
              </a:extLst>
            </p:cNvPr>
            <p:cNvSpPr/>
            <p:nvPr/>
          </p:nvSpPr>
          <p:spPr>
            <a:xfrm>
              <a:off x="8508268" y="3598506"/>
              <a:ext cx="623050" cy="62305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5BB31FC-7699-9741-A1B6-78B45DA832CC}"/>
              </a:ext>
            </a:extLst>
          </p:cNvPr>
          <p:cNvGrpSpPr/>
          <p:nvPr/>
        </p:nvGrpSpPr>
        <p:grpSpPr>
          <a:xfrm>
            <a:off x="8508268" y="4761148"/>
            <a:ext cx="3363446" cy="954107"/>
            <a:chOff x="8508268" y="4761148"/>
            <a:chExt cx="3363446" cy="9541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61EBDA-D5CC-4B4F-AEB5-9287641065E7}"/>
                </a:ext>
              </a:extLst>
            </p:cNvPr>
            <p:cNvSpPr/>
            <p:nvPr/>
          </p:nvSpPr>
          <p:spPr>
            <a:xfrm>
              <a:off x="9247315" y="4761148"/>
              <a:ext cx="26243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Dzięki analizie zgłoszeń, pozwoli wskazać najbardziej problematyczne miejsca w systemie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CD51FC-D358-E647-A5B6-818BE803C260}"/>
                </a:ext>
              </a:extLst>
            </p:cNvPr>
            <p:cNvSpPr/>
            <p:nvPr/>
          </p:nvSpPr>
          <p:spPr>
            <a:xfrm>
              <a:off x="8508268" y="4786638"/>
              <a:ext cx="623050" cy="6230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</p:grpSp>
      <p:pic>
        <p:nvPicPr>
          <p:cNvPr id="14" name="Obraz 2">
            <a:extLst>
              <a:ext uri="{FF2B5EF4-FFF2-40B4-BE49-F238E27FC236}">
                <a16:creationId xmlns:a16="http://schemas.microsoft.com/office/drawing/2014/main" id="{525F712A-0F6E-42A7-AE6B-85834C2CD2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27" y="240280"/>
            <a:ext cx="1224136" cy="65915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F6AD08D-3A84-4B31-919E-69195F2DE6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9493" b="19493"/>
          <a:stretch/>
        </p:blipFill>
        <p:spPr>
          <a:xfrm>
            <a:off x="1451484" y="899430"/>
            <a:ext cx="6192688" cy="37034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CBBE8F5-D8D9-4EBD-9966-F60228DD6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133" y="3428467"/>
            <a:ext cx="5742386" cy="196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az 19" descr="logo zsun - stopka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" y="6298575"/>
            <a:ext cx="4827508" cy="5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az 21" descr="logo zsun - stopka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476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838" y="279961"/>
            <a:ext cx="10728325" cy="817561"/>
          </a:xfrm>
        </p:spPr>
        <p:txBody>
          <a:bodyPr lIns="0" tIns="46800" rIns="0"/>
          <a:lstStyle/>
          <a:p>
            <a:pPr algn="l"/>
            <a:r>
              <a:rPr lang="pl-PL" dirty="0"/>
              <a:t>Intuicyjny dla użytkowników, wspomagający operatorów</a:t>
            </a:r>
            <a:endParaRPr lang="en-US" dirty="0"/>
          </a:p>
        </p:txBody>
      </p:sp>
      <p:pic>
        <p:nvPicPr>
          <p:cNvPr id="14" name="Obraz 2">
            <a:extLst>
              <a:ext uri="{FF2B5EF4-FFF2-40B4-BE49-F238E27FC236}">
                <a16:creationId xmlns:a16="http://schemas.microsoft.com/office/drawing/2014/main" id="{525F712A-0F6E-42A7-AE6B-85834C2CD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27" y="240280"/>
            <a:ext cx="1224136" cy="659150"/>
          </a:xfrm>
          <a:prstGeom prst="rect">
            <a:avLst/>
          </a:prstGeom>
        </p:spPr>
      </p:pic>
      <p:sp>
        <p:nvSpPr>
          <p:cNvPr id="20" name="Rectangle 18">
            <a:extLst>
              <a:ext uri="{FF2B5EF4-FFF2-40B4-BE49-F238E27FC236}">
                <a16:creationId xmlns:a16="http://schemas.microsoft.com/office/drawing/2014/main" id="{EF24DEAA-3C2F-E848-9B45-09A52BE70AEC}"/>
              </a:ext>
            </a:extLst>
          </p:cNvPr>
          <p:cNvSpPr/>
          <p:nvPr/>
        </p:nvSpPr>
        <p:spPr>
          <a:xfrm>
            <a:off x="4161770" y="1092986"/>
            <a:ext cx="7766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Łatwe logowanie pozwala na zadanie pytania przez użytkowników pracujących już w systemie ZSUN OSF jak i tym, który nie posiadają jeszcze konta systemowego.</a:t>
            </a:r>
          </a:p>
        </p:txBody>
      </p:sp>
      <p:pic>
        <p:nvPicPr>
          <p:cNvPr id="23" name="Picture 2" descr="C:\Users\mwaniewska\Desktop\helpdesk screeny\2018-10-05_08h40_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36" y="1154519"/>
            <a:ext cx="6605264" cy="52883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EF24DEAA-3C2F-E848-9B45-09A52BE70AEC}"/>
              </a:ext>
            </a:extLst>
          </p:cNvPr>
          <p:cNvSpPr/>
          <p:nvPr/>
        </p:nvSpPr>
        <p:spPr>
          <a:xfrm>
            <a:off x="4902580" y="2086489"/>
            <a:ext cx="7026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Dzięki systemowi powiadomień, nie jest konieczne odwiedzanie aplikacji Helpdesk w celu uzyskania informacji czy nasz problem jest rozwiązany – informacja czeka na użytkownika pod jego adresem email.</a:t>
            </a: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EF24DEAA-3C2F-E848-9B45-09A52BE70AEC}"/>
              </a:ext>
            </a:extLst>
          </p:cNvPr>
          <p:cNvSpPr/>
          <p:nvPr/>
        </p:nvSpPr>
        <p:spPr>
          <a:xfrm>
            <a:off x="5368852" y="3356992"/>
            <a:ext cx="6641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>
                    <a:lumMod val="50000"/>
                  </a:schemeClr>
                </a:solidFill>
              </a:rPr>
              <a:t>Przy projektowaniu systemu zadbano o jego uniwersalność. Z helpdeskiem integrować mogą się różne aplikacje co zapewnia spójne środowisko pracy osobom odpowiadającym na pytania użytkowników. Już teraz helpdesk z powodzeniem obsługuje kilka systemów OPI PIB.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/>
          <a:srcRect t="3370" b="8388"/>
          <a:stretch/>
        </p:blipFill>
        <p:spPr>
          <a:xfrm>
            <a:off x="5800167" y="4941168"/>
            <a:ext cx="5048362" cy="1667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Obraz 8" descr="logo zsun - stopka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024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/>
        </p:nvSpPr>
        <p:spPr>
          <a:xfrm>
            <a:off x="2453190" y="2240868"/>
            <a:ext cx="7285620" cy="107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pl-PL" sz="4000" dirty="0">
                <a:solidFill>
                  <a:schemeClr val="bg1"/>
                </a:solidFill>
              </a:rPr>
              <a:t>szkolenia @opi.org.pl</a:t>
            </a:r>
          </a:p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bg1"/>
                </a:solidFill>
              </a:rPr>
              <a:t>Dział szkoleń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67408" y="1537184"/>
            <a:ext cx="2353072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1" name="Łącznik prosty 15"/>
          <p:cNvCxnSpPr/>
          <p:nvPr/>
        </p:nvCxnSpPr>
        <p:spPr>
          <a:xfrm flipH="1">
            <a:off x="3287688" y="1560043"/>
            <a:ext cx="47525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27348" y="3262202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Dziękujemy za uwagę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6652"/>
            <a:ext cx="2317068" cy="62963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5" y="1458753"/>
            <a:ext cx="1424595" cy="202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B7F69-60C4-0547-B802-2659E2479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00" y="374290"/>
            <a:ext cx="3564396" cy="572520"/>
          </a:xfrm>
          <a:prstGeom prst="rect">
            <a:avLst/>
          </a:prstGeom>
        </p:spPr>
      </p:pic>
      <p:pic>
        <p:nvPicPr>
          <p:cNvPr id="12" name="Obraz 11" descr="logo zsun - stopka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" y="6298575"/>
            <a:ext cx="4827508" cy="5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logo zsun - stopka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112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947428" y="280062"/>
            <a:ext cx="10363200" cy="81756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ZSUN 1 (OSF)</a:t>
            </a:r>
            <a:endParaRPr lang="en-US" dirty="0"/>
          </a:p>
        </p:txBody>
      </p:sp>
      <p:sp>
        <p:nvSpPr>
          <p:cNvPr id="15" name="Oval 2"/>
          <p:cNvSpPr/>
          <p:nvPr/>
        </p:nvSpPr>
        <p:spPr>
          <a:xfrm>
            <a:off x="788162" y="2688006"/>
            <a:ext cx="2580253" cy="2580251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Oval 3"/>
          <p:cNvSpPr/>
          <p:nvPr/>
        </p:nvSpPr>
        <p:spPr>
          <a:xfrm>
            <a:off x="1811524" y="1102633"/>
            <a:ext cx="2580253" cy="2580251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Oval 4"/>
          <p:cNvSpPr/>
          <p:nvPr/>
        </p:nvSpPr>
        <p:spPr>
          <a:xfrm>
            <a:off x="2777496" y="2594099"/>
            <a:ext cx="2580253" cy="2580251"/>
          </a:xfrm>
          <a:prstGeom prst="ellipse">
            <a:avLst/>
          </a:prstGeom>
          <a:solidFill>
            <a:schemeClr val="bg2">
              <a:alpha val="60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1006909" y="3868148"/>
            <a:ext cx="1872693" cy="40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pl-PL" sz="2133" dirty="0">
                <a:solidFill>
                  <a:srgbClr val="FFFFFF"/>
                </a:solidFill>
              </a:rPr>
              <a:t>Ocena</a:t>
            </a:r>
            <a:endParaRPr lang="en-US" sz="2133" dirty="0">
              <a:solidFill>
                <a:srgbClr val="FFFFFF"/>
              </a:solidFill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2165304" y="2066570"/>
            <a:ext cx="1872693" cy="71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pl-PL" sz="2133" dirty="0">
                <a:solidFill>
                  <a:srgbClr val="FFFFFF"/>
                </a:solidFill>
              </a:rPr>
              <a:t>Składanie wniosków</a:t>
            </a:r>
            <a:endParaRPr lang="en-US" sz="2133" dirty="0">
              <a:solidFill>
                <a:srgbClr val="FFFFFF"/>
              </a:solidFill>
            </a:endParaRPr>
          </a:p>
        </p:txBody>
      </p:sp>
      <p:sp>
        <p:nvSpPr>
          <p:cNvPr id="20" name="Rectangle 7"/>
          <p:cNvSpPr/>
          <p:nvPr/>
        </p:nvSpPr>
        <p:spPr>
          <a:xfrm>
            <a:off x="3287026" y="3688906"/>
            <a:ext cx="1872693" cy="71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pl-PL" sz="2133" dirty="0">
                <a:solidFill>
                  <a:srgbClr val="FFFFFF"/>
                </a:solidFill>
              </a:rPr>
              <a:t>Zarządzanie wnioskami</a:t>
            </a:r>
            <a:endParaRPr lang="en-US" sz="2133" dirty="0">
              <a:solidFill>
                <a:srgbClr val="FFFFFF"/>
              </a:solidFill>
            </a:endParaRPr>
          </a:p>
        </p:txBody>
      </p:sp>
      <p:sp>
        <p:nvSpPr>
          <p:cNvPr id="24" name="Rectangle 11"/>
          <p:cNvSpPr/>
          <p:nvPr/>
        </p:nvSpPr>
        <p:spPr>
          <a:xfrm>
            <a:off x="7503132" y="4088936"/>
            <a:ext cx="3165376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elektronizacja</a:t>
            </a:r>
            <a:endParaRPr lang="en-US" sz="1800" dirty="0"/>
          </a:p>
        </p:txBody>
      </p:sp>
      <p:sp>
        <p:nvSpPr>
          <p:cNvPr id="39" name="Rectangle 11"/>
          <p:cNvSpPr/>
          <p:nvPr/>
        </p:nvSpPr>
        <p:spPr>
          <a:xfrm>
            <a:off x="7503132" y="4493086"/>
            <a:ext cx="3165376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ujednolicenie</a:t>
            </a:r>
            <a:endParaRPr lang="en-US" sz="1800" dirty="0"/>
          </a:p>
        </p:txBody>
      </p:sp>
      <p:sp>
        <p:nvSpPr>
          <p:cNvPr id="40" name="Rectangle 11"/>
          <p:cNvSpPr/>
          <p:nvPr/>
        </p:nvSpPr>
        <p:spPr>
          <a:xfrm>
            <a:off x="7655998" y="1214748"/>
            <a:ext cx="3557301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wsparcie użytkowników</a:t>
            </a:r>
          </a:p>
          <a:p>
            <a:pPr algn="ctr">
              <a:lnSpc>
                <a:spcPct val="95000"/>
              </a:lnSpc>
            </a:pPr>
            <a:r>
              <a:rPr lang="pl-PL" sz="1800" dirty="0"/>
              <a:t>(wnioskodawców, pracowników jednostek finansujących, recenzentów)</a:t>
            </a:r>
            <a:endParaRPr lang="en-US" sz="1800" dirty="0"/>
          </a:p>
        </p:txBody>
      </p:sp>
      <p:sp>
        <p:nvSpPr>
          <p:cNvPr id="42" name="Oval 51"/>
          <p:cNvSpPr>
            <a:spLocks noChangeArrowheads="1"/>
          </p:cNvSpPr>
          <p:nvPr/>
        </p:nvSpPr>
        <p:spPr bwMode="auto">
          <a:xfrm>
            <a:off x="7284132" y="2817666"/>
            <a:ext cx="1097280" cy="1097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292" y="2798623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80" y="3032956"/>
            <a:ext cx="5857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40" y="2991656"/>
            <a:ext cx="8905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ight Arrow 19"/>
          <p:cNvSpPr/>
          <p:nvPr/>
        </p:nvSpPr>
        <p:spPr>
          <a:xfrm>
            <a:off x="-672752" y="5784996"/>
            <a:ext cx="13717524" cy="545926"/>
          </a:xfrm>
          <a:prstGeom prst="rightArrow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3" name="Freeform 13"/>
          <p:cNvSpPr>
            <a:spLocks noEditPoints="1"/>
          </p:cNvSpPr>
          <p:nvPr/>
        </p:nvSpPr>
        <p:spPr bwMode="auto">
          <a:xfrm>
            <a:off x="4026195" y="4467830"/>
            <a:ext cx="355157" cy="422155"/>
          </a:xfrm>
          <a:custGeom>
            <a:avLst/>
            <a:gdLst>
              <a:gd name="T0" fmla="*/ 113 w 415"/>
              <a:gd name="T1" fmla="*/ 190 h 493"/>
              <a:gd name="T2" fmla="*/ 208 w 415"/>
              <a:gd name="T3" fmla="*/ 275 h 493"/>
              <a:gd name="T4" fmla="*/ 208 w 415"/>
              <a:gd name="T5" fmla="*/ 275 h 493"/>
              <a:gd name="T6" fmla="*/ 208 w 415"/>
              <a:gd name="T7" fmla="*/ 275 h 493"/>
              <a:gd name="T8" fmla="*/ 303 w 415"/>
              <a:gd name="T9" fmla="*/ 190 h 493"/>
              <a:gd name="T10" fmla="*/ 324 w 415"/>
              <a:gd name="T11" fmla="*/ 165 h 493"/>
              <a:gd name="T12" fmla="*/ 315 w 415"/>
              <a:gd name="T13" fmla="*/ 132 h 493"/>
              <a:gd name="T14" fmla="*/ 209 w 415"/>
              <a:gd name="T15" fmla="*/ 0 h 493"/>
              <a:gd name="T16" fmla="*/ 208 w 415"/>
              <a:gd name="T17" fmla="*/ 0 h 493"/>
              <a:gd name="T18" fmla="*/ 207 w 415"/>
              <a:gd name="T19" fmla="*/ 0 h 493"/>
              <a:gd name="T20" fmla="*/ 101 w 415"/>
              <a:gd name="T21" fmla="*/ 132 h 493"/>
              <a:gd name="T22" fmla="*/ 91 w 415"/>
              <a:gd name="T23" fmla="*/ 165 h 493"/>
              <a:gd name="T24" fmla="*/ 113 w 415"/>
              <a:gd name="T25" fmla="*/ 190 h 493"/>
              <a:gd name="T26" fmla="*/ 153 w 415"/>
              <a:gd name="T27" fmla="*/ 91 h 493"/>
              <a:gd name="T28" fmla="*/ 158 w 415"/>
              <a:gd name="T29" fmla="*/ 111 h 493"/>
              <a:gd name="T30" fmla="*/ 193 w 415"/>
              <a:gd name="T31" fmla="*/ 83 h 493"/>
              <a:gd name="T32" fmla="*/ 295 w 415"/>
              <a:gd name="T33" fmla="*/ 134 h 493"/>
              <a:gd name="T34" fmla="*/ 294 w 415"/>
              <a:gd name="T35" fmla="*/ 142 h 493"/>
              <a:gd name="T36" fmla="*/ 208 w 415"/>
              <a:gd name="T37" fmla="*/ 255 h 493"/>
              <a:gd name="T38" fmla="*/ 123 w 415"/>
              <a:gd name="T39" fmla="*/ 147 h 493"/>
              <a:gd name="T40" fmla="*/ 153 w 415"/>
              <a:gd name="T41" fmla="*/ 91 h 493"/>
              <a:gd name="T42" fmla="*/ 364 w 415"/>
              <a:gd name="T43" fmla="*/ 292 h 493"/>
              <a:gd name="T44" fmla="*/ 288 w 415"/>
              <a:gd name="T45" fmla="*/ 259 h 493"/>
              <a:gd name="T46" fmla="*/ 208 w 415"/>
              <a:gd name="T47" fmla="*/ 297 h 493"/>
              <a:gd name="T48" fmla="*/ 208 w 415"/>
              <a:gd name="T49" fmla="*/ 297 h 493"/>
              <a:gd name="T50" fmla="*/ 127 w 415"/>
              <a:gd name="T51" fmla="*/ 259 h 493"/>
              <a:gd name="T52" fmla="*/ 51 w 415"/>
              <a:gd name="T53" fmla="*/ 292 h 493"/>
              <a:gd name="T54" fmla="*/ 0 w 415"/>
              <a:gd name="T55" fmla="*/ 459 h 493"/>
              <a:gd name="T56" fmla="*/ 10 w 415"/>
              <a:gd name="T57" fmla="*/ 483 h 493"/>
              <a:gd name="T58" fmla="*/ 34 w 415"/>
              <a:gd name="T59" fmla="*/ 493 h 493"/>
              <a:gd name="T60" fmla="*/ 381 w 415"/>
              <a:gd name="T61" fmla="*/ 493 h 493"/>
              <a:gd name="T62" fmla="*/ 405 w 415"/>
              <a:gd name="T63" fmla="*/ 483 h 493"/>
              <a:gd name="T64" fmla="*/ 415 w 415"/>
              <a:gd name="T65" fmla="*/ 459 h 493"/>
              <a:gd name="T66" fmla="*/ 364 w 415"/>
              <a:gd name="T67" fmla="*/ 292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5" h="493">
                <a:moveTo>
                  <a:pt x="113" y="190"/>
                </a:moveTo>
                <a:cubicBezTo>
                  <a:pt x="141" y="275"/>
                  <a:pt x="206" y="275"/>
                  <a:pt x="208" y="275"/>
                </a:cubicBezTo>
                <a:cubicBezTo>
                  <a:pt x="208" y="275"/>
                  <a:pt x="208" y="275"/>
                  <a:pt x="208" y="275"/>
                </a:cubicBezTo>
                <a:cubicBezTo>
                  <a:pt x="208" y="275"/>
                  <a:pt x="208" y="275"/>
                  <a:pt x="208" y="275"/>
                </a:cubicBezTo>
                <a:cubicBezTo>
                  <a:pt x="210" y="275"/>
                  <a:pt x="275" y="275"/>
                  <a:pt x="303" y="190"/>
                </a:cubicBezTo>
                <a:cubicBezTo>
                  <a:pt x="307" y="189"/>
                  <a:pt x="317" y="184"/>
                  <a:pt x="324" y="165"/>
                </a:cubicBezTo>
                <a:cubicBezTo>
                  <a:pt x="332" y="143"/>
                  <a:pt x="318" y="134"/>
                  <a:pt x="315" y="132"/>
                </a:cubicBezTo>
                <a:cubicBezTo>
                  <a:pt x="326" y="3"/>
                  <a:pt x="220" y="0"/>
                  <a:pt x="209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0"/>
                  <a:pt x="208" y="0"/>
                  <a:pt x="207" y="0"/>
                </a:cubicBezTo>
                <a:cubicBezTo>
                  <a:pt x="196" y="0"/>
                  <a:pt x="90" y="3"/>
                  <a:pt x="101" y="132"/>
                </a:cubicBezTo>
                <a:cubicBezTo>
                  <a:pt x="98" y="134"/>
                  <a:pt x="84" y="143"/>
                  <a:pt x="91" y="165"/>
                </a:cubicBezTo>
                <a:cubicBezTo>
                  <a:pt x="98" y="184"/>
                  <a:pt x="109" y="189"/>
                  <a:pt x="113" y="190"/>
                </a:cubicBezTo>
                <a:close/>
                <a:moveTo>
                  <a:pt x="153" y="91"/>
                </a:moveTo>
                <a:cubicBezTo>
                  <a:pt x="153" y="91"/>
                  <a:pt x="158" y="98"/>
                  <a:pt x="158" y="111"/>
                </a:cubicBezTo>
                <a:cubicBezTo>
                  <a:pt x="158" y="111"/>
                  <a:pt x="177" y="108"/>
                  <a:pt x="193" y="83"/>
                </a:cubicBezTo>
                <a:cubicBezTo>
                  <a:pt x="193" y="83"/>
                  <a:pt x="231" y="128"/>
                  <a:pt x="295" y="134"/>
                </a:cubicBezTo>
                <a:cubicBezTo>
                  <a:pt x="294" y="137"/>
                  <a:pt x="294" y="139"/>
                  <a:pt x="294" y="142"/>
                </a:cubicBezTo>
                <a:cubicBezTo>
                  <a:pt x="279" y="253"/>
                  <a:pt x="211" y="255"/>
                  <a:pt x="208" y="255"/>
                </a:cubicBezTo>
                <a:cubicBezTo>
                  <a:pt x="205" y="255"/>
                  <a:pt x="139" y="253"/>
                  <a:pt x="123" y="147"/>
                </a:cubicBezTo>
                <a:cubicBezTo>
                  <a:pt x="124" y="134"/>
                  <a:pt x="130" y="110"/>
                  <a:pt x="153" y="91"/>
                </a:cubicBezTo>
                <a:close/>
                <a:moveTo>
                  <a:pt x="364" y="292"/>
                </a:moveTo>
                <a:cubicBezTo>
                  <a:pt x="344" y="273"/>
                  <a:pt x="316" y="264"/>
                  <a:pt x="288" y="259"/>
                </a:cubicBezTo>
                <a:cubicBezTo>
                  <a:pt x="253" y="297"/>
                  <a:pt x="211" y="297"/>
                  <a:pt x="208" y="297"/>
                </a:cubicBezTo>
                <a:cubicBezTo>
                  <a:pt x="208" y="297"/>
                  <a:pt x="208" y="297"/>
                  <a:pt x="208" y="297"/>
                </a:cubicBezTo>
                <a:cubicBezTo>
                  <a:pt x="205" y="297"/>
                  <a:pt x="163" y="297"/>
                  <a:pt x="127" y="259"/>
                </a:cubicBezTo>
                <a:cubicBezTo>
                  <a:pt x="100" y="264"/>
                  <a:pt x="71" y="273"/>
                  <a:pt x="51" y="292"/>
                </a:cubicBezTo>
                <a:cubicBezTo>
                  <a:pt x="7" y="333"/>
                  <a:pt x="1" y="386"/>
                  <a:pt x="0" y="459"/>
                </a:cubicBezTo>
                <a:cubicBezTo>
                  <a:pt x="0" y="468"/>
                  <a:pt x="3" y="476"/>
                  <a:pt x="10" y="483"/>
                </a:cubicBezTo>
                <a:cubicBezTo>
                  <a:pt x="16" y="489"/>
                  <a:pt x="25" y="493"/>
                  <a:pt x="34" y="493"/>
                </a:cubicBezTo>
                <a:cubicBezTo>
                  <a:pt x="381" y="493"/>
                  <a:pt x="381" y="493"/>
                  <a:pt x="381" y="493"/>
                </a:cubicBezTo>
                <a:cubicBezTo>
                  <a:pt x="390" y="493"/>
                  <a:pt x="399" y="489"/>
                  <a:pt x="405" y="483"/>
                </a:cubicBezTo>
                <a:cubicBezTo>
                  <a:pt x="412" y="476"/>
                  <a:pt x="415" y="468"/>
                  <a:pt x="415" y="459"/>
                </a:cubicBezTo>
                <a:cubicBezTo>
                  <a:pt x="414" y="386"/>
                  <a:pt x="409" y="333"/>
                  <a:pt x="364" y="2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 sz="3200" dirty="0"/>
          </a:p>
        </p:txBody>
      </p:sp>
      <p:sp>
        <p:nvSpPr>
          <p:cNvPr id="54" name="Freeform 13"/>
          <p:cNvSpPr>
            <a:spLocks noEditPoints="1"/>
          </p:cNvSpPr>
          <p:nvPr/>
        </p:nvSpPr>
        <p:spPr bwMode="auto">
          <a:xfrm>
            <a:off x="2924071" y="1498057"/>
            <a:ext cx="355157" cy="422155"/>
          </a:xfrm>
          <a:custGeom>
            <a:avLst/>
            <a:gdLst>
              <a:gd name="T0" fmla="*/ 113 w 415"/>
              <a:gd name="T1" fmla="*/ 190 h 493"/>
              <a:gd name="T2" fmla="*/ 208 w 415"/>
              <a:gd name="T3" fmla="*/ 275 h 493"/>
              <a:gd name="T4" fmla="*/ 208 w 415"/>
              <a:gd name="T5" fmla="*/ 275 h 493"/>
              <a:gd name="T6" fmla="*/ 208 w 415"/>
              <a:gd name="T7" fmla="*/ 275 h 493"/>
              <a:gd name="T8" fmla="*/ 303 w 415"/>
              <a:gd name="T9" fmla="*/ 190 h 493"/>
              <a:gd name="T10" fmla="*/ 324 w 415"/>
              <a:gd name="T11" fmla="*/ 165 h 493"/>
              <a:gd name="T12" fmla="*/ 315 w 415"/>
              <a:gd name="T13" fmla="*/ 132 h 493"/>
              <a:gd name="T14" fmla="*/ 209 w 415"/>
              <a:gd name="T15" fmla="*/ 0 h 493"/>
              <a:gd name="T16" fmla="*/ 208 w 415"/>
              <a:gd name="T17" fmla="*/ 0 h 493"/>
              <a:gd name="T18" fmla="*/ 207 w 415"/>
              <a:gd name="T19" fmla="*/ 0 h 493"/>
              <a:gd name="T20" fmla="*/ 101 w 415"/>
              <a:gd name="T21" fmla="*/ 132 h 493"/>
              <a:gd name="T22" fmla="*/ 91 w 415"/>
              <a:gd name="T23" fmla="*/ 165 h 493"/>
              <a:gd name="T24" fmla="*/ 113 w 415"/>
              <a:gd name="T25" fmla="*/ 190 h 493"/>
              <a:gd name="T26" fmla="*/ 153 w 415"/>
              <a:gd name="T27" fmla="*/ 91 h 493"/>
              <a:gd name="T28" fmla="*/ 158 w 415"/>
              <a:gd name="T29" fmla="*/ 111 h 493"/>
              <a:gd name="T30" fmla="*/ 193 w 415"/>
              <a:gd name="T31" fmla="*/ 83 h 493"/>
              <a:gd name="T32" fmla="*/ 295 w 415"/>
              <a:gd name="T33" fmla="*/ 134 h 493"/>
              <a:gd name="T34" fmla="*/ 294 w 415"/>
              <a:gd name="T35" fmla="*/ 142 h 493"/>
              <a:gd name="T36" fmla="*/ 208 w 415"/>
              <a:gd name="T37" fmla="*/ 255 h 493"/>
              <a:gd name="T38" fmla="*/ 123 w 415"/>
              <a:gd name="T39" fmla="*/ 147 h 493"/>
              <a:gd name="T40" fmla="*/ 153 w 415"/>
              <a:gd name="T41" fmla="*/ 91 h 493"/>
              <a:gd name="T42" fmla="*/ 364 w 415"/>
              <a:gd name="T43" fmla="*/ 292 h 493"/>
              <a:gd name="T44" fmla="*/ 288 w 415"/>
              <a:gd name="T45" fmla="*/ 259 h 493"/>
              <a:gd name="T46" fmla="*/ 208 w 415"/>
              <a:gd name="T47" fmla="*/ 297 h 493"/>
              <a:gd name="T48" fmla="*/ 208 w 415"/>
              <a:gd name="T49" fmla="*/ 297 h 493"/>
              <a:gd name="T50" fmla="*/ 127 w 415"/>
              <a:gd name="T51" fmla="*/ 259 h 493"/>
              <a:gd name="T52" fmla="*/ 51 w 415"/>
              <a:gd name="T53" fmla="*/ 292 h 493"/>
              <a:gd name="T54" fmla="*/ 0 w 415"/>
              <a:gd name="T55" fmla="*/ 459 h 493"/>
              <a:gd name="T56" fmla="*/ 10 w 415"/>
              <a:gd name="T57" fmla="*/ 483 h 493"/>
              <a:gd name="T58" fmla="*/ 34 w 415"/>
              <a:gd name="T59" fmla="*/ 493 h 493"/>
              <a:gd name="T60" fmla="*/ 381 w 415"/>
              <a:gd name="T61" fmla="*/ 493 h 493"/>
              <a:gd name="T62" fmla="*/ 405 w 415"/>
              <a:gd name="T63" fmla="*/ 483 h 493"/>
              <a:gd name="T64" fmla="*/ 415 w 415"/>
              <a:gd name="T65" fmla="*/ 459 h 493"/>
              <a:gd name="T66" fmla="*/ 364 w 415"/>
              <a:gd name="T67" fmla="*/ 292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5" h="493">
                <a:moveTo>
                  <a:pt x="113" y="190"/>
                </a:moveTo>
                <a:cubicBezTo>
                  <a:pt x="141" y="275"/>
                  <a:pt x="206" y="275"/>
                  <a:pt x="208" y="275"/>
                </a:cubicBezTo>
                <a:cubicBezTo>
                  <a:pt x="208" y="275"/>
                  <a:pt x="208" y="275"/>
                  <a:pt x="208" y="275"/>
                </a:cubicBezTo>
                <a:cubicBezTo>
                  <a:pt x="208" y="275"/>
                  <a:pt x="208" y="275"/>
                  <a:pt x="208" y="275"/>
                </a:cubicBezTo>
                <a:cubicBezTo>
                  <a:pt x="210" y="275"/>
                  <a:pt x="275" y="275"/>
                  <a:pt x="303" y="190"/>
                </a:cubicBezTo>
                <a:cubicBezTo>
                  <a:pt x="307" y="189"/>
                  <a:pt x="317" y="184"/>
                  <a:pt x="324" y="165"/>
                </a:cubicBezTo>
                <a:cubicBezTo>
                  <a:pt x="332" y="143"/>
                  <a:pt x="318" y="134"/>
                  <a:pt x="315" y="132"/>
                </a:cubicBezTo>
                <a:cubicBezTo>
                  <a:pt x="326" y="3"/>
                  <a:pt x="220" y="0"/>
                  <a:pt x="209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0"/>
                  <a:pt x="208" y="0"/>
                  <a:pt x="207" y="0"/>
                </a:cubicBezTo>
                <a:cubicBezTo>
                  <a:pt x="196" y="0"/>
                  <a:pt x="90" y="3"/>
                  <a:pt x="101" y="132"/>
                </a:cubicBezTo>
                <a:cubicBezTo>
                  <a:pt x="98" y="134"/>
                  <a:pt x="84" y="143"/>
                  <a:pt x="91" y="165"/>
                </a:cubicBezTo>
                <a:cubicBezTo>
                  <a:pt x="98" y="184"/>
                  <a:pt x="109" y="189"/>
                  <a:pt x="113" y="190"/>
                </a:cubicBezTo>
                <a:close/>
                <a:moveTo>
                  <a:pt x="153" y="91"/>
                </a:moveTo>
                <a:cubicBezTo>
                  <a:pt x="153" y="91"/>
                  <a:pt x="158" y="98"/>
                  <a:pt x="158" y="111"/>
                </a:cubicBezTo>
                <a:cubicBezTo>
                  <a:pt x="158" y="111"/>
                  <a:pt x="177" y="108"/>
                  <a:pt x="193" y="83"/>
                </a:cubicBezTo>
                <a:cubicBezTo>
                  <a:pt x="193" y="83"/>
                  <a:pt x="231" y="128"/>
                  <a:pt x="295" y="134"/>
                </a:cubicBezTo>
                <a:cubicBezTo>
                  <a:pt x="294" y="137"/>
                  <a:pt x="294" y="139"/>
                  <a:pt x="294" y="142"/>
                </a:cubicBezTo>
                <a:cubicBezTo>
                  <a:pt x="279" y="253"/>
                  <a:pt x="211" y="255"/>
                  <a:pt x="208" y="255"/>
                </a:cubicBezTo>
                <a:cubicBezTo>
                  <a:pt x="205" y="255"/>
                  <a:pt x="139" y="253"/>
                  <a:pt x="123" y="147"/>
                </a:cubicBezTo>
                <a:cubicBezTo>
                  <a:pt x="124" y="134"/>
                  <a:pt x="130" y="110"/>
                  <a:pt x="153" y="91"/>
                </a:cubicBezTo>
                <a:close/>
                <a:moveTo>
                  <a:pt x="364" y="292"/>
                </a:moveTo>
                <a:cubicBezTo>
                  <a:pt x="344" y="273"/>
                  <a:pt x="316" y="264"/>
                  <a:pt x="288" y="259"/>
                </a:cubicBezTo>
                <a:cubicBezTo>
                  <a:pt x="253" y="297"/>
                  <a:pt x="211" y="297"/>
                  <a:pt x="208" y="297"/>
                </a:cubicBezTo>
                <a:cubicBezTo>
                  <a:pt x="208" y="297"/>
                  <a:pt x="208" y="297"/>
                  <a:pt x="208" y="297"/>
                </a:cubicBezTo>
                <a:cubicBezTo>
                  <a:pt x="205" y="297"/>
                  <a:pt x="163" y="297"/>
                  <a:pt x="127" y="259"/>
                </a:cubicBezTo>
                <a:cubicBezTo>
                  <a:pt x="100" y="264"/>
                  <a:pt x="71" y="273"/>
                  <a:pt x="51" y="292"/>
                </a:cubicBezTo>
                <a:cubicBezTo>
                  <a:pt x="7" y="333"/>
                  <a:pt x="1" y="386"/>
                  <a:pt x="0" y="459"/>
                </a:cubicBezTo>
                <a:cubicBezTo>
                  <a:pt x="0" y="468"/>
                  <a:pt x="3" y="476"/>
                  <a:pt x="10" y="483"/>
                </a:cubicBezTo>
                <a:cubicBezTo>
                  <a:pt x="16" y="489"/>
                  <a:pt x="25" y="493"/>
                  <a:pt x="34" y="493"/>
                </a:cubicBezTo>
                <a:cubicBezTo>
                  <a:pt x="381" y="493"/>
                  <a:pt x="381" y="493"/>
                  <a:pt x="381" y="493"/>
                </a:cubicBezTo>
                <a:cubicBezTo>
                  <a:pt x="390" y="493"/>
                  <a:pt x="399" y="489"/>
                  <a:pt x="405" y="483"/>
                </a:cubicBezTo>
                <a:cubicBezTo>
                  <a:pt x="412" y="476"/>
                  <a:pt x="415" y="468"/>
                  <a:pt x="415" y="459"/>
                </a:cubicBezTo>
                <a:cubicBezTo>
                  <a:pt x="414" y="386"/>
                  <a:pt x="409" y="333"/>
                  <a:pt x="364" y="29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 sz="3200" dirty="0"/>
          </a:p>
        </p:txBody>
      </p:sp>
      <p:sp>
        <p:nvSpPr>
          <p:cNvPr id="55" name="Freeform 13"/>
          <p:cNvSpPr>
            <a:spLocks noEditPoints="1"/>
          </p:cNvSpPr>
          <p:nvPr/>
        </p:nvSpPr>
        <p:spPr bwMode="auto">
          <a:xfrm>
            <a:off x="1724852" y="4440871"/>
            <a:ext cx="355157" cy="422155"/>
          </a:xfrm>
          <a:custGeom>
            <a:avLst/>
            <a:gdLst>
              <a:gd name="T0" fmla="*/ 113 w 415"/>
              <a:gd name="T1" fmla="*/ 190 h 493"/>
              <a:gd name="T2" fmla="*/ 208 w 415"/>
              <a:gd name="T3" fmla="*/ 275 h 493"/>
              <a:gd name="T4" fmla="*/ 208 w 415"/>
              <a:gd name="T5" fmla="*/ 275 h 493"/>
              <a:gd name="T6" fmla="*/ 208 w 415"/>
              <a:gd name="T7" fmla="*/ 275 h 493"/>
              <a:gd name="T8" fmla="*/ 303 w 415"/>
              <a:gd name="T9" fmla="*/ 190 h 493"/>
              <a:gd name="T10" fmla="*/ 324 w 415"/>
              <a:gd name="T11" fmla="*/ 165 h 493"/>
              <a:gd name="T12" fmla="*/ 315 w 415"/>
              <a:gd name="T13" fmla="*/ 132 h 493"/>
              <a:gd name="T14" fmla="*/ 209 w 415"/>
              <a:gd name="T15" fmla="*/ 0 h 493"/>
              <a:gd name="T16" fmla="*/ 208 w 415"/>
              <a:gd name="T17" fmla="*/ 0 h 493"/>
              <a:gd name="T18" fmla="*/ 207 w 415"/>
              <a:gd name="T19" fmla="*/ 0 h 493"/>
              <a:gd name="T20" fmla="*/ 101 w 415"/>
              <a:gd name="T21" fmla="*/ 132 h 493"/>
              <a:gd name="T22" fmla="*/ 91 w 415"/>
              <a:gd name="T23" fmla="*/ 165 h 493"/>
              <a:gd name="T24" fmla="*/ 113 w 415"/>
              <a:gd name="T25" fmla="*/ 190 h 493"/>
              <a:gd name="T26" fmla="*/ 153 w 415"/>
              <a:gd name="T27" fmla="*/ 91 h 493"/>
              <a:gd name="T28" fmla="*/ 158 w 415"/>
              <a:gd name="T29" fmla="*/ 111 h 493"/>
              <a:gd name="T30" fmla="*/ 193 w 415"/>
              <a:gd name="T31" fmla="*/ 83 h 493"/>
              <a:gd name="T32" fmla="*/ 295 w 415"/>
              <a:gd name="T33" fmla="*/ 134 h 493"/>
              <a:gd name="T34" fmla="*/ 294 w 415"/>
              <a:gd name="T35" fmla="*/ 142 h 493"/>
              <a:gd name="T36" fmla="*/ 208 w 415"/>
              <a:gd name="T37" fmla="*/ 255 h 493"/>
              <a:gd name="T38" fmla="*/ 123 w 415"/>
              <a:gd name="T39" fmla="*/ 147 h 493"/>
              <a:gd name="T40" fmla="*/ 153 w 415"/>
              <a:gd name="T41" fmla="*/ 91 h 493"/>
              <a:gd name="T42" fmla="*/ 364 w 415"/>
              <a:gd name="T43" fmla="*/ 292 h 493"/>
              <a:gd name="T44" fmla="*/ 288 w 415"/>
              <a:gd name="T45" fmla="*/ 259 h 493"/>
              <a:gd name="T46" fmla="*/ 208 w 415"/>
              <a:gd name="T47" fmla="*/ 297 h 493"/>
              <a:gd name="T48" fmla="*/ 208 w 415"/>
              <a:gd name="T49" fmla="*/ 297 h 493"/>
              <a:gd name="T50" fmla="*/ 127 w 415"/>
              <a:gd name="T51" fmla="*/ 259 h 493"/>
              <a:gd name="T52" fmla="*/ 51 w 415"/>
              <a:gd name="T53" fmla="*/ 292 h 493"/>
              <a:gd name="T54" fmla="*/ 0 w 415"/>
              <a:gd name="T55" fmla="*/ 459 h 493"/>
              <a:gd name="T56" fmla="*/ 10 w 415"/>
              <a:gd name="T57" fmla="*/ 483 h 493"/>
              <a:gd name="T58" fmla="*/ 34 w 415"/>
              <a:gd name="T59" fmla="*/ 493 h 493"/>
              <a:gd name="T60" fmla="*/ 381 w 415"/>
              <a:gd name="T61" fmla="*/ 493 h 493"/>
              <a:gd name="T62" fmla="*/ 405 w 415"/>
              <a:gd name="T63" fmla="*/ 483 h 493"/>
              <a:gd name="T64" fmla="*/ 415 w 415"/>
              <a:gd name="T65" fmla="*/ 459 h 493"/>
              <a:gd name="T66" fmla="*/ 364 w 415"/>
              <a:gd name="T67" fmla="*/ 292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5" h="493">
                <a:moveTo>
                  <a:pt x="113" y="190"/>
                </a:moveTo>
                <a:cubicBezTo>
                  <a:pt x="141" y="275"/>
                  <a:pt x="206" y="275"/>
                  <a:pt x="208" y="275"/>
                </a:cubicBezTo>
                <a:cubicBezTo>
                  <a:pt x="208" y="275"/>
                  <a:pt x="208" y="275"/>
                  <a:pt x="208" y="275"/>
                </a:cubicBezTo>
                <a:cubicBezTo>
                  <a:pt x="208" y="275"/>
                  <a:pt x="208" y="275"/>
                  <a:pt x="208" y="275"/>
                </a:cubicBezTo>
                <a:cubicBezTo>
                  <a:pt x="210" y="275"/>
                  <a:pt x="275" y="275"/>
                  <a:pt x="303" y="190"/>
                </a:cubicBezTo>
                <a:cubicBezTo>
                  <a:pt x="307" y="189"/>
                  <a:pt x="317" y="184"/>
                  <a:pt x="324" y="165"/>
                </a:cubicBezTo>
                <a:cubicBezTo>
                  <a:pt x="332" y="143"/>
                  <a:pt x="318" y="134"/>
                  <a:pt x="315" y="132"/>
                </a:cubicBezTo>
                <a:cubicBezTo>
                  <a:pt x="326" y="3"/>
                  <a:pt x="220" y="0"/>
                  <a:pt x="209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0"/>
                  <a:pt x="208" y="0"/>
                  <a:pt x="207" y="0"/>
                </a:cubicBezTo>
                <a:cubicBezTo>
                  <a:pt x="196" y="0"/>
                  <a:pt x="90" y="3"/>
                  <a:pt x="101" y="132"/>
                </a:cubicBezTo>
                <a:cubicBezTo>
                  <a:pt x="98" y="134"/>
                  <a:pt x="84" y="143"/>
                  <a:pt x="91" y="165"/>
                </a:cubicBezTo>
                <a:cubicBezTo>
                  <a:pt x="98" y="184"/>
                  <a:pt x="109" y="189"/>
                  <a:pt x="113" y="190"/>
                </a:cubicBezTo>
                <a:close/>
                <a:moveTo>
                  <a:pt x="153" y="91"/>
                </a:moveTo>
                <a:cubicBezTo>
                  <a:pt x="153" y="91"/>
                  <a:pt x="158" y="98"/>
                  <a:pt x="158" y="111"/>
                </a:cubicBezTo>
                <a:cubicBezTo>
                  <a:pt x="158" y="111"/>
                  <a:pt x="177" y="108"/>
                  <a:pt x="193" y="83"/>
                </a:cubicBezTo>
                <a:cubicBezTo>
                  <a:pt x="193" y="83"/>
                  <a:pt x="231" y="128"/>
                  <a:pt x="295" y="134"/>
                </a:cubicBezTo>
                <a:cubicBezTo>
                  <a:pt x="294" y="137"/>
                  <a:pt x="294" y="139"/>
                  <a:pt x="294" y="142"/>
                </a:cubicBezTo>
                <a:cubicBezTo>
                  <a:pt x="279" y="253"/>
                  <a:pt x="211" y="255"/>
                  <a:pt x="208" y="255"/>
                </a:cubicBezTo>
                <a:cubicBezTo>
                  <a:pt x="205" y="255"/>
                  <a:pt x="139" y="253"/>
                  <a:pt x="123" y="147"/>
                </a:cubicBezTo>
                <a:cubicBezTo>
                  <a:pt x="124" y="134"/>
                  <a:pt x="130" y="110"/>
                  <a:pt x="153" y="91"/>
                </a:cubicBezTo>
                <a:close/>
                <a:moveTo>
                  <a:pt x="364" y="292"/>
                </a:moveTo>
                <a:cubicBezTo>
                  <a:pt x="344" y="273"/>
                  <a:pt x="316" y="264"/>
                  <a:pt x="288" y="259"/>
                </a:cubicBezTo>
                <a:cubicBezTo>
                  <a:pt x="253" y="297"/>
                  <a:pt x="211" y="297"/>
                  <a:pt x="208" y="297"/>
                </a:cubicBezTo>
                <a:cubicBezTo>
                  <a:pt x="208" y="297"/>
                  <a:pt x="208" y="297"/>
                  <a:pt x="208" y="297"/>
                </a:cubicBezTo>
                <a:cubicBezTo>
                  <a:pt x="205" y="297"/>
                  <a:pt x="163" y="297"/>
                  <a:pt x="127" y="259"/>
                </a:cubicBezTo>
                <a:cubicBezTo>
                  <a:pt x="100" y="264"/>
                  <a:pt x="71" y="273"/>
                  <a:pt x="51" y="292"/>
                </a:cubicBezTo>
                <a:cubicBezTo>
                  <a:pt x="7" y="333"/>
                  <a:pt x="1" y="386"/>
                  <a:pt x="0" y="459"/>
                </a:cubicBezTo>
                <a:cubicBezTo>
                  <a:pt x="0" y="468"/>
                  <a:pt x="3" y="476"/>
                  <a:pt x="10" y="483"/>
                </a:cubicBezTo>
                <a:cubicBezTo>
                  <a:pt x="16" y="489"/>
                  <a:pt x="25" y="493"/>
                  <a:pt x="34" y="493"/>
                </a:cubicBezTo>
                <a:cubicBezTo>
                  <a:pt x="381" y="493"/>
                  <a:pt x="381" y="493"/>
                  <a:pt x="381" y="493"/>
                </a:cubicBezTo>
                <a:cubicBezTo>
                  <a:pt x="390" y="493"/>
                  <a:pt x="399" y="489"/>
                  <a:pt x="405" y="483"/>
                </a:cubicBezTo>
                <a:cubicBezTo>
                  <a:pt x="412" y="476"/>
                  <a:pt x="415" y="468"/>
                  <a:pt x="415" y="459"/>
                </a:cubicBezTo>
                <a:cubicBezTo>
                  <a:pt x="414" y="386"/>
                  <a:pt x="409" y="333"/>
                  <a:pt x="364" y="29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 sz="3200" dirty="0"/>
          </a:p>
        </p:txBody>
      </p:sp>
      <p:grpSp>
        <p:nvGrpSpPr>
          <p:cNvPr id="2" name="Grupa 1"/>
          <p:cNvGrpSpPr/>
          <p:nvPr/>
        </p:nvGrpSpPr>
        <p:grpSpPr>
          <a:xfrm>
            <a:off x="10386400" y="2816932"/>
            <a:ext cx="1096963" cy="1096963"/>
            <a:chOff x="10386400" y="2816932"/>
            <a:chExt cx="1096963" cy="109696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400" y="2816932"/>
              <a:ext cx="1096963" cy="1096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10602286" y="3090874"/>
              <a:ext cx="665190" cy="549077"/>
            </a:xfrm>
            <a:custGeom>
              <a:avLst/>
              <a:gdLst>
                <a:gd name="T0" fmla="*/ 582 w 644"/>
                <a:gd name="T1" fmla="*/ 134 h 532"/>
                <a:gd name="T2" fmla="*/ 429 w 644"/>
                <a:gd name="T3" fmla="*/ 94 h 532"/>
                <a:gd name="T4" fmla="*/ 398 w 644"/>
                <a:gd name="T5" fmla="*/ 0 h 532"/>
                <a:gd name="T6" fmla="*/ 216 w 644"/>
                <a:gd name="T7" fmla="*/ 30 h 532"/>
                <a:gd name="T8" fmla="*/ 116 w 644"/>
                <a:gd name="T9" fmla="*/ 94 h 532"/>
                <a:gd name="T10" fmla="*/ 11 w 644"/>
                <a:gd name="T11" fmla="*/ 305 h 532"/>
                <a:gd name="T12" fmla="*/ 0 w 644"/>
                <a:gd name="T13" fmla="*/ 488 h 532"/>
                <a:gd name="T14" fmla="*/ 600 w 644"/>
                <a:gd name="T15" fmla="*/ 532 h 532"/>
                <a:gd name="T16" fmla="*/ 644 w 644"/>
                <a:gd name="T17" fmla="*/ 378 h 532"/>
                <a:gd name="T18" fmla="*/ 230 w 644"/>
                <a:gd name="T19" fmla="*/ 30 h 532"/>
                <a:gd name="T20" fmla="*/ 398 w 644"/>
                <a:gd name="T21" fmla="*/ 14 h 532"/>
                <a:gd name="T22" fmla="*/ 415 w 644"/>
                <a:gd name="T23" fmla="*/ 94 h 532"/>
                <a:gd name="T24" fmla="*/ 230 w 644"/>
                <a:gd name="T25" fmla="*/ 30 h 532"/>
                <a:gd name="T26" fmla="*/ 600 w 644"/>
                <a:gd name="T27" fmla="*/ 518 h 532"/>
                <a:gd name="T28" fmla="*/ 14 w 644"/>
                <a:gd name="T29" fmla="*/ 488 h 532"/>
                <a:gd name="T30" fmla="*/ 25 w 644"/>
                <a:gd name="T31" fmla="*/ 309 h 532"/>
                <a:gd name="T32" fmla="*/ 116 w 644"/>
                <a:gd name="T33" fmla="*/ 108 h 532"/>
                <a:gd name="T34" fmla="*/ 568 w 644"/>
                <a:gd name="T35" fmla="*/ 138 h 532"/>
                <a:gd name="T36" fmla="*/ 630 w 644"/>
                <a:gd name="T37" fmla="*/ 378 h 532"/>
                <a:gd name="T38" fmla="*/ 444 w 644"/>
                <a:gd name="T39" fmla="*/ 256 h 532"/>
                <a:gd name="T40" fmla="*/ 359 w 644"/>
                <a:gd name="T41" fmla="*/ 172 h 532"/>
                <a:gd name="T42" fmla="*/ 292 w 644"/>
                <a:gd name="T43" fmla="*/ 165 h 532"/>
                <a:gd name="T44" fmla="*/ 285 w 644"/>
                <a:gd name="T45" fmla="*/ 256 h 532"/>
                <a:gd name="T46" fmla="*/ 193 w 644"/>
                <a:gd name="T47" fmla="*/ 263 h 532"/>
                <a:gd name="T48" fmla="*/ 200 w 644"/>
                <a:gd name="T49" fmla="*/ 331 h 532"/>
                <a:gd name="T50" fmla="*/ 285 w 644"/>
                <a:gd name="T51" fmla="*/ 415 h 532"/>
                <a:gd name="T52" fmla="*/ 352 w 644"/>
                <a:gd name="T53" fmla="*/ 422 h 532"/>
                <a:gd name="T54" fmla="*/ 359 w 644"/>
                <a:gd name="T55" fmla="*/ 331 h 532"/>
                <a:gd name="T56" fmla="*/ 451 w 644"/>
                <a:gd name="T57" fmla="*/ 324 h 532"/>
                <a:gd name="T58" fmla="*/ 444 w 644"/>
                <a:gd name="T59" fmla="*/ 256 h 532"/>
                <a:gd name="T60" fmla="*/ 352 w 644"/>
                <a:gd name="T61" fmla="*/ 317 h 532"/>
                <a:gd name="T62" fmla="*/ 345 w 644"/>
                <a:gd name="T63" fmla="*/ 408 h 532"/>
                <a:gd name="T64" fmla="*/ 299 w 644"/>
                <a:gd name="T65" fmla="*/ 324 h 532"/>
                <a:gd name="T66" fmla="*/ 207 w 644"/>
                <a:gd name="T67" fmla="*/ 317 h 532"/>
                <a:gd name="T68" fmla="*/ 292 w 644"/>
                <a:gd name="T69" fmla="*/ 270 h 532"/>
                <a:gd name="T70" fmla="*/ 299 w 644"/>
                <a:gd name="T71" fmla="*/ 179 h 532"/>
                <a:gd name="T72" fmla="*/ 345 w 644"/>
                <a:gd name="T73" fmla="*/ 263 h 532"/>
                <a:gd name="T74" fmla="*/ 437 w 644"/>
                <a:gd name="T75" fmla="*/ 2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4" h="532">
                  <a:moveTo>
                    <a:pt x="633" y="305"/>
                  </a:moveTo>
                  <a:cubicBezTo>
                    <a:pt x="582" y="134"/>
                    <a:pt x="582" y="134"/>
                    <a:pt x="582" y="134"/>
                  </a:cubicBezTo>
                  <a:cubicBezTo>
                    <a:pt x="575" y="112"/>
                    <a:pt x="551" y="94"/>
                    <a:pt x="528" y="94"/>
                  </a:cubicBezTo>
                  <a:cubicBezTo>
                    <a:pt x="429" y="94"/>
                    <a:pt x="429" y="94"/>
                    <a:pt x="429" y="94"/>
                  </a:cubicBezTo>
                  <a:cubicBezTo>
                    <a:pt x="429" y="30"/>
                    <a:pt x="429" y="30"/>
                    <a:pt x="429" y="30"/>
                  </a:cubicBezTo>
                  <a:cubicBezTo>
                    <a:pt x="429" y="14"/>
                    <a:pt x="415" y="0"/>
                    <a:pt x="398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29" y="0"/>
                    <a:pt x="216" y="14"/>
                    <a:pt x="216" y="30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116" y="94"/>
                    <a:pt x="116" y="94"/>
                    <a:pt x="116" y="94"/>
                  </a:cubicBezTo>
                  <a:cubicBezTo>
                    <a:pt x="93" y="94"/>
                    <a:pt x="69" y="112"/>
                    <a:pt x="62" y="13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5" y="325"/>
                    <a:pt x="0" y="358"/>
                    <a:pt x="0" y="378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0" y="512"/>
                    <a:pt x="20" y="532"/>
                    <a:pt x="44" y="532"/>
                  </a:cubicBezTo>
                  <a:cubicBezTo>
                    <a:pt x="600" y="532"/>
                    <a:pt x="600" y="532"/>
                    <a:pt x="600" y="532"/>
                  </a:cubicBezTo>
                  <a:cubicBezTo>
                    <a:pt x="624" y="532"/>
                    <a:pt x="644" y="512"/>
                    <a:pt x="644" y="488"/>
                  </a:cubicBezTo>
                  <a:cubicBezTo>
                    <a:pt x="644" y="378"/>
                    <a:pt x="644" y="378"/>
                    <a:pt x="644" y="378"/>
                  </a:cubicBezTo>
                  <a:cubicBezTo>
                    <a:pt x="644" y="358"/>
                    <a:pt x="639" y="325"/>
                    <a:pt x="633" y="305"/>
                  </a:cubicBezTo>
                  <a:close/>
                  <a:moveTo>
                    <a:pt x="230" y="30"/>
                  </a:moveTo>
                  <a:cubicBezTo>
                    <a:pt x="230" y="21"/>
                    <a:pt x="237" y="14"/>
                    <a:pt x="246" y="14"/>
                  </a:cubicBezTo>
                  <a:cubicBezTo>
                    <a:pt x="398" y="14"/>
                    <a:pt x="398" y="14"/>
                    <a:pt x="398" y="14"/>
                  </a:cubicBezTo>
                  <a:cubicBezTo>
                    <a:pt x="407" y="14"/>
                    <a:pt x="415" y="21"/>
                    <a:pt x="415" y="30"/>
                  </a:cubicBezTo>
                  <a:cubicBezTo>
                    <a:pt x="415" y="94"/>
                    <a:pt x="415" y="94"/>
                    <a:pt x="415" y="94"/>
                  </a:cubicBezTo>
                  <a:cubicBezTo>
                    <a:pt x="230" y="94"/>
                    <a:pt x="230" y="94"/>
                    <a:pt x="230" y="94"/>
                  </a:cubicBezTo>
                  <a:lnTo>
                    <a:pt x="230" y="30"/>
                  </a:lnTo>
                  <a:close/>
                  <a:moveTo>
                    <a:pt x="630" y="488"/>
                  </a:moveTo>
                  <a:cubicBezTo>
                    <a:pt x="630" y="504"/>
                    <a:pt x="616" y="518"/>
                    <a:pt x="600" y="518"/>
                  </a:cubicBezTo>
                  <a:cubicBezTo>
                    <a:pt x="44" y="518"/>
                    <a:pt x="44" y="518"/>
                    <a:pt x="44" y="518"/>
                  </a:cubicBezTo>
                  <a:cubicBezTo>
                    <a:pt x="28" y="518"/>
                    <a:pt x="14" y="504"/>
                    <a:pt x="14" y="488"/>
                  </a:cubicBezTo>
                  <a:cubicBezTo>
                    <a:pt x="14" y="378"/>
                    <a:pt x="14" y="378"/>
                    <a:pt x="14" y="378"/>
                  </a:cubicBezTo>
                  <a:cubicBezTo>
                    <a:pt x="14" y="359"/>
                    <a:pt x="19" y="327"/>
                    <a:pt x="25" y="309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81" y="122"/>
                    <a:pt x="99" y="108"/>
                    <a:pt x="116" y="108"/>
                  </a:cubicBezTo>
                  <a:cubicBezTo>
                    <a:pt x="528" y="108"/>
                    <a:pt x="528" y="108"/>
                    <a:pt x="528" y="108"/>
                  </a:cubicBezTo>
                  <a:cubicBezTo>
                    <a:pt x="545" y="108"/>
                    <a:pt x="564" y="122"/>
                    <a:pt x="568" y="138"/>
                  </a:cubicBezTo>
                  <a:cubicBezTo>
                    <a:pt x="619" y="309"/>
                    <a:pt x="619" y="309"/>
                    <a:pt x="619" y="309"/>
                  </a:cubicBezTo>
                  <a:cubicBezTo>
                    <a:pt x="625" y="327"/>
                    <a:pt x="630" y="359"/>
                    <a:pt x="630" y="378"/>
                  </a:cubicBezTo>
                  <a:lnTo>
                    <a:pt x="630" y="488"/>
                  </a:lnTo>
                  <a:close/>
                  <a:moveTo>
                    <a:pt x="444" y="256"/>
                  </a:moveTo>
                  <a:cubicBezTo>
                    <a:pt x="359" y="256"/>
                    <a:pt x="359" y="256"/>
                    <a:pt x="359" y="256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59" y="168"/>
                    <a:pt x="356" y="165"/>
                    <a:pt x="352" y="165"/>
                  </a:cubicBezTo>
                  <a:cubicBezTo>
                    <a:pt x="292" y="165"/>
                    <a:pt x="292" y="165"/>
                    <a:pt x="292" y="165"/>
                  </a:cubicBezTo>
                  <a:cubicBezTo>
                    <a:pt x="288" y="165"/>
                    <a:pt x="285" y="168"/>
                    <a:pt x="285" y="172"/>
                  </a:cubicBezTo>
                  <a:cubicBezTo>
                    <a:pt x="285" y="256"/>
                    <a:pt x="285" y="256"/>
                    <a:pt x="285" y="256"/>
                  </a:cubicBezTo>
                  <a:cubicBezTo>
                    <a:pt x="200" y="256"/>
                    <a:pt x="200" y="256"/>
                    <a:pt x="200" y="256"/>
                  </a:cubicBezTo>
                  <a:cubicBezTo>
                    <a:pt x="197" y="256"/>
                    <a:pt x="193" y="260"/>
                    <a:pt x="193" y="263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8"/>
                    <a:pt x="197" y="331"/>
                    <a:pt x="200" y="331"/>
                  </a:cubicBezTo>
                  <a:cubicBezTo>
                    <a:pt x="285" y="331"/>
                    <a:pt x="285" y="331"/>
                    <a:pt x="285" y="331"/>
                  </a:cubicBezTo>
                  <a:cubicBezTo>
                    <a:pt x="285" y="415"/>
                    <a:pt x="285" y="415"/>
                    <a:pt x="285" y="415"/>
                  </a:cubicBezTo>
                  <a:cubicBezTo>
                    <a:pt x="285" y="419"/>
                    <a:pt x="288" y="422"/>
                    <a:pt x="292" y="422"/>
                  </a:cubicBezTo>
                  <a:cubicBezTo>
                    <a:pt x="352" y="422"/>
                    <a:pt x="352" y="422"/>
                    <a:pt x="352" y="422"/>
                  </a:cubicBezTo>
                  <a:cubicBezTo>
                    <a:pt x="356" y="422"/>
                    <a:pt x="359" y="419"/>
                    <a:pt x="359" y="415"/>
                  </a:cubicBezTo>
                  <a:cubicBezTo>
                    <a:pt x="359" y="331"/>
                    <a:pt x="359" y="331"/>
                    <a:pt x="359" y="331"/>
                  </a:cubicBezTo>
                  <a:cubicBezTo>
                    <a:pt x="444" y="331"/>
                    <a:pt x="444" y="331"/>
                    <a:pt x="444" y="331"/>
                  </a:cubicBezTo>
                  <a:cubicBezTo>
                    <a:pt x="448" y="331"/>
                    <a:pt x="451" y="328"/>
                    <a:pt x="451" y="324"/>
                  </a:cubicBezTo>
                  <a:cubicBezTo>
                    <a:pt x="451" y="263"/>
                    <a:pt x="451" y="263"/>
                    <a:pt x="451" y="263"/>
                  </a:cubicBezTo>
                  <a:cubicBezTo>
                    <a:pt x="451" y="260"/>
                    <a:pt x="448" y="256"/>
                    <a:pt x="444" y="256"/>
                  </a:cubicBezTo>
                  <a:close/>
                  <a:moveTo>
                    <a:pt x="437" y="317"/>
                  </a:moveTo>
                  <a:cubicBezTo>
                    <a:pt x="352" y="317"/>
                    <a:pt x="352" y="317"/>
                    <a:pt x="352" y="317"/>
                  </a:cubicBezTo>
                  <a:cubicBezTo>
                    <a:pt x="348" y="317"/>
                    <a:pt x="345" y="320"/>
                    <a:pt x="345" y="324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299" y="408"/>
                    <a:pt x="299" y="408"/>
                    <a:pt x="299" y="408"/>
                  </a:cubicBezTo>
                  <a:cubicBezTo>
                    <a:pt x="299" y="324"/>
                    <a:pt x="299" y="324"/>
                    <a:pt x="299" y="324"/>
                  </a:cubicBezTo>
                  <a:cubicBezTo>
                    <a:pt x="299" y="320"/>
                    <a:pt x="296" y="317"/>
                    <a:pt x="292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92" y="270"/>
                    <a:pt x="292" y="270"/>
                    <a:pt x="292" y="270"/>
                  </a:cubicBezTo>
                  <a:cubicBezTo>
                    <a:pt x="296" y="270"/>
                    <a:pt x="299" y="267"/>
                    <a:pt x="299" y="263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45" y="179"/>
                    <a:pt x="345" y="179"/>
                    <a:pt x="345" y="179"/>
                  </a:cubicBezTo>
                  <a:cubicBezTo>
                    <a:pt x="345" y="263"/>
                    <a:pt x="345" y="263"/>
                    <a:pt x="345" y="263"/>
                  </a:cubicBezTo>
                  <a:cubicBezTo>
                    <a:pt x="345" y="267"/>
                    <a:pt x="348" y="270"/>
                    <a:pt x="352" y="270"/>
                  </a:cubicBezTo>
                  <a:cubicBezTo>
                    <a:pt x="437" y="270"/>
                    <a:pt x="437" y="270"/>
                    <a:pt x="437" y="270"/>
                  </a:cubicBezTo>
                  <a:lnTo>
                    <a:pt x="437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3" name="Obraz 22" descr="logo zsun - stopka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" y="6298575"/>
            <a:ext cx="4827508" cy="5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az 24" descr="logo zsun - stopka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6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4" grpId="0"/>
      <p:bldP spid="39" grpId="0"/>
      <p:bldP spid="40" grpId="0"/>
      <p:bldP spid="42" grpId="0" animBg="1"/>
      <p:bldP spid="46" grpId="0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206" y="287796"/>
            <a:ext cx="10363200" cy="817561"/>
          </a:xfrm>
        </p:spPr>
        <p:txBody>
          <a:bodyPr/>
          <a:lstStyle/>
          <a:p>
            <a:r>
              <a:rPr lang="pl-PL" dirty="0"/>
              <a:t>LICZBA KONKURSÓW W LATACH 2015 - 2018</a:t>
            </a:r>
            <a:endParaRPr lang="en-US" dirty="0"/>
          </a:p>
        </p:txBody>
      </p:sp>
      <p:grpSp>
        <p:nvGrpSpPr>
          <p:cNvPr id="6" name="Grupa 5"/>
          <p:cNvGrpSpPr/>
          <p:nvPr/>
        </p:nvGrpSpPr>
        <p:grpSpPr>
          <a:xfrm>
            <a:off x="6993359" y="1020207"/>
            <a:ext cx="4390409" cy="2564869"/>
            <a:chOff x="6993359" y="1020207"/>
            <a:chExt cx="4390409" cy="2564869"/>
          </a:xfrm>
        </p:grpSpPr>
        <p:sp>
          <p:nvSpPr>
            <p:cNvPr id="21" name="Pie 20"/>
            <p:cNvSpPr/>
            <p:nvPr/>
          </p:nvSpPr>
          <p:spPr>
            <a:xfrm rot="16200000">
              <a:off x="7728181" y="1020207"/>
              <a:ext cx="743712" cy="743712"/>
            </a:xfrm>
            <a:prstGeom prst="pie">
              <a:avLst>
                <a:gd name="adj1" fmla="val 0"/>
                <a:gd name="adj2" fmla="val 12778483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7772343" y="1429902"/>
              <a:ext cx="316021" cy="11732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784016" y="1076043"/>
              <a:ext cx="632043" cy="632040"/>
            </a:xfrm>
            <a:prstGeom prst="ellipse">
              <a:avLst/>
            </a:prstGeom>
            <a:ln w="3175">
              <a:solidFill>
                <a:schemeClr val="accent1"/>
              </a:solidFill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93887" y="1052853"/>
              <a:ext cx="2001893" cy="306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MNiSW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81875" y="1851846"/>
              <a:ext cx="2001893" cy="306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NCN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381875" y="2882141"/>
              <a:ext cx="2001893" cy="306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NCBiR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7801514" y="2168515"/>
              <a:ext cx="1131433" cy="414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772343" y="2613587"/>
              <a:ext cx="1153093" cy="5784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ie 23"/>
            <p:cNvSpPr/>
            <p:nvPr/>
          </p:nvSpPr>
          <p:spPr>
            <a:xfrm rot="16200000">
              <a:off x="8585405" y="2786257"/>
              <a:ext cx="743712" cy="743712"/>
            </a:xfrm>
            <a:prstGeom prst="pie">
              <a:avLst>
                <a:gd name="adj1" fmla="val 0"/>
                <a:gd name="adj2" fmla="val 8839672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Pie 22"/>
            <p:cNvSpPr/>
            <p:nvPr/>
          </p:nvSpPr>
          <p:spPr>
            <a:xfrm rot="16200000">
              <a:off x="8585405" y="1755961"/>
              <a:ext cx="743712" cy="743712"/>
            </a:xfrm>
            <a:prstGeom prst="pie">
              <a:avLst>
                <a:gd name="adj1" fmla="val 0"/>
                <a:gd name="adj2" fmla="val 1935486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 useBgFill="1"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8641240" y="2842092"/>
              <a:ext cx="632043" cy="632040"/>
            </a:xfrm>
            <a:prstGeom prst="ellipse">
              <a:avLst/>
            </a:prstGeom>
            <a:ln w="3175">
              <a:solidFill>
                <a:schemeClr val="accent1"/>
              </a:solidFill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467" dirty="0">
                  <a:solidFill>
                    <a:srgbClr val="57565A"/>
                  </a:solidFill>
                  <a:latin typeface="Arial"/>
                </a:rPr>
                <a:t>6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 useBgFill="1"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8641240" y="1811797"/>
              <a:ext cx="632043" cy="632040"/>
            </a:xfrm>
            <a:prstGeom prst="ellipse">
              <a:avLst/>
            </a:prstGeom>
            <a:ln w="3175">
              <a:solidFill>
                <a:schemeClr val="accent1"/>
              </a:solidFill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9" name="Straight Connector 48"/>
            <p:cNvCxnSpPr>
              <a:stCxn id="3" idx="6"/>
              <a:endCxn id="8" idx="3"/>
            </p:cNvCxnSpPr>
            <p:nvPr/>
          </p:nvCxnSpPr>
          <p:spPr>
            <a:xfrm flipV="1">
              <a:off x="6993359" y="3027525"/>
              <a:ext cx="358172" cy="5575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7175755" y="2003025"/>
              <a:ext cx="1200276" cy="1200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2018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48 typów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wniosków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6993359" y="3585075"/>
            <a:ext cx="4390409" cy="2512714"/>
            <a:chOff x="6993359" y="3585075"/>
            <a:chExt cx="4390409" cy="2512714"/>
          </a:xfrm>
        </p:grpSpPr>
        <p:sp>
          <p:nvSpPr>
            <p:cNvPr id="28" name="Rectangle 27"/>
            <p:cNvSpPr/>
            <p:nvPr/>
          </p:nvSpPr>
          <p:spPr>
            <a:xfrm>
              <a:off x="9381875" y="3851298"/>
              <a:ext cx="2001893" cy="306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MNiSW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81875" y="4930667"/>
              <a:ext cx="2001893" cy="306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NCN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493887" y="5613359"/>
              <a:ext cx="2001893" cy="306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NCBiR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 flipV="1">
              <a:off x="7872198" y="4470133"/>
              <a:ext cx="216167" cy="12558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872197" y="4470133"/>
              <a:ext cx="1049043" cy="67841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7896271" y="4142643"/>
              <a:ext cx="1034245" cy="3564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ie 31"/>
            <p:cNvSpPr/>
            <p:nvPr/>
          </p:nvSpPr>
          <p:spPr>
            <a:xfrm rot="16200000">
              <a:off x="8585405" y="4774920"/>
              <a:ext cx="743712" cy="743712"/>
            </a:xfrm>
            <a:prstGeom prst="pie">
              <a:avLst>
                <a:gd name="adj1" fmla="val 0"/>
                <a:gd name="adj2" fmla="val 1935486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Pie 32"/>
            <p:cNvSpPr/>
            <p:nvPr/>
          </p:nvSpPr>
          <p:spPr>
            <a:xfrm rot="16200000">
              <a:off x="8585405" y="3755415"/>
              <a:ext cx="743712" cy="743712"/>
            </a:xfrm>
            <a:prstGeom prst="pie">
              <a:avLst>
                <a:gd name="adj1" fmla="val 0"/>
                <a:gd name="adj2" fmla="val 12778483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 useBgFill="1"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8641240" y="4830756"/>
              <a:ext cx="632043" cy="632040"/>
            </a:xfrm>
            <a:prstGeom prst="ellipse">
              <a:avLst/>
            </a:prstGeom>
            <a:ln w="3175">
              <a:solidFill>
                <a:schemeClr val="accent3"/>
              </a:solidFill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 useBgFill="1"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8641240" y="3811251"/>
              <a:ext cx="632043" cy="632040"/>
            </a:xfrm>
            <a:prstGeom prst="ellipse">
              <a:avLst/>
            </a:prstGeom>
            <a:ln w="3175">
              <a:solidFill>
                <a:schemeClr val="accent3"/>
              </a:solidFill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Pie 30"/>
            <p:cNvSpPr/>
            <p:nvPr/>
          </p:nvSpPr>
          <p:spPr>
            <a:xfrm rot="16200000">
              <a:off x="7728181" y="5354077"/>
              <a:ext cx="743712" cy="743712"/>
            </a:xfrm>
            <a:prstGeom prst="pie">
              <a:avLst>
                <a:gd name="adj1" fmla="val 0"/>
                <a:gd name="adj2" fmla="val 8839672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 useBgFill="1"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7784016" y="5409912"/>
              <a:ext cx="632043" cy="632040"/>
            </a:xfrm>
            <a:prstGeom prst="ellipse">
              <a:avLst/>
            </a:prstGeom>
            <a:ln w="3175">
              <a:solidFill>
                <a:schemeClr val="accent3"/>
              </a:solidFill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Straight Connector 72"/>
            <p:cNvCxnSpPr>
              <a:stCxn id="3" idx="6"/>
              <a:endCxn id="9" idx="1"/>
            </p:cNvCxnSpPr>
            <p:nvPr/>
          </p:nvCxnSpPr>
          <p:spPr>
            <a:xfrm>
              <a:off x="6993359" y="3585075"/>
              <a:ext cx="358172" cy="46069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175755" y="3869995"/>
              <a:ext cx="1200276" cy="12002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1219170">
                <a:defRPr/>
              </a:pPr>
              <a:r>
                <a:rPr lang="pl-PL" sz="1467" b="1" dirty="0">
                  <a:solidFill>
                    <a:prstClr val="white"/>
                  </a:solidFill>
                </a:rPr>
                <a:t>2016</a:t>
              </a:r>
            </a:p>
            <a:p>
              <a:pPr lvl="0" algn="ctr" defTabSz="1219170">
                <a:defRPr/>
              </a:pPr>
              <a:r>
                <a:rPr lang="pl-PL" sz="1467" dirty="0">
                  <a:solidFill>
                    <a:prstClr val="white"/>
                  </a:solidFill>
                </a:rPr>
                <a:t>40 typów </a:t>
              </a:r>
            </a:p>
            <a:p>
              <a:pPr lvl="0" algn="ctr" defTabSz="1219170">
                <a:defRPr/>
              </a:pPr>
              <a:r>
                <a:rPr lang="pl-PL" sz="1467" dirty="0">
                  <a:solidFill>
                    <a:prstClr val="white"/>
                  </a:solidFill>
                </a:rPr>
                <a:t>wniosków</a:t>
              </a:r>
              <a:endParaRPr lang="en-US" sz="1467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193663" y="2685228"/>
            <a:ext cx="1799696" cy="1799693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96838" y="1020207"/>
            <a:ext cx="4496825" cy="2564869"/>
            <a:chOff x="696838" y="1020207"/>
            <a:chExt cx="4496825" cy="2564869"/>
          </a:xfrm>
        </p:grpSpPr>
        <p:cxnSp>
          <p:nvCxnSpPr>
            <p:cNvPr id="77" name="Straight Connector 76"/>
            <p:cNvCxnSpPr>
              <a:stCxn id="3" idx="2"/>
              <a:endCxn id="53" idx="3"/>
            </p:cNvCxnSpPr>
            <p:nvPr/>
          </p:nvCxnSpPr>
          <p:spPr>
            <a:xfrm flipH="1" flipV="1">
              <a:off x="4749699" y="3027525"/>
              <a:ext cx="443964" cy="55755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ie 51"/>
            <p:cNvSpPr/>
            <p:nvPr/>
          </p:nvSpPr>
          <p:spPr>
            <a:xfrm rot="16200000">
              <a:off x="3629336" y="1020207"/>
              <a:ext cx="743712" cy="743712"/>
            </a:xfrm>
            <a:prstGeom prst="pie">
              <a:avLst>
                <a:gd name="adj1" fmla="val 0"/>
                <a:gd name="adj2" fmla="val 12778483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 flipV="1">
              <a:off x="4012866" y="1429902"/>
              <a:ext cx="316021" cy="11732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56" name="Oval 55"/>
            <p:cNvSpPr>
              <a:spLocks noChangeArrowheads="1"/>
            </p:cNvSpPr>
            <p:nvPr/>
          </p:nvSpPr>
          <p:spPr bwMode="auto">
            <a:xfrm flipH="1">
              <a:off x="3685171" y="1076043"/>
              <a:ext cx="632043" cy="632040"/>
            </a:xfrm>
            <a:prstGeom prst="ellipse">
              <a:avLst/>
            </a:prstGeom>
            <a:ln w="3175">
              <a:solidFill>
                <a:schemeClr val="tx2"/>
              </a:solidFill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 flipV="1">
              <a:off x="3168284" y="2168515"/>
              <a:ext cx="1131433" cy="41432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175794" y="2613587"/>
              <a:ext cx="1153093" cy="5784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Pie 61"/>
            <p:cNvSpPr/>
            <p:nvPr/>
          </p:nvSpPr>
          <p:spPr>
            <a:xfrm rot="16200000">
              <a:off x="2772112" y="2786257"/>
              <a:ext cx="743712" cy="743712"/>
            </a:xfrm>
            <a:prstGeom prst="pie">
              <a:avLst>
                <a:gd name="adj1" fmla="val 0"/>
                <a:gd name="adj2" fmla="val 8839672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Pie 62"/>
            <p:cNvSpPr/>
            <p:nvPr/>
          </p:nvSpPr>
          <p:spPr>
            <a:xfrm rot="16200000">
              <a:off x="2772112" y="1755961"/>
              <a:ext cx="743712" cy="743712"/>
            </a:xfrm>
            <a:prstGeom prst="pie">
              <a:avLst>
                <a:gd name="adj1" fmla="val 0"/>
                <a:gd name="adj2" fmla="val 19354869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 useBgFill="1">
          <p:nvSpPr>
            <p:cNvPr id="64" name="Oval 63"/>
            <p:cNvSpPr>
              <a:spLocks noChangeArrowheads="1"/>
            </p:cNvSpPr>
            <p:nvPr/>
          </p:nvSpPr>
          <p:spPr bwMode="auto">
            <a:xfrm flipH="1">
              <a:off x="2827947" y="2842092"/>
              <a:ext cx="632043" cy="632040"/>
            </a:xfrm>
            <a:prstGeom prst="ellipse">
              <a:avLst/>
            </a:prstGeom>
            <a:ln w="3175">
              <a:solidFill>
                <a:schemeClr val="tx2"/>
              </a:solidFill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 useBgFill="1">
          <p:nvSpPr>
            <p:cNvPr id="65" name="Oval 64"/>
            <p:cNvSpPr>
              <a:spLocks noChangeArrowheads="1"/>
            </p:cNvSpPr>
            <p:nvPr/>
          </p:nvSpPr>
          <p:spPr bwMode="auto">
            <a:xfrm flipH="1">
              <a:off x="2827947" y="1811797"/>
              <a:ext cx="632043" cy="632040"/>
            </a:xfrm>
            <a:prstGeom prst="ellipse">
              <a:avLst/>
            </a:prstGeom>
            <a:ln w="3175">
              <a:solidFill>
                <a:schemeClr val="tx2"/>
              </a:solidFill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 flipH="1">
              <a:off x="3725199" y="2003025"/>
              <a:ext cx="1200276" cy="12002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1219170">
                <a:defRPr/>
              </a:pPr>
              <a:r>
                <a:rPr lang="pl-PL" sz="1467" b="1" dirty="0">
                  <a:solidFill>
                    <a:prstClr val="white"/>
                  </a:solidFill>
                </a:rPr>
                <a:t>2017</a:t>
              </a:r>
            </a:p>
            <a:p>
              <a:pPr lvl="0" algn="ctr">
                <a:defRPr/>
              </a:pPr>
              <a:r>
                <a:rPr lang="pl-PL" sz="1467" dirty="0">
                  <a:solidFill>
                    <a:prstClr val="white"/>
                  </a:solidFill>
                </a:rPr>
                <a:t>41 typów </a:t>
              </a:r>
            </a:p>
            <a:p>
              <a:pPr lvl="0" algn="ctr">
                <a:defRPr/>
              </a:pPr>
              <a:r>
                <a:rPr lang="pl-PL" sz="1467" dirty="0">
                  <a:solidFill>
                    <a:prstClr val="white"/>
                  </a:solidFill>
                </a:rPr>
                <a:t>wniosków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645835" y="1052853"/>
              <a:ext cx="2001893" cy="306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MNiSW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96838" y="1851846"/>
              <a:ext cx="2001893" cy="306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NCN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96838" y="2882141"/>
              <a:ext cx="2001893" cy="306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NCBiR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696838" y="3607063"/>
            <a:ext cx="4496825" cy="2512714"/>
            <a:chOff x="696838" y="3585075"/>
            <a:chExt cx="4496825" cy="2512714"/>
          </a:xfrm>
        </p:grpSpPr>
        <p:cxnSp>
          <p:nvCxnSpPr>
            <p:cNvPr id="78" name="Straight Connector 77"/>
            <p:cNvCxnSpPr>
              <a:stCxn id="3" idx="2"/>
              <a:endCxn id="54" idx="1"/>
            </p:cNvCxnSpPr>
            <p:nvPr/>
          </p:nvCxnSpPr>
          <p:spPr>
            <a:xfrm flipH="1">
              <a:off x="4749699" y="3585075"/>
              <a:ext cx="443964" cy="4606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012866" y="4470133"/>
              <a:ext cx="216167" cy="125580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3179989" y="4470133"/>
              <a:ext cx="1049043" cy="678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3170714" y="4142643"/>
              <a:ext cx="1034245" cy="35648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Pie 65"/>
            <p:cNvSpPr/>
            <p:nvPr/>
          </p:nvSpPr>
          <p:spPr>
            <a:xfrm rot="16200000">
              <a:off x="2772112" y="4774920"/>
              <a:ext cx="743712" cy="743712"/>
            </a:xfrm>
            <a:prstGeom prst="pie">
              <a:avLst>
                <a:gd name="adj1" fmla="val 0"/>
                <a:gd name="adj2" fmla="val 19354869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Pie 66"/>
            <p:cNvSpPr/>
            <p:nvPr/>
          </p:nvSpPr>
          <p:spPr>
            <a:xfrm rot="16200000">
              <a:off x="2772112" y="3755415"/>
              <a:ext cx="743712" cy="743712"/>
            </a:xfrm>
            <a:prstGeom prst="pie">
              <a:avLst>
                <a:gd name="adj1" fmla="val 0"/>
                <a:gd name="adj2" fmla="val 12778483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 useBgFill="1">
          <p:nvSpPr>
            <p:cNvPr id="68" name="Oval 67"/>
            <p:cNvSpPr>
              <a:spLocks noChangeArrowheads="1"/>
            </p:cNvSpPr>
            <p:nvPr/>
          </p:nvSpPr>
          <p:spPr bwMode="auto">
            <a:xfrm flipH="1">
              <a:off x="2827947" y="4830756"/>
              <a:ext cx="632043" cy="632040"/>
            </a:xfrm>
            <a:prstGeom prst="ellipse">
              <a:avLst/>
            </a:prstGeom>
            <a:ln w="3175">
              <a:solidFill>
                <a:schemeClr val="accent5"/>
              </a:solidFill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 useBgFill="1">
          <p:nvSpPr>
            <p:cNvPr id="69" name="Oval 68"/>
            <p:cNvSpPr>
              <a:spLocks noChangeArrowheads="1"/>
            </p:cNvSpPr>
            <p:nvPr/>
          </p:nvSpPr>
          <p:spPr bwMode="auto">
            <a:xfrm flipH="1">
              <a:off x="2827947" y="3811251"/>
              <a:ext cx="632043" cy="632040"/>
            </a:xfrm>
            <a:prstGeom prst="ellipse">
              <a:avLst/>
            </a:prstGeom>
            <a:ln w="3175">
              <a:solidFill>
                <a:schemeClr val="accent5"/>
              </a:solidFill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Pie 69"/>
            <p:cNvSpPr/>
            <p:nvPr/>
          </p:nvSpPr>
          <p:spPr>
            <a:xfrm rot="16200000">
              <a:off x="3629336" y="5354077"/>
              <a:ext cx="743712" cy="743712"/>
            </a:xfrm>
            <a:prstGeom prst="pie">
              <a:avLst>
                <a:gd name="adj1" fmla="val 0"/>
                <a:gd name="adj2" fmla="val 8839672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 useBgFill="1">
          <p:nvSpPr>
            <p:cNvPr id="71" name="Oval 70"/>
            <p:cNvSpPr>
              <a:spLocks noChangeArrowheads="1"/>
            </p:cNvSpPr>
            <p:nvPr/>
          </p:nvSpPr>
          <p:spPr bwMode="auto">
            <a:xfrm flipH="1">
              <a:off x="3685171" y="5409912"/>
              <a:ext cx="632043" cy="632040"/>
            </a:xfrm>
            <a:prstGeom prst="ellipse">
              <a:avLst/>
            </a:prstGeom>
            <a:ln w="3175">
              <a:solidFill>
                <a:schemeClr val="accent5"/>
              </a:solidFill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 flipH="1">
              <a:off x="3725199" y="3869995"/>
              <a:ext cx="1200276" cy="12002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1219170">
                <a:defRPr/>
              </a:pPr>
              <a:r>
                <a:rPr lang="pl-PL" sz="1467" b="1" dirty="0">
                  <a:solidFill>
                    <a:prstClr val="white"/>
                  </a:solidFill>
                </a:rPr>
                <a:t>2015</a:t>
              </a:r>
            </a:p>
            <a:p>
              <a:pPr lvl="0" algn="ctr">
                <a:defRPr/>
              </a:pPr>
              <a:r>
                <a:rPr lang="pl-PL" sz="1467" dirty="0">
                  <a:solidFill>
                    <a:prstClr val="white"/>
                  </a:solidFill>
                </a:rPr>
                <a:t>38 typów </a:t>
              </a:r>
            </a:p>
            <a:p>
              <a:pPr lvl="0" algn="ctr">
                <a:defRPr/>
              </a:pPr>
              <a:r>
                <a:rPr lang="pl-PL" sz="1467" dirty="0">
                  <a:solidFill>
                    <a:prstClr val="white"/>
                  </a:solidFill>
                </a:rPr>
                <a:t>wniosków</a:t>
              </a:r>
              <a:endParaRPr lang="en-US" sz="1467" dirty="0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96838" y="3851298"/>
              <a:ext cx="2001893" cy="306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MNiSW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6838" y="4930667"/>
              <a:ext cx="2001893" cy="306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NCN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645835" y="5613359"/>
              <a:ext cx="2001893" cy="306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NCBiR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2" name="Freeform 37"/>
          <p:cNvSpPr>
            <a:spLocks noEditPoints="1"/>
          </p:cNvSpPr>
          <p:nvPr/>
        </p:nvSpPr>
        <p:spPr bwMode="auto">
          <a:xfrm>
            <a:off x="5555940" y="3140968"/>
            <a:ext cx="1175286" cy="938315"/>
          </a:xfrm>
          <a:custGeom>
            <a:avLst/>
            <a:gdLst>
              <a:gd name="T0" fmla="*/ 212 w 214"/>
              <a:gd name="T1" fmla="*/ 51 h 179"/>
              <a:gd name="T2" fmla="*/ 162 w 214"/>
              <a:gd name="T3" fmla="*/ 38 h 179"/>
              <a:gd name="T4" fmla="*/ 163 w 214"/>
              <a:gd name="T5" fmla="*/ 30 h 179"/>
              <a:gd name="T6" fmla="*/ 133 w 214"/>
              <a:gd name="T7" fmla="*/ 0 h 179"/>
              <a:gd name="T8" fmla="*/ 103 w 214"/>
              <a:gd name="T9" fmla="*/ 30 h 179"/>
              <a:gd name="T10" fmla="*/ 105 w 214"/>
              <a:gd name="T11" fmla="*/ 42 h 179"/>
              <a:gd name="T12" fmla="*/ 72 w 214"/>
              <a:gd name="T13" fmla="*/ 51 h 179"/>
              <a:gd name="T14" fmla="*/ 3 w 214"/>
              <a:gd name="T15" fmla="*/ 33 h 179"/>
              <a:gd name="T16" fmla="*/ 1 w 214"/>
              <a:gd name="T17" fmla="*/ 33 h 179"/>
              <a:gd name="T18" fmla="*/ 0 w 214"/>
              <a:gd name="T19" fmla="*/ 35 h 179"/>
              <a:gd name="T20" fmla="*/ 0 w 214"/>
              <a:gd name="T21" fmla="*/ 159 h 179"/>
              <a:gd name="T22" fmla="*/ 2 w 214"/>
              <a:gd name="T23" fmla="*/ 161 h 179"/>
              <a:gd name="T24" fmla="*/ 72 w 214"/>
              <a:gd name="T25" fmla="*/ 179 h 179"/>
              <a:gd name="T26" fmla="*/ 72 w 214"/>
              <a:gd name="T27" fmla="*/ 179 h 179"/>
              <a:gd name="T28" fmla="*/ 72 w 214"/>
              <a:gd name="T29" fmla="*/ 179 h 179"/>
              <a:gd name="T30" fmla="*/ 72 w 214"/>
              <a:gd name="T31" fmla="*/ 179 h 179"/>
              <a:gd name="T32" fmla="*/ 73 w 214"/>
              <a:gd name="T33" fmla="*/ 179 h 179"/>
              <a:gd name="T34" fmla="*/ 142 w 214"/>
              <a:gd name="T35" fmla="*/ 161 h 179"/>
              <a:gd name="T36" fmla="*/ 211 w 214"/>
              <a:gd name="T37" fmla="*/ 179 h 179"/>
              <a:gd name="T38" fmla="*/ 212 w 214"/>
              <a:gd name="T39" fmla="*/ 179 h 179"/>
              <a:gd name="T40" fmla="*/ 213 w 214"/>
              <a:gd name="T41" fmla="*/ 178 h 179"/>
              <a:gd name="T42" fmla="*/ 214 w 214"/>
              <a:gd name="T43" fmla="*/ 176 h 179"/>
              <a:gd name="T44" fmla="*/ 214 w 214"/>
              <a:gd name="T45" fmla="*/ 53 h 179"/>
              <a:gd name="T46" fmla="*/ 212 w 214"/>
              <a:gd name="T47" fmla="*/ 51 h 179"/>
              <a:gd name="T48" fmla="*/ 133 w 214"/>
              <a:gd name="T49" fmla="*/ 5 h 179"/>
              <a:gd name="T50" fmla="*/ 159 w 214"/>
              <a:gd name="T51" fmla="*/ 30 h 179"/>
              <a:gd name="T52" fmla="*/ 157 w 214"/>
              <a:gd name="T53" fmla="*/ 39 h 179"/>
              <a:gd name="T54" fmla="*/ 157 w 214"/>
              <a:gd name="T55" fmla="*/ 39 h 179"/>
              <a:gd name="T56" fmla="*/ 157 w 214"/>
              <a:gd name="T57" fmla="*/ 39 h 179"/>
              <a:gd name="T58" fmla="*/ 133 w 214"/>
              <a:gd name="T59" fmla="*/ 75 h 179"/>
              <a:gd name="T60" fmla="*/ 108 w 214"/>
              <a:gd name="T61" fmla="*/ 30 h 179"/>
              <a:gd name="T62" fmla="*/ 133 w 214"/>
              <a:gd name="T63" fmla="*/ 5 h 179"/>
              <a:gd name="T64" fmla="*/ 5 w 214"/>
              <a:gd name="T65" fmla="*/ 38 h 179"/>
              <a:gd name="T66" fmla="*/ 70 w 214"/>
              <a:gd name="T67" fmla="*/ 55 h 179"/>
              <a:gd name="T68" fmla="*/ 70 w 214"/>
              <a:gd name="T69" fmla="*/ 173 h 179"/>
              <a:gd name="T70" fmla="*/ 5 w 214"/>
              <a:gd name="T71" fmla="*/ 157 h 179"/>
              <a:gd name="T72" fmla="*/ 5 w 214"/>
              <a:gd name="T73" fmla="*/ 38 h 179"/>
              <a:gd name="T74" fmla="*/ 75 w 214"/>
              <a:gd name="T75" fmla="*/ 55 h 179"/>
              <a:gd name="T76" fmla="*/ 107 w 214"/>
              <a:gd name="T77" fmla="*/ 47 h 179"/>
              <a:gd name="T78" fmla="*/ 133 w 214"/>
              <a:gd name="T79" fmla="*/ 79 h 179"/>
              <a:gd name="T80" fmla="*/ 140 w 214"/>
              <a:gd name="T81" fmla="*/ 77 h 179"/>
              <a:gd name="T82" fmla="*/ 140 w 214"/>
              <a:gd name="T83" fmla="*/ 157 h 179"/>
              <a:gd name="T84" fmla="*/ 75 w 214"/>
              <a:gd name="T85" fmla="*/ 173 h 179"/>
              <a:gd name="T86" fmla="*/ 75 w 214"/>
              <a:gd name="T87" fmla="*/ 55 h 179"/>
              <a:gd name="T88" fmla="*/ 209 w 214"/>
              <a:gd name="T89" fmla="*/ 173 h 179"/>
              <a:gd name="T90" fmla="*/ 144 w 214"/>
              <a:gd name="T91" fmla="*/ 157 h 179"/>
              <a:gd name="T92" fmla="*/ 144 w 214"/>
              <a:gd name="T93" fmla="*/ 73 h 179"/>
              <a:gd name="T94" fmla="*/ 161 w 214"/>
              <a:gd name="T95" fmla="*/ 43 h 179"/>
              <a:gd name="T96" fmla="*/ 209 w 214"/>
              <a:gd name="T97" fmla="*/ 55 h 179"/>
              <a:gd name="T98" fmla="*/ 209 w 214"/>
              <a:gd name="T99" fmla="*/ 17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4" h="179">
                <a:moveTo>
                  <a:pt x="212" y="51"/>
                </a:moveTo>
                <a:cubicBezTo>
                  <a:pt x="162" y="38"/>
                  <a:pt x="162" y="38"/>
                  <a:pt x="162" y="38"/>
                </a:cubicBezTo>
                <a:cubicBezTo>
                  <a:pt x="163" y="35"/>
                  <a:pt x="163" y="33"/>
                  <a:pt x="163" y="30"/>
                </a:cubicBezTo>
                <a:cubicBezTo>
                  <a:pt x="163" y="14"/>
                  <a:pt x="150" y="0"/>
                  <a:pt x="133" y="0"/>
                </a:cubicBezTo>
                <a:cubicBezTo>
                  <a:pt x="117" y="0"/>
                  <a:pt x="103" y="14"/>
                  <a:pt x="103" y="30"/>
                </a:cubicBezTo>
                <a:cubicBezTo>
                  <a:pt x="103" y="34"/>
                  <a:pt x="104" y="38"/>
                  <a:pt x="105" y="42"/>
                </a:cubicBezTo>
                <a:cubicBezTo>
                  <a:pt x="72" y="51"/>
                  <a:pt x="72" y="51"/>
                  <a:pt x="72" y="51"/>
                </a:cubicBezTo>
                <a:cubicBezTo>
                  <a:pt x="3" y="33"/>
                  <a:pt x="3" y="33"/>
                  <a:pt x="3" y="33"/>
                </a:cubicBezTo>
                <a:cubicBezTo>
                  <a:pt x="2" y="33"/>
                  <a:pt x="2" y="33"/>
                  <a:pt x="1" y="33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1" y="161"/>
                  <a:pt x="2" y="161"/>
                </a:cubicBezTo>
                <a:cubicBezTo>
                  <a:pt x="72" y="179"/>
                  <a:pt x="72" y="179"/>
                  <a:pt x="72" y="179"/>
                </a:cubicBezTo>
                <a:cubicBezTo>
                  <a:pt x="72" y="179"/>
                  <a:pt x="72" y="179"/>
                  <a:pt x="72" y="179"/>
                </a:cubicBezTo>
                <a:cubicBezTo>
                  <a:pt x="72" y="179"/>
                  <a:pt x="72" y="179"/>
                  <a:pt x="72" y="179"/>
                </a:cubicBezTo>
                <a:cubicBezTo>
                  <a:pt x="72" y="179"/>
                  <a:pt x="72" y="179"/>
                  <a:pt x="72" y="179"/>
                </a:cubicBezTo>
                <a:cubicBezTo>
                  <a:pt x="72" y="179"/>
                  <a:pt x="73" y="179"/>
                  <a:pt x="73" y="179"/>
                </a:cubicBezTo>
                <a:cubicBezTo>
                  <a:pt x="142" y="161"/>
                  <a:pt x="142" y="161"/>
                  <a:pt x="142" y="161"/>
                </a:cubicBezTo>
                <a:cubicBezTo>
                  <a:pt x="211" y="179"/>
                  <a:pt x="211" y="179"/>
                  <a:pt x="211" y="179"/>
                </a:cubicBezTo>
                <a:cubicBezTo>
                  <a:pt x="211" y="179"/>
                  <a:pt x="211" y="179"/>
                  <a:pt x="212" y="179"/>
                </a:cubicBezTo>
                <a:cubicBezTo>
                  <a:pt x="212" y="179"/>
                  <a:pt x="213" y="179"/>
                  <a:pt x="213" y="178"/>
                </a:cubicBezTo>
                <a:cubicBezTo>
                  <a:pt x="214" y="178"/>
                  <a:pt x="214" y="177"/>
                  <a:pt x="214" y="176"/>
                </a:cubicBezTo>
                <a:cubicBezTo>
                  <a:pt x="214" y="53"/>
                  <a:pt x="214" y="53"/>
                  <a:pt x="214" y="53"/>
                </a:cubicBezTo>
                <a:cubicBezTo>
                  <a:pt x="214" y="52"/>
                  <a:pt x="213" y="51"/>
                  <a:pt x="212" y="51"/>
                </a:cubicBezTo>
                <a:close/>
                <a:moveTo>
                  <a:pt x="133" y="5"/>
                </a:moveTo>
                <a:cubicBezTo>
                  <a:pt x="147" y="5"/>
                  <a:pt x="159" y="16"/>
                  <a:pt x="159" y="30"/>
                </a:cubicBezTo>
                <a:cubicBezTo>
                  <a:pt x="159" y="33"/>
                  <a:pt x="158" y="36"/>
                  <a:pt x="157" y="39"/>
                </a:cubicBezTo>
                <a:cubicBezTo>
                  <a:pt x="157" y="39"/>
                  <a:pt x="157" y="39"/>
                  <a:pt x="157" y="39"/>
                </a:cubicBezTo>
                <a:cubicBezTo>
                  <a:pt x="157" y="39"/>
                  <a:pt x="157" y="39"/>
                  <a:pt x="157" y="39"/>
                </a:cubicBezTo>
                <a:cubicBezTo>
                  <a:pt x="153" y="55"/>
                  <a:pt x="140" y="75"/>
                  <a:pt x="133" y="75"/>
                </a:cubicBezTo>
                <a:cubicBezTo>
                  <a:pt x="125" y="75"/>
                  <a:pt x="108" y="45"/>
                  <a:pt x="108" y="30"/>
                </a:cubicBezTo>
                <a:cubicBezTo>
                  <a:pt x="108" y="16"/>
                  <a:pt x="119" y="5"/>
                  <a:pt x="133" y="5"/>
                </a:cubicBezTo>
                <a:close/>
                <a:moveTo>
                  <a:pt x="5" y="38"/>
                </a:moveTo>
                <a:cubicBezTo>
                  <a:pt x="70" y="55"/>
                  <a:pt x="70" y="55"/>
                  <a:pt x="70" y="55"/>
                </a:cubicBezTo>
                <a:cubicBezTo>
                  <a:pt x="70" y="173"/>
                  <a:pt x="70" y="173"/>
                  <a:pt x="70" y="173"/>
                </a:cubicBezTo>
                <a:cubicBezTo>
                  <a:pt x="5" y="157"/>
                  <a:pt x="5" y="157"/>
                  <a:pt x="5" y="157"/>
                </a:cubicBezTo>
                <a:lnTo>
                  <a:pt x="5" y="38"/>
                </a:lnTo>
                <a:close/>
                <a:moveTo>
                  <a:pt x="75" y="55"/>
                </a:moveTo>
                <a:cubicBezTo>
                  <a:pt x="107" y="47"/>
                  <a:pt x="107" y="47"/>
                  <a:pt x="107" y="47"/>
                </a:cubicBezTo>
                <a:cubicBezTo>
                  <a:pt x="112" y="62"/>
                  <a:pt x="124" y="79"/>
                  <a:pt x="133" y="79"/>
                </a:cubicBezTo>
                <a:cubicBezTo>
                  <a:pt x="135" y="79"/>
                  <a:pt x="137" y="79"/>
                  <a:pt x="140" y="77"/>
                </a:cubicBezTo>
                <a:cubicBezTo>
                  <a:pt x="140" y="157"/>
                  <a:pt x="140" y="157"/>
                  <a:pt x="140" y="157"/>
                </a:cubicBezTo>
                <a:cubicBezTo>
                  <a:pt x="75" y="173"/>
                  <a:pt x="75" y="173"/>
                  <a:pt x="75" y="173"/>
                </a:cubicBezTo>
                <a:lnTo>
                  <a:pt x="75" y="55"/>
                </a:lnTo>
                <a:close/>
                <a:moveTo>
                  <a:pt x="209" y="173"/>
                </a:moveTo>
                <a:cubicBezTo>
                  <a:pt x="144" y="157"/>
                  <a:pt x="144" y="157"/>
                  <a:pt x="144" y="157"/>
                </a:cubicBezTo>
                <a:cubicBezTo>
                  <a:pt x="144" y="73"/>
                  <a:pt x="144" y="73"/>
                  <a:pt x="144" y="73"/>
                </a:cubicBezTo>
                <a:cubicBezTo>
                  <a:pt x="151" y="66"/>
                  <a:pt x="158" y="53"/>
                  <a:pt x="161" y="43"/>
                </a:cubicBezTo>
                <a:cubicBezTo>
                  <a:pt x="209" y="55"/>
                  <a:pt x="209" y="55"/>
                  <a:pt x="209" y="55"/>
                </a:cubicBezTo>
                <a:lnTo>
                  <a:pt x="209" y="1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4" name="Obraz 73" descr="logo zsun - stopka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" y="6298575"/>
            <a:ext cx="4827508" cy="5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Obraz 74" descr="logo zsun - stopka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53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0118-95BB-4E48-A0F5-4B4137A5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6" y="534688"/>
            <a:ext cx="10363200" cy="817561"/>
          </a:xfrm>
        </p:spPr>
        <p:txBody>
          <a:bodyPr/>
          <a:lstStyle/>
          <a:p>
            <a:r>
              <a:rPr lang="pl-PL" dirty="0"/>
              <a:t>STATYSTYKI ZSUN/OSF ZA 2018 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5A24A-2F17-7447-AE25-B8CE700C50BB}"/>
              </a:ext>
            </a:extLst>
          </p:cNvPr>
          <p:cNvGrpSpPr/>
          <p:nvPr/>
        </p:nvGrpSpPr>
        <p:grpSpPr>
          <a:xfrm>
            <a:off x="2565071" y="1386941"/>
            <a:ext cx="3361528" cy="3361526"/>
            <a:chOff x="308718" y="776847"/>
            <a:chExt cx="3361528" cy="3361526"/>
          </a:xfrm>
        </p:grpSpPr>
        <p:sp>
          <p:nvSpPr>
            <p:cNvPr id="57" name="Oval 100">
              <a:extLst>
                <a:ext uri="{FF2B5EF4-FFF2-40B4-BE49-F238E27FC236}">
                  <a16:creationId xmlns:a16="http://schemas.microsoft.com/office/drawing/2014/main" id="{C52EFBC2-26F1-774C-BA4D-A23187D89E3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308718" y="776847"/>
              <a:ext cx="3361528" cy="3361526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556FE06-AD72-3A41-A5D0-ECF1CA9388CB}"/>
                </a:ext>
              </a:extLst>
            </p:cNvPr>
            <p:cNvSpPr/>
            <p:nvPr/>
          </p:nvSpPr>
          <p:spPr>
            <a:xfrm>
              <a:off x="533726" y="2537735"/>
              <a:ext cx="29018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err="1">
                  <a:solidFill>
                    <a:srgbClr val="FFFFFF"/>
                  </a:solidFill>
                </a:rPr>
                <a:t>Liczba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wniosków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złożonych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32B9696-539A-0D47-9114-9E4DAACC81CA}"/>
                </a:ext>
              </a:extLst>
            </p:cNvPr>
            <p:cNvSpPr/>
            <p:nvPr/>
          </p:nvSpPr>
          <p:spPr>
            <a:xfrm>
              <a:off x="1019436" y="1864049"/>
              <a:ext cx="1930400" cy="72019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5000"/>
                </a:lnSpc>
                <a:defRPr/>
              </a:pPr>
              <a:r>
                <a:rPr lang="pl-PL" sz="4800" dirty="0">
                  <a:solidFill>
                    <a:srgbClr val="FFFFFF"/>
                  </a:solidFill>
                </a:rPr>
                <a:t>19 283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A23C36-4A08-8C49-82F3-02080142D571}"/>
              </a:ext>
            </a:extLst>
          </p:cNvPr>
          <p:cNvGrpSpPr/>
          <p:nvPr/>
        </p:nvGrpSpPr>
        <p:grpSpPr>
          <a:xfrm>
            <a:off x="665624" y="3241948"/>
            <a:ext cx="2943656" cy="2943654"/>
            <a:chOff x="3049505" y="3361038"/>
            <a:chExt cx="2943656" cy="2943654"/>
          </a:xfrm>
        </p:grpSpPr>
        <p:sp>
          <p:nvSpPr>
            <p:cNvPr id="77" name="Oval 100">
              <a:extLst>
                <a:ext uri="{FF2B5EF4-FFF2-40B4-BE49-F238E27FC236}">
                  <a16:creationId xmlns:a16="http://schemas.microsoft.com/office/drawing/2014/main" id="{77716728-C28D-734B-AD4C-206D3440C606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3049505" y="3361038"/>
              <a:ext cx="2943656" cy="2943654"/>
            </a:xfrm>
            <a:prstGeom prst="ellipse">
              <a:avLst/>
            </a:prstGeom>
            <a:solidFill>
              <a:schemeClr val="accent4">
                <a:alpha val="78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86CAECE-74E2-AC43-A976-403D3BFB10CD}"/>
                </a:ext>
              </a:extLst>
            </p:cNvPr>
            <p:cNvSpPr/>
            <p:nvPr/>
          </p:nvSpPr>
          <p:spPr>
            <a:xfrm>
              <a:off x="3079727" y="5076493"/>
              <a:ext cx="29018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err="1">
                  <a:solidFill>
                    <a:srgbClr val="FFFFFF"/>
                  </a:solidFill>
                </a:rPr>
                <a:t>Liczba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recenzji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536EAD-74D9-FC41-8B6F-41F4B5A5254D}"/>
                </a:ext>
              </a:extLst>
            </p:cNvPr>
            <p:cNvSpPr/>
            <p:nvPr/>
          </p:nvSpPr>
          <p:spPr>
            <a:xfrm>
              <a:off x="3565437" y="4354430"/>
              <a:ext cx="1930400" cy="72019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5000"/>
                </a:lnSpc>
                <a:defRPr/>
              </a:pPr>
              <a:r>
                <a:rPr lang="pl-PL" sz="4800" dirty="0">
                  <a:solidFill>
                    <a:srgbClr val="FFFFFF"/>
                  </a:solidFill>
                </a:rPr>
                <a:t>55 810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165B2-FC6B-2E4E-AC0F-E32A3E320928}"/>
              </a:ext>
            </a:extLst>
          </p:cNvPr>
          <p:cNvGrpSpPr/>
          <p:nvPr/>
        </p:nvGrpSpPr>
        <p:grpSpPr>
          <a:xfrm>
            <a:off x="5299555" y="2672916"/>
            <a:ext cx="3591728" cy="3591726"/>
            <a:chOff x="8035040" y="1409156"/>
            <a:chExt cx="3591728" cy="3591726"/>
          </a:xfrm>
        </p:grpSpPr>
        <p:sp>
          <p:nvSpPr>
            <p:cNvPr id="80" name="Oval 100">
              <a:extLst>
                <a:ext uri="{FF2B5EF4-FFF2-40B4-BE49-F238E27FC236}">
                  <a16:creationId xmlns:a16="http://schemas.microsoft.com/office/drawing/2014/main" id="{D6E2B573-E7CC-E440-9167-73BBA91650FD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8035040" y="1409156"/>
              <a:ext cx="3591728" cy="3591726"/>
            </a:xfrm>
            <a:prstGeom prst="ellipse">
              <a:avLst/>
            </a:prstGeom>
            <a:solidFill>
              <a:schemeClr val="bg2">
                <a:alpha val="78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F146298-D9DA-0546-B14C-EC8922C79D1C}"/>
                </a:ext>
              </a:extLst>
            </p:cNvPr>
            <p:cNvSpPr/>
            <p:nvPr/>
          </p:nvSpPr>
          <p:spPr>
            <a:xfrm>
              <a:off x="8427599" y="3160526"/>
              <a:ext cx="29018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err="1">
                  <a:solidFill>
                    <a:srgbClr val="FFFFFF"/>
                  </a:solidFill>
                </a:rPr>
                <a:t>Liczba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użytkowników</a:t>
              </a:r>
              <a:r>
                <a:rPr lang="en-US" sz="2000" dirty="0">
                  <a:solidFill>
                    <a:srgbClr val="FFFFFF"/>
                  </a:solidFill>
                </a:rPr>
                <a:t>, </a:t>
              </a:r>
              <a:r>
                <a:rPr lang="en-US" sz="2000" dirty="0" err="1">
                  <a:solidFill>
                    <a:srgbClr val="FFFFFF"/>
                  </a:solidFill>
                </a:rPr>
                <a:t>którzy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zalogowali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się</a:t>
              </a:r>
              <a:r>
                <a:rPr lang="en-US" sz="2000" dirty="0">
                  <a:solidFill>
                    <a:srgbClr val="FFFFFF"/>
                  </a:solidFill>
                </a:rPr>
                <a:t> w 2018 r do </a:t>
              </a:r>
              <a:r>
                <a:rPr lang="en-US" sz="2000" dirty="0" err="1">
                  <a:solidFill>
                    <a:srgbClr val="FFFFFF"/>
                  </a:solidFill>
                </a:rPr>
                <a:t>systemu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5AE6E12-B4DB-2941-9789-13C898AF6EDC}"/>
                </a:ext>
              </a:extLst>
            </p:cNvPr>
            <p:cNvSpPr/>
            <p:nvPr/>
          </p:nvSpPr>
          <p:spPr>
            <a:xfrm>
              <a:off x="8858363" y="2430305"/>
              <a:ext cx="1930400" cy="72019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5000"/>
                </a:lnSpc>
                <a:defRPr/>
              </a:pPr>
              <a:r>
                <a:rPr lang="pl-PL" sz="4800" dirty="0">
                  <a:solidFill>
                    <a:srgbClr val="FFFFFF"/>
                  </a:solidFill>
                </a:rPr>
                <a:t>50 566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FED9F74-D379-8249-8544-86DB9C68EEB3}"/>
              </a:ext>
            </a:extLst>
          </p:cNvPr>
          <p:cNvGrpSpPr/>
          <p:nvPr/>
        </p:nvGrpSpPr>
        <p:grpSpPr>
          <a:xfrm>
            <a:off x="8191384" y="1541213"/>
            <a:ext cx="3361528" cy="3361526"/>
            <a:chOff x="5940829" y="3496474"/>
            <a:chExt cx="3361528" cy="3361526"/>
          </a:xfrm>
        </p:grpSpPr>
        <p:sp>
          <p:nvSpPr>
            <p:cNvPr id="12" name="Oval 100">
              <a:extLst>
                <a:ext uri="{FF2B5EF4-FFF2-40B4-BE49-F238E27FC236}">
                  <a16:creationId xmlns:a16="http://schemas.microsoft.com/office/drawing/2014/main" id="{C52EFBC2-26F1-774C-BA4D-A23187D89E3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940829" y="3496474"/>
              <a:ext cx="3361528" cy="3361526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3" name="Rectangle 57">
              <a:extLst>
                <a:ext uri="{FF2B5EF4-FFF2-40B4-BE49-F238E27FC236}">
                  <a16:creationId xmlns:a16="http://schemas.microsoft.com/office/drawing/2014/main" id="{E556FE06-AD72-3A41-A5D0-ECF1CA9388CB}"/>
                </a:ext>
              </a:extLst>
            </p:cNvPr>
            <p:cNvSpPr/>
            <p:nvPr/>
          </p:nvSpPr>
          <p:spPr>
            <a:xfrm>
              <a:off x="6185618" y="5176758"/>
              <a:ext cx="29018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err="1">
                  <a:solidFill>
                    <a:srgbClr val="FFFFFF"/>
                  </a:solidFill>
                </a:rPr>
                <a:t>Liczba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pl-PL" sz="2000" dirty="0">
                  <a:solidFill>
                    <a:srgbClr val="FFFFFF"/>
                  </a:solidFill>
                </a:rPr>
                <a:t>kont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pl-PL" sz="2000" dirty="0">
                  <a:solidFill>
                    <a:srgbClr val="FFFFFF"/>
                  </a:solidFill>
                </a:rPr>
                <a:t>zarejestrowanych użytkowników 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72">
              <a:extLst>
                <a:ext uri="{FF2B5EF4-FFF2-40B4-BE49-F238E27FC236}">
                  <a16:creationId xmlns:a16="http://schemas.microsoft.com/office/drawing/2014/main" id="{632B9696-539A-0D47-9114-9E4DAACC81CA}"/>
                </a:ext>
              </a:extLst>
            </p:cNvPr>
            <p:cNvSpPr/>
            <p:nvPr/>
          </p:nvSpPr>
          <p:spPr>
            <a:xfrm>
              <a:off x="6412359" y="4501041"/>
              <a:ext cx="2360607" cy="72019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>
                <a:lnSpc>
                  <a:spcPct val="85000"/>
                </a:lnSpc>
                <a:defRPr/>
              </a:pPr>
              <a:r>
                <a:rPr lang="pl-PL" sz="4800" dirty="0">
                  <a:solidFill>
                    <a:srgbClr val="FFFFFF"/>
                  </a:solidFill>
                </a:rPr>
                <a:t>163101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9" name="Obraz 18" descr="logo zsun - stopka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" y="6298575"/>
            <a:ext cx="4827508" cy="5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 descr="logo zsun - stopka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9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ZSUN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Nowe funkcjonalności dla użytkowników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071664" y="170384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Inteligentna wyszukiwarka projektów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(Semantyczna Wyszukiwarka)</a:t>
            </a:r>
          </a:p>
        </p:txBody>
      </p:sp>
      <p:sp>
        <p:nvSpPr>
          <p:cNvPr id="5" name="Oval 51"/>
          <p:cNvSpPr>
            <a:spLocks noChangeArrowheads="1"/>
          </p:cNvSpPr>
          <p:nvPr/>
        </p:nvSpPr>
        <p:spPr bwMode="auto">
          <a:xfrm>
            <a:off x="1631504" y="1509450"/>
            <a:ext cx="1097280" cy="1097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21" y="2693822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36" y="3921610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111829" y="282680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 inteligentnego doradcy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dla obsługujących wnioski (Wirtualny Konsultant)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066448" y="423925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 wsparcia użytkownika (Helpdesk)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13" y="2943853"/>
            <a:ext cx="5857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1830622" y="4195552"/>
            <a:ext cx="665190" cy="549077"/>
          </a:xfrm>
          <a:custGeom>
            <a:avLst/>
            <a:gdLst>
              <a:gd name="T0" fmla="*/ 582 w 644"/>
              <a:gd name="T1" fmla="*/ 134 h 532"/>
              <a:gd name="T2" fmla="*/ 429 w 644"/>
              <a:gd name="T3" fmla="*/ 94 h 532"/>
              <a:gd name="T4" fmla="*/ 398 w 644"/>
              <a:gd name="T5" fmla="*/ 0 h 532"/>
              <a:gd name="T6" fmla="*/ 216 w 644"/>
              <a:gd name="T7" fmla="*/ 30 h 532"/>
              <a:gd name="T8" fmla="*/ 116 w 644"/>
              <a:gd name="T9" fmla="*/ 94 h 532"/>
              <a:gd name="T10" fmla="*/ 11 w 644"/>
              <a:gd name="T11" fmla="*/ 305 h 532"/>
              <a:gd name="T12" fmla="*/ 0 w 644"/>
              <a:gd name="T13" fmla="*/ 488 h 532"/>
              <a:gd name="T14" fmla="*/ 600 w 644"/>
              <a:gd name="T15" fmla="*/ 532 h 532"/>
              <a:gd name="T16" fmla="*/ 644 w 644"/>
              <a:gd name="T17" fmla="*/ 378 h 532"/>
              <a:gd name="T18" fmla="*/ 230 w 644"/>
              <a:gd name="T19" fmla="*/ 30 h 532"/>
              <a:gd name="T20" fmla="*/ 398 w 644"/>
              <a:gd name="T21" fmla="*/ 14 h 532"/>
              <a:gd name="T22" fmla="*/ 415 w 644"/>
              <a:gd name="T23" fmla="*/ 94 h 532"/>
              <a:gd name="T24" fmla="*/ 230 w 644"/>
              <a:gd name="T25" fmla="*/ 30 h 532"/>
              <a:gd name="T26" fmla="*/ 600 w 644"/>
              <a:gd name="T27" fmla="*/ 518 h 532"/>
              <a:gd name="T28" fmla="*/ 14 w 644"/>
              <a:gd name="T29" fmla="*/ 488 h 532"/>
              <a:gd name="T30" fmla="*/ 25 w 644"/>
              <a:gd name="T31" fmla="*/ 309 h 532"/>
              <a:gd name="T32" fmla="*/ 116 w 644"/>
              <a:gd name="T33" fmla="*/ 108 h 532"/>
              <a:gd name="T34" fmla="*/ 568 w 644"/>
              <a:gd name="T35" fmla="*/ 138 h 532"/>
              <a:gd name="T36" fmla="*/ 630 w 644"/>
              <a:gd name="T37" fmla="*/ 378 h 532"/>
              <a:gd name="T38" fmla="*/ 444 w 644"/>
              <a:gd name="T39" fmla="*/ 256 h 532"/>
              <a:gd name="T40" fmla="*/ 359 w 644"/>
              <a:gd name="T41" fmla="*/ 172 h 532"/>
              <a:gd name="T42" fmla="*/ 292 w 644"/>
              <a:gd name="T43" fmla="*/ 165 h 532"/>
              <a:gd name="T44" fmla="*/ 285 w 644"/>
              <a:gd name="T45" fmla="*/ 256 h 532"/>
              <a:gd name="T46" fmla="*/ 193 w 644"/>
              <a:gd name="T47" fmla="*/ 263 h 532"/>
              <a:gd name="T48" fmla="*/ 200 w 644"/>
              <a:gd name="T49" fmla="*/ 331 h 532"/>
              <a:gd name="T50" fmla="*/ 285 w 644"/>
              <a:gd name="T51" fmla="*/ 415 h 532"/>
              <a:gd name="T52" fmla="*/ 352 w 644"/>
              <a:gd name="T53" fmla="*/ 422 h 532"/>
              <a:gd name="T54" fmla="*/ 359 w 644"/>
              <a:gd name="T55" fmla="*/ 331 h 532"/>
              <a:gd name="T56" fmla="*/ 451 w 644"/>
              <a:gd name="T57" fmla="*/ 324 h 532"/>
              <a:gd name="T58" fmla="*/ 444 w 644"/>
              <a:gd name="T59" fmla="*/ 256 h 532"/>
              <a:gd name="T60" fmla="*/ 352 w 644"/>
              <a:gd name="T61" fmla="*/ 317 h 532"/>
              <a:gd name="T62" fmla="*/ 345 w 644"/>
              <a:gd name="T63" fmla="*/ 408 h 532"/>
              <a:gd name="T64" fmla="*/ 299 w 644"/>
              <a:gd name="T65" fmla="*/ 324 h 532"/>
              <a:gd name="T66" fmla="*/ 207 w 644"/>
              <a:gd name="T67" fmla="*/ 317 h 532"/>
              <a:gd name="T68" fmla="*/ 292 w 644"/>
              <a:gd name="T69" fmla="*/ 270 h 532"/>
              <a:gd name="T70" fmla="*/ 299 w 644"/>
              <a:gd name="T71" fmla="*/ 179 h 532"/>
              <a:gd name="T72" fmla="*/ 345 w 644"/>
              <a:gd name="T73" fmla="*/ 263 h 532"/>
              <a:gd name="T74" fmla="*/ 437 w 644"/>
              <a:gd name="T75" fmla="*/ 27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4" h="532">
                <a:moveTo>
                  <a:pt x="633" y="305"/>
                </a:moveTo>
                <a:cubicBezTo>
                  <a:pt x="582" y="134"/>
                  <a:pt x="582" y="134"/>
                  <a:pt x="582" y="134"/>
                </a:cubicBezTo>
                <a:cubicBezTo>
                  <a:pt x="575" y="112"/>
                  <a:pt x="551" y="94"/>
                  <a:pt x="528" y="94"/>
                </a:cubicBezTo>
                <a:cubicBezTo>
                  <a:pt x="429" y="94"/>
                  <a:pt x="429" y="94"/>
                  <a:pt x="429" y="94"/>
                </a:cubicBezTo>
                <a:cubicBezTo>
                  <a:pt x="429" y="30"/>
                  <a:pt x="429" y="30"/>
                  <a:pt x="429" y="30"/>
                </a:cubicBezTo>
                <a:cubicBezTo>
                  <a:pt x="429" y="14"/>
                  <a:pt x="415" y="0"/>
                  <a:pt x="398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29" y="0"/>
                  <a:pt x="216" y="14"/>
                  <a:pt x="216" y="30"/>
                </a:cubicBezTo>
                <a:cubicBezTo>
                  <a:pt x="216" y="94"/>
                  <a:pt x="216" y="94"/>
                  <a:pt x="216" y="94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93" y="94"/>
                  <a:pt x="69" y="112"/>
                  <a:pt x="62" y="134"/>
                </a:cubicBezTo>
                <a:cubicBezTo>
                  <a:pt x="11" y="305"/>
                  <a:pt x="11" y="305"/>
                  <a:pt x="11" y="305"/>
                </a:cubicBezTo>
                <a:cubicBezTo>
                  <a:pt x="5" y="325"/>
                  <a:pt x="0" y="358"/>
                  <a:pt x="0" y="378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12"/>
                  <a:pt x="20" y="532"/>
                  <a:pt x="44" y="532"/>
                </a:cubicBezTo>
                <a:cubicBezTo>
                  <a:pt x="600" y="532"/>
                  <a:pt x="600" y="532"/>
                  <a:pt x="600" y="532"/>
                </a:cubicBezTo>
                <a:cubicBezTo>
                  <a:pt x="624" y="532"/>
                  <a:pt x="644" y="512"/>
                  <a:pt x="644" y="488"/>
                </a:cubicBezTo>
                <a:cubicBezTo>
                  <a:pt x="644" y="378"/>
                  <a:pt x="644" y="378"/>
                  <a:pt x="644" y="378"/>
                </a:cubicBezTo>
                <a:cubicBezTo>
                  <a:pt x="644" y="358"/>
                  <a:pt x="639" y="325"/>
                  <a:pt x="633" y="305"/>
                </a:cubicBezTo>
                <a:close/>
                <a:moveTo>
                  <a:pt x="230" y="30"/>
                </a:moveTo>
                <a:cubicBezTo>
                  <a:pt x="230" y="21"/>
                  <a:pt x="237" y="14"/>
                  <a:pt x="246" y="14"/>
                </a:cubicBezTo>
                <a:cubicBezTo>
                  <a:pt x="398" y="14"/>
                  <a:pt x="398" y="14"/>
                  <a:pt x="398" y="14"/>
                </a:cubicBezTo>
                <a:cubicBezTo>
                  <a:pt x="407" y="14"/>
                  <a:pt x="415" y="21"/>
                  <a:pt x="415" y="30"/>
                </a:cubicBezTo>
                <a:cubicBezTo>
                  <a:pt x="415" y="94"/>
                  <a:pt x="415" y="94"/>
                  <a:pt x="415" y="94"/>
                </a:cubicBezTo>
                <a:cubicBezTo>
                  <a:pt x="230" y="94"/>
                  <a:pt x="230" y="94"/>
                  <a:pt x="230" y="94"/>
                </a:cubicBezTo>
                <a:lnTo>
                  <a:pt x="230" y="30"/>
                </a:lnTo>
                <a:close/>
                <a:moveTo>
                  <a:pt x="630" y="488"/>
                </a:moveTo>
                <a:cubicBezTo>
                  <a:pt x="630" y="504"/>
                  <a:pt x="616" y="518"/>
                  <a:pt x="600" y="518"/>
                </a:cubicBezTo>
                <a:cubicBezTo>
                  <a:pt x="44" y="518"/>
                  <a:pt x="44" y="518"/>
                  <a:pt x="44" y="518"/>
                </a:cubicBezTo>
                <a:cubicBezTo>
                  <a:pt x="28" y="518"/>
                  <a:pt x="14" y="504"/>
                  <a:pt x="14" y="488"/>
                </a:cubicBezTo>
                <a:cubicBezTo>
                  <a:pt x="14" y="378"/>
                  <a:pt x="14" y="378"/>
                  <a:pt x="14" y="378"/>
                </a:cubicBezTo>
                <a:cubicBezTo>
                  <a:pt x="14" y="359"/>
                  <a:pt x="19" y="327"/>
                  <a:pt x="25" y="309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81" y="122"/>
                  <a:pt x="99" y="108"/>
                  <a:pt x="116" y="108"/>
                </a:cubicBezTo>
                <a:cubicBezTo>
                  <a:pt x="528" y="108"/>
                  <a:pt x="528" y="108"/>
                  <a:pt x="528" y="108"/>
                </a:cubicBezTo>
                <a:cubicBezTo>
                  <a:pt x="545" y="108"/>
                  <a:pt x="564" y="122"/>
                  <a:pt x="568" y="138"/>
                </a:cubicBezTo>
                <a:cubicBezTo>
                  <a:pt x="619" y="309"/>
                  <a:pt x="619" y="309"/>
                  <a:pt x="619" y="309"/>
                </a:cubicBezTo>
                <a:cubicBezTo>
                  <a:pt x="625" y="327"/>
                  <a:pt x="630" y="359"/>
                  <a:pt x="630" y="378"/>
                </a:cubicBezTo>
                <a:lnTo>
                  <a:pt x="630" y="488"/>
                </a:lnTo>
                <a:close/>
                <a:moveTo>
                  <a:pt x="444" y="256"/>
                </a:moveTo>
                <a:cubicBezTo>
                  <a:pt x="359" y="256"/>
                  <a:pt x="359" y="256"/>
                  <a:pt x="359" y="256"/>
                </a:cubicBezTo>
                <a:cubicBezTo>
                  <a:pt x="359" y="172"/>
                  <a:pt x="359" y="172"/>
                  <a:pt x="359" y="172"/>
                </a:cubicBezTo>
                <a:cubicBezTo>
                  <a:pt x="359" y="168"/>
                  <a:pt x="356" y="165"/>
                  <a:pt x="352" y="165"/>
                </a:cubicBezTo>
                <a:cubicBezTo>
                  <a:pt x="292" y="165"/>
                  <a:pt x="292" y="165"/>
                  <a:pt x="292" y="165"/>
                </a:cubicBezTo>
                <a:cubicBezTo>
                  <a:pt x="288" y="165"/>
                  <a:pt x="285" y="168"/>
                  <a:pt x="285" y="172"/>
                </a:cubicBezTo>
                <a:cubicBezTo>
                  <a:pt x="285" y="256"/>
                  <a:pt x="285" y="256"/>
                  <a:pt x="285" y="256"/>
                </a:cubicBezTo>
                <a:cubicBezTo>
                  <a:pt x="200" y="256"/>
                  <a:pt x="200" y="256"/>
                  <a:pt x="200" y="256"/>
                </a:cubicBezTo>
                <a:cubicBezTo>
                  <a:pt x="197" y="256"/>
                  <a:pt x="193" y="260"/>
                  <a:pt x="193" y="263"/>
                </a:cubicBezTo>
                <a:cubicBezTo>
                  <a:pt x="193" y="324"/>
                  <a:pt x="193" y="324"/>
                  <a:pt x="193" y="324"/>
                </a:cubicBezTo>
                <a:cubicBezTo>
                  <a:pt x="193" y="328"/>
                  <a:pt x="197" y="331"/>
                  <a:pt x="200" y="331"/>
                </a:cubicBezTo>
                <a:cubicBezTo>
                  <a:pt x="285" y="331"/>
                  <a:pt x="285" y="331"/>
                  <a:pt x="285" y="331"/>
                </a:cubicBezTo>
                <a:cubicBezTo>
                  <a:pt x="285" y="415"/>
                  <a:pt x="285" y="415"/>
                  <a:pt x="285" y="415"/>
                </a:cubicBezTo>
                <a:cubicBezTo>
                  <a:pt x="285" y="419"/>
                  <a:pt x="288" y="422"/>
                  <a:pt x="292" y="422"/>
                </a:cubicBezTo>
                <a:cubicBezTo>
                  <a:pt x="352" y="422"/>
                  <a:pt x="352" y="422"/>
                  <a:pt x="352" y="422"/>
                </a:cubicBezTo>
                <a:cubicBezTo>
                  <a:pt x="356" y="422"/>
                  <a:pt x="359" y="419"/>
                  <a:pt x="359" y="415"/>
                </a:cubicBezTo>
                <a:cubicBezTo>
                  <a:pt x="359" y="331"/>
                  <a:pt x="359" y="331"/>
                  <a:pt x="359" y="331"/>
                </a:cubicBezTo>
                <a:cubicBezTo>
                  <a:pt x="444" y="331"/>
                  <a:pt x="444" y="331"/>
                  <a:pt x="444" y="331"/>
                </a:cubicBezTo>
                <a:cubicBezTo>
                  <a:pt x="448" y="331"/>
                  <a:pt x="451" y="328"/>
                  <a:pt x="451" y="324"/>
                </a:cubicBezTo>
                <a:cubicBezTo>
                  <a:pt x="451" y="263"/>
                  <a:pt x="451" y="263"/>
                  <a:pt x="451" y="263"/>
                </a:cubicBezTo>
                <a:cubicBezTo>
                  <a:pt x="451" y="260"/>
                  <a:pt x="448" y="256"/>
                  <a:pt x="444" y="256"/>
                </a:cubicBezTo>
                <a:close/>
                <a:moveTo>
                  <a:pt x="437" y="317"/>
                </a:moveTo>
                <a:cubicBezTo>
                  <a:pt x="352" y="317"/>
                  <a:pt x="352" y="317"/>
                  <a:pt x="352" y="317"/>
                </a:cubicBezTo>
                <a:cubicBezTo>
                  <a:pt x="348" y="317"/>
                  <a:pt x="345" y="320"/>
                  <a:pt x="345" y="324"/>
                </a:cubicBezTo>
                <a:cubicBezTo>
                  <a:pt x="345" y="408"/>
                  <a:pt x="345" y="408"/>
                  <a:pt x="345" y="408"/>
                </a:cubicBezTo>
                <a:cubicBezTo>
                  <a:pt x="299" y="408"/>
                  <a:pt x="299" y="408"/>
                  <a:pt x="299" y="408"/>
                </a:cubicBezTo>
                <a:cubicBezTo>
                  <a:pt x="299" y="324"/>
                  <a:pt x="299" y="324"/>
                  <a:pt x="299" y="324"/>
                </a:cubicBezTo>
                <a:cubicBezTo>
                  <a:pt x="299" y="320"/>
                  <a:pt x="296" y="317"/>
                  <a:pt x="292" y="317"/>
                </a:cubicBezTo>
                <a:cubicBezTo>
                  <a:pt x="207" y="317"/>
                  <a:pt x="207" y="317"/>
                  <a:pt x="207" y="317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92" y="270"/>
                  <a:pt x="292" y="270"/>
                  <a:pt x="292" y="270"/>
                </a:cubicBezTo>
                <a:cubicBezTo>
                  <a:pt x="296" y="270"/>
                  <a:pt x="299" y="267"/>
                  <a:pt x="299" y="263"/>
                </a:cubicBezTo>
                <a:cubicBezTo>
                  <a:pt x="299" y="179"/>
                  <a:pt x="299" y="179"/>
                  <a:pt x="299" y="179"/>
                </a:cubicBezTo>
                <a:cubicBezTo>
                  <a:pt x="345" y="179"/>
                  <a:pt x="345" y="179"/>
                  <a:pt x="345" y="179"/>
                </a:cubicBezTo>
                <a:cubicBezTo>
                  <a:pt x="345" y="263"/>
                  <a:pt x="345" y="263"/>
                  <a:pt x="345" y="263"/>
                </a:cubicBezTo>
                <a:cubicBezTo>
                  <a:pt x="345" y="267"/>
                  <a:pt x="348" y="270"/>
                  <a:pt x="352" y="270"/>
                </a:cubicBezTo>
                <a:cubicBezTo>
                  <a:pt x="437" y="270"/>
                  <a:pt x="437" y="270"/>
                  <a:pt x="437" y="270"/>
                </a:cubicBezTo>
                <a:lnTo>
                  <a:pt x="437" y="3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12" y="1683440"/>
            <a:ext cx="8905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az 11" descr="logo zsun - stopka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" y="6298575"/>
            <a:ext cx="4827508" cy="5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logo zsun - stopka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546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838" y="279961"/>
            <a:ext cx="10728325" cy="817561"/>
          </a:xfrm>
        </p:spPr>
        <p:txBody>
          <a:bodyPr lIns="0" tIns="46800" rIns="0"/>
          <a:lstStyle/>
          <a:p>
            <a:pPr algn="l"/>
            <a:r>
              <a:rPr lang="pl-PL" dirty="0"/>
              <a:t>Semantyczna wyszukiwarka</a:t>
            </a:r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0566C12-878C-3246-B372-8D4F70B7C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740" y="1304764"/>
            <a:ext cx="10058400" cy="56274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178B7B9-E0EF-E54A-9178-74F5BB95A4A1}"/>
              </a:ext>
            </a:extLst>
          </p:cNvPr>
          <p:cNvGrpSpPr/>
          <p:nvPr/>
        </p:nvGrpSpPr>
        <p:grpSpPr>
          <a:xfrm>
            <a:off x="8508268" y="1664804"/>
            <a:ext cx="3240360" cy="1061829"/>
            <a:chOff x="8508268" y="1664804"/>
            <a:chExt cx="3240360" cy="106182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0BABF9-19C0-0C45-BBE2-4370B292B010}"/>
                </a:ext>
              </a:extLst>
            </p:cNvPr>
            <p:cNvSpPr/>
            <p:nvPr/>
          </p:nvSpPr>
          <p:spPr>
            <a:xfrm>
              <a:off x="9247316" y="1664804"/>
              <a:ext cx="2501312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Indeksacja </a:t>
              </a:r>
              <a:r>
                <a:rPr lang="pl-PL" sz="1400" dirty="0" err="1">
                  <a:solidFill>
                    <a:schemeClr val="tx1">
                      <a:lumMod val="50000"/>
                    </a:schemeClr>
                  </a:solidFill>
                </a:rPr>
                <a:t>pełnotekstowa</a:t>
              </a: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 wniosków - umożliwia wyszukiwanie po dowolnych frazach/słowach występujących we wniosku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7DF320D-1371-2E4D-BB5F-6A87794ED58C}"/>
                </a:ext>
              </a:extLst>
            </p:cNvPr>
            <p:cNvSpPr/>
            <p:nvPr/>
          </p:nvSpPr>
          <p:spPr>
            <a:xfrm>
              <a:off x="8508268" y="1690294"/>
              <a:ext cx="623050" cy="6230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9696A4-5FF3-5C41-AE4F-9C726A3C34B5}"/>
              </a:ext>
            </a:extLst>
          </p:cNvPr>
          <p:cNvGrpSpPr/>
          <p:nvPr/>
        </p:nvGrpSpPr>
        <p:grpSpPr>
          <a:xfrm>
            <a:off x="8508268" y="2960948"/>
            <a:ext cx="3363446" cy="954107"/>
            <a:chOff x="8508268" y="2960948"/>
            <a:chExt cx="3363446" cy="9541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E2C168-F52D-7043-B523-D52C30E02F54}"/>
                </a:ext>
              </a:extLst>
            </p:cNvPr>
            <p:cNvSpPr/>
            <p:nvPr/>
          </p:nvSpPr>
          <p:spPr>
            <a:xfrm>
              <a:off x="9247315" y="2960948"/>
              <a:ext cx="26243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Wyniki wyszukiwania prezentowane są w postaci płaskiej listy rezultatów i klastrów tematycznych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6AE00B2-650F-C84A-9562-D93BA6FC5AAC}"/>
                </a:ext>
              </a:extLst>
            </p:cNvPr>
            <p:cNvSpPr/>
            <p:nvPr/>
          </p:nvSpPr>
          <p:spPr>
            <a:xfrm>
              <a:off x="8508268" y="2986438"/>
              <a:ext cx="623050" cy="6230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216F46B-2A9E-6441-88B5-E81BD00CB93D}"/>
              </a:ext>
            </a:extLst>
          </p:cNvPr>
          <p:cNvGrpSpPr/>
          <p:nvPr/>
        </p:nvGrpSpPr>
        <p:grpSpPr>
          <a:xfrm>
            <a:off x="8508268" y="4149080"/>
            <a:ext cx="3363446" cy="1169551"/>
            <a:chOff x="8508268" y="4149080"/>
            <a:chExt cx="3363446" cy="11695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24DEAA-3C2F-E848-9B45-09A52BE70AEC}"/>
                </a:ext>
              </a:extLst>
            </p:cNvPr>
            <p:cNvSpPr/>
            <p:nvPr/>
          </p:nvSpPr>
          <p:spPr>
            <a:xfrm>
              <a:off x="9247315" y="4149080"/>
              <a:ext cx="262439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Analityka wizualna - </a:t>
              </a:r>
              <a:r>
                <a:rPr lang="pl-PL" sz="1400" dirty="0" err="1">
                  <a:solidFill>
                    <a:schemeClr val="tx1">
                      <a:lumMod val="50000"/>
                    </a:schemeClr>
                  </a:solidFill>
                </a:rPr>
                <a:t>ikonografiki</a:t>
              </a: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 prezentujące statystykę wyników wyszukiwania i ich najważniejsze cechy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A4D79B-7923-C843-80B1-1A8530907FB0}"/>
                </a:ext>
              </a:extLst>
            </p:cNvPr>
            <p:cNvSpPr/>
            <p:nvPr/>
          </p:nvSpPr>
          <p:spPr>
            <a:xfrm>
              <a:off x="8508268" y="4174570"/>
              <a:ext cx="623050" cy="62305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</p:grpSp>
      <p:pic>
        <p:nvPicPr>
          <p:cNvPr id="11" name="Obraz 2">
            <a:extLst>
              <a:ext uri="{FF2B5EF4-FFF2-40B4-BE49-F238E27FC236}">
                <a16:creationId xmlns:a16="http://schemas.microsoft.com/office/drawing/2014/main" id="{73A9A60F-843A-420D-9412-27328E9036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27" y="240280"/>
            <a:ext cx="1224136" cy="6591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0368D58-62A7-4379-8495-9765BE36F9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6781" b="16781"/>
          <a:stretch/>
        </p:blipFill>
        <p:spPr>
          <a:xfrm>
            <a:off x="1379477" y="962563"/>
            <a:ext cx="6264696" cy="37625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B53CD80-0EDF-4684-8324-922EA0D79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340" y="3566338"/>
            <a:ext cx="4601459" cy="1752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az 15" descr="logo zsun - stopka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" y="6298575"/>
            <a:ext cx="4827508" cy="5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 descr="logo zsun - stopka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07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4"/>
          <p:cNvSpPr/>
          <p:nvPr/>
        </p:nvSpPr>
        <p:spPr>
          <a:xfrm flipH="1">
            <a:off x="3968231" y="1795629"/>
            <a:ext cx="1980220" cy="1584176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312" h="1584176">
                <a:moveTo>
                  <a:pt x="0" y="1584176"/>
                </a:moveTo>
                <a:lnTo>
                  <a:pt x="948494" y="0"/>
                </a:lnTo>
                <a:lnTo>
                  <a:pt x="2808312" y="0"/>
                </a:lnTo>
              </a:path>
            </a:pathLst>
          </a:custGeom>
          <a:noFill/>
          <a:ln w="6350">
            <a:solidFill>
              <a:schemeClr val="tx1">
                <a:alpha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4"/>
          <p:cNvSpPr/>
          <p:nvPr/>
        </p:nvSpPr>
        <p:spPr>
          <a:xfrm flipH="1" flipV="1">
            <a:off x="3968231" y="3595829"/>
            <a:ext cx="1980220" cy="1584176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312" h="1584176">
                <a:moveTo>
                  <a:pt x="0" y="1584176"/>
                </a:moveTo>
                <a:lnTo>
                  <a:pt x="948494" y="0"/>
                </a:lnTo>
                <a:lnTo>
                  <a:pt x="2808312" y="0"/>
                </a:lnTo>
              </a:path>
            </a:pathLst>
          </a:custGeom>
          <a:noFill/>
          <a:ln w="6350">
            <a:solidFill>
              <a:schemeClr val="tx1">
                <a:alpha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3968231" y="3559824"/>
            <a:ext cx="1068699" cy="0"/>
          </a:xfrm>
          <a:prstGeom prst="line">
            <a:avLst/>
          </a:prstGeom>
          <a:noFill/>
          <a:ln w="6350">
            <a:solidFill>
              <a:schemeClr val="tx1">
                <a:alpha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" name="Parallelogram 4"/>
          <p:cNvSpPr/>
          <p:nvPr/>
        </p:nvSpPr>
        <p:spPr>
          <a:xfrm>
            <a:off x="6180239" y="1779233"/>
            <a:ext cx="1980220" cy="1584176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312" h="1584176">
                <a:moveTo>
                  <a:pt x="0" y="1584176"/>
                </a:moveTo>
                <a:lnTo>
                  <a:pt x="948494" y="0"/>
                </a:lnTo>
                <a:lnTo>
                  <a:pt x="2808312" y="0"/>
                </a:lnTo>
              </a:path>
            </a:pathLst>
          </a:custGeom>
          <a:noFill/>
          <a:ln w="6350">
            <a:solidFill>
              <a:schemeClr val="tx1">
                <a:alpha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4"/>
          <p:cNvSpPr/>
          <p:nvPr/>
        </p:nvSpPr>
        <p:spPr>
          <a:xfrm flipV="1">
            <a:off x="6180239" y="3579433"/>
            <a:ext cx="1980220" cy="1584176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312" h="1584176">
                <a:moveTo>
                  <a:pt x="0" y="1584176"/>
                </a:moveTo>
                <a:lnTo>
                  <a:pt x="948494" y="0"/>
                </a:lnTo>
                <a:lnTo>
                  <a:pt x="2808312" y="0"/>
                </a:lnTo>
              </a:path>
            </a:pathLst>
          </a:custGeom>
          <a:noFill/>
          <a:ln w="6350">
            <a:solidFill>
              <a:schemeClr val="tx1">
                <a:alpha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91760" y="3543428"/>
            <a:ext cx="1068699" cy="0"/>
          </a:xfrm>
          <a:prstGeom prst="line">
            <a:avLst/>
          </a:prstGeom>
          <a:noFill/>
          <a:ln w="6350">
            <a:solidFill>
              <a:schemeClr val="tx1">
                <a:alpha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" name="Oval 18"/>
          <p:cNvSpPr>
            <a:spLocks noChangeArrowheads="1"/>
          </p:cNvSpPr>
          <p:nvPr/>
        </p:nvSpPr>
        <p:spPr bwMode="auto">
          <a:xfrm>
            <a:off x="4980687" y="2487891"/>
            <a:ext cx="2111073" cy="211107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0"/>
          </a:gra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2095" y="3242761"/>
            <a:ext cx="3635654" cy="79868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pl-PL" sz="1800" dirty="0"/>
              <a:t>Źródło informacji </a:t>
            </a:r>
            <a:br>
              <a:rPr lang="pl-PL" sz="1800" dirty="0"/>
            </a:br>
            <a:r>
              <a:rPr lang="pl-PL" sz="1800" dirty="0"/>
              <a:t>o potencjalnych partnerach badań lub konkurencji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8396814" y="1550575"/>
            <a:ext cx="3279806" cy="103412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pl-PL" sz="1800" dirty="0"/>
              <a:t>Dostęp do informacji o wszystkich złożonych wnioskach (</a:t>
            </a:r>
            <a:r>
              <a:rPr lang="pl-PL" sz="1800" dirty="0" err="1"/>
              <a:t>MNiSW</a:t>
            </a:r>
            <a:r>
              <a:rPr lang="pl-PL" sz="1800" dirty="0"/>
              <a:t>, NCN, NCBR)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8396814" y="3242762"/>
            <a:ext cx="3603842" cy="103412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pl-PL" sz="1800" dirty="0"/>
              <a:t>Upublicznienie informacji o własnych wnioskach: </a:t>
            </a:r>
          </a:p>
          <a:p>
            <a:pPr>
              <a:lnSpc>
                <a:spcPct val="85000"/>
              </a:lnSpc>
            </a:pPr>
            <a:r>
              <a:rPr lang="pl-PL" sz="1800" dirty="0"/>
              <a:t>temat, instytucja realizująca, instytucja finansująca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8396814" y="4862943"/>
            <a:ext cx="3279806" cy="150502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pl-PL" sz="1800" dirty="0"/>
              <a:t>Dostęp wniosków ocenionych pozytywnie.</a:t>
            </a:r>
          </a:p>
          <a:p>
            <a:pPr>
              <a:lnSpc>
                <a:spcPct val="85000"/>
              </a:lnSpc>
            </a:pPr>
            <a:r>
              <a:rPr lang="pl-PL" sz="1800" dirty="0"/>
              <a:t>Dostęp do wniosków niesfinansowanych dla osób o uprawnieniu  „Dostęp do wyszukiwarki”</a:t>
            </a:r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Semantyczna Wyszukiwarka</a:t>
            </a:r>
            <a:br>
              <a:rPr lang="pl-PL" dirty="0"/>
            </a:br>
            <a:r>
              <a:rPr lang="pl-PL" dirty="0"/>
              <a:t>- Korzyści </a:t>
            </a:r>
            <a:endParaRPr lang="en-US" dirty="0"/>
          </a:p>
        </p:txBody>
      </p:sp>
      <p:sp>
        <p:nvSpPr>
          <p:cNvPr id="22" name="Rectangle 17"/>
          <p:cNvSpPr/>
          <p:nvPr/>
        </p:nvSpPr>
        <p:spPr>
          <a:xfrm>
            <a:off x="192094" y="1550574"/>
            <a:ext cx="3635655" cy="79868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pl-PL" sz="1800" dirty="0"/>
              <a:t>Możliwość pozyskania informacji</a:t>
            </a:r>
          </a:p>
          <a:p>
            <a:pPr algn="r">
              <a:lnSpc>
                <a:spcPct val="85000"/>
              </a:lnSpc>
            </a:pPr>
            <a:r>
              <a:rPr lang="pl-PL" sz="1800" dirty="0"/>
              <a:t>o zakresie realizowanych badań w danym obszarze tematycznym</a:t>
            </a:r>
            <a:endParaRPr lang="en-US" sz="1800" dirty="0"/>
          </a:p>
        </p:txBody>
      </p:sp>
      <p:sp>
        <p:nvSpPr>
          <p:cNvPr id="23" name="Rectangle 15"/>
          <p:cNvSpPr/>
          <p:nvPr/>
        </p:nvSpPr>
        <p:spPr>
          <a:xfrm>
            <a:off x="407368" y="4764269"/>
            <a:ext cx="3420381" cy="79868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pl-PL" sz="1800" dirty="0"/>
              <a:t>Ułatwienie kontaktu pomiędzy instytucjami i osobami</a:t>
            </a:r>
            <a:br>
              <a:rPr lang="pl-PL" sz="1800" dirty="0"/>
            </a:br>
            <a:r>
              <a:rPr lang="pl-PL" sz="1800" dirty="0"/>
              <a:t>w środowisku naukowym</a:t>
            </a:r>
            <a:endParaRPr lang="en-US" sz="1800" dirty="0"/>
          </a:p>
        </p:txBody>
      </p:sp>
      <p:sp>
        <p:nvSpPr>
          <p:cNvPr id="18" name="Freeform 40"/>
          <p:cNvSpPr>
            <a:spLocks noEditPoints="1"/>
          </p:cNvSpPr>
          <p:nvPr/>
        </p:nvSpPr>
        <p:spPr bwMode="auto">
          <a:xfrm>
            <a:off x="5355473" y="2714544"/>
            <a:ext cx="1332148" cy="1531243"/>
          </a:xfrm>
          <a:custGeom>
            <a:avLst/>
            <a:gdLst>
              <a:gd name="T0" fmla="*/ 372 w 419"/>
              <a:gd name="T1" fmla="*/ 188 h 491"/>
              <a:gd name="T2" fmla="*/ 379 w 419"/>
              <a:gd name="T3" fmla="*/ 158 h 491"/>
              <a:gd name="T4" fmla="*/ 338 w 419"/>
              <a:gd name="T5" fmla="*/ 55 h 491"/>
              <a:gd name="T6" fmla="*/ 0 w 419"/>
              <a:gd name="T7" fmla="*/ 167 h 491"/>
              <a:gd name="T8" fmla="*/ 80 w 419"/>
              <a:gd name="T9" fmla="*/ 310 h 491"/>
              <a:gd name="T10" fmla="*/ 74 w 419"/>
              <a:gd name="T11" fmla="*/ 460 h 491"/>
              <a:gd name="T12" fmla="*/ 256 w 419"/>
              <a:gd name="T13" fmla="*/ 484 h 491"/>
              <a:gd name="T14" fmla="*/ 262 w 419"/>
              <a:gd name="T15" fmla="*/ 396 h 491"/>
              <a:gd name="T16" fmla="*/ 347 w 419"/>
              <a:gd name="T17" fmla="*/ 413 h 491"/>
              <a:gd name="T18" fmla="*/ 379 w 419"/>
              <a:gd name="T19" fmla="*/ 364 h 491"/>
              <a:gd name="T20" fmla="*/ 384 w 419"/>
              <a:gd name="T21" fmla="*/ 348 h 491"/>
              <a:gd name="T22" fmla="*/ 386 w 419"/>
              <a:gd name="T23" fmla="*/ 330 h 491"/>
              <a:gd name="T24" fmla="*/ 390 w 419"/>
              <a:gd name="T25" fmla="*/ 305 h 491"/>
              <a:gd name="T26" fmla="*/ 390 w 419"/>
              <a:gd name="T27" fmla="*/ 294 h 491"/>
              <a:gd name="T28" fmla="*/ 419 w 419"/>
              <a:gd name="T29" fmla="*/ 272 h 491"/>
              <a:gd name="T30" fmla="*/ 405 w 419"/>
              <a:gd name="T31" fmla="*/ 281 h 491"/>
              <a:gd name="T32" fmla="*/ 381 w 419"/>
              <a:gd name="T33" fmla="*/ 290 h 491"/>
              <a:gd name="T34" fmla="*/ 382 w 419"/>
              <a:gd name="T35" fmla="*/ 310 h 491"/>
              <a:gd name="T36" fmla="*/ 377 w 419"/>
              <a:gd name="T37" fmla="*/ 325 h 491"/>
              <a:gd name="T38" fmla="*/ 378 w 419"/>
              <a:gd name="T39" fmla="*/ 338 h 491"/>
              <a:gd name="T40" fmla="*/ 369 w 419"/>
              <a:gd name="T41" fmla="*/ 357 h 491"/>
              <a:gd name="T42" fmla="*/ 369 w 419"/>
              <a:gd name="T43" fmla="*/ 389 h 491"/>
              <a:gd name="T44" fmla="*/ 345 w 419"/>
              <a:gd name="T45" fmla="*/ 404 h 491"/>
              <a:gd name="T46" fmla="*/ 256 w 419"/>
              <a:gd name="T47" fmla="*/ 387 h 491"/>
              <a:gd name="T48" fmla="*/ 83 w 419"/>
              <a:gd name="T49" fmla="*/ 454 h 491"/>
              <a:gd name="T50" fmla="*/ 68 w 419"/>
              <a:gd name="T51" fmla="*/ 282 h 491"/>
              <a:gd name="T52" fmla="*/ 47 w 419"/>
              <a:gd name="T53" fmla="*/ 56 h 491"/>
              <a:gd name="T54" fmla="*/ 331 w 419"/>
              <a:gd name="T55" fmla="*/ 61 h 491"/>
              <a:gd name="T56" fmla="*/ 370 w 419"/>
              <a:gd name="T57" fmla="*/ 158 h 491"/>
              <a:gd name="T58" fmla="*/ 363 w 419"/>
              <a:gd name="T59" fmla="*/ 189 h 491"/>
              <a:gd name="T60" fmla="*/ 409 w 419"/>
              <a:gd name="T61" fmla="*/ 273 h 491"/>
              <a:gd name="T62" fmla="*/ 283 w 419"/>
              <a:gd name="T63" fmla="*/ 74 h 491"/>
              <a:gd name="T64" fmla="*/ 52 w 419"/>
              <a:gd name="T65" fmla="*/ 163 h 491"/>
              <a:gd name="T66" fmla="*/ 96 w 419"/>
              <a:gd name="T67" fmla="*/ 249 h 491"/>
              <a:gd name="T68" fmla="*/ 160 w 419"/>
              <a:gd name="T69" fmla="*/ 240 h 491"/>
              <a:gd name="T70" fmla="*/ 200 w 419"/>
              <a:gd name="T71" fmla="*/ 201 h 491"/>
              <a:gd name="T72" fmla="*/ 240 w 419"/>
              <a:gd name="T73" fmla="*/ 179 h 491"/>
              <a:gd name="T74" fmla="*/ 321 w 419"/>
              <a:gd name="T75" fmla="*/ 137 h 491"/>
              <a:gd name="T76" fmla="*/ 260 w 419"/>
              <a:gd name="T77" fmla="*/ 170 h 491"/>
              <a:gd name="T78" fmla="*/ 232 w 419"/>
              <a:gd name="T79" fmla="*/ 173 h 491"/>
              <a:gd name="T80" fmla="*/ 195 w 419"/>
              <a:gd name="T81" fmla="*/ 189 h 491"/>
              <a:gd name="T82" fmla="*/ 189 w 419"/>
              <a:gd name="T83" fmla="*/ 196 h 491"/>
              <a:gd name="T84" fmla="*/ 156 w 419"/>
              <a:gd name="T85" fmla="*/ 231 h 491"/>
              <a:gd name="T86" fmla="*/ 132 w 419"/>
              <a:gd name="T87" fmla="*/ 257 h 491"/>
              <a:gd name="T88" fmla="*/ 89 w 419"/>
              <a:gd name="T89" fmla="*/ 214 h 491"/>
              <a:gd name="T90" fmla="*/ 61 w 419"/>
              <a:gd name="T91" fmla="*/ 163 h 491"/>
              <a:gd name="T92" fmla="*/ 277 w 419"/>
              <a:gd name="T93" fmla="*/ 82 h 491"/>
              <a:gd name="T94" fmla="*/ 260 w 419"/>
              <a:gd name="T95" fmla="*/ 17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19" h="491">
                <a:moveTo>
                  <a:pt x="407" y="250"/>
                </a:moveTo>
                <a:cubicBezTo>
                  <a:pt x="396" y="233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  <a:moveTo>
                  <a:pt x="283" y="74"/>
                </a:moveTo>
                <a:cubicBezTo>
                  <a:pt x="257" y="54"/>
                  <a:pt x="225" y="43"/>
                  <a:pt x="192" y="43"/>
                </a:cubicBezTo>
                <a:cubicBezTo>
                  <a:pt x="103" y="43"/>
                  <a:pt x="52" y="87"/>
                  <a:pt x="52" y="163"/>
                </a:cubicBezTo>
                <a:cubicBezTo>
                  <a:pt x="52" y="204"/>
                  <a:pt x="70" y="215"/>
                  <a:pt x="80" y="218"/>
                </a:cubicBezTo>
                <a:cubicBezTo>
                  <a:pt x="82" y="228"/>
                  <a:pt x="90" y="242"/>
                  <a:pt x="96" y="249"/>
                </a:cubicBezTo>
                <a:cubicBezTo>
                  <a:pt x="107" y="260"/>
                  <a:pt x="120" y="266"/>
                  <a:pt x="132" y="266"/>
                </a:cubicBezTo>
                <a:cubicBezTo>
                  <a:pt x="146" y="266"/>
                  <a:pt x="156" y="257"/>
                  <a:pt x="160" y="240"/>
                </a:cubicBezTo>
                <a:cubicBezTo>
                  <a:pt x="176" y="239"/>
                  <a:pt x="188" y="228"/>
                  <a:pt x="194" y="218"/>
                </a:cubicBezTo>
                <a:cubicBezTo>
                  <a:pt x="198" y="212"/>
                  <a:pt x="200" y="206"/>
                  <a:pt x="200" y="201"/>
                </a:cubicBezTo>
                <a:cubicBezTo>
                  <a:pt x="203" y="202"/>
                  <a:pt x="206" y="202"/>
                  <a:pt x="208" y="202"/>
                </a:cubicBezTo>
                <a:cubicBezTo>
                  <a:pt x="224" y="202"/>
                  <a:pt x="236" y="190"/>
                  <a:pt x="240" y="179"/>
                </a:cubicBezTo>
                <a:cubicBezTo>
                  <a:pt x="248" y="179"/>
                  <a:pt x="254" y="179"/>
                  <a:pt x="260" y="179"/>
                </a:cubicBezTo>
                <a:cubicBezTo>
                  <a:pt x="286" y="179"/>
                  <a:pt x="321" y="175"/>
                  <a:pt x="321" y="137"/>
                </a:cubicBezTo>
                <a:cubicBezTo>
                  <a:pt x="321" y="116"/>
                  <a:pt x="307" y="93"/>
                  <a:pt x="283" y="74"/>
                </a:cubicBezTo>
                <a:close/>
                <a:moveTo>
                  <a:pt x="260" y="170"/>
                </a:moveTo>
                <a:cubicBezTo>
                  <a:pt x="254" y="170"/>
                  <a:pt x="246" y="170"/>
                  <a:pt x="237" y="169"/>
                </a:cubicBezTo>
                <a:cubicBezTo>
                  <a:pt x="234" y="169"/>
                  <a:pt x="232" y="171"/>
                  <a:pt x="232" y="173"/>
                </a:cubicBezTo>
                <a:cubicBezTo>
                  <a:pt x="231" y="181"/>
                  <a:pt x="222" y="192"/>
                  <a:pt x="208" y="192"/>
                </a:cubicBezTo>
                <a:cubicBezTo>
                  <a:pt x="204" y="192"/>
                  <a:pt x="200" y="191"/>
                  <a:pt x="195" y="189"/>
                </a:cubicBezTo>
                <a:cubicBezTo>
                  <a:pt x="194" y="189"/>
                  <a:pt x="191" y="189"/>
                  <a:pt x="190" y="190"/>
                </a:cubicBezTo>
                <a:cubicBezTo>
                  <a:pt x="189" y="192"/>
                  <a:pt x="188" y="194"/>
                  <a:pt x="189" y="196"/>
                </a:cubicBezTo>
                <a:cubicBezTo>
                  <a:pt x="191" y="200"/>
                  <a:pt x="190" y="206"/>
                  <a:pt x="186" y="213"/>
                </a:cubicBezTo>
                <a:cubicBezTo>
                  <a:pt x="180" y="222"/>
                  <a:pt x="169" y="231"/>
                  <a:pt x="156" y="231"/>
                </a:cubicBezTo>
                <a:cubicBezTo>
                  <a:pt x="154" y="231"/>
                  <a:pt x="152" y="233"/>
                  <a:pt x="152" y="235"/>
                </a:cubicBezTo>
                <a:cubicBezTo>
                  <a:pt x="150" y="245"/>
                  <a:pt x="145" y="257"/>
                  <a:pt x="132" y="257"/>
                </a:cubicBezTo>
                <a:cubicBezTo>
                  <a:pt x="123" y="257"/>
                  <a:pt x="112" y="251"/>
                  <a:pt x="103" y="242"/>
                </a:cubicBezTo>
                <a:cubicBezTo>
                  <a:pt x="97" y="236"/>
                  <a:pt x="89" y="221"/>
                  <a:pt x="89" y="214"/>
                </a:cubicBezTo>
                <a:cubicBezTo>
                  <a:pt x="89" y="211"/>
                  <a:pt x="87" y="209"/>
                  <a:pt x="85" y="209"/>
                </a:cubicBezTo>
                <a:cubicBezTo>
                  <a:pt x="80" y="208"/>
                  <a:pt x="61" y="203"/>
                  <a:pt x="61" y="163"/>
                </a:cubicBezTo>
                <a:cubicBezTo>
                  <a:pt x="61" y="122"/>
                  <a:pt x="78" y="53"/>
                  <a:pt x="192" y="53"/>
                </a:cubicBezTo>
                <a:cubicBezTo>
                  <a:pt x="223" y="53"/>
                  <a:pt x="253" y="63"/>
                  <a:pt x="277" y="82"/>
                </a:cubicBezTo>
                <a:cubicBezTo>
                  <a:pt x="299" y="98"/>
                  <a:pt x="312" y="119"/>
                  <a:pt x="312" y="137"/>
                </a:cubicBezTo>
                <a:cubicBezTo>
                  <a:pt x="312" y="160"/>
                  <a:pt x="297" y="170"/>
                  <a:pt x="26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Obraz 23" descr="logo zsun - stopka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" y="6298575"/>
            <a:ext cx="4827508" cy="5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az 24" descr="logo zsun - stopka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9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  <p:bldP spid="7" grpId="0" animBg="1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az 38"/>
          <p:cNvPicPr>
            <a:picLocks noChangeAspect="1"/>
          </p:cNvPicPr>
          <p:nvPr/>
        </p:nvPicPr>
        <p:blipFill rotWithShape="1">
          <a:blip r:embed="rId3"/>
          <a:srcRect l="18288" t="7597" r="17954"/>
          <a:stretch/>
        </p:blipFill>
        <p:spPr>
          <a:xfrm>
            <a:off x="5647650" y="4685968"/>
            <a:ext cx="2690709" cy="224641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298" y="4723220"/>
            <a:ext cx="3392295" cy="193249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Arc 33"/>
          <p:cNvSpPr/>
          <p:nvPr/>
        </p:nvSpPr>
        <p:spPr>
          <a:xfrm>
            <a:off x="4362708" y="2942528"/>
            <a:ext cx="3476171" cy="3474720"/>
          </a:xfrm>
          <a:prstGeom prst="arc">
            <a:avLst>
              <a:gd name="adj1" fmla="val 10800897"/>
              <a:gd name="adj2" fmla="val 13510334"/>
            </a:avLst>
          </a:prstGeom>
          <a:ln w="114300" cap="rnd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Arc 40"/>
          <p:cNvSpPr/>
          <p:nvPr/>
        </p:nvSpPr>
        <p:spPr>
          <a:xfrm rot="2700000">
            <a:off x="4362708" y="2942528"/>
            <a:ext cx="3476171" cy="3474720"/>
          </a:xfrm>
          <a:prstGeom prst="arc">
            <a:avLst>
              <a:gd name="adj1" fmla="val 10800897"/>
              <a:gd name="adj2" fmla="val 13510334"/>
            </a:avLst>
          </a:prstGeom>
          <a:ln w="114300" cap="rnd">
            <a:solidFill>
              <a:schemeClr val="accent3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Arc 41"/>
          <p:cNvSpPr/>
          <p:nvPr/>
        </p:nvSpPr>
        <p:spPr>
          <a:xfrm rot="5400000">
            <a:off x="4362708" y="2942528"/>
            <a:ext cx="3476171" cy="3474720"/>
          </a:xfrm>
          <a:prstGeom prst="arc">
            <a:avLst>
              <a:gd name="adj1" fmla="val 10800897"/>
              <a:gd name="adj2" fmla="val 13489616"/>
            </a:avLst>
          </a:prstGeom>
          <a:ln w="114300" cap="rnd">
            <a:solidFill>
              <a:schemeClr val="accent5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Arc 42"/>
          <p:cNvSpPr/>
          <p:nvPr/>
        </p:nvSpPr>
        <p:spPr>
          <a:xfrm rot="8100000">
            <a:off x="4362708" y="2942528"/>
            <a:ext cx="3476171" cy="3474720"/>
          </a:xfrm>
          <a:prstGeom prst="arc">
            <a:avLst>
              <a:gd name="adj1" fmla="val 10824533"/>
              <a:gd name="adj2" fmla="val 13510334"/>
            </a:avLst>
          </a:prstGeom>
          <a:ln w="114300" cap="rnd">
            <a:solidFill>
              <a:schemeClr val="tx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286871" y="4603688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801189" y="3375225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6022217" y="286596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7251545" y="337522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7759577" y="4603688"/>
            <a:ext cx="152400" cy="1524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335361" y="4206818"/>
            <a:ext cx="3715940" cy="1482650"/>
            <a:chOff x="335361" y="4206818"/>
            <a:chExt cx="3715940" cy="1482650"/>
          </a:xfrm>
        </p:grpSpPr>
        <p:sp>
          <p:nvSpPr>
            <p:cNvPr id="50" name="Rectangle 49"/>
            <p:cNvSpPr/>
            <p:nvPr/>
          </p:nvSpPr>
          <p:spPr>
            <a:xfrm>
              <a:off x="335361" y="4456758"/>
              <a:ext cx="2658536" cy="12327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Wyszukiwania po dowolnych słowach/frazach występujących we wniosku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Oval 35"/>
            <p:cNvSpPr>
              <a:spLocks noChangeArrowheads="1"/>
            </p:cNvSpPr>
            <p:nvPr/>
          </p:nvSpPr>
          <p:spPr bwMode="auto">
            <a:xfrm>
              <a:off x="3149601" y="4206818"/>
              <a:ext cx="901700" cy="90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8357" y="279961"/>
            <a:ext cx="10942239" cy="817561"/>
          </a:xfrm>
        </p:spPr>
        <p:txBody>
          <a:bodyPr/>
          <a:lstStyle/>
          <a:p>
            <a:r>
              <a:rPr lang="pl-PL" dirty="0"/>
              <a:t>Semantyczna Wyszukiwarka – możliwości i wyniki</a:t>
            </a:r>
            <a:endParaRPr lang="en-US" dirty="0"/>
          </a:p>
        </p:txBody>
      </p:sp>
      <p:sp>
        <p:nvSpPr>
          <p:cNvPr id="84" name="Freeform 107"/>
          <p:cNvSpPr>
            <a:spLocks noEditPoints="1"/>
          </p:cNvSpPr>
          <p:nvPr/>
        </p:nvSpPr>
        <p:spPr bwMode="auto">
          <a:xfrm>
            <a:off x="3327645" y="4365104"/>
            <a:ext cx="572111" cy="568517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695400" y="2494721"/>
            <a:ext cx="3918232" cy="1268559"/>
            <a:chOff x="695400" y="2494721"/>
            <a:chExt cx="3918232" cy="1268559"/>
          </a:xfrm>
        </p:grpSpPr>
        <p:sp>
          <p:nvSpPr>
            <p:cNvPr id="77" name="Oval 62"/>
            <p:cNvSpPr>
              <a:spLocks noChangeArrowheads="1"/>
            </p:cNvSpPr>
            <p:nvPr/>
          </p:nvSpPr>
          <p:spPr bwMode="auto">
            <a:xfrm rot="21540000">
              <a:off x="3748659" y="2494721"/>
              <a:ext cx="864973" cy="9683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95400" y="2777113"/>
              <a:ext cx="2634984" cy="9861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Wyszukiwanie po filtrach</a:t>
              </a:r>
            </a:p>
            <a:p>
              <a:pPr marL="0" marR="0" lvl="0" indent="0" algn="r" defTabSz="1219170" rtl="0" eaLnBrk="1" fontAlgn="auto" latinLnBrk="0" hangingPunct="1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(np. rok, agencja finansująca, status, strumień finansowania</a:t>
              </a: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  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130"/>
            <p:cNvSpPr>
              <a:spLocks noEditPoints="1"/>
            </p:cNvSpPr>
            <p:nvPr/>
          </p:nvSpPr>
          <p:spPr bwMode="auto">
            <a:xfrm>
              <a:off x="4007768" y="2637493"/>
              <a:ext cx="431503" cy="683495"/>
            </a:xfrm>
            <a:custGeom>
              <a:avLst/>
              <a:gdLst>
                <a:gd name="T0" fmla="*/ 340 w 466"/>
                <a:gd name="T1" fmla="*/ 221 h 662"/>
                <a:gd name="T2" fmla="*/ 340 w 466"/>
                <a:gd name="T3" fmla="*/ 128 h 662"/>
                <a:gd name="T4" fmla="*/ 345 w 466"/>
                <a:gd name="T5" fmla="*/ 128 h 662"/>
                <a:gd name="T6" fmla="*/ 383 w 466"/>
                <a:gd name="T7" fmla="*/ 82 h 662"/>
                <a:gd name="T8" fmla="*/ 383 w 466"/>
                <a:gd name="T9" fmla="*/ 43 h 662"/>
                <a:gd name="T10" fmla="*/ 345 w 466"/>
                <a:gd name="T11" fmla="*/ 0 h 662"/>
                <a:gd name="T12" fmla="*/ 121 w 466"/>
                <a:gd name="T13" fmla="*/ 0 h 662"/>
                <a:gd name="T14" fmla="*/ 120 w 466"/>
                <a:gd name="T15" fmla="*/ 0 h 662"/>
                <a:gd name="T16" fmla="*/ 83 w 466"/>
                <a:gd name="T17" fmla="*/ 43 h 662"/>
                <a:gd name="T18" fmla="*/ 83 w 466"/>
                <a:gd name="T19" fmla="*/ 82 h 662"/>
                <a:gd name="T20" fmla="*/ 124 w 466"/>
                <a:gd name="T21" fmla="*/ 128 h 662"/>
                <a:gd name="T22" fmla="*/ 127 w 466"/>
                <a:gd name="T23" fmla="*/ 128 h 662"/>
                <a:gd name="T24" fmla="*/ 127 w 466"/>
                <a:gd name="T25" fmla="*/ 221 h 662"/>
                <a:gd name="T26" fmla="*/ 0 w 466"/>
                <a:gd name="T27" fmla="*/ 448 h 662"/>
                <a:gd name="T28" fmla="*/ 26 w 466"/>
                <a:gd name="T29" fmla="*/ 477 h 662"/>
                <a:gd name="T30" fmla="*/ 222 w 466"/>
                <a:gd name="T31" fmla="*/ 477 h 662"/>
                <a:gd name="T32" fmla="*/ 222 w 466"/>
                <a:gd name="T33" fmla="*/ 655 h 662"/>
                <a:gd name="T34" fmla="*/ 229 w 466"/>
                <a:gd name="T35" fmla="*/ 662 h 662"/>
                <a:gd name="T36" fmla="*/ 236 w 466"/>
                <a:gd name="T37" fmla="*/ 655 h 662"/>
                <a:gd name="T38" fmla="*/ 236 w 466"/>
                <a:gd name="T39" fmla="*/ 477 h 662"/>
                <a:gd name="T40" fmla="*/ 440 w 466"/>
                <a:gd name="T41" fmla="*/ 477 h 662"/>
                <a:gd name="T42" fmla="*/ 459 w 466"/>
                <a:gd name="T43" fmla="*/ 468 h 662"/>
                <a:gd name="T44" fmla="*/ 466 w 466"/>
                <a:gd name="T45" fmla="*/ 451 h 662"/>
                <a:gd name="T46" fmla="*/ 340 w 466"/>
                <a:gd name="T47" fmla="*/ 221 h 662"/>
                <a:gd name="T48" fmla="*/ 451 w 466"/>
                <a:gd name="T49" fmla="*/ 457 h 662"/>
                <a:gd name="T50" fmla="*/ 448 w 466"/>
                <a:gd name="T51" fmla="*/ 460 h 662"/>
                <a:gd name="T52" fmla="*/ 440 w 466"/>
                <a:gd name="T53" fmla="*/ 463 h 662"/>
                <a:gd name="T54" fmla="*/ 26 w 466"/>
                <a:gd name="T55" fmla="*/ 463 h 662"/>
                <a:gd name="T56" fmla="*/ 14 w 466"/>
                <a:gd name="T57" fmla="*/ 448 h 662"/>
                <a:gd name="T58" fmla="*/ 137 w 466"/>
                <a:gd name="T59" fmla="*/ 232 h 662"/>
                <a:gd name="T60" fmla="*/ 141 w 466"/>
                <a:gd name="T61" fmla="*/ 225 h 662"/>
                <a:gd name="T62" fmla="*/ 141 w 466"/>
                <a:gd name="T63" fmla="*/ 121 h 662"/>
                <a:gd name="T64" fmla="*/ 134 w 466"/>
                <a:gd name="T65" fmla="*/ 114 h 662"/>
                <a:gd name="T66" fmla="*/ 124 w 466"/>
                <a:gd name="T67" fmla="*/ 114 h 662"/>
                <a:gd name="T68" fmla="*/ 97 w 466"/>
                <a:gd name="T69" fmla="*/ 82 h 662"/>
                <a:gd name="T70" fmla="*/ 97 w 466"/>
                <a:gd name="T71" fmla="*/ 43 h 662"/>
                <a:gd name="T72" fmla="*/ 122 w 466"/>
                <a:gd name="T73" fmla="*/ 14 h 662"/>
                <a:gd name="T74" fmla="*/ 345 w 466"/>
                <a:gd name="T75" fmla="*/ 14 h 662"/>
                <a:gd name="T76" fmla="*/ 369 w 466"/>
                <a:gd name="T77" fmla="*/ 43 h 662"/>
                <a:gd name="T78" fmla="*/ 369 w 466"/>
                <a:gd name="T79" fmla="*/ 82 h 662"/>
                <a:gd name="T80" fmla="*/ 345 w 466"/>
                <a:gd name="T81" fmla="*/ 114 h 662"/>
                <a:gd name="T82" fmla="*/ 333 w 466"/>
                <a:gd name="T83" fmla="*/ 114 h 662"/>
                <a:gd name="T84" fmla="*/ 326 w 466"/>
                <a:gd name="T85" fmla="*/ 121 h 662"/>
                <a:gd name="T86" fmla="*/ 326 w 466"/>
                <a:gd name="T87" fmla="*/ 225 h 662"/>
                <a:gd name="T88" fmla="*/ 330 w 466"/>
                <a:gd name="T89" fmla="*/ 232 h 662"/>
                <a:gd name="T90" fmla="*/ 452 w 466"/>
                <a:gd name="T91" fmla="*/ 451 h 662"/>
                <a:gd name="T92" fmla="*/ 451 w 466"/>
                <a:gd name="T93" fmla="*/ 45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6" h="662">
                  <a:moveTo>
                    <a:pt x="340" y="221"/>
                  </a:moveTo>
                  <a:cubicBezTo>
                    <a:pt x="340" y="128"/>
                    <a:pt x="340" y="128"/>
                    <a:pt x="340" y="128"/>
                  </a:cubicBezTo>
                  <a:cubicBezTo>
                    <a:pt x="345" y="128"/>
                    <a:pt x="345" y="128"/>
                    <a:pt x="345" y="128"/>
                  </a:cubicBezTo>
                  <a:cubicBezTo>
                    <a:pt x="365" y="128"/>
                    <a:pt x="383" y="106"/>
                    <a:pt x="383" y="82"/>
                  </a:cubicBezTo>
                  <a:cubicBezTo>
                    <a:pt x="383" y="43"/>
                    <a:pt x="383" y="43"/>
                    <a:pt x="383" y="43"/>
                  </a:cubicBezTo>
                  <a:cubicBezTo>
                    <a:pt x="383" y="19"/>
                    <a:pt x="366" y="0"/>
                    <a:pt x="345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0" y="0"/>
                    <a:pt x="120" y="0"/>
                  </a:cubicBezTo>
                  <a:cubicBezTo>
                    <a:pt x="100" y="0"/>
                    <a:pt x="83" y="20"/>
                    <a:pt x="83" y="43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105"/>
                    <a:pt x="103" y="128"/>
                    <a:pt x="124" y="128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44" y="261"/>
                    <a:pt x="0" y="339"/>
                    <a:pt x="0" y="448"/>
                  </a:cubicBezTo>
                  <a:cubicBezTo>
                    <a:pt x="0" y="465"/>
                    <a:pt x="11" y="477"/>
                    <a:pt x="26" y="477"/>
                  </a:cubicBezTo>
                  <a:cubicBezTo>
                    <a:pt x="222" y="477"/>
                    <a:pt x="222" y="477"/>
                    <a:pt x="222" y="477"/>
                  </a:cubicBezTo>
                  <a:cubicBezTo>
                    <a:pt x="222" y="655"/>
                    <a:pt x="222" y="655"/>
                    <a:pt x="222" y="655"/>
                  </a:cubicBezTo>
                  <a:cubicBezTo>
                    <a:pt x="222" y="658"/>
                    <a:pt x="225" y="662"/>
                    <a:pt x="229" y="662"/>
                  </a:cubicBezTo>
                  <a:cubicBezTo>
                    <a:pt x="233" y="662"/>
                    <a:pt x="236" y="658"/>
                    <a:pt x="236" y="655"/>
                  </a:cubicBezTo>
                  <a:cubicBezTo>
                    <a:pt x="236" y="477"/>
                    <a:pt x="236" y="477"/>
                    <a:pt x="236" y="477"/>
                  </a:cubicBezTo>
                  <a:cubicBezTo>
                    <a:pt x="440" y="477"/>
                    <a:pt x="440" y="477"/>
                    <a:pt x="440" y="477"/>
                  </a:cubicBezTo>
                  <a:cubicBezTo>
                    <a:pt x="445" y="477"/>
                    <a:pt x="455" y="475"/>
                    <a:pt x="459" y="468"/>
                  </a:cubicBezTo>
                  <a:cubicBezTo>
                    <a:pt x="466" y="463"/>
                    <a:pt x="466" y="456"/>
                    <a:pt x="466" y="451"/>
                  </a:cubicBezTo>
                  <a:cubicBezTo>
                    <a:pt x="466" y="340"/>
                    <a:pt x="422" y="261"/>
                    <a:pt x="340" y="221"/>
                  </a:cubicBezTo>
                  <a:close/>
                  <a:moveTo>
                    <a:pt x="451" y="457"/>
                  </a:moveTo>
                  <a:cubicBezTo>
                    <a:pt x="450" y="457"/>
                    <a:pt x="449" y="458"/>
                    <a:pt x="448" y="460"/>
                  </a:cubicBezTo>
                  <a:cubicBezTo>
                    <a:pt x="447" y="461"/>
                    <a:pt x="443" y="463"/>
                    <a:pt x="440" y="463"/>
                  </a:cubicBezTo>
                  <a:cubicBezTo>
                    <a:pt x="26" y="463"/>
                    <a:pt x="26" y="463"/>
                    <a:pt x="26" y="463"/>
                  </a:cubicBezTo>
                  <a:cubicBezTo>
                    <a:pt x="15" y="463"/>
                    <a:pt x="14" y="451"/>
                    <a:pt x="14" y="448"/>
                  </a:cubicBezTo>
                  <a:cubicBezTo>
                    <a:pt x="14" y="344"/>
                    <a:pt x="56" y="269"/>
                    <a:pt x="137" y="232"/>
                  </a:cubicBezTo>
                  <a:cubicBezTo>
                    <a:pt x="139" y="230"/>
                    <a:pt x="141" y="228"/>
                    <a:pt x="141" y="225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1" y="117"/>
                    <a:pt x="138" y="114"/>
                    <a:pt x="134" y="114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11" y="114"/>
                    <a:pt x="97" y="97"/>
                    <a:pt x="97" y="82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27"/>
                    <a:pt x="109" y="14"/>
                    <a:pt x="122" y="14"/>
                  </a:cubicBezTo>
                  <a:cubicBezTo>
                    <a:pt x="345" y="14"/>
                    <a:pt x="345" y="14"/>
                    <a:pt x="345" y="14"/>
                  </a:cubicBezTo>
                  <a:cubicBezTo>
                    <a:pt x="358" y="14"/>
                    <a:pt x="369" y="27"/>
                    <a:pt x="369" y="43"/>
                  </a:cubicBezTo>
                  <a:cubicBezTo>
                    <a:pt x="369" y="82"/>
                    <a:pt x="369" y="82"/>
                    <a:pt x="369" y="82"/>
                  </a:cubicBezTo>
                  <a:cubicBezTo>
                    <a:pt x="369" y="98"/>
                    <a:pt x="357" y="114"/>
                    <a:pt x="345" y="114"/>
                  </a:cubicBezTo>
                  <a:cubicBezTo>
                    <a:pt x="333" y="114"/>
                    <a:pt x="333" y="114"/>
                    <a:pt x="333" y="114"/>
                  </a:cubicBezTo>
                  <a:cubicBezTo>
                    <a:pt x="329" y="114"/>
                    <a:pt x="326" y="117"/>
                    <a:pt x="326" y="121"/>
                  </a:cubicBezTo>
                  <a:cubicBezTo>
                    <a:pt x="326" y="225"/>
                    <a:pt x="326" y="225"/>
                    <a:pt x="326" y="225"/>
                  </a:cubicBezTo>
                  <a:cubicBezTo>
                    <a:pt x="326" y="228"/>
                    <a:pt x="327" y="230"/>
                    <a:pt x="330" y="232"/>
                  </a:cubicBezTo>
                  <a:cubicBezTo>
                    <a:pt x="431" y="278"/>
                    <a:pt x="452" y="377"/>
                    <a:pt x="452" y="451"/>
                  </a:cubicBezTo>
                  <a:cubicBezTo>
                    <a:pt x="452" y="455"/>
                    <a:pt x="452" y="456"/>
                    <a:pt x="451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4679133" y="1099624"/>
            <a:ext cx="2838568" cy="1543996"/>
            <a:chOff x="4679133" y="1099624"/>
            <a:chExt cx="2838568" cy="1543996"/>
          </a:xfrm>
        </p:grpSpPr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5617397" y="1672071"/>
              <a:ext cx="966792" cy="9715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79133" y="1099624"/>
              <a:ext cx="2838568" cy="49308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Wyniki wyszukiwania w postaci listy rezultatów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23"/>
            <p:cNvSpPr>
              <a:spLocks noEditPoints="1"/>
            </p:cNvSpPr>
            <p:nvPr/>
          </p:nvSpPr>
          <p:spPr bwMode="auto">
            <a:xfrm rot="5400000">
              <a:off x="5734303" y="2002045"/>
              <a:ext cx="744536" cy="381181"/>
            </a:xfrm>
            <a:custGeom>
              <a:avLst/>
              <a:gdLst>
                <a:gd name="T0" fmla="*/ 46 w 484"/>
                <a:gd name="T1" fmla="*/ 52 h 248"/>
                <a:gd name="T2" fmla="*/ 51 w 484"/>
                <a:gd name="T3" fmla="*/ 202 h 248"/>
                <a:gd name="T4" fmla="*/ 56 w 484"/>
                <a:gd name="T5" fmla="*/ 52 h 248"/>
                <a:gd name="T6" fmla="*/ 177 w 484"/>
                <a:gd name="T7" fmla="*/ 47 h 248"/>
                <a:gd name="T8" fmla="*/ 172 w 484"/>
                <a:gd name="T9" fmla="*/ 197 h 248"/>
                <a:gd name="T10" fmla="*/ 182 w 484"/>
                <a:gd name="T11" fmla="*/ 197 h 248"/>
                <a:gd name="T12" fmla="*/ 177 w 484"/>
                <a:gd name="T13" fmla="*/ 47 h 248"/>
                <a:gd name="T14" fmla="*/ 130 w 484"/>
                <a:gd name="T15" fmla="*/ 52 h 248"/>
                <a:gd name="T16" fmla="*/ 135 w 484"/>
                <a:gd name="T17" fmla="*/ 202 h 248"/>
                <a:gd name="T18" fmla="*/ 140 w 484"/>
                <a:gd name="T19" fmla="*/ 52 h 248"/>
                <a:gd name="T20" fmla="*/ 219 w 484"/>
                <a:gd name="T21" fmla="*/ 47 h 248"/>
                <a:gd name="T22" fmla="*/ 214 w 484"/>
                <a:gd name="T23" fmla="*/ 197 h 248"/>
                <a:gd name="T24" fmla="*/ 224 w 484"/>
                <a:gd name="T25" fmla="*/ 197 h 248"/>
                <a:gd name="T26" fmla="*/ 219 w 484"/>
                <a:gd name="T27" fmla="*/ 47 h 248"/>
                <a:gd name="T28" fmla="*/ 88 w 484"/>
                <a:gd name="T29" fmla="*/ 52 h 248"/>
                <a:gd name="T30" fmla="*/ 93 w 484"/>
                <a:gd name="T31" fmla="*/ 202 h 248"/>
                <a:gd name="T32" fmla="*/ 98 w 484"/>
                <a:gd name="T33" fmla="*/ 52 h 248"/>
                <a:gd name="T34" fmla="*/ 303 w 484"/>
                <a:gd name="T35" fmla="*/ 47 h 248"/>
                <a:gd name="T36" fmla="*/ 298 w 484"/>
                <a:gd name="T37" fmla="*/ 197 h 248"/>
                <a:gd name="T38" fmla="*/ 307 w 484"/>
                <a:gd name="T39" fmla="*/ 197 h 248"/>
                <a:gd name="T40" fmla="*/ 303 w 484"/>
                <a:gd name="T41" fmla="*/ 47 h 248"/>
                <a:gd name="T42" fmla="*/ 449 w 484"/>
                <a:gd name="T43" fmla="*/ 88 h 248"/>
                <a:gd name="T44" fmla="*/ 423 w 484"/>
                <a:gd name="T45" fmla="*/ 0 h 248"/>
                <a:gd name="T46" fmla="*/ 0 w 484"/>
                <a:gd name="T47" fmla="*/ 27 h 248"/>
                <a:gd name="T48" fmla="*/ 26 w 484"/>
                <a:gd name="T49" fmla="*/ 248 h 248"/>
                <a:gd name="T50" fmla="*/ 449 w 484"/>
                <a:gd name="T51" fmla="*/ 222 h 248"/>
                <a:gd name="T52" fmla="*/ 479 w 484"/>
                <a:gd name="T53" fmla="*/ 161 h 248"/>
                <a:gd name="T54" fmla="*/ 484 w 484"/>
                <a:gd name="T55" fmla="*/ 92 h 248"/>
                <a:gd name="T56" fmla="*/ 475 w 484"/>
                <a:gd name="T57" fmla="*/ 152 h 248"/>
                <a:gd name="T58" fmla="*/ 440 w 484"/>
                <a:gd name="T59" fmla="*/ 157 h 248"/>
                <a:gd name="T60" fmla="*/ 423 w 484"/>
                <a:gd name="T61" fmla="*/ 239 h 248"/>
                <a:gd name="T62" fmla="*/ 9 w 484"/>
                <a:gd name="T63" fmla="*/ 222 h 248"/>
                <a:gd name="T64" fmla="*/ 26 w 484"/>
                <a:gd name="T65" fmla="*/ 10 h 248"/>
                <a:gd name="T66" fmla="*/ 440 w 484"/>
                <a:gd name="T67" fmla="*/ 27 h 248"/>
                <a:gd name="T68" fmla="*/ 444 w 484"/>
                <a:gd name="T69" fmla="*/ 97 h 248"/>
                <a:gd name="T70" fmla="*/ 475 w 484"/>
                <a:gd name="T71" fmla="*/ 152 h 248"/>
                <a:gd name="T72" fmla="*/ 382 w 484"/>
                <a:gd name="T73" fmla="*/ 52 h 248"/>
                <a:gd name="T74" fmla="*/ 387 w 484"/>
                <a:gd name="T75" fmla="*/ 202 h 248"/>
                <a:gd name="T76" fmla="*/ 391 w 484"/>
                <a:gd name="T77" fmla="*/ 52 h 248"/>
                <a:gd name="T78" fmla="*/ 261 w 484"/>
                <a:gd name="T79" fmla="*/ 47 h 248"/>
                <a:gd name="T80" fmla="*/ 256 w 484"/>
                <a:gd name="T81" fmla="*/ 197 h 248"/>
                <a:gd name="T82" fmla="*/ 265 w 484"/>
                <a:gd name="T83" fmla="*/ 197 h 248"/>
                <a:gd name="T84" fmla="*/ 261 w 484"/>
                <a:gd name="T85" fmla="*/ 47 h 248"/>
                <a:gd name="T86" fmla="*/ 340 w 484"/>
                <a:gd name="T87" fmla="*/ 52 h 248"/>
                <a:gd name="T88" fmla="*/ 345 w 484"/>
                <a:gd name="T89" fmla="*/ 202 h 248"/>
                <a:gd name="T90" fmla="*/ 349 w 484"/>
                <a:gd name="T91" fmla="*/ 5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4" h="248">
                  <a:moveTo>
                    <a:pt x="51" y="47"/>
                  </a:moveTo>
                  <a:cubicBezTo>
                    <a:pt x="48" y="47"/>
                    <a:pt x="46" y="49"/>
                    <a:pt x="46" y="52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6" y="200"/>
                    <a:pt x="48" y="202"/>
                    <a:pt x="51" y="202"/>
                  </a:cubicBezTo>
                  <a:cubicBezTo>
                    <a:pt x="54" y="202"/>
                    <a:pt x="56" y="200"/>
                    <a:pt x="56" y="19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49"/>
                    <a:pt x="54" y="47"/>
                    <a:pt x="51" y="47"/>
                  </a:cubicBezTo>
                  <a:close/>
                  <a:moveTo>
                    <a:pt x="177" y="47"/>
                  </a:moveTo>
                  <a:cubicBezTo>
                    <a:pt x="174" y="47"/>
                    <a:pt x="172" y="49"/>
                    <a:pt x="172" y="52"/>
                  </a:cubicBezTo>
                  <a:cubicBezTo>
                    <a:pt x="172" y="197"/>
                    <a:pt x="172" y="197"/>
                    <a:pt x="172" y="197"/>
                  </a:cubicBezTo>
                  <a:cubicBezTo>
                    <a:pt x="172" y="200"/>
                    <a:pt x="174" y="202"/>
                    <a:pt x="177" y="202"/>
                  </a:cubicBezTo>
                  <a:cubicBezTo>
                    <a:pt x="179" y="202"/>
                    <a:pt x="182" y="200"/>
                    <a:pt x="182" y="197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49"/>
                    <a:pt x="179" y="47"/>
                    <a:pt x="177" y="47"/>
                  </a:cubicBezTo>
                  <a:close/>
                  <a:moveTo>
                    <a:pt x="135" y="47"/>
                  </a:moveTo>
                  <a:cubicBezTo>
                    <a:pt x="132" y="47"/>
                    <a:pt x="130" y="49"/>
                    <a:pt x="130" y="52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130" y="200"/>
                    <a:pt x="132" y="202"/>
                    <a:pt x="135" y="202"/>
                  </a:cubicBezTo>
                  <a:cubicBezTo>
                    <a:pt x="137" y="202"/>
                    <a:pt x="140" y="200"/>
                    <a:pt x="140" y="197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0" y="49"/>
                    <a:pt x="137" y="47"/>
                    <a:pt x="135" y="47"/>
                  </a:cubicBezTo>
                  <a:close/>
                  <a:moveTo>
                    <a:pt x="219" y="47"/>
                  </a:moveTo>
                  <a:cubicBezTo>
                    <a:pt x="216" y="47"/>
                    <a:pt x="214" y="49"/>
                    <a:pt x="214" y="52"/>
                  </a:cubicBezTo>
                  <a:cubicBezTo>
                    <a:pt x="214" y="197"/>
                    <a:pt x="214" y="197"/>
                    <a:pt x="214" y="197"/>
                  </a:cubicBezTo>
                  <a:cubicBezTo>
                    <a:pt x="214" y="200"/>
                    <a:pt x="216" y="202"/>
                    <a:pt x="219" y="202"/>
                  </a:cubicBezTo>
                  <a:cubicBezTo>
                    <a:pt x="221" y="202"/>
                    <a:pt x="224" y="200"/>
                    <a:pt x="224" y="197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49"/>
                    <a:pt x="221" y="47"/>
                    <a:pt x="219" y="47"/>
                  </a:cubicBezTo>
                  <a:close/>
                  <a:moveTo>
                    <a:pt x="93" y="47"/>
                  </a:moveTo>
                  <a:cubicBezTo>
                    <a:pt x="90" y="47"/>
                    <a:pt x="88" y="49"/>
                    <a:pt x="88" y="52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8" y="200"/>
                    <a:pt x="90" y="202"/>
                    <a:pt x="93" y="202"/>
                  </a:cubicBezTo>
                  <a:cubicBezTo>
                    <a:pt x="96" y="202"/>
                    <a:pt x="98" y="200"/>
                    <a:pt x="98" y="197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49"/>
                    <a:pt x="96" y="47"/>
                    <a:pt x="93" y="47"/>
                  </a:cubicBezTo>
                  <a:close/>
                  <a:moveTo>
                    <a:pt x="303" y="47"/>
                  </a:moveTo>
                  <a:cubicBezTo>
                    <a:pt x="300" y="47"/>
                    <a:pt x="298" y="49"/>
                    <a:pt x="298" y="52"/>
                  </a:cubicBezTo>
                  <a:cubicBezTo>
                    <a:pt x="298" y="197"/>
                    <a:pt x="298" y="197"/>
                    <a:pt x="298" y="197"/>
                  </a:cubicBezTo>
                  <a:cubicBezTo>
                    <a:pt x="298" y="200"/>
                    <a:pt x="300" y="202"/>
                    <a:pt x="303" y="202"/>
                  </a:cubicBezTo>
                  <a:cubicBezTo>
                    <a:pt x="305" y="202"/>
                    <a:pt x="307" y="200"/>
                    <a:pt x="307" y="197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49"/>
                    <a:pt x="305" y="47"/>
                    <a:pt x="303" y="47"/>
                  </a:cubicBezTo>
                  <a:close/>
                  <a:moveTo>
                    <a:pt x="479" y="88"/>
                  </a:moveTo>
                  <a:cubicBezTo>
                    <a:pt x="449" y="88"/>
                    <a:pt x="449" y="88"/>
                    <a:pt x="449" y="88"/>
                  </a:cubicBezTo>
                  <a:cubicBezTo>
                    <a:pt x="449" y="27"/>
                    <a:pt x="449" y="27"/>
                    <a:pt x="449" y="27"/>
                  </a:cubicBezTo>
                  <a:cubicBezTo>
                    <a:pt x="449" y="12"/>
                    <a:pt x="437" y="0"/>
                    <a:pt x="42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36"/>
                    <a:pt x="12" y="248"/>
                    <a:pt x="26" y="248"/>
                  </a:cubicBezTo>
                  <a:cubicBezTo>
                    <a:pt x="423" y="248"/>
                    <a:pt x="423" y="248"/>
                    <a:pt x="423" y="248"/>
                  </a:cubicBezTo>
                  <a:cubicBezTo>
                    <a:pt x="437" y="248"/>
                    <a:pt x="449" y="236"/>
                    <a:pt x="449" y="222"/>
                  </a:cubicBezTo>
                  <a:cubicBezTo>
                    <a:pt x="449" y="161"/>
                    <a:pt x="449" y="161"/>
                    <a:pt x="449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82" y="161"/>
                    <a:pt x="484" y="159"/>
                    <a:pt x="484" y="157"/>
                  </a:cubicBezTo>
                  <a:cubicBezTo>
                    <a:pt x="484" y="92"/>
                    <a:pt x="484" y="92"/>
                    <a:pt x="484" y="92"/>
                  </a:cubicBezTo>
                  <a:cubicBezTo>
                    <a:pt x="484" y="90"/>
                    <a:pt x="482" y="88"/>
                    <a:pt x="479" y="88"/>
                  </a:cubicBezTo>
                  <a:close/>
                  <a:moveTo>
                    <a:pt x="475" y="152"/>
                  </a:moveTo>
                  <a:cubicBezTo>
                    <a:pt x="444" y="152"/>
                    <a:pt x="444" y="152"/>
                    <a:pt x="444" y="152"/>
                  </a:cubicBezTo>
                  <a:cubicBezTo>
                    <a:pt x="442" y="152"/>
                    <a:pt x="440" y="154"/>
                    <a:pt x="440" y="157"/>
                  </a:cubicBezTo>
                  <a:cubicBezTo>
                    <a:pt x="440" y="222"/>
                    <a:pt x="440" y="222"/>
                    <a:pt x="440" y="222"/>
                  </a:cubicBezTo>
                  <a:cubicBezTo>
                    <a:pt x="440" y="231"/>
                    <a:pt x="432" y="239"/>
                    <a:pt x="423" y="239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17" y="239"/>
                    <a:pt x="9" y="231"/>
                    <a:pt x="9" y="222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17"/>
                    <a:pt x="17" y="10"/>
                    <a:pt x="26" y="10"/>
                  </a:cubicBezTo>
                  <a:cubicBezTo>
                    <a:pt x="423" y="10"/>
                    <a:pt x="423" y="10"/>
                    <a:pt x="423" y="10"/>
                  </a:cubicBezTo>
                  <a:cubicBezTo>
                    <a:pt x="432" y="10"/>
                    <a:pt x="440" y="17"/>
                    <a:pt x="440" y="27"/>
                  </a:cubicBezTo>
                  <a:cubicBezTo>
                    <a:pt x="440" y="92"/>
                    <a:pt x="440" y="92"/>
                    <a:pt x="440" y="92"/>
                  </a:cubicBezTo>
                  <a:cubicBezTo>
                    <a:pt x="440" y="95"/>
                    <a:pt x="442" y="97"/>
                    <a:pt x="444" y="97"/>
                  </a:cubicBezTo>
                  <a:cubicBezTo>
                    <a:pt x="475" y="97"/>
                    <a:pt x="475" y="97"/>
                    <a:pt x="475" y="97"/>
                  </a:cubicBezTo>
                  <a:lnTo>
                    <a:pt x="475" y="152"/>
                  </a:lnTo>
                  <a:close/>
                  <a:moveTo>
                    <a:pt x="387" y="47"/>
                  </a:moveTo>
                  <a:cubicBezTo>
                    <a:pt x="384" y="47"/>
                    <a:pt x="382" y="49"/>
                    <a:pt x="382" y="52"/>
                  </a:cubicBezTo>
                  <a:cubicBezTo>
                    <a:pt x="382" y="197"/>
                    <a:pt x="382" y="197"/>
                    <a:pt x="382" y="197"/>
                  </a:cubicBezTo>
                  <a:cubicBezTo>
                    <a:pt x="382" y="200"/>
                    <a:pt x="384" y="202"/>
                    <a:pt x="387" y="202"/>
                  </a:cubicBezTo>
                  <a:cubicBezTo>
                    <a:pt x="389" y="202"/>
                    <a:pt x="391" y="200"/>
                    <a:pt x="391" y="197"/>
                  </a:cubicBezTo>
                  <a:cubicBezTo>
                    <a:pt x="391" y="52"/>
                    <a:pt x="391" y="52"/>
                    <a:pt x="391" y="52"/>
                  </a:cubicBezTo>
                  <a:cubicBezTo>
                    <a:pt x="391" y="49"/>
                    <a:pt x="389" y="47"/>
                    <a:pt x="387" y="47"/>
                  </a:cubicBezTo>
                  <a:close/>
                  <a:moveTo>
                    <a:pt x="261" y="47"/>
                  </a:moveTo>
                  <a:cubicBezTo>
                    <a:pt x="258" y="47"/>
                    <a:pt x="256" y="49"/>
                    <a:pt x="256" y="52"/>
                  </a:cubicBezTo>
                  <a:cubicBezTo>
                    <a:pt x="256" y="197"/>
                    <a:pt x="256" y="197"/>
                    <a:pt x="256" y="197"/>
                  </a:cubicBezTo>
                  <a:cubicBezTo>
                    <a:pt x="256" y="200"/>
                    <a:pt x="258" y="202"/>
                    <a:pt x="261" y="202"/>
                  </a:cubicBezTo>
                  <a:cubicBezTo>
                    <a:pt x="263" y="202"/>
                    <a:pt x="265" y="200"/>
                    <a:pt x="265" y="197"/>
                  </a:cubicBezTo>
                  <a:cubicBezTo>
                    <a:pt x="265" y="52"/>
                    <a:pt x="265" y="52"/>
                    <a:pt x="265" y="52"/>
                  </a:cubicBezTo>
                  <a:cubicBezTo>
                    <a:pt x="265" y="49"/>
                    <a:pt x="263" y="47"/>
                    <a:pt x="261" y="47"/>
                  </a:cubicBezTo>
                  <a:close/>
                  <a:moveTo>
                    <a:pt x="345" y="47"/>
                  </a:moveTo>
                  <a:cubicBezTo>
                    <a:pt x="342" y="47"/>
                    <a:pt x="340" y="49"/>
                    <a:pt x="340" y="52"/>
                  </a:cubicBezTo>
                  <a:cubicBezTo>
                    <a:pt x="340" y="197"/>
                    <a:pt x="340" y="197"/>
                    <a:pt x="340" y="197"/>
                  </a:cubicBezTo>
                  <a:cubicBezTo>
                    <a:pt x="340" y="200"/>
                    <a:pt x="342" y="202"/>
                    <a:pt x="345" y="202"/>
                  </a:cubicBezTo>
                  <a:cubicBezTo>
                    <a:pt x="347" y="202"/>
                    <a:pt x="349" y="200"/>
                    <a:pt x="349" y="197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9"/>
                    <a:pt x="347" y="47"/>
                    <a:pt x="34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8140864" y="4173479"/>
            <a:ext cx="3895796" cy="1269446"/>
            <a:chOff x="8140864" y="4173479"/>
            <a:chExt cx="3895796" cy="1269446"/>
          </a:xfrm>
        </p:grpSpPr>
        <p:sp>
          <p:nvSpPr>
            <p:cNvPr id="52" name="Oval 61"/>
            <p:cNvSpPr>
              <a:spLocks noChangeArrowheads="1"/>
            </p:cNvSpPr>
            <p:nvPr/>
          </p:nvSpPr>
          <p:spPr bwMode="auto">
            <a:xfrm>
              <a:off x="8140864" y="4173479"/>
              <a:ext cx="969171" cy="9683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9212725" y="4456758"/>
              <a:ext cx="2823935" cy="9861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Analityka wizualna w postaci infografik prezentujących statystykę wyników i ich cech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8364252" y="4281607"/>
              <a:ext cx="594609" cy="659561"/>
            </a:xfrm>
            <a:custGeom>
              <a:avLst/>
              <a:gdLst>
                <a:gd name="T0" fmla="*/ 208 w 575"/>
                <a:gd name="T1" fmla="*/ 639 h 639"/>
                <a:gd name="T2" fmla="*/ 201 w 575"/>
                <a:gd name="T3" fmla="*/ 373 h 639"/>
                <a:gd name="T4" fmla="*/ 369 w 575"/>
                <a:gd name="T5" fmla="*/ 366 h 639"/>
                <a:gd name="T6" fmla="*/ 376 w 575"/>
                <a:gd name="T7" fmla="*/ 632 h 639"/>
                <a:gd name="T8" fmla="*/ 215 w 575"/>
                <a:gd name="T9" fmla="*/ 625 h 639"/>
                <a:gd name="T10" fmla="*/ 362 w 575"/>
                <a:gd name="T11" fmla="*/ 380 h 639"/>
                <a:gd name="T12" fmla="*/ 215 w 575"/>
                <a:gd name="T13" fmla="*/ 625 h 639"/>
                <a:gd name="T14" fmla="*/ 10 w 575"/>
                <a:gd name="T15" fmla="*/ 639 h 639"/>
                <a:gd name="T16" fmla="*/ 3 w 575"/>
                <a:gd name="T17" fmla="*/ 503 h 639"/>
                <a:gd name="T18" fmla="*/ 170 w 575"/>
                <a:gd name="T19" fmla="*/ 496 h 639"/>
                <a:gd name="T20" fmla="*/ 177 w 575"/>
                <a:gd name="T21" fmla="*/ 632 h 639"/>
                <a:gd name="T22" fmla="*/ 17 w 575"/>
                <a:gd name="T23" fmla="*/ 625 h 639"/>
                <a:gd name="T24" fmla="*/ 163 w 575"/>
                <a:gd name="T25" fmla="*/ 510 h 639"/>
                <a:gd name="T26" fmla="*/ 17 w 575"/>
                <a:gd name="T27" fmla="*/ 625 h 639"/>
                <a:gd name="T28" fmla="*/ 5 w 575"/>
                <a:gd name="T29" fmla="*/ 411 h 639"/>
                <a:gd name="T30" fmla="*/ 292 w 575"/>
                <a:gd name="T31" fmla="*/ 47 h 639"/>
                <a:gd name="T32" fmla="*/ 256 w 575"/>
                <a:gd name="T33" fmla="*/ 4 h 639"/>
                <a:gd name="T34" fmla="*/ 417 w 575"/>
                <a:gd name="T35" fmla="*/ 0 h 639"/>
                <a:gd name="T36" fmla="*/ 424 w 575"/>
                <a:gd name="T37" fmla="*/ 163 h 639"/>
                <a:gd name="T38" fmla="*/ 412 w 575"/>
                <a:gd name="T39" fmla="*/ 168 h 639"/>
                <a:gd name="T40" fmla="*/ 31 w 575"/>
                <a:gd name="T41" fmla="*/ 414 h 639"/>
                <a:gd name="T42" fmla="*/ 279 w 575"/>
                <a:gd name="T43" fmla="*/ 14 h 639"/>
                <a:gd name="T44" fmla="*/ 307 w 575"/>
                <a:gd name="T45" fmla="*/ 51 h 639"/>
                <a:gd name="T46" fmla="*/ 16 w 575"/>
                <a:gd name="T47" fmla="*/ 402 h 639"/>
                <a:gd name="T48" fmla="*/ 22 w 575"/>
                <a:gd name="T49" fmla="*/ 403 h 639"/>
                <a:gd name="T50" fmla="*/ 383 w 575"/>
                <a:gd name="T51" fmla="*/ 118 h 639"/>
                <a:gd name="T52" fmla="*/ 410 w 575"/>
                <a:gd name="T53" fmla="*/ 14 h 639"/>
                <a:gd name="T54" fmla="*/ 568 w 575"/>
                <a:gd name="T55" fmla="*/ 639 h 639"/>
                <a:gd name="T56" fmla="*/ 400 w 575"/>
                <a:gd name="T57" fmla="*/ 632 h 639"/>
                <a:gd name="T58" fmla="*/ 407 w 575"/>
                <a:gd name="T59" fmla="*/ 238 h 639"/>
                <a:gd name="T60" fmla="*/ 575 w 575"/>
                <a:gd name="T61" fmla="*/ 245 h 639"/>
                <a:gd name="T62" fmla="*/ 568 w 575"/>
                <a:gd name="T63" fmla="*/ 639 h 639"/>
                <a:gd name="T64" fmla="*/ 561 w 575"/>
                <a:gd name="T65" fmla="*/ 625 h 639"/>
                <a:gd name="T66" fmla="*/ 414 w 575"/>
                <a:gd name="T67" fmla="*/ 25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5" h="639">
                  <a:moveTo>
                    <a:pt x="369" y="639"/>
                  </a:moveTo>
                  <a:cubicBezTo>
                    <a:pt x="208" y="639"/>
                    <a:pt x="208" y="639"/>
                    <a:pt x="208" y="639"/>
                  </a:cubicBezTo>
                  <a:cubicBezTo>
                    <a:pt x="205" y="639"/>
                    <a:pt x="201" y="636"/>
                    <a:pt x="201" y="632"/>
                  </a:cubicBezTo>
                  <a:cubicBezTo>
                    <a:pt x="201" y="373"/>
                    <a:pt x="201" y="373"/>
                    <a:pt x="201" y="373"/>
                  </a:cubicBezTo>
                  <a:cubicBezTo>
                    <a:pt x="201" y="369"/>
                    <a:pt x="205" y="366"/>
                    <a:pt x="208" y="366"/>
                  </a:cubicBezTo>
                  <a:cubicBezTo>
                    <a:pt x="369" y="366"/>
                    <a:pt x="369" y="366"/>
                    <a:pt x="369" y="366"/>
                  </a:cubicBezTo>
                  <a:cubicBezTo>
                    <a:pt x="373" y="366"/>
                    <a:pt x="376" y="369"/>
                    <a:pt x="376" y="373"/>
                  </a:cubicBezTo>
                  <a:cubicBezTo>
                    <a:pt x="376" y="632"/>
                    <a:pt x="376" y="632"/>
                    <a:pt x="376" y="632"/>
                  </a:cubicBezTo>
                  <a:cubicBezTo>
                    <a:pt x="376" y="636"/>
                    <a:pt x="373" y="639"/>
                    <a:pt x="369" y="639"/>
                  </a:cubicBezTo>
                  <a:close/>
                  <a:moveTo>
                    <a:pt x="215" y="625"/>
                  </a:moveTo>
                  <a:cubicBezTo>
                    <a:pt x="362" y="625"/>
                    <a:pt x="362" y="625"/>
                    <a:pt x="362" y="625"/>
                  </a:cubicBezTo>
                  <a:cubicBezTo>
                    <a:pt x="362" y="380"/>
                    <a:pt x="362" y="380"/>
                    <a:pt x="362" y="380"/>
                  </a:cubicBezTo>
                  <a:cubicBezTo>
                    <a:pt x="215" y="380"/>
                    <a:pt x="215" y="380"/>
                    <a:pt x="215" y="380"/>
                  </a:cubicBezTo>
                  <a:lnTo>
                    <a:pt x="215" y="625"/>
                  </a:lnTo>
                  <a:close/>
                  <a:moveTo>
                    <a:pt x="170" y="639"/>
                  </a:moveTo>
                  <a:cubicBezTo>
                    <a:pt x="10" y="639"/>
                    <a:pt x="10" y="639"/>
                    <a:pt x="10" y="639"/>
                  </a:cubicBezTo>
                  <a:cubicBezTo>
                    <a:pt x="6" y="639"/>
                    <a:pt x="3" y="636"/>
                    <a:pt x="3" y="632"/>
                  </a:cubicBezTo>
                  <a:cubicBezTo>
                    <a:pt x="3" y="503"/>
                    <a:pt x="3" y="503"/>
                    <a:pt x="3" y="503"/>
                  </a:cubicBezTo>
                  <a:cubicBezTo>
                    <a:pt x="3" y="499"/>
                    <a:pt x="6" y="496"/>
                    <a:pt x="10" y="496"/>
                  </a:cubicBezTo>
                  <a:cubicBezTo>
                    <a:pt x="170" y="496"/>
                    <a:pt x="170" y="496"/>
                    <a:pt x="170" y="496"/>
                  </a:cubicBezTo>
                  <a:cubicBezTo>
                    <a:pt x="174" y="496"/>
                    <a:pt x="177" y="499"/>
                    <a:pt x="177" y="503"/>
                  </a:cubicBezTo>
                  <a:cubicBezTo>
                    <a:pt x="177" y="632"/>
                    <a:pt x="177" y="632"/>
                    <a:pt x="177" y="632"/>
                  </a:cubicBezTo>
                  <a:cubicBezTo>
                    <a:pt x="177" y="636"/>
                    <a:pt x="174" y="639"/>
                    <a:pt x="170" y="639"/>
                  </a:cubicBezTo>
                  <a:close/>
                  <a:moveTo>
                    <a:pt x="17" y="625"/>
                  </a:moveTo>
                  <a:cubicBezTo>
                    <a:pt x="163" y="625"/>
                    <a:pt x="163" y="625"/>
                    <a:pt x="163" y="625"/>
                  </a:cubicBezTo>
                  <a:cubicBezTo>
                    <a:pt x="163" y="510"/>
                    <a:pt x="163" y="510"/>
                    <a:pt x="163" y="510"/>
                  </a:cubicBezTo>
                  <a:cubicBezTo>
                    <a:pt x="17" y="510"/>
                    <a:pt x="17" y="510"/>
                    <a:pt x="17" y="510"/>
                  </a:cubicBezTo>
                  <a:lnTo>
                    <a:pt x="17" y="625"/>
                  </a:lnTo>
                  <a:close/>
                  <a:moveTo>
                    <a:pt x="19" y="418"/>
                  </a:moveTo>
                  <a:cubicBezTo>
                    <a:pt x="14" y="418"/>
                    <a:pt x="9" y="416"/>
                    <a:pt x="5" y="411"/>
                  </a:cubicBezTo>
                  <a:cubicBezTo>
                    <a:pt x="0" y="404"/>
                    <a:pt x="0" y="395"/>
                    <a:pt x="5" y="388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57" y="12"/>
                    <a:pt x="257" y="12"/>
                    <a:pt x="257" y="12"/>
                  </a:cubicBezTo>
                  <a:cubicBezTo>
                    <a:pt x="255" y="10"/>
                    <a:pt x="255" y="7"/>
                    <a:pt x="256" y="4"/>
                  </a:cubicBezTo>
                  <a:cubicBezTo>
                    <a:pt x="257" y="1"/>
                    <a:pt x="260" y="0"/>
                    <a:pt x="262" y="0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21" y="0"/>
                    <a:pt x="424" y="3"/>
                    <a:pt x="424" y="7"/>
                  </a:cubicBezTo>
                  <a:cubicBezTo>
                    <a:pt x="424" y="163"/>
                    <a:pt x="424" y="163"/>
                    <a:pt x="424" y="163"/>
                  </a:cubicBezTo>
                  <a:cubicBezTo>
                    <a:pt x="424" y="166"/>
                    <a:pt x="423" y="168"/>
                    <a:pt x="420" y="169"/>
                  </a:cubicBezTo>
                  <a:cubicBezTo>
                    <a:pt x="417" y="170"/>
                    <a:pt x="414" y="170"/>
                    <a:pt x="412" y="168"/>
                  </a:cubicBezTo>
                  <a:cubicBezTo>
                    <a:pt x="377" y="133"/>
                    <a:pt x="377" y="133"/>
                    <a:pt x="377" y="133"/>
                  </a:cubicBezTo>
                  <a:cubicBezTo>
                    <a:pt x="31" y="414"/>
                    <a:pt x="31" y="414"/>
                    <a:pt x="31" y="414"/>
                  </a:cubicBezTo>
                  <a:cubicBezTo>
                    <a:pt x="28" y="417"/>
                    <a:pt x="24" y="418"/>
                    <a:pt x="19" y="418"/>
                  </a:cubicBezTo>
                  <a:close/>
                  <a:moveTo>
                    <a:pt x="279" y="14"/>
                  </a:moveTo>
                  <a:cubicBezTo>
                    <a:pt x="307" y="41"/>
                    <a:pt x="307" y="41"/>
                    <a:pt x="307" y="41"/>
                  </a:cubicBezTo>
                  <a:cubicBezTo>
                    <a:pt x="309" y="44"/>
                    <a:pt x="309" y="48"/>
                    <a:pt x="307" y="51"/>
                  </a:cubicBezTo>
                  <a:cubicBezTo>
                    <a:pt x="16" y="397"/>
                    <a:pt x="16" y="397"/>
                    <a:pt x="16" y="397"/>
                  </a:cubicBezTo>
                  <a:cubicBezTo>
                    <a:pt x="15" y="399"/>
                    <a:pt x="15" y="401"/>
                    <a:pt x="16" y="402"/>
                  </a:cubicBezTo>
                  <a:cubicBezTo>
                    <a:pt x="17" y="404"/>
                    <a:pt x="18" y="404"/>
                    <a:pt x="19" y="404"/>
                  </a:cubicBezTo>
                  <a:cubicBezTo>
                    <a:pt x="20" y="404"/>
                    <a:pt x="21" y="404"/>
                    <a:pt x="22" y="403"/>
                  </a:cubicBezTo>
                  <a:cubicBezTo>
                    <a:pt x="373" y="118"/>
                    <a:pt x="373" y="118"/>
                    <a:pt x="373" y="118"/>
                  </a:cubicBezTo>
                  <a:cubicBezTo>
                    <a:pt x="376" y="115"/>
                    <a:pt x="380" y="116"/>
                    <a:pt x="383" y="118"/>
                  </a:cubicBezTo>
                  <a:cubicBezTo>
                    <a:pt x="410" y="146"/>
                    <a:pt x="410" y="146"/>
                    <a:pt x="410" y="146"/>
                  </a:cubicBezTo>
                  <a:cubicBezTo>
                    <a:pt x="410" y="14"/>
                    <a:pt x="410" y="14"/>
                    <a:pt x="410" y="14"/>
                  </a:cubicBezTo>
                  <a:lnTo>
                    <a:pt x="279" y="14"/>
                  </a:lnTo>
                  <a:close/>
                  <a:moveTo>
                    <a:pt x="568" y="639"/>
                  </a:moveTo>
                  <a:cubicBezTo>
                    <a:pt x="407" y="639"/>
                    <a:pt x="407" y="639"/>
                    <a:pt x="407" y="639"/>
                  </a:cubicBezTo>
                  <a:cubicBezTo>
                    <a:pt x="403" y="639"/>
                    <a:pt x="400" y="636"/>
                    <a:pt x="400" y="632"/>
                  </a:cubicBezTo>
                  <a:cubicBezTo>
                    <a:pt x="400" y="245"/>
                    <a:pt x="400" y="245"/>
                    <a:pt x="400" y="245"/>
                  </a:cubicBezTo>
                  <a:cubicBezTo>
                    <a:pt x="400" y="241"/>
                    <a:pt x="403" y="238"/>
                    <a:pt x="407" y="238"/>
                  </a:cubicBezTo>
                  <a:cubicBezTo>
                    <a:pt x="568" y="238"/>
                    <a:pt x="568" y="238"/>
                    <a:pt x="568" y="238"/>
                  </a:cubicBezTo>
                  <a:cubicBezTo>
                    <a:pt x="572" y="238"/>
                    <a:pt x="575" y="241"/>
                    <a:pt x="575" y="245"/>
                  </a:cubicBezTo>
                  <a:cubicBezTo>
                    <a:pt x="575" y="632"/>
                    <a:pt x="575" y="632"/>
                    <a:pt x="575" y="632"/>
                  </a:cubicBezTo>
                  <a:cubicBezTo>
                    <a:pt x="575" y="636"/>
                    <a:pt x="572" y="639"/>
                    <a:pt x="568" y="639"/>
                  </a:cubicBezTo>
                  <a:close/>
                  <a:moveTo>
                    <a:pt x="414" y="625"/>
                  </a:moveTo>
                  <a:cubicBezTo>
                    <a:pt x="561" y="625"/>
                    <a:pt x="561" y="625"/>
                    <a:pt x="561" y="625"/>
                  </a:cubicBezTo>
                  <a:cubicBezTo>
                    <a:pt x="561" y="252"/>
                    <a:pt x="561" y="252"/>
                    <a:pt x="561" y="252"/>
                  </a:cubicBezTo>
                  <a:cubicBezTo>
                    <a:pt x="414" y="252"/>
                    <a:pt x="414" y="252"/>
                    <a:pt x="414" y="252"/>
                  </a:cubicBezTo>
                  <a:lnTo>
                    <a:pt x="414" y="6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7484787" y="2492247"/>
            <a:ext cx="4551873" cy="1024492"/>
            <a:chOff x="7484787" y="2492247"/>
            <a:chExt cx="4551873" cy="1024492"/>
          </a:xfrm>
        </p:grpSpPr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484787" y="2492247"/>
              <a:ext cx="969171" cy="9715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8654053" y="2777113"/>
              <a:ext cx="3382607" cy="7396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Wizualizacja wyników wyszukiwania w postaci tematycznych klastrów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121"/>
            <p:cNvSpPr>
              <a:spLocks noEditPoints="1"/>
            </p:cNvSpPr>
            <p:nvPr/>
          </p:nvSpPr>
          <p:spPr bwMode="auto">
            <a:xfrm>
              <a:off x="7680176" y="2708920"/>
              <a:ext cx="582669" cy="582035"/>
            </a:xfrm>
            <a:custGeom>
              <a:avLst/>
              <a:gdLst>
                <a:gd name="T0" fmla="*/ 7 w 564"/>
                <a:gd name="T1" fmla="*/ 564 h 564"/>
                <a:gd name="T2" fmla="*/ 0 w 564"/>
                <a:gd name="T3" fmla="*/ 7 h 564"/>
                <a:gd name="T4" fmla="*/ 14 w 564"/>
                <a:gd name="T5" fmla="*/ 7 h 564"/>
                <a:gd name="T6" fmla="*/ 557 w 564"/>
                <a:gd name="T7" fmla="*/ 550 h 564"/>
                <a:gd name="T8" fmla="*/ 557 w 564"/>
                <a:gd name="T9" fmla="*/ 564 h 564"/>
                <a:gd name="T10" fmla="*/ 107 w 564"/>
                <a:gd name="T11" fmla="*/ 373 h 564"/>
                <a:gd name="T12" fmla="*/ 107 w 564"/>
                <a:gd name="T13" fmla="*/ 456 h 564"/>
                <a:gd name="T14" fmla="*/ 134 w 564"/>
                <a:gd name="T15" fmla="*/ 414 h 564"/>
                <a:gd name="T16" fmla="*/ 79 w 564"/>
                <a:gd name="T17" fmla="*/ 414 h 564"/>
                <a:gd name="T18" fmla="*/ 134 w 564"/>
                <a:gd name="T19" fmla="*/ 414 h 564"/>
                <a:gd name="T20" fmla="*/ 467 w 564"/>
                <a:gd name="T21" fmla="*/ 289 h 564"/>
                <a:gd name="T22" fmla="*/ 467 w 564"/>
                <a:gd name="T23" fmla="*/ 373 h 564"/>
                <a:gd name="T24" fmla="*/ 495 w 564"/>
                <a:gd name="T25" fmla="*/ 331 h 564"/>
                <a:gd name="T26" fmla="*/ 439 w 564"/>
                <a:gd name="T27" fmla="*/ 331 h 564"/>
                <a:gd name="T28" fmla="*/ 495 w 564"/>
                <a:gd name="T29" fmla="*/ 331 h 564"/>
                <a:gd name="T30" fmla="*/ 308 w 564"/>
                <a:gd name="T31" fmla="*/ 92 h 564"/>
                <a:gd name="T32" fmla="*/ 308 w 564"/>
                <a:gd name="T33" fmla="*/ 175 h 564"/>
                <a:gd name="T34" fmla="*/ 336 w 564"/>
                <a:gd name="T35" fmla="*/ 134 h 564"/>
                <a:gd name="T36" fmla="*/ 281 w 564"/>
                <a:gd name="T37" fmla="*/ 134 h 564"/>
                <a:gd name="T38" fmla="*/ 336 w 564"/>
                <a:gd name="T39" fmla="*/ 134 h 564"/>
                <a:gd name="T40" fmla="*/ 188 w 564"/>
                <a:gd name="T41" fmla="*/ 338 h 564"/>
                <a:gd name="T42" fmla="*/ 188 w 564"/>
                <a:gd name="T43" fmla="*/ 421 h 564"/>
                <a:gd name="T44" fmla="*/ 215 w 564"/>
                <a:gd name="T45" fmla="*/ 380 h 564"/>
                <a:gd name="T46" fmla="*/ 160 w 564"/>
                <a:gd name="T47" fmla="*/ 380 h 564"/>
                <a:gd name="T48" fmla="*/ 215 w 564"/>
                <a:gd name="T49" fmla="*/ 380 h 564"/>
                <a:gd name="T50" fmla="*/ 408 w 564"/>
                <a:gd name="T51" fmla="*/ 39 h 564"/>
                <a:gd name="T52" fmla="*/ 408 w 564"/>
                <a:gd name="T53" fmla="*/ 122 h 564"/>
                <a:gd name="T54" fmla="*/ 436 w 564"/>
                <a:gd name="T55" fmla="*/ 80 h 564"/>
                <a:gd name="T56" fmla="*/ 380 w 564"/>
                <a:gd name="T57" fmla="*/ 80 h 564"/>
                <a:gd name="T58" fmla="*/ 436 w 564"/>
                <a:gd name="T59" fmla="*/ 80 h 564"/>
                <a:gd name="T60" fmla="*/ 336 w 564"/>
                <a:gd name="T61" fmla="*/ 307 h 564"/>
                <a:gd name="T62" fmla="*/ 336 w 564"/>
                <a:gd name="T63" fmla="*/ 452 h 564"/>
                <a:gd name="T64" fmla="*/ 395 w 564"/>
                <a:gd name="T65" fmla="*/ 380 h 564"/>
                <a:gd name="T66" fmla="*/ 278 w 564"/>
                <a:gd name="T67" fmla="*/ 380 h 564"/>
                <a:gd name="T68" fmla="*/ 395 w 564"/>
                <a:gd name="T69" fmla="*/ 380 h 564"/>
                <a:gd name="T70" fmla="*/ 253 w 564"/>
                <a:gd name="T71" fmla="*/ 172 h 564"/>
                <a:gd name="T72" fmla="*/ 253 w 564"/>
                <a:gd name="T73" fmla="*/ 317 h 564"/>
                <a:gd name="T74" fmla="*/ 312 w 564"/>
                <a:gd name="T75" fmla="*/ 245 h 564"/>
                <a:gd name="T76" fmla="*/ 195 w 564"/>
                <a:gd name="T77" fmla="*/ 245 h 564"/>
                <a:gd name="T78" fmla="*/ 312 w 564"/>
                <a:gd name="T79" fmla="*/ 245 h 564"/>
                <a:gd name="T80" fmla="*/ 467 w 564"/>
                <a:gd name="T81" fmla="*/ 127 h 564"/>
                <a:gd name="T82" fmla="*/ 467 w 564"/>
                <a:gd name="T83" fmla="*/ 272 h 564"/>
                <a:gd name="T84" fmla="*/ 526 w 564"/>
                <a:gd name="T85" fmla="*/ 199 h 564"/>
                <a:gd name="T86" fmla="*/ 409 w 564"/>
                <a:gd name="T87" fmla="*/ 199 h 564"/>
                <a:gd name="T88" fmla="*/ 526 w 564"/>
                <a:gd name="T89" fmla="*/ 199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4">
                  <a:moveTo>
                    <a:pt x="557" y="564"/>
                  </a:moveTo>
                  <a:cubicBezTo>
                    <a:pt x="7" y="564"/>
                    <a:pt x="7" y="564"/>
                    <a:pt x="7" y="564"/>
                  </a:cubicBezTo>
                  <a:cubicBezTo>
                    <a:pt x="3" y="564"/>
                    <a:pt x="0" y="561"/>
                    <a:pt x="0" y="55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550"/>
                    <a:pt x="14" y="550"/>
                    <a:pt x="14" y="550"/>
                  </a:cubicBezTo>
                  <a:cubicBezTo>
                    <a:pt x="557" y="550"/>
                    <a:pt x="557" y="550"/>
                    <a:pt x="557" y="550"/>
                  </a:cubicBezTo>
                  <a:cubicBezTo>
                    <a:pt x="561" y="550"/>
                    <a:pt x="564" y="553"/>
                    <a:pt x="564" y="557"/>
                  </a:cubicBezTo>
                  <a:cubicBezTo>
                    <a:pt x="564" y="561"/>
                    <a:pt x="561" y="564"/>
                    <a:pt x="557" y="564"/>
                  </a:cubicBezTo>
                  <a:close/>
                  <a:moveTo>
                    <a:pt x="148" y="414"/>
                  </a:moveTo>
                  <a:cubicBezTo>
                    <a:pt x="148" y="391"/>
                    <a:pt x="130" y="373"/>
                    <a:pt x="107" y="373"/>
                  </a:cubicBezTo>
                  <a:cubicBezTo>
                    <a:pt x="84" y="373"/>
                    <a:pt x="65" y="391"/>
                    <a:pt x="65" y="414"/>
                  </a:cubicBezTo>
                  <a:cubicBezTo>
                    <a:pt x="65" y="437"/>
                    <a:pt x="84" y="456"/>
                    <a:pt x="107" y="456"/>
                  </a:cubicBezTo>
                  <a:cubicBezTo>
                    <a:pt x="130" y="456"/>
                    <a:pt x="148" y="437"/>
                    <a:pt x="148" y="414"/>
                  </a:cubicBezTo>
                  <a:close/>
                  <a:moveTo>
                    <a:pt x="134" y="414"/>
                  </a:moveTo>
                  <a:cubicBezTo>
                    <a:pt x="134" y="430"/>
                    <a:pt x="122" y="442"/>
                    <a:pt x="107" y="442"/>
                  </a:cubicBezTo>
                  <a:cubicBezTo>
                    <a:pt x="91" y="442"/>
                    <a:pt x="79" y="430"/>
                    <a:pt x="79" y="414"/>
                  </a:cubicBezTo>
                  <a:cubicBezTo>
                    <a:pt x="79" y="399"/>
                    <a:pt x="91" y="387"/>
                    <a:pt x="107" y="387"/>
                  </a:cubicBezTo>
                  <a:cubicBezTo>
                    <a:pt x="122" y="387"/>
                    <a:pt x="134" y="399"/>
                    <a:pt x="134" y="414"/>
                  </a:cubicBezTo>
                  <a:close/>
                  <a:moveTo>
                    <a:pt x="509" y="331"/>
                  </a:moveTo>
                  <a:cubicBezTo>
                    <a:pt x="509" y="308"/>
                    <a:pt x="490" y="289"/>
                    <a:pt x="467" y="289"/>
                  </a:cubicBezTo>
                  <a:cubicBezTo>
                    <a:pt x="444" y="289"/>
                    <a:pt x="425" y="308"/>
                    <a:pt x="425" y="331"/>
                  </a:cubicBezTo>
                  <a:cubicBezTo>
                    <a:pt x="425" y="354"/>
                    <a:pt x="444" y="373"/>
                    <a:pt x="467" y="373"/>
                  </a:cubicBezTo>
                  <a:cubicBezTo>
                    <a:pt x="490" y="373"/>
                    <a:pt x="509" y="354"/>
                    <a:pt x="509" y="331"/>
                  </a:cubicBezTo>
                  <a:close/>
                  <a:moveTo>
                    <a:pt x="495" y="331"/>
                  </a:moveTo>
                  <a:cubicBezTo>
                    <a:pt x="495" y="346"/>
                    <a:pt x="482" y="359"/>
                    <a:pt x="467" y="359"/>
                  </a:cubicBezTo>
                  <a:cubicBezTo>
                    <a:pt x="452" y="359"/>
                    <a:pt x="439" y="346"/>
                    <a:pt x="439" y="331"/>
                  </a:cubicBezTo>
                  <a:cubicBezTo>
                    <a:pt x="439" y="316"/>
                    <a:pt x="452" y="303"/>
                    <a:pt x="467" y="303"/>
                  </a:cubicBezTo>
                  <a:cubicBezTo>
                    <a:pt x="482" y="303"/>
                    <a:pt x="495" y="316"/>
                    <a:pt x="495" y="331"/>
                  </a:cubicBezTo>
                  <a:close/>
                  <a:moveTo>
                    <a:pt x="350" y="134"/>
                  </a:moveTo>
                  <a:cubicBezTo>
                    <a:pt x="350" y="111"/>
                    <a:pt x="331" y="92"/>
                    <a:pt x="308" y="92"/>
                  </a:cubicBezTo>
                  <a:cubicBezTo>
                    <a:pt x="285" y="92"/>
                    <a:pt x="267" y="111"/>
                    <a:pt x="267" y="134"/>
                  </a:cubicBezTo>
                  <a:cubicBezTo>
                    <a:pt x="267" y="157"/>
                    <a:pt x="285" y="175"/>
                    <a:pt x="308" y="175"/>
                  </a:cubicBezTo>
                  <a:cubicBezTo>
                    <a:pt x="331" y="175"/>
                    <a:pt x="350" y="157"/>
                    <a:pt x="350" y="134"/>
                  </a:cubicBezTo>
                  <a:close/>
                  <a:moveTo>
                    <a:pt x="336" y="134"/>
                  </a:moveTo>
                  <a:cubicBezTo>
                    <a:pt x="336" y="149"/>
                    <a:pt x="324" y="161"/>
                    <a:pt x="308" y="161"/>
                  </a:cubicBezTo>
                  <a:cubicBezTo>
                    <a:pt x="293" y="161"/>
                    <a:pt x="281" y="149"/>
                    <a:pt x="281" y="134"/>
                  </a:cubicBezTo>
                  <a:cubicBezTo>
                    <a:pt x="281" y="118"/>
                    <a:pt x="293" y="106"/>
                    <a:pt x="308" y="106"/>
                  </a:cubicBezTo>
                  <a:cubicBezTo>
                    <a:pt x="324" y="106"/>
                    <a:pt x="336" y="118"/>
                    <a:pt x="336" y="134"/>
                  </a:cubicBezTo>
                  <a:close/>
                  <a:moveTo>
                    <a:pt x="229" y="380"/>
                  </a:moveTo>
                  <a:cubicBezTo>
                    <a:pt x="229" y="357"/>
                    <a:pt x="211" y="338"/>
                    <a:pt x="188" y="338"/>
                  </a:cubicBezTo>
                  <a:cubicBezTo>
                    <a:pt x="165" y="338"/>
                    <a:pt x="146" y="357"/>
                    <a:pt x="146" y="380"/>
                  </a:cubicBezTo>
                  <a:cubicBezTo>
                    <a:pt x="146" y="403"/>
                    <a:pt x="165" y="421"/>
                    <a:pt x="188" y="421"/>
                  </a:cubicBezTo>
                  <a:cubicBezTo>
                    <a:pt x="211" y="421"/>
                    <a:pt x="229" y="403"/>
                    <a:pt x="229" y="380"/>
                  </a:cubicBezTo>
                  <a:close/>
                  <a:moveTo>
                    <a:pt x="215" y="380"/>
                  </a:moveTo>
                  <a:cubicBezTo>
                    <a:pt x="215" y="395"/>
                    <a:pt x="203" y="407"/>
                    <a:pt x="188" y="407"/>
                  </a:cubicBezTo>
                  <a:cubicBezTo>
                    <a:pt x="172" y="407"/>
                    <a:pt x="160" y="395"/>
                    <a:pt x="160" y="380"/>
                  </a:cubicBezTo>
                  <a:cubicBezTo>
                    <a:pt x="160" y="364"/>
                    <a:pt x="172" y="352"/>
                    <a:pt x="188" y="352"/>
                  </a:cubicBezTo>
                  <a:cubicBezTo>
                    <a:pt x="203" y="352"/>
                    <a:pt x="215" y="364"/>
                    <a:pt x="215" y="380"/>
                  </a:cubicBezTo>
                  <a:close/>
                  <a:moveTo>
                    <a:pt x="450" y="80"/>
                  </a:moveTo>
                  <a:cubicBezTo>
                    <a:pt x="450" y="57"/>
                    <a:pt x="431" y="39"/>
                    <a:pt x="408" y="39"/>
                  </a:cubicBezTo>
                  <a:cubicBezTo>
                    <a:pt x="385" y="39"/>
                    <a:pt x="366" y="57"/>
                    <a:pt x="366" y="80"/>
                  </a:cubicBezTo>
                  <a:cubicBezTo>
                    <a:pt x="366" y="103"/>
                    <a:pt x="385" y="122"/>
                    <a:pt x="408" y="122"/>
                  </a:cubicBezTo>
                  <a:cubicBezTo>
                    <a:pt x="431" y="122"/>
                    <a:pt x="450" y="103"/>
                    <a:pt x="450" y="80"/>
                  </a:cubicBezTo>
                  <a:close/>
                  <a:moveTo>
                    <a:pt x="436" y="80"/>
                  </a:moveTo>
                  <a:cubicBezTo>
                    <a:pt x="436" y="96"/>
                    <a:pt x="423" y="108"/>
                    <a:pt x="408" y="108"/>
                  </a:cubicBezTo>
                  <a:cubicBezTo>
                    <a:pt x="393" y="108"/>
                    <a:pt x="380" y="96"/>
                    <a:pt x="380" y="80"/>
                  </a:cubicBezTo>
                  <a:cubicBezTo>
                    <a:pt x="380" y="65"/>
                    <a:pt x="393" y="53"/>
                    <a:pt x="408" y="53"/>
                  </a:cubicBezTo>
                  <a:cubicBezTo>
                    <a:pt x="423" y="53"/>
                    <a:pt x="436" y="65"/>
                    <a:pt x="436" y="80"/>
                  </a:cubicBezTo>
                  <a:close/>
                  <a:moveTo>
                    <a:pt x="409" y="380"/>
                  </a:moveTo>
                  <a:cubicBezTo>
                    <a:pt x="409" y="340"/>
                    <a:pt x="376" y="307"/>
                    <a:pt x="336" y="307"/>
                  </a:cubicBezTo>
                  <a:cubicBezTo>
                    <a:pt x="296" y="307"/>
                    <a:pt x="264" y="340"/>
                    <a:pt x="264" y="380"/>
                  </a:cubicBezTo>
                  <a:cubicBezTo>
                    <a:pt x="264" y="420"/>
                    <a:pt x="296" y="452"/>
                    <a:pt x="336" y="452"/>
                  </a:cubicBezTo>
                  <a:cubicBezTo>
                    <a:pt x="376" y="452"/>
                    <a:pt x="409" y="420"/>
                    <a:pt x="409" y="380"/>
                  </a:cubicBezTo>
                  <a:close/>
                  <a:moveTo>
                    <a:pt x="395" y="380"/>
                  </a:moveTo>
                  <a:cubicBezTo>
                    <a:pt x="395" y="412"/>
                    <a:pt x="369" y="438"/>
                    <a:pt x="336" y="438"/>
                  </a:cubicBezTo>
                  <a:cubicBezTo>
                    <a:pt x="304" y="438"/>
                    <a:pt x="278" y="412"/>
                    <a:pt x="278" y="380"/>
                  </a:cubicBezTo>
                  <a:cubicBezTo>
                    <a:pt x="278" y="347"/>
                    <a:pt x="304" y="321"/>
                    <a:pt x="336" y="321"/>
                  </a:cubicBezTo>
                  <a:cubicBezTo>
                    <a:pt x="369" y="321"/>
                    <a:pt x="395" y="347"/>
                    <a:pt x="395" y="380"/>
                  </a:cubicBezTo>
                  <a:close/>
                  <a:moveTo>
                    <a:pt x="326" y="245"/>
                  </a:moveTo>
                  <a:cubicBezTo>
                    <a:pt x="326" y="205"/>
                    <a:pt x="293" y="172"/>
                    <a:pt x="253" y="172"/>
                  </a:cubicBezTo>
                  <a:cubicBezTo>
                    <a:pt x="213" y="172"/>
                    <a:pt x="181" y="205"/>
                    <a:pt x="181" y="245"/>
                  </a:cubicBezTo>
                  <a:cubicBezTo>
                    <a:pt x="181" y="285"/>
                    <a:pt x="213" y="317"/>
                    <a:pt x="253" y="317"/>
                  </a:cubicBezTo>
                  <a:cubicBezTo>
                    <a:pt x="293" y="317"/>
                    <a:pt x="326" y="285"/>
                    <a:pt x="326" y="245"/>
                  </a:cubicBezTo>
                  <a:close/>
                  <a:moveTo>
                    <a:pt x="312" y="245"/>
                  </a:moveTo>
                  <a:cubicBezTo>
                    <a:pt x="312" y="277"/>
                    <a:pt x="285" y="303"/>
                    <a:pt x="253" y="303"/>
                  </a:cubicBezTo>
                  <a:cubicBezTo>
                    <a:pt x="221" y="303"/>
                    <a:pt x="195" y="277"/>
                    <a:pt x="195" y="245"/>
                  </a:cubicBezTo>
                  <a:cubicBezTo>
                    <a:pt x="195" y="212"/>
                    <a:pt x="221" y="186"/>
                    <a:pt x="253" y="186"/>
                  </a:cubicBezTo>
                  <a:cubicBezTo>
                    <a:pt x="285" y="186"/>
                    <a:pt x="312" y="212"/>
                    <a:pt x="312" y="245"/>
                  </a:cubicBezTo>
                  <a:close/>
                  <a:moveTo>
                    <a:pt x="540" y="199"/>
                  </a:moveTo>
                  <a:cubicBezTo>
                    <a:pt x="540" y="159"/>
                    <a:pt x="507" y="127"/>
                    <a:pt x="467" y="127"/>
                  </a:cubicBezTo>
                  <a:cubicBezTo>
                    <a:pt x="427" y="127"/>
                    <a:pt x="395" y="159"/>
                    <a:pt x="395" y="199"/>
                  </a:cubicBezTo>
                  <a:cubicBezTo>
                    <a:pt x="395" y="239"/>
                    <a:pt x="427" y="272"/>
                    <a:pt x="467" y="272"/>
                  </a:cubicBezTo>
                  <a:cubicBezTo>
                    <a:pt x="507" y="272"/>
                    <a:pt x="540" y="239"/>
                    <a:pt x="540" y="199"/>
                  </a:cubicBezTo>
                  <a:close/>
                  <a:moveTo>
                    <a:pt x="526" y="199"/>
                  </a:moveTo>
                  <a:cubicBezTo>
                    <a:pt x="526" y="231"/>
                    <a:pt x="499" y="258"/>
                    <a:pt x="467" y="258"/>
                  </a:cubicBezTo>
                  <a:cubicBezTo>
                    <a:pt x="435" y="258"/>
                    <a:pt x="409" y="231"/>
                    <a:pt x="409" y="199"/>
                  </a:cubicBezTo>
                  <a:cubicBezTo>
                    <a:pt x="409" y="167"/>
                    <a:pt x="435" y="141"/>
                    <a:pt x="467" y="141"/>
                  </a:cubicBezTo>
                  <a:cubicBezTo>
                    <a:pt x="499" y="141"/>
                    <a:pt x="526" y="167"/>
                    <a:pt x="526" y="1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7" name="Obraz 36"/>
          <p:cNvPicPr>
            <a:picLocks noChangeAspect="1"/>
          </p:cNvPicPr>
          <p:nvPr/>
        </p:nvPicPr>
        <p:blipFill rotWithShape="1">
          <a:blip r:embed="rId5"/>
          <a:srcRect l="14249" t="17134" r="13204" b="24251"/>
          <a:stretch/>
        </p:blipFill>
        <p:spPr>
          <a:xfrm>
            <a:off x="4853383" y="3170909"/>
            <a:ext cx="2492323" cy="192858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Obraz 39" descr="logo zsun - stopka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" y="6298575"/>
            <a:ext cx="4827508" cy="5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Obraz 48" descr="logo zsun - stopka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2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7588" y="258443"/>
            <a:ext cx="7200800" cy="817561"/>
          </a:xfrm>
        </p:spPr>
        <p:txBody>
          <a:bodyPr lIns="0" tIns="46800" rIns="0"/>
          <a:lstStyle/>
          <a:p>
            <a:pPr algn="l"/>
            <a:r>
              <a:rPr lang="pl-PL" dirty="0"/>
              <a:t>Wirtualny Konsultant – narzędzie typu „</a:t>
            </a:r>
            <a:r>
              <a:rPr lang="pl-PL" dirty="0" err="1"/>
              <a:t>czatbot</a:t>
            </a:r>
            <a:r>
              <a:rPr lang="pl-PL" dirty="0"/>
              <a:t>”</a:t>
            </a:r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0566C12-878C-3246-B372-8D4F70B7C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868" y="1304764"/>
            <a:ext cx="10058400" cy="5627409"/>
          </a:xfrm>
          <a:prstGeom prst="rect">
            <a:avLst/>
          </a:prstGeom>
        </p:spPr>
      </p:pic>
      <p:pic>
        <p:nvPicPr>
          <p:cNvPr id="16" name="2018-07-02_OPIchatbotx2,5">
            <a:hlinkClick r:id="" action="ppaction://media"/>
            <a:extLst>
              <a:ext uri="{FF2B5EF4-FFF2-40B4-BE49-F238E27FC236}">
                <a16:creationId xmlns:a16="http://schemas.microsoft.com/office/drawing/2014/main" id="{C9CEE7B0-B17C-D04A-8C26-273076E9F5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7367"/>
          <a:stretch/>
        </p:blipFill>
        <p:spPr>
          <a:xfrm>
            <a:off x="1415480" y="1592796"/>
            <a:ext cx="6264696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CFF45F3-B420-7F48-BC76-208B0C0FC98C}"/>
              </a:ext>
            </a:extLst>
          </p:cNvPr>
          <p:cNvGrpSpPr/>
          <p:nvPr/>
        </p:nvGrpSpPr>
        <p:grpSpPr>
          <a:xfrm>
            <a:off x="8508268" y="1664804"/>
            <a:ext cx="3240360" cy="867930"/>
            <a:chOff x="8508268" y="1664804"/>
            <a:chExt cx="3240360" cy="8679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0BABF9-19C0-0C45-BBE2-4370B292B010}"/>
                </a:ext>
              </a:extLst>
            </p:cNvPr>
            <p:cNvSpPr/>
            <p:nvPr/>
          </p:nvSpPr>
          <p:spPr>
            <a:xfrm>
              <a:off x="9247316" y="1664804"/>
              <a:ext cx="2501312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Zastępuje FAQ (najczęściej zadawane pytania) interfejsem autonomicznego, inteligentnego konsultanta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7DF320D-1371-2E4D-BB5F-6A87794ED58C}"/>
                </a:ext>
              </a:extLst>
            </p:cNvPr>
            <p:cNvSpPr/>
            <p:nvPr/>
          </p:nvSpPr>
          <p:spPr>
            <a:xfrm>
              <a:off x="8508268" y="1690294"/>
              <a:ext cx="623050" cy="6230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333293-19AA-9A4D-A9AB-09694353D446}"/>
              </a:ext>
            </a:extLst>
          </p:cNvPr>
          <p:cNvGrpSpPr/>
          <p:nvPr/>
        </p:nvGrpSpPr>
        <p:grpSpPr>
          <a:xfrm>
            <a:off x="8508268" y="2835513"/>
            <a:ext cx="3363446" cy="1169551"/>
            <a:chOff x="8508268" y="2835513"/>
            <a:chExt cx="3363446" cy="116955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E2C168-F52D-7043-B523-D52C30E02F54}"/>
                </a:ext>
              </a:extLst>
            </p:cNvPr>
            <p:cNvSpPr/>
            <p:nvPr/>
          </p:nvSpPr>
          <p:spPr>
            <a:xfrm>
              <a:off x="9247315" y="2835513"/>
              <a:ext cx="262439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Wyposażony w wiedzę pomaga potencjalnym wnioskodawcom znaleźć informacje o prowadzonych aktualnie konkursach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6AE00B2-650F-C84A-9562-D93BA6FC5AAC}"/>
                </a:ext>
              </a:extLst>
            </p:cNvPr>
            <p:cNvSpPr/>
            <p:nvPr/>
          </p:nvSpPr>
          <p:spPr>
            <a:xfrm>
              <a:off x="8508268" y="2861003"/>
              <a:ext cx="623050" cy="6230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CE84035-9342-504B-836C-22900D4DB1F3}"/>
              </a:ext>
            </a:extLst>
          </p:cNvPr>
          <p:cNvGrpSpPr/>
          <p:nvPr/>
        </p:nvGrpSpPr>
        <p:grpSpPr>
          <a:xfrm>
            <a:off x="8508268" y="4275673"/>
            <a:ext cx="3363446" cy="954107"/>
            <a:chOff x="8508268" y="4275673"/>
            <a:chExt cx="3363446" cy="95410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24DEAA-3C2F-E848-9B45-09A52BE70AEC}"/>
                </a:ext>
              </a:extLst>
            </p:cNvPr>
            <p:cNvSpPr/>
            <p:nvPr/>
          </p:nvSpPr>
          <p:spPr>
            <a:xfrm>
              <a:off x="9247315" y="4275673"/>
              <a:ext cx="26243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l-PL" sz="1400" dirty="0">
                  <a:solidFill>
                    <a:schemeClr val="tx1">
                      <a:lumMod val="50000"/>
                    </a:schemeClr>
                  </a:solidFill>
                </a:rPr>
                <a:t>Stanowi potencjalne odciążenie dla administracji i osób odpowiadających na pytania użytkowników 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A4D79B-7923-C843-80B1-1A8530907FB0}"/>
                </a:ext>
              </a:extLst>
            </p:cNvPr>
            <p:cNvSpPr/>
            <p:nvPr/>
          </p:nvSpPr>
          <p:spPr>
            <a:xfrm>
              <a:off x="8508268" y="4301163"/>
              <a:ext cx="623050" cy="62305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</p:grpSp>
      <p:pic>
        <p:nvPicPr>
          <p:cNvPr id="40" name="Obraz 2">
            <a:extLst>
              <a:ext uri="{FF2B5EF4-FFF2-40B4-BE49-F238E27FC236}">
                <a16:creationId xmlns:a16="http://schemas.microsoft.com/office/drawing/2014/main" id="{0699E37A-F736-994E-B54F-2A6B543B1F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27" y="240280"/>
            <a:ext cx="1224136" cy="659150"/>
          </a:xfrm>
          <a:prstGeom prst="rect">
            <a:avLst/>
          </a:prstGeom>
        </p:spPr>
      </p:pic>
      <p:pic>
        <p:nvPicPr>
          <p:cNvPr id="15" name="Obraz 14" descr="logo zsun - stopka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" y="6298575"/>
            <a:ext cx="4827508" cy="5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 descr="logo zsun - stopka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75"/>
            <a:ext cx="4835037" cy="57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229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i9_Aqua Purple">
      <a:dk1>
        <a:srgbClr val="57565A"/>
      </a:dk1>
      <a:lt1>
        <a:sysClr val="window" lastClr="FFFFFF"/>
      </a:lt1>
      <a:dk2>
        <a:srgbClr val="6651A1"/>
      </a:dk2>
      <a:lt2>
        <a:srgbClr val="5E5CA2"/>
      </a:lt2>
      <a:accent1>
        <a:srgbClr val="00A09D"/>
      </a:accent1>
      <a:accent2>
        <a:srgbClr val="0099A5"/>
      </a:accent2>
      <a:accent3>
        <a:srgbClr val="1891AB"/>
      </a:accent3>
      <a:accent4>
        <a:srgbClr val="2C85AE"/>
      </a:accent4>
      <a:accent5>
        <a:srgbClr val="4276AA"/>
      </a:accent5>
      <a:accent6>
        <a:srgbClr val="5268A5"/>
      </a:accent6>
      <a:hlink>
        <a:srgbClr val="7030A0"/>
      </a:hlink>
      <a:folHlink>
        <a:srgbClr val="00B0F0"/>
      </a:folHlink>
    </a:clrScheme>
    <a:fontScheme name="Niestandardowy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Purple">
      <a:dk1>
        <a:srgbClr val="57565A"/>
      </a:dk1>
      <a:lt1>
        <a:sysClr val="window" lastClr="FFFFFF"/>
      </a:lt1>
      <a:dk2>
        <a:srgbClr val="6651A1"/>
      </a:dk2>
      <a:lt2>
        <a:srgbClr val="5E5CA2"/>
      </a:lt2>
      <a:accent1>
        <a:srgbClr val="00A09D"/>
      </a:accent1>
      <a:accent2>
        <a:srgbClr val="0099A5"/>
      </a:accent2>
      <a:accent3>
        <a:srgbClr val="1891AB"/>
      </a:accent3>
      <a:accent4>
        <a:srgbClr val="2C85AE"/>
      </a:accent4>
      <a:accent5>
        <a:srgbClr val="4276AA"/>
      </a:accent5>
      <a:accent6>
        <a:srgbClr val="5268A5"/>
      </a:accent6>
      <a:hlink>
        <a:srgbClr val="7030A0"/>
      </a:hlink>
      <a:folHlink>
        <a:srgbClr val="00B0F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Purple">
      <a:dk1>
        <a:srgbClr val="57565A"/>
      </a:dk1>
      <a:lt1>
        <a:sysClr val="window" lastClr="FFFFFF"/>
      </a:lt1>
      <a:dk2>
        <a:srgbClr val="6651A1"/>
      </a:dk2>
      <a:lt2>
        <a:srgbClr val="5E5CA2"/>
      </a:lt2>
      <a:accent1>
        <a:srgbClr val="00A09D"/>
      </a:accent1>
      <a:accent2>
        <a:srgbClr val="0099A5"/>
      </a:accent2>
      <a:accent3>
        <a:srgbClr val="1891AB"/>
      </a:accent3>
      <a:accent4>
        <a:srgbClr val="2C85AE"/>
      </a:accent4>
      <a:accent5>
        <a:srgbClr val="4276AA"/>
      </a:accent5>
      <a:accent6>
        <a:srgbClr val="5268A5"/>
      </a:accent6>
      <a:hlink>
        <a:srgbClr val="7030A0"/>
      </a:hlink>
      <a:folHlink>
        <a:srgbClr val="00B0F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167634</TotalTime>
  <Words>1037</Words>
  <Application>Microsoft Office PowerPoint</Application>
  <PresentationFormat>Panoramiczny</PresentationFormat>
  <Paragraphs>194</Paragraphs>
  <Slides>14</Slides>
  <Notes>14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Calibri</vt:lpstr>
      <vt:lpstr>굴림</vt:lpstr>
      <vt:lpstr>Open Sans</vt:lpstr>
      <vt:lpstr>Wingdings</vt:lpstr>
      <vt:lpstr>2_Office Theme</vt:lpstr>
      <vt:lpstr>1_Office Theme</vt:lpstr>
      <vt:lpstr>3_Office Theme</vt:lpstr>
      <vt:lpstr>Prezentacja programu PowerPoint</vt:lpstr>
      <vt:lpstr>Prezentacja programu PowerPoint</vt:lpstr>
      <vt:lpstr>LICZBA KONKURSÓW W LATACH 2015 - 2018</vt:lpstr>
      <vt:lpstr>STATYSTYKI ZSUN/OSF ZA 2018 r.</vt:lpstr>
      <vt:lpstr>ZSUN Nowe funkcjonalności dla użytkowników</vt:lpstr>
      <vt:lpstr>Semantyczna wyszukiwarka</vt:lpstr>
      <vt:lpstr>Semantyczna Wyszukiwarka - Korzyści </vt:lpstr>
      <vt:lpstr>Semantyczna Wyszukiwarka – możliwości i wyniki</vt:lpstr>
      <vt:lpstr>Wirtualny Konsultant – narzędzie typu „czatbot”</vt:lpstr>
      <vt:lpstr>Funkcje Wirtualnego Konsultanta</vt:lpstr>
      <vt:lpstr>Prezentacja programu PowerPoint</vt:lpstr>
      <vt:lpstr>Inteligentny Helpdesk</vt:lpstr>
      <vt:lpstr>Intuicyjny dla użytkowników, wspomagający operatorów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 Smash</dc:creator>
  <cp:lastModifiedBy>Konrad Wałęka</cp:lastModifiedBy>
  <cp:revision>2736</cp:revision>
  <cp:lastPrinted>2018-11-27T10:29:08Z</cp:lastPrinted>
  <dcterms:created xsi:type="dcterms:W3CDTF">2014-10-08T23:03:32Z</dcterms:created>
  <dcterms:modified xsi:type="dcterms:W3CDTF">2019-09-10T13:41:23Z</dcterms:modified>
</cp:coreProperties>
</file>