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handoutMasterIdLst>
    <p:handoutMasterId r:id="rId25"/>
  </p:handoutMasterIdLst>
  <p:sldIdLst>
    <p:sldId id="293" r:id="rId3"/>
    <p:sldId id="387" r:id="rId4"/>
    <p:sldId id="402" r:id="rId5"/>
    <p:sldId id="389" r:id="rId6"/>
    <p:sldId id="400" r:id="rId7"/>
    <p:sldId id="390" r:id="rId8"/>
    <p:sldId id="388" r:id="rId9"/>
    <p:sldId id="395" r:id="rId10"/>
    <p:sldId id="394" r:id="rId11"/>
    <p:sldId id="413" r:id="rId12"/>
    <p:sldId id="396" r:id="rId13"/>
    <p:sldId id="398" r:id="rId14"/>
    <p:sldId id="397" r:id="rId15"/>
    <p:sldId id="403" r:id="rId16"/>
    <p:sldId id="404" r:id="rId17"/>
    <p:sldId id="405" r:id="rId18"/>
    <p:sldId id="401" r:id="rId19"/>
    <p:sldId id="408" r:id="rId20"/>
    <p:sldId id="392" r:id="rId21"/>
    <p:sldId id="412" r:id="rId22"/>
    <p:sldId id="386" r:id="rId23"/>
  </p:sldIdLst>
  <p:sldSz cx="9144000" cy="6858000" type="screen4x3"/>
  <p:notesSz cx="6797675" cy="9926638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3835"/>
    <a:srgbClr val="5BA206"/>
    <a:srgbClr val="64B107"/>
    <a:srgbClr val="BBF395"/>
    <a:srgbClr val="8AAC46"/>
    <a:srgbClr val="529006"/>
    <a:srgbClr val="92AD26"/>
    <a:srgbClr val="ABDBFF"/>
    <a:srgbClr val="00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Styl jasny 3 — Ak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3" autoAdjust="0"/>
    <p:restoredTop sz="96391" autoAdjust="0"/>
  </p:normalViewPr>
  <p:slideViewPr>
    <p:cSldViewPr>
      <p:cViewPr varScale="1">
        <p:scale>
          <a:sx n="107" d="100"/>
          <a:sy n="107" d="100"/>
        </p:scale>
        <p:origin x="187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>
              <a:defRPr sz="1200"/>
            </a:lvl1pPr>
          </a:lstStyle>
          <a:p>
            <a:pPr>
              <a:defRPr/>
            </a:pPr>
            <a:fld id="{B285C83D-2786-4590-9971-7EB40CF671FB}" type="datetimeFigureOut">
              <a:rPr lang="pl-PL"/>
              <a:pPr>
                <a:defRPr/>
              </a:pPr>
              <a:t>2018-12-18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r">
              <a:defRPr sz="1200"/>
            </a:lvl1pPr>
          </a:lstStyle>
          <a:p>
            <a:pPr>
              <a:defRPr/>
            </a:pPr>
            <a:fld id="{F2658762-6ECB-45E5-890D-FF82F45D764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>
              <a:defRPr sz="1200"/>
            </a:lvl1pPr>
          </a:lstStyle>
          <a:p>
            <a:pPr>
              <a:defRPr/>
            </a:pPr>
            <a:fld id="{61EF91AD-430F-4A19-83C0-A22A05C25CFF}" type="datetimeFigureOut">
              <a:rPr lang="pl-PL"/>
              <a:pPr>
                <a:defRPr/>
              </a:pPr>
              <a:t>2018-12-18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5" rIns="91429" bIns="45715" rtlCol="0" anchor="ctr"/>
          <a:lstStyle/>
          <a:p>
            <a:pPr lvl="0"/>
            <a:endParaRPr lang="pl-PL" noProof="0" smtClean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29" tIns="45715" rIns="91429" bIns="45715" rtlCol="0"/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r">
              <a:defRPr sz="1200"/>
            </a:lvl1pPr>
          </a:lstStyle>
          <a:p>
            <a:pPr>
              <a:defRPr/>
            </a:pPr>
            <a:fld id="{4C5B8D8F-5EA5-4A82-8CD5-90F1C780CC5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 smtClean="0"/>
          </a:p>
        </p:txBody>
      </p:sp>
      <p:sp>
        <p:nvSpPr>
          <p:cNvPr id="1024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9775" indent="-2841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0D1C848-0ED3-4AA1-BBD8-57AA539E3712}" type="slidenum">
              <a:rPr lang="pl-PL" altLang="pl-PL" smtClean="0"/>
              <a:pPr/>
              <a:t>1</a:t>
            </a:fld>
            <a:endParaRPr lang="pl-PL" altLang="pl-P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 smtClean="0"/>
          </a:p>
        </p:txBody>
      </p:sp>
      <p:sp>
        <p:nvSpPr>
          <p:cNvPr id="4096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9775" indent="-2841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613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813" indent="-2270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30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2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4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61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0BFAA4-5DD7-40FF-827D-C33AAF13766C}" type="slidenum">
              <a:rPr kumimoji="0" lang="pl-PL" alt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pl-PL" altLang="pl-PL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9530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2800"/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9729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1312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2245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8AEAFEF9-5248-44A9-905D-33F60BD80155}" type="datetimeFigureOut">
              <a:rPr lang="pl-PL"/>
              <a:pPr>
                <a:defRPr/>
              </a:pPr>
              <a:t>2018-12-18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43213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 userDrawn="1"/>
        </p:nvSpPr>
        <p:spPr>
          <a:xfrm>
            <a:off x="0" y="500063"/>
            <a:ext cx="928688" cy="1071562"/>
          </a:xfrm>
          <a:prstGeom prst="rect">
            <a:avLst/>
          </a:prstGeom>
          <a:solidFill>
            <a:srgbClr val="FFFFFF">
              <a:alpha val="6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prstClr val="white"/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357174"/>
            <a:ext cx="7615262" cy="1143000"/>
          </a:xfrm>
        </p:spPr>
        <p:txBody>
          <a:bodyPr/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1538" y="1600200"/>
            <a:ext cx="7615262" cy="4525963"/>
          </a:xfrm>
        </p:spPr>
        <p:txBody>
          <a:bodyPr/>
          <a:lstStyle>
            <a:lvl1pPr algn="just">
              <a:defRPr/>
            </a:lvl1pPr>
            <a:lvl2pPr algn="just">
              <a:defRPr/>
            </a:lvl2pPr>
            <a:lvl3pPr algn="just">
              <a:defRPr/>
            </a:lvl3pPr>
            <a:lvl4pPr algn="just">
              <a:defRPr/>
            </a:lvl4pPr>
            <a:lvl5pPr algn="just">
              <a:defRPr/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FAD3B57C-3B06-445D-9DE9-BA18066234AD}" type="datetimeFigureOut">
              <a:rPr lang="pl-PL"/>
              <a:pPr>
                <a:defRPr/>
              </a:pPr>
              <a:t>2018-12-18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2D74FA3F-76D7-4FE4-83B2-55B00E51541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753036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0D8F1DE5-A9AF-40FC-A333-DB3A12ACE192}" type="datetimeFigureOut">
              <a:rPr lang="pl-PL"/>
              <a:pPr>
                <a:defRPr/>
              </a:pPr>
              <a:t>2018-12-18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8C825000-1BD3-46B9-A5FB-D624456975F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9438648"/>
      </p:ext>
    </p:extLst>
  </p:cSld>
  <p:clrMapOvr>
    <a:masterClrMapping/>
  </p:clrMapOvr>
  <p:transition spd="med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92CA8E4F-458D-4B6C-A128-DF4B8BA023DF}" type="datetimeFigureOut">
              <a:rPr lang="pl-PL"/>
              <a:pPr>
                <a:defRPr/>
              </a:pPr>
              <a:t>2018-12-18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Calibri"/>
              </a:defRPr>
            </a:lvl1pPr>
          </a:lstStyle>
          <a:p>
            <a:pPr>
              <a:defRPr/>
            </a:pPr>
            <a:fld id="{BE8808FB-B00C-43D8-AD67-08174B7BF8D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3558724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/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buFont typeface="Arial" pitchFamily="34" charset="0"/>
              <a:buChar char="•"/>
              <a:defRPr sz="2000"/>
            </a:lvl2pPr>
            <a:lvl3pPr marL="990600" indent="-276225">
              <a:buSzPct val="70000"/>
              <a:buFont typeface="Courier New" pitchFamily="49" charset="0"/>
              <a:buChar char="o"/>
              <a:defRPr sz="2000"/>
            </a:lvl3pPr>
            <a:lvl4pPr marL="1438275" indent="-276225">
              <a:defRPr sz="2000"/>
            </a:lvl4pPr>
            <a:lvl5pPr marL="1619250" indent="-361950">
              <a:defRPr sz="2000"/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77757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005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480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89250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85096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9544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515004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194032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3"/>
          <p:cNvSpPr>
            <a:spLocks noChangeArrowheads="1"/>
          </p:cNvSpPr>
          <p:nvPr userDrawn="1"/>
        </p:nvSpPr>
        <p:spPr bwMode="auto">
          <a:xfrm>
            <a:off x="0" y="6503988"/>
            <a:ext cx="6157913" cy="361950"/>
          </a:xfrm>
          <a:prstGeom prst="rect">
            <a:avLst/>
          </a:prstGeom>
          <a:solidFill>
            <a:srgbClr val="84C2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pl-PL" altLang="pl-PL" smtClean="0"/>
          </a:p>
        </p:txBody>
      </p:sp>
      <p:sp>
        <p:nvSpPr>
          <p:cNvPr id="1027" name="Rectangle 24"/>
          <p:cNvSpPr>
            <a:spLocks noChangeArrowheads="1"/>
          </p:cNvSpPr>
          <p:nvPr userDrawn="1"/>
        </p:nvSpPr>
        <p:spPr bwMode="auto">
          <a:xfrm>
            <a:off x="457200" y="6503988"/>
            <a:ext cx="8686800" cy="361950"/>
          </a:xfrm>
          <a:prstGeom prst="rect">
            <a:avLst/>
          </a:prstGeom>
          <a:solidFill>
            <a:srgbClr val="C7E3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pl-PL" altLang="pl-PL" smtClean="0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3863" y="827088"/>
            <a:ext cx="8229600" cy="65722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pl-PL" dirty="0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571750"/>
            <a:ext cx="8229600" cy="355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pl-PL" altLang="pl-PL" smtClean="0"/>
          </a:p>
        </p:txBody>
      </p:sp>
      <p:pic>
        <p:nvPicPr>
          <p:cNvPr id="1030" name="Obraz 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711" y="6237311"/>
            <a:ext cx="2420364" cy="7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Obraz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8"/>
            <a:ext cx="1800225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Obraz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388" y="188913"/>
            <a:ext cx="1944687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99" r:id="rId1"/>
    <p:sldLayoutId id="2147484700" r:id="rId2"/>
    <p:sldLayoutId id="2147484701" r:id="rId3"/>
    <p:sldLayoutId id="2147484702" r:id="rId4"/>
    <p:sldLayoutId id="2147484703" r:id="rId5"/>
    <p:sldLayoutId id="2147484704" r:id="rId6"/>
    <p:sldLayoutId id="2147484705" r:id="rId7"/>
    <p:sldLayoutId id="2147484706" r:id="rId8"/>
    <p:sldLayoutId id="2147484707" r:id="rId9"/>
    <p:sldLayoutId id="2147484708" r:id="rId10"/>
    <p:sldLayoutId id="214748470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92AD26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92AD26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92AD26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92AD2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Obraz 26" descr="Obraz1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" r="7246" b="3027"/>
          <a:stretch>
            <a:fillRect/>
          </a:stretch>
        </p:blipFill>
        <p:spPr bwMode="auto">
          <a:xfrm>
            <a:off x="0" y="0"/>
            <a:ext cx="91360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1000125" y="357188"/>
            <a:ext cx="76866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</a:t>
            </a:r>
          </a:p>
        </p:txBody>
      </p:sp>
      <p:sp>
        <p:nvSpPr>
          <p:cNvPr id="2052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1000125" y="1600200"/>
            <a:ext cx="76866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tekst</a:t>
            </a:r>
          </a:p>
          <a:p>
            <a:pPr lvl="1"/>
            <a:r>
              <a:rPr lang="pl-PL" altLang="pl-PL" smtClean="0"/>
              <a:t>Drugi poziom tekstu</a:t>
            </a:r>
          </a:p>
          <a:p>
            <a:pPr lvl="2"/>
            <a:r>
              <a:rPr lang="pl-PL" altLang="pl-PL" smtClean="0"/>
              <a:t>Trzeci poziom tekstu</a:t>
            </a:r>
          </a:p>
          <a:p>
            <a:pPr lvl="3"/>
            <a:r>
              <a:rPr lang="pl-PL" altLang="pl-PL" smtClean="0"/>
              <a:t>Czwarty poziom tekstu</a:t>
            </a: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54" name="pole tekstowe 22"/>
          <p:cNvSpPr txBox="1">
            <a:spLocks noChangeArrowheads="1"/>
          </p:cNvSpPr>
          <p:nvPr userDrawn="1"/>
        </p:nvSpPr>
        <p:spPr bwMode="auto">
          <a:xfrm>
            <a:off x="214313" y="6473825"/>
            <a:ext cx="3857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pl-PL" altLang="pl-PL" sz="1400" i="1" smtClean="0">
                <a:solidFill>
                  <a:srgbClr val="026937"/>
                </a:solidFill>
                <a:latin typeface="Calibri" panose="020F0502020204030204" pitchFamily="34" charset="0"/>
              </a:rPr>
              <a:t>Zainwestujmy razem w środowisko</a:t>
            </a:r>
          </a:p>
        </p:txBody>
      </p:sp>
      <p:pic>
        <p:nvPicPr>
          <p:cNvPr id="2055" name="Obraz 8" descr="dekor2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" t="31482" b="38889"/>
          <a:stretch>
            <a:fillRect/>
          </a:stretch>
        </p:blipFill>
        <p:spPr bwMode="auto">
          <a:xfrm>
            <a:off x="0" y="554038"/>
            <a:ext cx="93821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Obraz 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67" b="19206"/>
          <a:stretch>
            <a:fillRect/>
          </a:stretch>
        </p:blipFill>
        <p:spPr bwMode="auto">
          <a:xfrm>
            <a:off x="5961740" y="6126162"/>
            <a:ext cx="2972710" cy="68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10" r:id="rId1"/>
    <p:sldLayoutId id="2147484711" r:id="rId2"/>
    <p:sldLayoutId id="2147484712" r:id="rId3"/>
    <p:sldLayoutId id="2147484713" r:id="rId4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just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just" rtl="0" eaLnBrk="0" fontAlgn="base" hangingPunct="0">
        <a:spcBef>
          <a:spcPct val="20000"/>
        </a:spcBef>
        <a:spcAft>
          <a:spcPct val="0"/>
        </a:spcAft>
        <a:buSzPct val="70000"/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just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Andrzej.Muter@nfosigw.gov.p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27.jpeg"/><Relationship Id="rId4" Type="http://schemas.openxmlformats.org/officeDocument/2006/relationships/hyperlink" Target="mailto:Ma&#322;gorzata.Olszewska@nfosigw.gov.p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ostokąt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pic>
        <p:nvPicPr>
          <p:cNvPr id="9219" name="Picture 2" descr="H:\Grupy\DL\FOTOLIA\Fotolia_65208503_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0"/>
          <a:stretch>
            <a:fillRect/>
          </a:stretch>
        </p:blipFill>
        <p:spPr bwMode="auto">
          <a:xfrm>
            <a:off x="0" y="-26988"/>
            <a:ext cx="9144000" cy="635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Prostokąt 30"/>
          <p:cNvSpPr/>
          <p:nvPr/>
        </p:nvSpPr>
        <p:spPr>
          <a:xfrm>
            <a:off x="0" y="2395538"/>
            <a:ext cx="9144000" cy="1285875"/>
          </a:xfrm>
          <a:prstGeom prst="rect">
            <a:avLst/>
          </a:prstGeom>
          <a:solidFill>
            <a:schemeClr val="bg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34" name="Prostokąt 33"/>
          <p:cNvSpPr/>
          <p:nvPr/>
        </p:nvSpPr>
        <p:spPr>
          <a:xfrm>
            <a:off x="0" y="3752850"/>
            <a:ext cx="9144000" cy="428625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35" name="Prostokąt 34"/>
          <p:cNvSpPr/>
          <p:nvPr/>
        </p:nvSpPr>
        <p:spPr>
          <a:xfrm>
            <a:off x="0" y="4214813"/>
            <a:ext cx="9144000" cy="285750"/>
          </a:xfrm>
          <a:prstGeom prst="rect">
            <a:avLst/>
          </a:prstGeom>
          <a:solidFill>
            <a:srgbClr val="F2F2F2">
              <a:alpha val="2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9223" name="pole tekstowe 31"/>
          <p:cNvSpPr txBox="1">
            <a:spLocks noChangeArrowheads="1"/>
          </p:cNvSpPr>
          <p:nvPr/>
        </p:nvSpPr>
        <p:spPr bwMode="auto">
          <a:xfrm>
            <a:off x="704850" y="2413164"/>
            <a:ext cx="8318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pl-PL" altLang="pl-PL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Narodowy Fundusz Ochrony Środowiska i Gospodarki Wodnej</a:t>
            </a:r>
          </a:p>
        </p:txBody>
      </p:sp>
      <p:sp>
        <p:nvSpPr>
          <p:cNvPr id="33" name="pole tekstowe 32"/>
          <p:cNvSpPr txBox="1">
            <a:spLocks noChangeArrowheads="1"/>
          </p:cNvSpPr>
          <p:nvPr/>
        </p:nvSpPr>
        <p:spPr bwMode="auto">
          <a:xfrm>
            <a:off x="107504" y="2877701"/>
            <a:ext cx="8915846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pl-PL" altLang="pl-P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Generator Wniosków o płatność</a:t>
            </a:r>
            <a:endParaRPr lang="pl-PL" altLang="pl-PL" sz="1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>
              <a:spcBef>
                <a:spcPct val="0"/>
              </a:spcBef>
              <a:buFontTx/>
              <a:buNone/>
            </a:pPr>
            <a:endParaRPr lang="pl-PL" altLang="pl-PL" sz="23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>
              <a:spcBef>
                <a:spcPct val="0"/>
              </a:spcBef>
              <a:buFontTx/>
              <a:buNone/>
            </a:pPr>
            <a:r>
              <a:rPr lang="pl-PL" altLang="pl-PL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Część </a:t>
            </a:r>
            <a:r>
              <a:rPr lang="pl-PL" altLang="pl-PL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1) Sokół – wdrożenie innowacyjnych </a:t>
            </a:r>
            <a:r>
              <a:rPr lang="pl-PL" altLang="pl-PL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technologii środowiskowych</a:t>
            </a:r>
            <a:endParaRPr lang="pl-PL" altLang="pl-PL" sz="2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225" name="Obraz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67" b="19206"/>
          <a:stretch>
            <a:fillRect/>
          </a:stretch>
        </p:blipFill>
        <p:spPr bwMode="auto">
          <a:xfrm>
            <a:off x="5508625" y="6021388"/>
            <a:ext cx="342582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pole tekstowe 9"/>
          <p:cNvSpPr txBox="1">
            <a:spLocks noChangeArrowheads="1"/>
          </p:cNvSpPr>
          <p:nvPr/>
        </p:nvSpPr>
        <p:spPr bwMode="auto">
          <a:xfrm>
            <a:off x="4283968" y="4945857"/>
            <a:ext cx="473938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pl-PL" altLang="pl-P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Andrzej Muter / Małgorzata Olszewska</a:t>
            </a:r>
            <a:endParaRPr lang="pl-PL" altLang="pl-P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spcBef>
                <a:spcPct val="0"/>
              </a:spcBef>
              <a:buFontTx/>
              <a:buNone/>
            </a:pPr>
            <a:r>
              <a:rPr lang="pl-PL" altLang="pl-P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Departament </a:t>
            </a:r>
            <a:r>
              <a:rPr lang="pl-PL" altLang="pl-P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Innowacji i Ekspertyz</a:t>
            </a:r>
            <a:endParaRPr lang="pl-PL" altLang="pl-P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6348202"/>
            <a:ext cx="532976" cy="46534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zaokrąglony 3"/>
          <p:cNvSpPr/>
          <p:nvPr/>
        </p:nvSpPr>
        <p:spPr>
          <a:xfrm>
            <a:off x="971600" y="115837"/>
            <a:ext cx="6984776" cy="1008113"/>
          </a:xfrm>
          <a:prstGeom prst="roundRect">
            <a:avLst/>
          </a:prstGeom>
          <a:gradFill>
            <a:gsLst>
              <a:gs pos="19000">
                <a:srgbClr val="5BA206"/>
              </a:gs>
              <a:gs pos="57000">
                <a:srgbClr val="8AAC46"/>
              </a:gs>
              <a:gs pos="99000">
                <a:srgbClr val="BBF395"/>
              </a:gs>
            </a:gsLst>
            <a:lin ang="13500000" scaled="1"/>
          </a:gradFill>
          <a:ln w="34925" cap="rnd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 b="1" dirty="0" smtClean="0"/>
          </a:p>
          <a:p>
            <a:pPr lvl="0" algn="ctr"/>
            <a:r>
              <a:rPr lang="pl-PL" sz="3200" b="1" dirty="0" smtClean="0">
                <a:solidFill>
                  <a:srgbClr val="3B38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Zestawienie faktur – rozliczenie zaliczki</a:t>
            </a:r>
            <a:endParaRPr lang="pl-PL" sz="2800" dirty="0" smtClean="0">
              <a:solidFill>
                <a:srgbClr val="3B38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69" y="1772816"/>
            <a:ext cx="8928374" cy="2792979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212" y="3573016"/>
            <a:ext cx="8927270" cy="1482687"/>
          </a:xfrm>
          <a:prstGeom prst="rect">
            <a:avLst/>
          </a:prstGeom>
        </p:spPr>
      </p:pic>
      <p:sp>
        <p:nvSpPr>
          <p:cNvPr id="7" name="Prostokąt zaokrąglony 6"/>
          <p:cNvSpPr/>
          <p:nvPr/>
        </p:nvSpPr>
        <p:spPr>
          <a:xfrm>
            <a:off x="7596336" y="2132856"/>
            <a:ext cx="1271935" cy="234194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439058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zaokrąglony 3"/>
          <p:cNvSpPr/>
          <p:nvPr/>
        </p:nvSpPr>
        <p:spPr>
          <a:xfrm>
            <a:off x="1299357" y="115837"/>
            <a:ext cx="6524798" cy="1008113"/>
          </a:xfrm>
          <a:prstGeom prst="roundRect">
            <a:avLst/>
          </a:prstGeom>
          <a:gradFill>
            <a:gsLst>
              <a:gs pos="19000">
                <a:srgbClr val="5BA206"/>
              </a:gs>
              <a:gs pos="57000">
                <a:srgbClr val="8AAC46"/>
              </a:gs>
              <a:gs pos="99000">
                <a:srgbClr val="BBF395"/>
              </a:gs>
            </a:gsLst>
            <a:lin ang="13500000" scaled="1"/>
          </a:gradFill>
          <a:ln w="34925" cap="rnd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 b="1" dirty="0" smtClean="0"/>
          </a:p>
          <a:p>
            <a:pPr lvl="0" algn="ctr"/>
            <a:r>
              <a:rPr lang="pl-PL" sz="3200" b="1" dirty="0" smtClean="0">
                <a:solidFill>
                  <a:srgbClr val="3B38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Postęp finansowy przedsięwzięcia</a:t>
            </a:r>
            <a:endParaRPr lang="pl-PL" sz="2800" dirty="0" smtClean="0">
              <a:solidFill>
                <a:srgbClr val="3B38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l-PL" dirty="0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37" y="1484784"/>
            <a:ext cx="8923638" cy="3448299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24" y="2406005"/>
            <a:ext cx="9044063" cy="2887912"/>
          </a:xfrm>
          <a:prstGeom prst="rect">
            <a:avLst/>
          </a:prstGeom>
        </p:spPr>
      </p:pic>
      <p:sp>
        <p:nvSpPr>
          <p:cNvPr id="7" name="Prostokąt zaokrąglony 6"/>
          <p:cNvSpPr/>
          <p:nvPr/>
        </p:nvSpPr>
        <p:spPr>
          <a:xfrm>
            <a:off x="7668344" y="1810977"/>
            <a:ext cx="1271935" cy="234194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zaokrąglony 5"/>
          <p:cNvSpPr/>
          <p:nvPr/>
        </p:nvSpPr>
        <p:spPr>
          <a:xfrm>
            <a:off x="7403567" y="2082248"/>
            <a:ext cx="1620008" cy="28911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5227860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zaokrąglony 3"/>
          <p:cNvSpPr/>
          <p:nvPr/>
        </p:nvSpPr>
        <p:spPr>
          <a:xfrm>
            <a:off x="1299357" y="115837"/>
            <a:ext cx="6524798" cy="1008113"/>
          </a:xfrm>
          <a:prstGeom prst="roundRect">
            <a:avLst/>
          </a:prstGeom>
          <a:gradFill>
            <a:gsLst>
              <a:gs pos="19000">
                <a:srgbClr val="5BA206"/>
              </a:gs>
              <a:gs pos="57000">
                <a:srgbClr val="8AAC46"/>
              </a:gs>
              <a:gs pos="99000">
                <a:srgbClr val="BBF395"/>
              </a:gs>
            </a:gsLst>
            <a:lin ang="13500000" scaled="1"/>
          </a:gradFill>
          <a:ln w="34925" cap="rnd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 b="1" dirty="0" smtClean="0"/>
          </a:p>
          <a:p>
            <a:pPr lvl="0" algn="ctr"/>
            <a:r>
              <a:rPr lang="pl-PL" sz="3200" b="1" dirty="0" smtClean="0">
                <a:solidFill>
                  <a:srgbClr val="3B38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Opis prac</a:t>
            </a:r>
            <a:endParaRPr lang="pl-PL" sz="2800" dirty="0" smtClean="0">
              <a:solidFill>
                <a:srgbClr val="3B38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181" y="1196752"/>
            <a:ext cx="6915150" cy="4991100"/>
          </a:xfrm>
          <a:prstGeom prst="rect">
            <a:avLst/>
          </a:prstGeom>
        </p:spPr>
      </p:pic>
      <p:sp>
        <p:nvSpPr>
          <p:cNvPr id="8" name="Prostokąt zaokrąglony 7"/>
          <p:cNvSpPr/>
          <p:nvPr/>
        </p:nvSpPr>
        <p:spPr>
          <a:xfrm>
            <a:off x="1104181" y="2780928"/>
            <a:ext cx="6915149" cy="340692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rostokąt zaokrąglony 8"/>
          <p:cNvSpPr/>
          <p:nvPr/>
        </p:nvSpPr>
        <p:spPr>
          <a:xfrm>
            <a:off x="6084168" y="1871743"/>
            <a:ext cx="1800200" cy="234194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886758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706" y="1123950"/>
            <a:ext cx="6896100" cy="5486400"/>
          </a:xfrm>
          <a:prstGeom prst="rect">
            <a:avLst/>
          </a:prstGeom>
        </p:spPr>
      </p:pic>
      <p:sp>
        <p:nvSpPr>
          <p:cNvPr id="4" name="Prostokąt zaokrąglony 3"/>
          <p:cNvSpPr/>
          <p:nvPr/>
        </p:nvSpPr>
        <p:spPr>
          <a:xfrm>
            <a:off x="1299357" y="115837"/>
            <a:ext cx="6524798" cy="1008113"/>
          </a:xfrm>
          <a:prstGeom prst="roundRect">
            <a:avLst/>
          </a:prstGeom>
          <a:gradFill>
            <a:gsLst>
              <a:gs pos="19000">
                <a:srgbClr val="5BA206"/>
              </a:gs>
              <a:gs pos="57000">
                <a:srgbClr val="8AAC46"/>
              </a:gs>
              <a:gs pos="99000">
                <a:srgbClr val="BBF395"/>
              </a:gs>
            </a:gsLst>
            <a:lin ang="13500000" scaled="1"/>
          </a:gradFill>
          <a:ln w="34925" cap="rnd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 b="1" dirty="0" smtClean="0"/>
          </a:p>
          <a:p>
            <a:pPr lvl="0" algn="ctr"/>
            <a:r>
              <a:rPr lang="pl-PL" sz="3200" b="1" dirty="0" smtClean="0">
                <a:solidFill>
                  <a:srgbClr val="3B38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Oświadczenia</a:t>
            </a:r>
            <a:endParaRPr lang="pl-PL" sz="2800" dirty="0" smtClean="0">
              <a:solidFill>
                <a:srgbClr val="3B38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l-PL" dirty="0"/>
          </a:p>
        </p:txBody>
      </p:sp>
      <p:sp>
        <p:nvSpPr>
          <p:cNvPr id="9" name="Prostokąt zaokrąglony 8"/>
          <p:cNvSpPr/>
          <p:nvPr/>
        </p:nvSpPr>
        <p:spPr>
          <a:xfrm>
            <a:off x="6084168" y="1871743"/>
            <a:ext cx="1800200" cy="234194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790457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77" y="1700808"/>
            <a:ext cx="9045957" cy="3096344"/>
          </a:xfrm>
          <a:prstGeom prst="rect">
            <a:avLst/>
          </a:prstGeom>
        </p:spPr>
      </p:pic>
      <p:sp>
        <p:nvSpPr>
          <p:cNvPr id="4" name="Prostokąt zaokrąglony 3"/>
          <p:cNvSpPr/>
          <p:nvPr/>
        </p:nvSpPr>
        <p:spPr>
          <a:xfrm>
            <a:off x="1299357" y="115837"/>
            <a:ext cx="6524798" cy="1008113"/>
          </a:xfrm>
          <a:prstGeom prst="roundRect">
            <a:avLst/>
          </a:prstGeom>
          <a:gradFill>
            <a:gsLst>
              <a:gs pos="19000">
                <a:srgbClr val="5BA206"/>
              </a:gs>
              <a:gs pos="57000">
                <a:srgbClr val="8AAC46"/>
              </a:gs>
              <a:gs pos="99000">
                <a:srgbClr val="BBF395"/>
              </a:gs>
            </a:gsLst>
            <a:lin ang="13500000" scaled="1"/>
          </a:gradFill>
          <a:ln w="34925" cap="rnd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3200" b="1" dirty="0" smtClean="0">
                <a:solidFill>
                  <a:srgbClr val="3B38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Najczęściej popełniane błędy</a:t>
            </a:r>
            <a:endParaRPr lang="pl-PL" sz="3200" b="1" dirty="0">
              <a:solidFill>
                <a:srgbClr val="3B38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Prostokąt zaokrąglony 4"/>
          <p:cNvSpPr/>
          <p:nvPr/>
        </p:nvSpPr>
        <p:spPr>
          <a:xfrm>
            <a:off x="4211960" y="3818528"/>
            <a:ext cx="2304256" cy="25854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zaokrąglony 5"/>
          <p:cNvSpPr/>
          <p:nvPr/>
        </p:nvSpPr>
        <p:spPr>
          <a:xfrm>
            <a:off x="2483768" y="3429000"/>
            <a:ext cx="1728192" cy="38952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rostokąt zaokrąglony 8"/>
          <p:cNvSpPr/>
          <p:nvPr/>
        </p:nvSpPr>
        <p:spPr>
          <a:xfrm>
            <a:off x="251520" y="3429001"/>
            <a:ext cx="216024" cy="38952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 zaokrąglony 9"/>
          <p:cNvSpPr/>
          <p:nvPr/>
        </p:nvSpPr>
        <p:spPr>
          <a:xfrm>
            <a:off x="442028" y="4077071"/>
            <a:ext cx="923347" cy="31831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zaokrąglony 10"/>
          <p:cNvSpPr/>
          <p:nvPr/>
        </p:nvSpPr>
        <p:spPr>
          <a:xfrm>
            <a:off x="1365375" y="4077071"/>
            <a:ext cx="686345" cy="31831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zaokrąglony 11"/>
          <p:cNvSpPr/>
          <p:nvPr/>
        </p:nvSpPr>
        <p:spPr>
          <a:xfrm>
            <a:off x="7092281" y="4395386"/>
            <a:ext cx="504056" cy="40176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rostokąt zaokrąglony 12"/>
          <p:cNvSpPr/>
          <p:nvPr/>
        </p:nvSpPr>
        <p:spPr>
          <a:xfrm>
            <a:off x="7596337" y="4395385"/>
            <a:ext cx="648071" cy="40176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79" y="1772816"/>
            <a:ext cx="9047248" cy="3097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89012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37" y="1484784"/>
            <a:ext cx="8923638" cy="3448299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24" y="2406005"/>
            <a:ext cx="9044063" cy="2887912"/>
          </a:xfrm>
          <a:prstGeom prst="rect">
            <a:avLst/>
          </a:prstGeom>
        </p:spPr>
      </p:pic>
      <p:sp>
        <p:nvSpPr>
          <p:cNvPr id="7" name="Prostokąt zaokrąglony 6"/>
          <p:cNvSpPr/>
          <p:nvPr/>
        </p:nvSpPr>
        <p:spPr>
          <a:xfrm>
            <a:off x="7668344" y="1810977"/>
            <a:ext cx="1271935" cy="234194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zaokrąglony 5"/>
          <p:cNvSpPr/>
          <p:nvPr/>
        </p:nvSpPr>
        <p:spPr>
          <a:xfrm>
            <a:off x="1299357" y="115837"/>
            <a:ext cx="6524798" cy="1008113"/>
          </a:xfrm>
          <a:prstGeom prst="roundRect">
            <a:avLst/>
          </a:prstGeom>
          <a:gradFill>
            <a:gsLst>
              <a:gs pos="19000">
                <a:srgbClr val="5BA206"/>
              </a:gs>
              <a:gs pos="57000">
                <a:srgbClr val="8AAC46"/>
              </a:gs>
              <a:gs pos="99000">
                <a:srgbClr val="BBF395"/>
              </a:gs>
            </a:gsLst>
            <a:lin ang="13500000" scaled="1"/>
          </a:gradFill>
          <a:ln w="34925" cap="rnd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3200" b="1" dirty="0" smtClean="0">
                <a:solidFill>
                  <a:srgbClr val="3B38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Najczęściej popełniane błędy</a:t>
            </a:r>
            <a:endParaRPr lang="pl-PL" sz="3200" b="1" dirty="0">
              <a:solidFill>
                <a:srgbClr val="3B38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Prostokąt zaokrąglony 7"/>
          <p:cNvSpPr/>
          <p:nvPr/>
        </p:nvSpPr>
        <p:spPr>
          <a:xfrm>
            <a:off x="395536" y="4581129"/>
            <a:ext cx="1368152" cy="14401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00523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zaokrąglony 4"/>
          <p:cNvSpPr/>
          <p:nvPr/>
        </p:nvSpPr>
        <p:spPr>
          <a:xfrm>
            <a:off x="1475656" y="260647"/>
            <a:ext cx="6524798" cy="1008113"/>
          </a:xfrm>
          <a:prstGeom prst="roundRect">
            <a:avLst/>
          </a:prstGeom>
          <a:gradFill>
            <a:gsLst>
              <a:gs pos="19000">
                <a:srgbClr val="5BA206"/>
              </a:gs>
              <a:gs pos="57000">
                <a:srgbClr val="8AAC46"/>
              </a:gs>
              <a:gs pos="99000">
                <a:srgbClr val="BBF395"/>
              </a:gs>
            </a:gsLst>
            <a:lin ang="13500000" scaled="1"/>
          </a:gradFill>
          <a:ln w="38100" cap="rnd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 b="1" dirty="0" smtClean="0"/>
          </a:p>
          <a:p>
            <a:pPr lvl="0" algn="ctr"/>
            <a:r>
              <a:rPr lang="pl-PL" sz="3200" b="1" dirty="0" smtClean="0">
                <a:solidFill>
                  <a:srgbClr val="3B38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Warunki Szczególne umowy</a:t>
            </a:r>
            <a:endParaRPr lang="pl-PL" sz="2800" dirty="0" smtClean="0">
              <a:solidFill>
                <a:srgbClr val="3B38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l-PL" dirty="0"/>
          </a:p>
        </p:txBody>
      </p:sp>
      <p:sp>
        <p:nvSpPr>
          <p:cNvPr id="11" name="pole tekstowe 10"/>
          <p:cNvSpPr txBox="1"/>
          <p:nvPr/>
        </p:nvSpPr>
        <p:spPr>
          <a:xfrm>
            <a:off x="107504" y="1628800"/>
            <a:ext cx="903127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17.	</a:t>
            </a:r>
            <a:r>
              <a:rPr lang="pl-PL" u="sng" dirty="0"/>
              <a:t>Dokumenty rozliczeniowe, które Beneficjent zobowiązany jest przedłożyć w celu otrzymania środków z  Dotacji zgodnie z Harmonogramem wypłat – refundacja lub z Harmonogramem wypłat - zaliczka</a:t>
            </a:r>
            <a:endParaRPr lang="pl-PL" b="1" dirty="0"/>
          </a:p>
          <a:p>
            <a:r>
              <a:rPr lang="pl-PL" dirty="0"/>
              <a:t>Wniosek o wypłatę środków (refundacja, zaliczka, rozliczenie zaliczki) wraz z wymaganymi załącznikami,</a:t>
            </a:r>
          </a:p>
          <a:p>
            <a:r>
              <a:rPr lang="pl-PL" dirty="0"/>
              <a:t>- przy czym dokumenty te należy przedłożyć NFOŚiGW każdorazowo, nie później niż na </a:t>
            </a:r>
            <a:r>
              <a:rPr lang="pl-PL" dirty="0">
                <a:solidFill>
                  <a:srgbClr val="C00000"/>
                </a:solidFill>
              </a:rPr>
              <a:t>14 dni przed terminem wypłaty danej transzy Dotacji</a:t>
            </a:r>
            <a:r>
              <a:rPr lang="pl-PL" dirty="0"/>
              <a:t> lub kolejnej niewypłaconej zaliczkowej kwoty Dotacji.</a:t>
            </a:r>
            <a:endParaRPr lang="pl-PL" b="1" dirty="0"/>
          </a:p>
          <a:p>
            <a:r>
              <a:rPr lang="pl-PL" dirty="0">
                <a:solidFill>
                  <a:srgbClr val="C00000"/>
                </a:solidFill>
              </a:rPr>
              <a:t>Do każdego Wniosku o wypłatę środków należy dołączyć poświadczone za zgodność </a:t>
            </a:r>
            <a:r>
              <a:rPr lang="pl-PL" dirty="0" smtClean="0">
                <a:solidFill>
                  <a:srgbClr val="C00000"/>
                </a:solidFill>
              </a:rPr>
              <a:t/>
            </a:r>
            <a:br>
              <a:rPr lang="pl-PL" dirty="0" smtClean="0">
                <a:solidFill>
                  <a:srgbClr val="C00000"/>
                </a:solidFill>
              </a:rPr>
            </a:br>
            <a:r>
              <a:rPr lang="pl-PL" dirty="0" smtClean="0">
                <a:solidFill>
                  <a:srgbClr val="C00000"/>
                </a:solidFill>
              </a:rPr>
              <a:t>z </a:t>
            </a:r>
            <a:r>
              <a:rPr lang="pl-PL" dirty="0">
                <a:solidFill>
                  <a:srgbClr val="C00000"/>
                </a:solidFill>
              </a:rPr>
              <a:t>oryginałem kserokopie faktur lub innych równoważnych dokumentów księgowych, </a:t>
            </a:r>
            <a:r>
              <a:rPr lang="pl-PL" dirty="0" smtClean="0">
                <a:solidFill>
                  <a:srgbClr val="C00000"/>
                </a:solidFill>
              </a:rPr>
              <a:t/>
            </a:r>
            <a:br>
              <a:rPr lang="pl-PL" dirty="0" smtClean="0">
                <a:solidFill>
                  <a:srgbClr val="C00000"/>
                </a:solidFill>
              </a:rPr>
            </a:br>
            <a:r>
              <a:rPr lang="pl-PL" dirty="0" smtClean="0">
                <a:solidFill>
                  <a:srgbClr val="C00000"/>
                </a:solidFill>
              </a:rPr>
              <a:t>o </a:t>
            </a:r>
            <a:r>
              <a:rPr lang="pl-PL" dirty="0">
                <a:solidFill>
                  <a:srgbClr val="C00000"/>
                </a:solidFill>
              </a:rPr>
              <a:t>najwyższej wartości kosztów kwalifikowanych spośród wskazanych w zestawieniu, opiewających na sumę min. 10 % kosztów kwalifikowanych rozliczanych w danym Wniosku o wypłatę środków, zgodnie z § 3 ust. 7 Warunków Ogólnych.</a:t>
            </a:r>
            <a:r>
              <a:rPr lang="pl-PL" dirty="0"/>
              <a:t> </a:t>
            </a:r>
            <a:endParaRPr lang="pl-PL" b="1" dirty="0"/>
          </a:p>
          <a:p>
            <a:r>
              <a:rPr lang="pl-PL" dirty="0"/>
              <a:t>Dodatkowo, na każde żądanie NFOŚiGW, Beneficjent okaże dokumenty, o których mowa w § 3 ust. 11 Warunków Ogólnych.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7853083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zaokrąglony 3"/>
          <p:cNvSpPr/>
          <p:nvPr/>
        </p:nvSpPr>
        <p:spPr>
          <a:xfrm>
            <a:off x="1299357" y="115837"/>
            <a:ext cx="6524798" cy="1008113"/>
          </a:xfrm>
          <a:prstGeom prst="roundRect">
            <a:avLst/>
          </a:prstGeom>
          <a:gradFill>
            <a:gsLst>
              <a:gs pos="19000">
                <a:srgbClr val="5BA206"/>
              </a:gs>
              <a:gs pos="57000">
                <a:srgbClr val="8AAC46"/>
              </a:gs>
              <a:gs pos="99000">
                <a:srgbClr val="BBF395"/>
              </a:gs>
            </a:gsLst>
            <a:lin ang="13500000" scaled="1"/>
          </a:gradFill>
          <a:ln w="34925" cap="rnd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3200" b="1" dirty="0" smtClean="0">
                <a:solidFill>
                  <a:srgbClr val="3B38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Warunki </a:t>
            </a:r>
            <a:r>
              <a:rPr lang="pl-PL" sz="3200" b="1" dirty="0">
                <a:solidFill>
                  <a:srgbClr val="3B38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Ogólne </a:t>
            </a:r>
            <a:r>
              <a:rPr lang="pl-PL" sz="3200" b="1" dirty="0" smtClean="0">
                <a:solidFill>
                  <a:srgbClr val="3B38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umowy</a:t>
            </a:r>
            <a:endParaRPr lang="pl-PL" sz="3200" b="1" dirty="0">
              <a:solidFill>
                <a:srgbClr val="3B38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84534" y="1484784"/>
            <a:ext cx="90594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 </a:t>
            </a:r>
            <a:r>
              <a:rPr lang="pl-PL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  <a:p>
            <a:pPr algn="ctr"/>
            <a:endParaRPr lang="pl-PL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pl-PL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WARUNKI WYPŁATY DOTACJI</a:t>
            </a:r>
          </a:p>
          <a:p>
            <a:endParaRPr lang="pl-PL" sz="1600" dirty="0" smtClean="0"/>
          </a:p>
          <a:p>
            <a:r>
              <a:rPr lang="pl-PL" sz="1600" dirty="0" smtClean="0"/>
              <a:t>7</a:t>
            </a:r>
            <a:r>
              <a:rPr lang="pl-PL" sz="1600" dirty="0"/>
              <a:t>.	Oryginały faktur i innych równoważnych dokumentów księgowych, wyszczególnione</a:t>
            </a:r>
          </a:p>
          <a:p>
            <a:r>
              <a:rPr lang="pl-PL" sz="1600" dirty="0"/>
              <a:t>w zestawieniu faktur lub równoważnych dokumentów księgowych potwierdzających poniesione przez Beneficjenta koszty na realizację Przedsięwzięcia, stanowiących załącznik do Wniosku o wypłatę środków muszą być zatwierdzone do wypłaty zgodnie</a:t>
            </a:r>
          </a:p>
          <a:p>
            <a:r>
              <a:rPr lang="pl-PL" sz="1600" dirty="0"/>
              <a:t>z reprezentacją Beneficjenta i zawierać stwierdzenie: „</a:t>
            </a:r>
            <a:r>
              <a:rPr lang="pl-PL" sz="1600" b="1" dirty="0">
                <a:solidFill>
                  <a:srgbClr val="C00000"/>
                </a:solidFill>
              </a:rPr>
              <a:t>sfinansowano ze środków NFOŚiGW na podstawie umowy nr [] w kwocie ogółem […..] kosztów kwalifikowanych, w tym:</a:t>
            </a:r>
          </a:p>
          <a:p>
            <a:r>
              <a:rPr lang="pl-PL" sz="1600" b="1" dirty="0">
                <a:solidFill>
                  <a:srgbClr val="C00000"/>
                </a:solidFill>
              </a:rPr>
              <a:t>	wysokość środków na realizację inwestycji i zakupów inwestycyjnych w kwocie […..]</a:t>
            </a:r>
          </a:p>
          <a:p>
            <a:r>
              <a:rPr lang="pl-PL" sz="1600" b="1" dirty="0">
                <a:solidFill>
                  <a:srgbClr val="C00000"/>
                </a:solidFill>
              </a:rPr>
              <a:t>	wysokość środków na realizację zadań bieżących w kwocie […..]</a:t>
            </a:r>
            <a:r>
              <a:rPr lang="pl-PL" sz="1600" dirty="0"/>
              <a:t>”</a:t>
            </a:r>
          </a:p>
          <a:p>
            <a:r>
              <a:rPr lang="pl-PL" sz="1600" dirty="0"/>
              <a:t>Ponadto </a:t>
            </a:r>
            <a:r>
              <a:rPr lang="pl-PL" sz="1600" dirty="0" smtClean="0"/>
              <a:t>…. </a:t>
            </a:r>
            <a:endParaRPr lang="pl-PL" sz="1600" dirty="0"/>
          </a:p>
          <a:p>
            <a:endParaRPr lang="pl-PL" sz="16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2113008" y="5373216"/>
            <a:ext cx="4897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dirty="0" smtClean="0"/>
              <a:t>Opis powinien znajdować się na fakturze 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060576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zaokrąglony 4"/>
          <p:cNvSpPr/>
          <p:nvPr/>
        </p:nvSpPr>
        <p:spPr>
          <a:xfrm>
            <a:off x="1165585" y="260648"/>
            <a:ext cx="6524798" cy="1008113"/>
          </a:xfrm>
          <a:prstGeom prst="roundRect">
            <a:avLst/>
          </a:prstGeom>
          <a:gradFill>
            <a:gsLst>
              <a:gs pos="19000">
                <a:srgbClr val="5BA206"/>
              </a:gs>
              <a:gs pos="57000">
                <a:srgbClr val="8AAC46"/>
              </a:gs>
              <a:gs pos="99000">
                <a:srgbClr val="BBF395"/>
              </a:gs>
            </a:gsLst>
            <a:lin ang="13500000" scaled="1"/>
          </a:gradFill>
          <a:ln w="34925" cap="rnd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3200" b="1" dirty="0" smtClean="0">
                <a:solidFill>
                  <a:srgbClr val="3B38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Dokumenty finansowe</a:t>
            </a:r>
            <a:endParaRPr lang="pl-PL" sz="3200" b="1" dirty="0">
              <a:solidFill>
                <a:srgbClr val="3B38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Prostokąt zaokrąglony 17"/>
          <p:cNvSpPr/>
          <p:nvPr/>
        </p:nvSpPr>
        <p:spPr>
          <a:xfrm>
            <a:off x="4427984" y="1810343"/>
            <a:ext cx="1224136" cy="173789"/>
          </a:xfrm>
          <a:prstGeom prst="roundRect">
            <a:avLst/>
          </a:prstGeom>
          <a:solidFill>
            <a:schemeClr val="bg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Prostokąt 1"/>
          <p:cNvSpPr/>
          <p:nvPr/>
        </p:nvSpPr>
        <p:spPr>
          <a:xfrm>
            <a:off x="395536" y="1628800"/>
            <a:ext cx="79208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pl-PL" altLang="pl-PL" dirty="0" smtClean="0"/>
              <a:t>są </a:t>
            </a:r>
            <a:r>
              <a:rPr lang="pl-PL" altLang="pl-PL" dirty="0"/>
              <a:t>wystawione na </a:t>
            </a:r>
            <a:r>
              <a:rPr lang="pl-PL" altLang="pl-PL" dirty="0">
                <a:solidFill>
                  <a:srgbClr val="C00000"/>
                </a:solidFill>
              </a:rPr>
              <a:t>beneficjenta lub podmiot upoważniony </a:t>
            </a:r>
            <a:r>
              <a:rPr lang="pl-PL" altLang="pl-PL" dirty="0"/>
              <a:t>w </a:t>
            </a:r>
            <a:r>
              <a:rPr lang="pl-PL" altLang="pl-PL" dirty="0" smtClean="0"/>
              <a:t>umowie;</a:t>
            </a:r>
            <a:endParaRPr lang="pl-PL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zawierają </a:t>
            </a:r>
            <a:r>
              <a:rPr lang="pl-PL" dirty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czytelne</a:t>
            </a:r>
            <a:r>
              <a:rPr lang="pl-PL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altLang="pl-PL" dirty="0"/>
              <a:t>informacje o </a:t>
            </a:r>
            <a:r>
              <a:rPr lang="pl-PL" altLang="pl-PL" dirty="0">
                <a:solidFill>
                  <a:srgbClr val="C00000"/>
                </a:solidFill>
              </a:rPr>
              <a:t>sprawdzeniu</a:t>
            </a:r>
            <a:r>
              <a:rPr lang="pl-PL" altLang="pl-PL" dirty="0"/>
              <a:t> dokumentacji pod względem </a:t>
            </a:r>
            <a:r>
              <a:rPr lang="pl-PL" altLang="pl-PL" dirty="0">
                <a:solidFill>
                  <a:srgbClr val="C00000"/>
                </a:solidFill>
              </a:rPr>
              <a:t>merytorycznym i formalno-rachunkowym oraz zatwierdzeniu  do </a:t>
            </a:r>
            <a:r>
              <a:rPr lang="pl-PL" altLang="pl-PL" dirty="0" smtClean="0">
                <a:solidFill>
                  <a:srgbClr val="C00000"/>
                </a:solidFill>
              </a:rPr>
              <a:t>wypłaty</a:t>
            </a:r>
            <a:r>
              <a:rPr lang="pl-PL" altLang="pl-PL" dirty="0" smtClean="0"/>
              <a:t>;</a:t>
            </a:r>
            <a:endParaRPr lang="pl-PL" altLang="pl-PL" dirty="0"/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pl-PL" dirty="0" smtClean="0"/>
              <a:t>zawierają </a:t>
            </a:r>
            <a:r>
              <a:rPr lang="pl-PL" dirty="0">
                <a:solidFill>
                  <a:srgbClr val="C00000"/>
                </a:solidFill>
              </a:rPr>
              <a:t>stwierdzenie sprawdzenia i zakwalifikowania dowodu </a:t>
            </a:r>
            <a:r>
              <a:rPr lang="pl-PL" dirty="0"/>
              <a:t>do ujęcia w księgach rachunkowych przez wskazanie miesiąca oraz sposobu ujęcia dowodu w księgach rachunkowych (dekretacja), podpis osoby odpowiedzialnej za te wskazania (art. 21. Ustawy o Rachunkowości</a:t>
            </a:r>
            <a:r>
              <a:rPr lang="pl-PL" dirty="0" smtClean="0"/>
              <a:t>);</a:t>
            </a:r>
            <a:endParaRPr lang="pl-PL" dirty="0"/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pl-PL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są opisywane na </a:t>
            </a:r>
            <a:r>
              <a:rPr lang="pl-PL" dirty="0">
                <a:solidFill>
                  <a:srgbClr val="C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oryginale</a:t>
            </a:r>
            <a:r>
              <a:rPr lang="pl-PL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dokumentu, nie na przekazywanej do NFOŚiGW </a:t>
            </a:r>
            <a:r>
              <a:rPr lang="pl-PL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kopii;</a:t>
            </a:r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457200" algn="l"/>
              </a:tabLst>
            </a:pPr>
            <a:endParaRPr lang="pl-PL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pl-PL" dirty="0" smtClean="0"/>
              <a:t>są </a:t>
            </a:r>
            <a:r>
              <a:rPr lang="pl-PL" dirty="0" smtClean="0">
                <a:solidFill>
                  <a:srgbClr val="C00000"/>
                </a:solidFill>
              </a:rPr>
              <a:t>opatrzone podpisami </a:t>
            </a:r>
            <a:r>
              <a:rPr lang="pl-PL" dirty="0">
                <a:solidFill>
                  <a:srgbClr val="C00000"/>
                </a:solidFill>
              </a:rPr>
              <a:t>osób odpowiedzialnych </a:t>
            </a:r>
            <a:r>
              <a:rPr lang="pl-PL" altLang="pl-PL" dirty="0"/>
              <a:t>(podpis i data/ parafa z pieczęcią imienną i data</a:t>
            </a:r>
            <a:r>
              <a:rPr lang="pl-PL" altLang="pl-PL" dirty="0" smtClean="0"/>
              <a:t>).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354891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zaokrąglony 4"/>
          <p:cNvSpPr/>
          <p:nvPr/>
        </p:nvSpPr>
        <p:spPr>
          <a:xfrm>
            <a:off x="1259632" y="188640"/>
            <a:ext cx="6524798" cy="1008113"/>
          </a:xfrm>
          <a:prstGeom prst="roundRect">
            <a:avLst/>
          </a:prstGeom>
          <a:gradFill>
            <a:gsLst>
              <a:gs pos="19000">
                <a:srgbClr val="5BA206"/>
              </a:gs>
              <a:gs pos="57000">
                <a:srgbClr val="8AAC46"/>
              </a:gs>
              <a:gs pos="99000">
                <a:srgbClr val="BBF395"/>
              </a:gs>
            </a:gsLst>
            <a:lin ang="13500000" scaled="1"/>
          </a:gradFill>
          <a:ln w="34925" cap="rnd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3200" b="1" dirty="0" smtClean="0">
                <a:solidFill>
                  <a:srgbClr val="3B38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Najczęściej popełniane błędy</a:t>
            </a:r>
          </a:p>
          <a:p>
            <a:pPr lvl="0" algn="ctr"/>
            <a:r>
              <a:rPr lang="pl-PL" sz="3200" b="1" dirty="0" smtClean="0">
                <a:solidFill>
                  <a:srgbClr val="3B38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Opisy na dokumentach</a:t>
            </a:r>
            <a:endParaRPr lang="pl-PL" sz="3200" b="1" dirty="0">
              <a:solidFill>
                <a:srgbClr val="3B38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251520" y="1628800"/>
            <a:ext cx="8568952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niezałączenie potwierdzonej kopii dowodu (-ów)  księgowego (-</a:t>
            </a:r>
            <a:r>
              <a:rPr lang="pl-PL" dirty="0" err="1" smtClean="0"/>
              <a:t>ych</a:t>
            </a:r>
            <a:r>
              <a:rPr lang="pl-PL" dirty="0" smtClean="0"/>
              <a:t>) na najwyższą kwotę</a:t>
            </a:r>
            <a:r>
              <a:rPr lang="pl-PL" dirty="0">
                <a:solidFill>
                  <a:srgbClr val="C00000"/>
                </a:solidFill>
              </a:rPr>
              <a:t> kosztów kwalifikowanych</a:t>
            </a:r>
            <a:r>
              <a:rPr lang="pl-PL" dirty="0" smtClean="0"/>
              <a:t> (do 10%);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endParaRPr lang="pl-PL" dirty="0" smtClean="0"/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brak potwierdzenia kopii dokumentu za zgodność z oryginałem na każdej stronie;</a:t>
            </a:r>
          </a:p>
          <a:p>
            <a:pPr>
              <a:spcAft>
                <a:spcPts val="1200"/>
              </a:spcAft>
            </a:pPr>
            <a:r>
              <a:rPr lang="pl-PL" dirty="0" smtClean="0"/>
              <a:t>    </a:t>
            </a:r>
            <a:r>
              <a:rPr lang="pl-PL" b="1" dirty="0">
                <a:solidFill>
                  <a:srgbClr val="C00000"/>
                </a:solidFill>
              </a:rPr>
              <a:t>(nawet na pustej</a:t>
            </a:r>
            <a:r>
              <a:rPr lang="pl-PL" b="1" dirty="0" smtClean="0">
                <a:solidFill>
                  <a:srgbClr val="C00000"/>
                </a:solidFill>
              </a:rPr>
              <a:t>)</a:t>
            </a:r>
          </a:p>
          <a:p>
            <a:pPr>
              <a:spcAft>
                <a:spcPts val="1200"/>
              </a:spcAft>
            </a:pPr>
            <a:endParaRPr lang="pl-PL" b="1" dirty="0" smtClean="0">
              <a:solidFill>
                <a:srgbClr val="C00000"/>
              </a:solidFill>
            </a:endParaRP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niewłaściwe potwierdzenie dokumentów </a:t>
            </a:r>
            <a:r>
              <a:rPr lang="pl-PL" dirty="0"/>
              <a:t>za zgodność z </a:t>
            </a:r>
            <a:r>
              <a:rPr lang="pl-PL" dirty="0" smtClean="0"/>
              <a:t>oryginałem;</a:t>
            </a:r>
          </a:p>
          <a:p>
            <a:pPr>
              <a:spcAft>
                <a:spcPts val="1200"/>
              </a:spcAft>
            </a:pPr>
            <a:r>
              <a:rPr lang="pl-PL" dirty="0" smtClean="0"/>
              <a:t>    </a:t>
            </a:r>
            <a:r>
              <a:rPr lang="pl-PL" b="1" dirty="0" smtClean="0">
                <a:solidFill>
                  <a:srgbClr val="C00000"/>
                </a:solidFill>
              </a:rPr>
              <a:t>(tekst, data, podpis, pieczątka)</a:t>
            </a:r>
          </a:p>
        </p:txBody>
      </p:sp>
    </p:spTree>
    <p:extLst>
      <p:ext uri="{BB962C8B-B14F-4D97-AF65-F5344CB8AC3E}">
        <p14:creationId xmlns:p14="http://schemas.microsoft.com/office/powerpoint/2010/main" val="26914304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499669"/>
            <a:ext cx="8305482" cy="6358331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33" y="260648"/>
            <a:ext cx="8820472" cy="667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63279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zaokrąglony 4"/>
          <p:cNvSpPr/>
          <p:nvPr/>
        </p:nvSpPr>
        <p:spPr>
          <a:xfrm>
            <a:off x="1259632" y="188640"/>
            <a:ext cx="6524798" cy="1008113"/>
          </a:xfrm>
          <a:prstGeom prst="roundRect">
            <a:avLst/>
          </a:prstGeom>
          <a:gradFill>
            <a:gsLst>
              <a:gs pos="19000">
                <a:srgbClr val="5BA206"/>
              </a:gs>
              <a:gs pos="57000">
                <a:srgbClr val="8AAC46"/>
              </a:gs>
              <a:gs pos="99000">
                <a:srgbClr val="BBF395"/>
              </a:gs>
            </a:gsLst>
            <a:lin ang="13500000" scaled="1"/>
          </a:gradFill>
          <a:ln w="34925" cap="rnd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3200" b="1" dirty="0" smtClean="0">
                <a:solidFill>
                  <a:srgbClr val="3B38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Najczęściej popełniane błędy</a:t>
            </a:r>
          </a:p>
          <a:p>
            <a:pPr lvl="0" algn="ctr"/>
            <a:r>
              <a:rPr lang="pl-PL" sz="3200" b="1" dirty="0" smtClean="0">
                <a:solidFill>
                  <a:srgbClr val="3B38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Korekty błędów</a:t>
            </a:r>
            <a:endParaRPr lang="pl-PL" sz="3200" b="1" dirty="0">
              <a:solidFill>
                <a:srgbClr val="3B38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179512" y="1484784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dirty="0"/>
              <a:t>precyzuje art. </a:t>
            </a:r>
            <a:r>
              <a:rPr lang="pl-PL" dirty="0" smtClean="0"/>
              <a:t>22 </a:t>
            </a:r>
            <a:r>
              <a:rPr lang="pl-PL" dirty="0"/>
              <a:t>Ustawy o rachunkowości z dnia 29 września 1994 r.</a:t>
            </a:r>
            <a:endParaRPr lang="pl-PL" dirty="0" smtClean="0"/>
          </a:p>
        </p:txBody>
      </p:sp>
      <p:sp>
        <p:nvSpPr>
          <p:cNvPr id="3" name="pole tekstowe 2"/>
          <p:cNvSpPr txBox="1"/>
          <p:nvPr/>
        </p:nvSpPr>
        <p:spPr>
          <a:xfrm>
            <a:off x="323528" y="1916832"/>
            <a:ext cx="85684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/>
            <a:r>
              <a:rPr lang="pl-PL" dirty="0" smtClean="0"/>
              <a:t>1</a:t>
            </a:r>
            <a:r>
              <a:rPr lang="pl-PL" dirty="0"/>
              <a:t>.  </a:t>
            </a:r>
            <a:r>
              <a:rPr lang="pl-PL" dirty="0" smtClean="0"/>
              <a:t>	Dowody   księgowe  </a:t>
            </a:r>
            <a:r>
              <a:rPr lang="pl-PL" dirty="0"/>
              <a:t>powinny  być  rzetelne,  to  jest  zgodne </a:t>
            </a:r>
            <a:r>
              <a:rPr lang="pl-PL" dirty="0" smtClean="0"/>
              <a:t>z rzeczywistym </a:t>
            </a:r>
            <a:r>
              <a:rPr lang="pl-PL" dirty="0"/>
              <a:t>przebiegiem operacji gospodarczej, którą dokumentują, kompletne, </a:t>
            </a:r>
            <a:r>
              <a:rPr lang="pl-PL" dirty="0" smtClean="0"/>
              <a:t>zawierające  </a:t>
            </a:r>
            <a:r>
              <a:rPr lang="pl-PL" dirty="0"/>
              <a:t>co  najmniej  dane  określone  </a:t>
            </a:r>
            <a:r>
              <a:rPr lang="pl-PL" dirty="0" smtClean="0"/>
              <a:t>w art. 21</a:t>
            </a:r>
            <a:r>
              <a:rPr lang="pl-PL" dirty="0"/>
              <a:t>,  oraz  wolne  od  błędów </a:t>
            </a:r>
            <a:r>
              <a:rPr lang="pl-PL" dirty="0" smtClean="0"/>
              <a:t>rachunkowych</a:t>
            </a:r>
            <a:r>
              <a:rPr lang="pl-PL" dirty="0"/>
              <a:t>.   Niedopuszczalne   jest   dokonywanie   </a:t>
            </a:r>
            <a:r>
              <a:rPr lang="pl-PL" dirty="0" smtClean="0"/>
              <a:t>w dowodach   księgowych wymazywania i przeróbek</a:t>
            </a:r>
            <a:r>
              <a:rPr lang="pl-PL" dirty="0"/>
              <a:t>.</a:t>
            </a:r>
          </a:p>
          <a:p>
            <a:pPr marL="358775" indent="-358775"/>
            <a:r>
              <a:rPr lang="pl-PL" dirty="0"/>
              <a:t>2</a:t>
            </a:r>
            <a:r>
              <a:rPr lang="pl-PL" dirty="0" smtClean="0"/>
              <a:t>. 	Błędy w dowodach </a:t>
            </a:r>
            <a:r>
              <a:rPr lang="pl-PL" dirty="0"/>
              <a:t>źródłowych </a:t>
            </a:r>
            <a:r>
              <a:rPr lang="pl-PL" b="1" dirty="0">
                <a:solidFill>
                  <a:srgbClr val="C00000"/>
                </a:solidFill>
              </a:rPr>
              <a:t>zewnętrznych obcych </a:t>
            </a:r>
            <a:r>
              <a:rPr lang="pl-PL" b="1" dirty="0" smtClean="0">
                <a:solidFill>
                  <a:srgbClr val="C00000"/>
                </a:solidFill>
              </a:rPr>
              <a:t>i własnych </a:t>
            </a:r>
            <a:r>
              <a:rPr lang="pl-PL" dirty="0"/>
              <a:t>można </a:t>
            </a:r>
            <a:r>
              <a:rPr lang="pl-PL" dirty="0" smtClean="0"/>
              <a:t> korygować  </a:t>
            </a:r>
            <a:r>
              <a:rPr lang="pl-PL" dirty="0"/>
              <a:t>jedynie  przez  wysłanie  kontrahentowi  odpowiedniego </a:t>
            </a:r>
            <a:r>
              <a:rPr lang="pl-PL" dirty="0" smtClean="0"/>
              <a:t>dokumentu zawierającego </a:t>
            </a:r>
            <a:r>
              <a:rPr lang="pl-PL" dirty="0"/>
              <a:t>sprostowanie, wraz ze stosownym </a:t>
            </a:r>
            <a:r>
              <a:rPr lang="pl-PL" dirty="0" smtClean="0"/>
              <a:t>uzasadnieniem</a:t>
            </a:r>
            <a:r>
              <a:rPr lang="pl-PL" dirty="0"/>
              <a:t>, chyba że inne </a:t>
            </a:r>
            <a:r>
              <a:rPr lang="pl-PL" dirty="0" smtClean="0"/>
              <a:t>przepisy stanowią </a:t>
            </a:r>
            <a:r>
              <a:rPr lang="pl-PL" dirty="0"/>
              <a:t>inaczej.</a:t>
            </a:r>
          </a:p>
          <a:p>
            <a:pPr marL="358775" indent="-358775"/>
            <a:r>
              <a:rPr lang="pl-PL" dirty="0"/>
              <a:t>3</a:t>
            </a:r>
            <a:r>
              <a:rPr lang="pl-PL" dirty="0" smtClean="0"/>
              <a:t>. 	Błędy w </a:t>
            </a:r>
            <a:r>
              <a:rPr lang="pl-PL" b="1" dirty="0" smtClean="0">
                <a:solidFill>
                  <a:srgbClr val="C00000"/>
                </a:solidFill>
              </a:rPr>
              <a:t>dowodach </a:t>
            </a:r>
            <a:r>
              <a:rPr lang="pl-PL" b="1" dirty="0">
                <a:solidFill>
                  <a:srgbClr val="C00000"/>
                </a:solidFill>
              </a:rPr>
              <a:t>wewnętrznych </a:t>
            </a:r>
            <a:r>
              <a:rPr lang="pl-PL" dirty="0"/>
              <a:t>mogą być poprawiane przez </a:t>
            </a:r>
            <a:r>
              <a:rPr lang="pl-PL" b="1" dirty="0">
                <a:solidFill>
                  <a:srgbClr val="C00000"/>
                </a:solidFill>
              </a:rPr>
              <a:t>skreślenie błędnej treści lub kwoty, z utrzymaniem czytelności skreślonych wyrażeń lub liczb, wpisanie treści poprawnej i daty poprawki oraz złożenie podpisu osoby do tego upoważnionej</a:t>
            </a:r>
            <a:r>
              <a:rPr lang="pl-PL" dirty="0"/>
              <a:t>, </a:t>
            </a:r>
            <a:r>
              <a:rPr lang="pl-PL" dirty="0" smtClean="0"/>
              <a:t>o ile </a:t>
            </a:r>
            <a:r>
              <a:rPr lang="pl-PL" dirty="0"/>
              <a:t>odrębne przepisy nie stanowią inaczej. </a:t>
            </a:r>
            <a:r>
              <a:rPr lang="pl-PL" b="1" dirty="0">
                <a:solidFill>
                  <a:srgbClr val="C00000"/>
                </a:solidFill>
              </a:rPr>
              <a:t>Nie można poprawiać pojedynczych liter lub cyfr.</a:t>
            </a:r>
          </a:p>
        </p:txBody>
      </p:sp>
    </p:spTree>
    <p:extLst>
      <p:ext uri="{BB962C8B-B14F-4D97-AF65-F5344CB8AC3E}">
        <p14:creationId xmlns:p14="http://schemas.microsoft.com/office/powerpoint/2010/main" val="405625659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2"/>
          <p:cNvSpPr txBox="1">
            <a:spLocks/>
          </p:cNvSpPr>
          <p:nvPr/>
        </p:nvSpPr>
        <p:spPr bwMode="auto">
          <a:xfrm>
            <a:off x="532929" y="3859845"/>
            <a:ext cx="822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altLang="pl-PL" sz="4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 </a:t>
            </a:r>
            <a:r>
              <a:rPr kumimoji="0" lang="pl-PL" altLang="pl-PL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Dziękujemy </a:t>
            </a:r>
            <a:r>
              <a:rPr kumimoji="0" lang="pl-PL" altLang="pl-PL" sz="4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rPr>
              <a:t>za uwagę!</a:t>
            </a: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 bwMode="auto">
          <a:xfrm>
            <a:off x="4211960" y="4797152"/>
            <a:ext cx="4579169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altLang="pl-PL" dirty="0" smtClean="0"/>
              <a:t>Andrzej Muter / Małgorzata Olszewska</a:t>
            </a:r>
            <a:endParaRPr lang="pl-PL" altLang="pl-PL" dirty="0"/>
          </a:p>
          <a:p>
            <a:pPr lvl="0" algn="r" eaLnBrk="1" fontAlgn="auto" hangingPunct="1">
              <a:spcAft>
                <a:spcPts val="0"/>
              </a:spcAft>
              <a:buNone/>
              <a:defRPr/>
            </a:pPr>
            <a:r>
              <a:rPr lang="pl-PL" altLang="pl-PL" sz="1400" kern="0" dirty="0" smtClean="0">
                <a:solidFill>
                  <a:srgbClr val="000000"/>
                </a:solidFill>
              </a:rPr>
              <a:t> </a:t>
            </a:r>
            <a:r>
              <a:rPr lang="pl-PL" altLang="pl-PL" sz="1400" kern="0" dirty="0" smtClean="0">
                <a:solidFill>
                  <a:srgbClr val="000000"/>
                </a:solidFill>
                <a:hlinkClick r:id="rId3"/>
              </a:rPr>
              <a:t>Andrzej.Muter@nfosigw.gov.pl</a:t>
            </a:r>
            <a:endParaRPr lang="pl-PL" altLang="pl-PL" sz="1400" kern="0" dirty="0" smtClean="0">
              <a:solidFill>
                <a:srgbClr val="000000"/>
              </a:solidFill>
            </a:endParaRPr>
          </a:p>
          <a:p>
            <a:pPr algn="r" eaLnBrk="1" fontAlgn="auto" hangingPunct="1">
              <a:spcAft>
                <a:spcPts val="0"/>
              </a:spcAft>
              <a:buNone/>
              <a:defRPr/>
            </a:pPr>
            <a:r>
              <a:rPr lang="pl-PL" altLang="pl-PL" sz="1400" dirty="0" smtClean="0">
                <a:hlinkClick r:id="rId4"/>
              </a:rPr>
              <a:t>Małgorzata.Olszewska</a:t>
            </a:r>
            <a:r>
              <a:rPr lang="pl-PL" altLang="pl-PL" sz="1400" kern="0" dirty="0" smtClean="0">
                <a:solidFill>
                  <a:srgbClr val="000000"/>
                </a:solidFill>
                <a:hlinkClick r:id="rId4"/>
              </a:rPr>
              <a:t>@nfosigw.gov.pl</a:t>
            </a:r>
            <a:endParaRPr lang="pl-PL" altLang="pl-PL" sz="1400" kern="0" dirty="0" smtClean="0">
              <a:solidFill>
                <a:srgbClr val="000000"/>
              </a:solidFill>
            </a:endParaRPr>
          </a:p>
          <a:p>
            <a:pPr algn="r" eaLnBrk="1" fontAlgn="auto" hangingPunct="1">
              <a:spcAft>
                <a:spcPts val="0"/>
              </a:spcAft>
              <a:buNone/>
              <a:defRPr/>
            </a:pPr>
            <a:endParaRPr lang="pl-PL" altLang="pl-PL" sz="1400" kern="0" dirty="0">
              <a:solidFill>
                <a:srgbClr val="000000"/>
              </a:solidFill>
            </a:endParaRPr>
          </a:p>
          <a:p>
            <a:pPr lvl="0" algn="r" eaLnBrk="1" fontAlgn="auto" hangingPunct="1">
              <a:spcAft>
                <a:spcPts val="0"/>
              </a:spcAft>
              <a:buNone/>
              <a:defRPr/>
            </a:pPr>
            <a:endParaRPr kumimoji="0" lang="pl-PL" altLang="pl-PL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pic>
        <p:nvPicPr>
          <p:cNvPr id="8" name="Picture 2" descr="H:\Grupy\DL\FOTOLIA\fotolia_3006928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420888"/>
            <a:ext cx="18034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528" y="755172"/>
            <a:ext cx="3276228" cy="286051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351904858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zaokrąglony 4"/>
          <p:cNvSpPr/>
          <p:nvPr/>
        </p:nvSpPr>
        <p:spPr>
          <a:xfrm>
            <a:off x="1475656" y="260647"/>
            <a:ext cx="6524798" cy="1008113"/>
          </a:xfrm>
          <a:prstGeom prst="roundRect">
            <a:avLst/>
          </a:prstGeom>
          <a:gradFill>
            <a:gsLst>
              <a:gs pos="19000">
                <a:srgbClr val="5BA206"/>
              </a:gs>
              <a:gs pos="57000">
                <a:srgbClr val="8AAC46"/>
              </a:gs>
              <a:gs pos="99000">
                <a:srgbClr val="BBF395"/>
              </a:gs>
            </a:gsLst>
            <a:lin ang="13500000" scaled="1"/>
          </a:gradFill>
          <a:ln w="38100" cap="rnd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 b="1" dirty="0" smtClean="0"/>
          </a:p>
          <a:p>
            <a:pPr lvl="0" algn="ctr"/>
            <a:r>
              <a:rPr lang="pl-PL" sz="3200" b="1" dirty="0" smtClean="0">
                <a:solidFill>
                  <a:srgbClr val="3B38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Warunki Szczególne umowy</a:t>
            </a:r>
            <a:endParaRPr lang="pl-PL" sz="2800" dirty="0" smtClean="0">
              <a:solidFill>
                <a:srgbClr val="3B38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l-PL" dirty="0"/>
          </a:p>
        </p:txBody>
      </p:sp>
      <p:sp>
        <p:nvSpPr>
          <p:cNvPr id="11" name="pole tekstowe 10"/>
          <p:cNvSpPr txBox="1"/>
          <p:nvPr/>
        </p:nvSpPr>
        <p:spPr>
          <a:xfrm>
            <a:off x="30270" y="1628800"/>
            <a:ext cx="910850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17.	</a:t>
            </a:r>
            <a:r>
              <a:rPr lang="pl-PL" u="sng" dirty="0"/>
              <a:t>Dokumenty rozliczeniowe, które Beneficjent zobowiązany jest przedłożyć w celu otrzymania środków z  Dotacji zgodnie z Harmonogramem wypłat – refundacja lub z Harmonogramem wypłat - zaliczka</a:t>
            </a:r>
            <a:endParaRPr lang="pl-PL" b="1" dirty="0"/>
          </a:p>
          <a:p>
            <a:r>
              <a:rPr lang="pl-PL" b="1" dirty="0">
                <a:solidFill>
                  <a:srgbClr val="C00000"/>
                </a:solidFill>
              </a:rPr>
              <a:t>Wniosek o wypłatę środków (refundacja, zaliczka, rozliczenie zaliczki) wraz z wymaganymi załącznikami</a:t>
            </a:r>
            <a:r>
              <a:rPr lang="pl-PL" dirty="0"/>
              <a:t>,</a:t>
            </a:r>
            <a:endParaRPr lang="pl-PL" b="1" dirty="0"/>
          </a:p>
          <a:p>
            <a:r>
              <a:rPr lang="pl-PL" dirty="0"/>
              <a:t>- przy czym dokumenty te należy przedłożyć NFOŚiGW każdorazowo, nie później niż na 14 dni przed terminem wypłaty danej transzy Dotacji lub kolejnej niewypłaconej zaliczkowej kwoty Dotacji.</a:t>
            </a:r>
            <a:endParaRPr lang="pl-PL" b="1" dirty="0"/>
          </a:p>
          <a:p>
            <a:r>
              <a:rPr lang="pl-PL" dirty="0"/>
              <a:t>Do każdego Wniosku o wypłatę środków należy dołączyć poświadczone za zgodność z oryginałem kserokopie faktur lub innych równoważnych dokumentów księgowych, o najwyższej wartości kosztów kwalifikowanych spośród wskazanych w zestawieniu, opiewających na sumę min. 10 % kosztów kwalifikowanych rozliczanych w danym Wniosku o wypłatę środków, zgodnie z § 3 ust. 7 Warunków Ogólnych. </a:t>
            </a:r>
            <a:endParaRPr lang="pl-PL" b="1" dirty="0"/>
          </a:p>
          <a:p>
            <a:r>
              <a:rPr lang="pl-PL" dirty="0"/>
              <a:t>Dodatkowo, na każde żądanie NFOŚiGW, Beneficjent okaże dokumenty, o których mowa w § 3 ust. 11 Warunków Ogólnych.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340448915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zaokrąglony 4"/>
          <p:cNvSpPr/>
          <p:nvPr/>
        </p:nvSpPr>
        <p:spPr>
          <a:xfrm>
            <a:off x="1475656" y="260647"/>
            <a:ext cx="6524798" cy="1008113"/>
          </a:xfrm>
          <a:prstGeom prst="roundRect">
            <a:avLst/>
          </a:prstGeom>
          <a:gradFill>
            <a:gsLst>
              <a:gs pos="19000">
                <a:srgbClr val="5BA206"/>
              </a:gs>
              <a:gs pos="57000">
                <a:srgbClr val="8AAC46"/>
              </a:gs>
              <a:gs pos="99000">
                <a:srgbClr val="BBF395"/>
              </a:gs>
            </a:gsLst>
            <a:lin ang="13500000" scaled="1"/>
          </a:gradFill>
          <a:ln w="38100" cap="rnd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 b="1" dirty="0" smtClean="0"/>
          </a:p>
          <a:p>
            <a:pPr lvl="0" algn="ctr"/>
            <a:r>
              <a:rPr lang="pl-PL" sz="3200" b="1" dirty="0" smtClean="0">
                <a:solidFill>
                  <a:srgbClr val="3B38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Warunki Ogólne umowy</a:t>
            </a:r>
            <a:endParaRPr lang="pl-PL" sz="2800" dirty="0" smtClean="0">
              <a:solidFill>
                <a:srgbClr val="3B38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l-PL" dirty="0"/>
          </a:p>
        </p:txBody>
      </p:sp>
      <p:sp>
        <p:nvSpPr>
          <p:cNvPr id="11" name="pole tekstowe 10"/>
          <p:cNvSpPr txBox="1"/>
          <p:nvPr/>
        </p:nvSpPr>
        <p:spPr>
          <a:xfrm>
            <a:off x="19563" y="1340768"/>
            <a:ext cx="9108504" cy="4878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700" dirty="0"/>
              <a:t>§ 3</a:t>
            </a:r>
          </a:p>
          <a:p>
            <a:pPr algn="ctr"/>
            <a:r>
              <a:rPr lang="pl-PL" sz="1700" dirty="0"/>
              <a:t>WARUNKI WYPŁATY DOTACJI</a:t>
            </a:r>
          </a:p>
          <a:p>
            <a:r>
              <a:rPr lang="pl-PL" sz="1700" dirty="0" smtClean="0"/>
              <a:t>3</a:t>
            </a:r>
            <a:r>
              <a:rPr lang="pl-PL" sz="1600" dirty="0" smtClean="0"/>
              <a:t>.  </a:t>
            </a:r>
            <a:r>
              <a:rPr lang="pl-PL" sz="1600" b="1" dirty="0" smtClean="0">
                <a:solidFill>
                  <a:srgbClr val="C00000"/>
                </a:solidFill>
              </a:rPr>
              <a:t>Beneficjent </a:t>
            </a:r>
            <a:r>
              <a:rPr lang="pl-PL" sz="1600" b="1" dirty="0">
                <a:solidFill>
                  <a:srgbClr val="C00000"/>
                </a:solidFill>
              </a:rPr>
              <a:t>ma obowiązek wypełnienia Wniosku o wypłatę środków za pomocą GWPK</a:t>
            </a:r>
            <a:r>
              <a:rPr lang="pl-PL" sz="1600" dirty="0"/>
              <a:t>:</a:t>
            </a:r>
          </a:p>
          <a:p>
            <a:pPr marL="358775" indent="-358775"/>
            <a:r>
              <a:rPr lang="pl-PL" sz="1600" dirty="0"/>
              <a:t>a)	w przypadku jego podpisania przy użyciu podpisu elektronicznego, który wywołuje skutki prawne równoważne podpisowi własnoręcznemu – jedynie  w formie elektronicznej, przy użyciu GWPK,</a:t>
            </a:r>
          </a:p>
          <a:p>
            <a:pPr marL="358775" indent="-358775">
              <a:spcAft>
                <a:spcPts val="1200"/>
              </a:spcAft>
            </a:pPr>
            <a:r>
              <a:rPr lang="pl-PL" sz="1600" dirty="0"/>
              <a:t>b)	w innym przypadku – w formie pisemnej, wygenerowanej przy użyciu GWPK. Oznacza to, że formę pisemną wniosku stanowi wydruk z GWPK wniosku o statusie „Przesłany do NFOŚiGW”, podpisany przez osobę upoważnioną do reprezentacji Beneficjenta, zawierający na pierwszej stronie kod kreskowy i złożony w NFOŚiGW.</a:t>
            </a:r>
          </a:p>
          <a:p>
            <a:pPr marL="268288" indent="-268288">
              <a:spcAft>
                <a:spcPts val="1200"/>
              </a:spcAft>
            </a:pPr>
            <a:r>
              <a:rPr lang="pl-PL" sz="1600" dirty="0" smtClean="0"/>
              <a:t>4.  W </a:t>
            </a:r>
            <a:r>
              <a:rPr lang="pl-PL" sz="1600" dirty="0"/>
              <a:t>przypadku, o którym  mowa w ust. 3 lit. b forma pisemna i elektroniczna </a:t>
            </a:r>
            <a:r>
              <a:rPr lang="pl-PL" sz="1600" dirty="0" smtClean="0"/>
              <a:t>wniosku w </a:t>
            </a:r>
            <a:r>
              <a:rPr lang="pl-PL" sz="1600" dirty="0"/>
              <a:t>GWPK wraz z załącznikami muszą być tożsame.</a:t>
            </a:r>
          </a:p>
          <a:p>
            <a:pPr marL="268288" indent="-268288"/>
            <a:r>
              <a:rPr lang="pl-PL" sz="1600" dirty="0" smtClean="0"/>
              <a:t>5.  W </a:t>
            </a:r>
            <a:r>
              <a:rPr lang="pl-PL" sz="1600" dirty="0"/>
              <a:t>sytuacji  braku dostępu do GWPK z przyczyn technicznych, Beneficjent może przekazać Wniosek o wypłatę środków jedynie w formie pisemnej podpisany przez osobę upoważnioną do reprezentacji Beneficjenta. W przypadku przywrócenia dostępu do GWPK, Beneficjent ma obowiązek złożenia niezwłocznie, nie później niż w ciągu 3 dni, Wniosku o wypłatę środków za pomocą GWPK, zgodnie z zasadami określonymi w ust. 3,  nawet jeśli wcześniej złożył wniosek w formie pisemnej.</a:t>
            </a:r>
          </a:p>
        </p:txBody>
      </p:sp>
    </p:spTree>
    <p:extLst>
      <p:ext uri="{BB962C8B-B14F-4D97-AF65-F5344CB8AC3E}">
        <p14:creationId xmlns:p14="http://schemas.microsoft.com/office/powerpoint/2010/main" val="282582348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50587"/>
            <a:ext cx="8901198" cy="4704184"/>
          </a:xfrm>
          <a:prstGeom prst="rect">
            <a:avLst/>
          </a:prstGeom>
        </p:spPr>
      </p:pic>
      <p:sp>
        <p:nvSpPr>
          <p:cNvPr id="5" name="Prostokąt zaokrąglony 4"/>
          <p:cNvSpPr/>
          <p:nvPr/>
        </p:nvSpPr>
        <p:spPr>
          <a:xfrm>
            <a:off x="1473333" y="281359"/>
            <a:ext cx="6524798" cy="1008113"/>
          </a:xfrm>
          <a:prstGeom prst="roundRect">
            <a:avLst/>
          </a:prstGeom>
          <a:gradFill>
            <a:gsLst>
              <a:gs pos="19000">
                <a:srgbClr val="5BA206"/>
              </a:gs>
              <a:gs pos="57000">
                <a:srgbClr val="8AAC46"/>
              </a:gs>
              <a:gs pos="99000">
                <a:srgbClr val="BBF395"/>
              </a:gs>
            </a:gsLst>
            <a:lin ang="13500000" scaled="1"/>
          </a:gradFill>
          <a:ln w="38100" cap="rnd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https</a:t>
            </a:r>
            <a:r>
              <a:rPr lang="pl-PL" sz="3200" b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://gwpk.nfosigw.gov.pl:442/</a:t>
            </a:r>
            <a:endParaRPr lang="pl-PL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92896"/>
            <a:ext cx="9144000" cy="2204113"/>
          </a:xfrm>
          <a:prstGeom prst="rect">
            <a:avLst/>
          </a:prstGeom>
        </p:spPr>
      </p:pic>
      <p:sp>
        <p:nvSpPr>
          <p:cNvPr id="7" name="Prostokąt zaokrąglony 6"/>
          <p:cNvSpPr/>
          <p:nvPr/>
        </p:nvSpPr>
        <p:spPr>
          <a:xfrm>
            <a:off x="8000454" y="1772816"/>
            <a:ext cx="900744" cy="21602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rostokąt zaokrąglony 7"/>
          <p:cNvSpPr/>
          <p:nvPr/>
        </p:nvSpPr>
        <p:spPr>
          <a:xfrm>
            <a:off x="8000454" y="2881535"/>
            <a:ext cx="900744" cy="18742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rostokąt zaokrąglony 8"/>
          <p:cNvSpPr/>
          <p:nvPr/>
        </p:nvSpPr>
        <p:spPr>
          <a:xfrm>
            <a:off x="3203848" y="2780929"/>
            <a:ext cx="432048" cy="64807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 zaokrąglony 9"/>
          <p:cNvSpPr/>
          <p:nvPr/>
        </p:nvSpPr>
        <p:spPr>
          <a:xfrm>
            <a:off x="4739228" y="2780928"/>
            <a:ext cx="480844" cy="64807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613520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5632" y="1412776"/>
            <a:ext cx="6144846" cy="501728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Prostokąt zaokrąglony 4"/>
          <p:cNvSpPr/>
          <p:nvPr/>
        </p:nvSpPr>
        <p:spPr>
          <a:xfrm>
            <a:off x="1475656" y="260647"/>
            <a:ext cx="6524798" cy="1008113"/>
          </a:xfrm>
          <a:prstGeom prst="roundRect">
            <a:avLst/>
          </a:prstGeom>
          <a:gradFill>
            <a:gsLst>
              <a:gs pos="19000">
                <a:srgbClr val="5BA206"/>
              </a:gs>
              <a:gs pos="57000">
                <a:srgbClr val="8AAC46"/>
              </a:gs>
              <a:gs pos="99000">
                <a:srgbClr val="BBF395"/>
              </a:gs>
            </a:gsLst>
            <a:lin ang="13500000" scaled="1"/>
          </a:gradFill>
          <a:ln w="38100" cap="rnd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 b="1" dirty="0" smtClean="0"/>
          </a:p>
          <a:p>
            <a:pPr lvl="0" algn="ctr"/>
            <a:r>
              <a:rPr lang="pl-PL" sz="3200" b="1" dirty="0" smtClean="0">
                <a:solidFill>
                  <a:srgbClr val="3B38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Pomoc ogólna</a:t>
            </a:r>
            <a:endParaRPr lang="pl-PL" sz="2800" dirty="0" smtClean="0">
              <a:solidFill>
                <a:srgbClr val="3B38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5462556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412776"/>
            <a:ext cx="8900931" cy="4706520"/>
          </a:xfrm>
          <a:prstGeom prst="rect">
            <a:avLst/>
          </a:prstGeom>
        </p:spPr>
      </p:pic>
      <p:sp>
        <p:nvSpPr>
          <p:cNvPr id="5" name="Prostokąt zaokrąglony 4"/>
          <p:cNvSpPr/>
          <p:nvPr/>
        </p:nvSpPr>
        <p:spPr>
          <a:xfrm>
            <a:off x="1475656" y="260647"/>
            <a:ext cx="6524798" cy="1008113"/>
          </a:xfrm>
          <a:prstGeom prst="roundRect">
            <a:avLst/>
          </a:prstGeom>
          <a:gradFill>
            <a:gsLst>
              <a:gs pos="19000">
                <a:srgbClr val="5BA206"/>
              </a:gs>
              <a:gs pos="57000">
                <a:srgbClr val="8AAC46"/>
              </a:gs>
              <a:gs pos="99000">
                <a:srgbClr val="BBF395"/>
              </a:gs>
            </a:gsLst>
            <a:lin ang="13500000" scaled="1"/>
          </a:gradFill>
          <a:ln w="38100" cap="rnd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 b="1" dirty="0" smtClean="0"/>
          </a:p>
          <a:p>
            <a:pPr lvl="0" algn="ctr"/>
            <a:r>
              <a:rPr lang="pl-PL" sz="3200" b="1" dirty="0" smtClean="0">
                <a:solidFill>
                  <a:srgbClr val="3B38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Wniosek</a:t>
            </a:r>
            <a:endParaRPr lang="pl-PL" sz="2800" dirty="0" smtClean="0">
              <a:solidFill>
                <a:srgbClr val="3B38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l-PL" dirty="0"/>
          </a:p>
        </p:txBody>
      </p:sp>
      <p:sp>
        <p:nvSpPr>
          <p:cNvPr id="6" name="Prostokąt zaokrąglony 5"/>
          <p:cNvSpPr/>
          <p:nvPr/>
        </p:nvSpPr>
        <p:spPr>
          <a:xfrm>
            <a:off x="3131841" y="4437112"/>
            <a:ext cx="2160240" cy="216024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348003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123950"/>
            <a:ext cx="6172200" cy="5734050"/>
          </a:xfrm>
          <a:prstGeom prst="rect">
            <a:avLst/>
          </a:prstGeom>
        </p:spPr>
      </p:pic>
      <p:sp>
        <p:nvSpPr>
          <p:cNvPr id="5" name="Prostokąt zaokrąglony 4"/>
          <p:cNvSpPr/>
          <p:nvPr/>
        </p:nvSpPr>
        <p:spPr>
          <a:xfrm>
            <a:off x="1299357" y="115837"/>
            <a:ext cx="6524798" cy="1008113"/>
          </a:xfrm>
          <a:prstGeom prst="roundRect">
            <a:avLst/>
          </a:prstGeom>
          <a:gradFill>
            <a:gsLst>
              <a:gs pos="19000">
                <a:srgbClr val="5BA206"/>
              </a:gs>
              <a:gs pos="57000">
                <a:srgbClr val="8AAC46"/>
              </a:gs>
              <a:gs pos="99000">
                <a:srgbClr val="BBF395"/>
              </a:gs>
            </a:gsLst>
            <a:lin ang="13500000" scaled="1"/>
          </a:gradFill>
          <a:ln w="34925" cap="rnd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 b="1" dirty="0" smtClean="0"/>
          </a:p>
          <a:p>
            <a:pPr lvl="0" algn="ctr"/>
            <a:r>
              <a:rPr lang="pl-PL" sz="3200" b="1" dirty="0" smtClean="0">
                <a:solidFill>
                  <a:srgbClr val="3B38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Wniosek</a:t>
            </a:r>
            <a:endParaRPr lang="pl-PL" sz="2800" dirty="0" smtClean="0">
              <a:solidFill>
                <a:srgbClr val="3B38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l-PL" dirty="0"/>
          </a:p>
        </p:txBody>
      </p:sp>
      <p:sp>
        <p:nvSpPr>
          <p:cNvPr id="6" name="Prostokąt zaokrąglony 5"/>
          <p:cNvSpPr/>
          <p:nvPr/>
        </p:nvSpPr>
        <p:spPr>
          <a:xfrm>
            <a:off x="3563888" y="1484784"/>
            <a:ext cx="4032448" cy="21602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rostokąt zaokrąglony 6"/>
          <p:cNvSpPr/>
          <p:nvPr/>
        </p:nvSpPr>
        <p:spPr>
          <a:xfrm>
            <a:off x="3554923" y="3952882"/>
            <a:ext cx="4032448" cy="21602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rostokąt zaokrąglony 7"/>
          <p:cNvSpPr/>
          <p:nvPr/>
        </p:nvSpPr>
        <p:spPr>
          <a:xfrm>
            <a:off x="3572853" y="1826654"/>
            <a:ext cx="4023483" cy="216024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rostokąt zaokrąglony 8"/>
          <p:cNvSpPr/>
          <p:nvPr/>
        </p:nvSpPr>
        <p:spPr>
          <a:xfrm>
            <a:off x="3554923" y="2177248"/>
            <a:ext cx="4023483" cy="603680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rostokąt zaokrąglony 9"/>
          <p:cNvSpPr/>
          <p:nvPr/>
        </p:nvSpPr>
        <p:spPr>
          <a:xfrm>
            <a:off x="3554923" y="3257368"/>
            <a:ext cx="4023483" cy="216024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rostokąt zaokrąglony 10"/>
          <p:cNvSpPr/>
          <p:nvPr/>
        </p:nvSpPr>
        <p:spPr>
          <a:xfrm>
            <a:off x="3554922" y="3586277"/>
            <a:ext cx="4023483" cy="216024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zaokrąglony 11"/>
          <p:cNvSpPr/>
          <p:nvPr/>
        </p:nvSpPr>
        <p:spPr>
          <a:xfrm>
            <a:off x="5796137" y="4810414"/>
            <a:ext cx="1512168" cy="216024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rostokąt zaokrąglony 12"/>
          <p:cNvSpPr/>
          <p:nvPr/>
        </p:nvSpPr>
        <p:spPr>
          <a:xfrm>
            <a:off x="5796137" y="5141712"/>
            <a:ext cx="1512168" cy="216024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zaokrąglony 13"/>
          <p:cNvSpPr/>
          <p:nvPr/>
        </p:nvSpPr>
        <p:spPr>
          <a:xfrm>
            <a:off x="5796137" y="5559934"/>
            <a:ext cx="1512168" cy="216024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rostokąt zaokrąglony 14"/>
          <p:cNvSpPr/>
          <p:nvPr/>
        </p:nvSpPr>
        <p:spPr>
          <a:xfrm>
            <a:off x="5796137" y="5926539"/>
            <a:ext cx="1512168" cy="216024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zaokrąglony 15"/>
          <p:cNvSpPr/>
          <p:nvPr/>
        </p:nvSpPr>
        <p:spPr>
          <a:xfrm>
            <a:off x="5796137" y="6453336"/>
            <a:ext cx="1512168" cy="216024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852039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484784"/>
            <a:ext cx="8208092" cy="4461942"/>
          </a:xfrm>
          <a:prstGeom prst="rect">
            <a:avLst/>
          </a:prstGeom>
        </p:spPr>
      </p:pic>
      <p:sp>
        <p:nvSpPr>
          <p:cNvPr id="4" name="Prostokąt zaokrąglony 3"/>
          <p:cNvSpPr/>
          <p:nvPr/>
        </p:nvSpPr>
        <p:spPr>
          <a:xfrm>
            <a:off x="1299357" y="115837"/>
            <a:ext cx="6524798" cy="1008113"/>
          </a:xfrm>
          <a:prstGeom prst="roundRect">
            <a:avLst/>
          </a:prstGeom>
          <a:gradFill>
            <a:gsLst>
              <a:gs pos="19000">
                <a:srgbClr val="5BA206"/>
              </a:gs>
              <a:gs pos="57000">
                <a:srgbClr val="8AAC46"/>
              </a:gs>
              <a:gs pos="99000">
                <a:srgbClr val="BBF395"/>
              </a:gs>
            </a:gsLst>
            <a:lin ang="13500000" scaled="1"/>
          </a:gradFill>
          <a:ln w="34925" cap="rnd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 b="1" dirty="0" smtClean="0"/>
          </a:p>
          <a:p>
            <a:pPr lvl="0" algn="ctr"/>
            <a:r>
              <a:rPr lang="pl-PL" sz="3200" b="1" dirty="0" smtClean="0">
                <a:solidFill>
                  <a:srgbClr val="3B383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Zestawienie faktur - refundacja</a:t>
            </a:r>
            <a:endParaRPr lang="pl-PL" sz="2800" dirty="0" smtClean="0">
              <a:solidFill>
                <a:srgbClr val="3B38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0272" y="3212976"/>
            <a:ext cx="1396105" cy="432048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555" y="1484784"/>
            <a:ext cx="8006037" cy="480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13453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5025</TotalTime>
  <Words>305</Words>
  <Application>Microsoft Office PowerPoint</Application>
  <PresentationFormat>Pokaz na ekranie (4:3)</PresentationFormat>
  <Paragraphs>88</Paragraphs>
  <Slides>21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21</vt:i4>
      </vt:variant>
    </vt:vector>
  </HeadingPairs>
  <TitlesOfParts>
    <vt:vector size="28" baseType="lpstr">
      <vt:lpstr>Arial</vt:lpstr>
      <vt:lpstr>Calibri</vt:lpstr>
      <vt:lpstr>Courier New</vt:lpstr>
      <vt:lpstr>Times New Roman</vt:lpstr>
      <vt:lpstr>Wingdings</vt:lpstr>
      <vt:lpstr>Projekt domyślny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NFOSiGW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MPietras</dc:creator>
  <cp:lastModifiedBy>Muter Andrzej</cp:lastModifiedBy>
  <cp:revision>430</cp:revision>
  <cp:lastPrinted>2018-12-18T06:49:58Z</cp:lastPrinted>
  <dcterms:created xsi:type="dcterms:W3CDTF">2008-02-22T11:17:11Z</dcterms:created>
  <dcterms:modified xsi:type="dcterms:W3CDTF">2018-12-18T07:09:27Z</dcterms:modified>
</cp:coreProperties>
</file>