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media/image3.jpg" ContentType="image/jpeg"/>
  <Override PartName="/ppt/media/image4.jpg" ContentType="image/jpeg"/>
  <Override PartName="/ppt/media/image6.jpg" ContentType="image/jpeg"/>
  <Override PartName="/ppt/media/image10.jpg" ContentType="image/jpeg"/>
  <Override PartName="/ppt/media/image11.jpg" ContentType="image/jpe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5" r:id="rId10"/>
    <p:sldId id="268" r:id="rId11"/>
    <p:sldId id="269" r:id="rId12"/>
    <p:sldId id="271" r:id="rId13"/>
    <p:sldId id="267" r:id="rId14"/>
    <p:sldId id="270" r:id="rId15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05" autoAdjust="0"/>
    <p:restoredTop sz="94660"/>
  </p:normalViewPr>
  <p:slideViewPr>
    <p:cSldViewPr snapToGrid="0">
      <p:cViewPr varScale="1">
        <p:scale>
          <a:sx n="121" d="100"/>
          <a:sy n="121" d="100"/>
        </p:scale>
        <p:origin x="96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AE044E03-8DA3-461C-AC7D-74E4232134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xmlns="" id="{CF2C7B11-B112-4795-9F85-4D1B28992B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AC3C19D9-ED10-4E6D-B40C-D45FEC9840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6E6FB-4E9B-47D3-84D9-DFDD3DCB60B2}" type="datetimeFigureOut">
              <a:rPr lang="pl-PL" smtClean="0"/>
              <a:t>17.02.2022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18184239-E67D-457B-911E-606FA652AC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F2B0E6D2-7F14-4F87-A7E3-B4DCE2C044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834B2-BD14-4794-932F-E3FAD7E006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145639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094542B5-34AA-4F19-98F5-B0BE697E6D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xmlns="" id="{1B16BB71-7F19-433F-9412-86A919B437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58506B33-FBFF-431B-939D-A794DF6EB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6E6FB-4E9B-47D3-84D9-DFDD3DCB60B2}" type="datetimeFigureOut">
              <a:rPr lang="pl-PL" smtClean="0"/>
              <a:t>17.02.2022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C398DACF-8E58-4FA6-9524-7F1E8A4EEF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2F6C7A4B-ED46-47A6-94EB-27F8F4C486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834B2-BD14-4794-932F-E3FAD7E006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74727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xmlns="" id="{1FE99AC7-723C-463D-9D98-49281A8681C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xmlns="" id="{3447DB8F-3E57-4F73-A37F-1F1F8F89F4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34A650CA-BF73-4094-AAC8-E359260F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6E6FB-4E9B-47D3-84D9-DFDD3DCB60B2}" type="datetimeFigureOut">
              <a:rPr lang="pl-PL" smtClean="0"/>
              <a:t>17.02.2022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80FA0A90-844E-4595-8052-401A3C62B9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54E4C2C4-CD8D-4ECF-B0EB-3435F5342F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834B2-BD14-4794-932F-E3FAD7E006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70837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2BE7E2DE-816C-4DDF-B13D-CB2D68CD74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63A5F145-0D3C-40CD-A447-ADFDA4C073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8765461E-7697-444B-BAFA-95B4AADCB7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6E6FB-4E9B-47D3-84D9-DFDD3DCB60B2}" type="datetimeFigureOut">
              <a:rPr lang="pl-PL" smtClean="0"/>
              <a:t>17.02.2022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52908174-1E2F-48FD-8896-4F9BF9859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0D1F4024-6C1D-48DD-B10C-4F5FE182E8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834B2-BD14-4794-932F-E3FAD7E006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64743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D90BC0C1-BCE5-48D8-BFB5-7299269271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2CFF2250-DBCF-4E04-96B0-812B97B733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FC4A0131-A6F4-44A4-9ECC-D13550492F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6E6FB-4E9B-47D3-84D9-DFDD3DCB60B2}" type="datetimeFigureOut">
              <a:rPr lang="pl-PL" smtClean="0"/>
              <a:t>17.02.2022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714AEFBF-441B-49F0-93B5-BC5FC82561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6B3609E3-980E-4021-A958-5284B32DB1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834B2-BD14-4794-932F-E3FAD7E006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470929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D281E148-D1FB-4E30-AD7B-074ACF5090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DF72CBC3-EFAB-488B-AA5B-6E93DBE772F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F4573156-AE68-4453-A13A-C7D1F9CB22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485CB72D-82EB-4571-AFB9-9A826FFE48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6E6FB-4E9B-47D3-84D9-DFDD3DCB60B2}" type="datetimeFigureOut">
              <a:rPr lang="pl-PL" smtClean="0"/>
              <a:t>17.02.2022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B932487C-7447-42C0-8FE9-7ECA079C8A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5A10848A-C65E-4D43-9018-FA4B0DA2B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834B2-BD14-4794-932F-E3FAD7E006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35301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CA65CD6D-C6A6-4451-8A7A-D17DF3A493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41D1B000-D255-43C8-AFCB-43B549061C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xmlns="" id="{6DAFCC5A-1E90-468F-9B12-19374E98263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xmlns="" id="{E58CC8D0-8FEB-40BC-ABF3-5BD8898504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xmlns="" id="{55AAE56C-B355-451A-B35D-D865E5F5B98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xmlns="" id="{1DD68774-B5E6-4DE2-AF51-8BE5EAA5D2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6E6FB-4E9B-47D3-84D9-DFDD3DCB60B2}" type="datetimeFigureOut">
              <a:rPr lang="pl-PL" smtClean="0"/>
              <a:t>17.02.2022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xmlns="" id="{BECF9FFC-AA4B-4A75-9D6C-1806A3B1E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xmlns="" id="{81957B55-C664-47B7-A57B-3E54052F6D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834B2-BD14-4794-932F-E3FAD7E006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713838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F7CBFC81-3C57-4023-A14E-C7B6BEB19A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xmlns="" id="{98D21F7E-D8CC-4890-80E5-73FE4338AA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6E6FB-4E9B-47D3-84D9-DFDD3DCB60B2}" type="datetimeFigureOut">
              <a:rPr lang="pl-PL" smtClean="0"/>
              <a:t>17.02.2022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xmlns="" id="{89A6B11D-EC7A-4A1F-AE9F-F78C3F2275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xmlns="" id="{660E3F47-2D01-41C3-A05B-645331BBC5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834B2-BD14-4794-932F-E3FAD7E006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810789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xmlns="" id="{80133BF6-DE15-4B3E-B545-1C0B018670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6E6FB-4E9B-47D3-84D9-DFDD3DCB60B2}" type="datetimeFigureOut">
              <a:rPr lang="pl-PL" smtClean="0"/>
              <a:t>17.02.2022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xmlns="" id="{FA1C3B26-C543-45E4-B389-E23F5DD69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xmlns="" id="{BE71F8A9-74A1-4077-9DE7-3C8FE06D11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834B2-BD14-4794-932F-E3FAD7E006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921790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EAFA2913-045D-4662-8896-F98C0D1D0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956722D7-1310-4060-B2BF-55ED49E239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xmlns="" id="{D47198B0-6A8A-4057-8F74-AE5DA9CA0A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AB34E41C-4B77-4093-8AE8-2BA360FB6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6E6FB-4E9B-47D3-84D9-DFDD3DCB60B2}" type="datetimeFigureOut">
              <a:rPr lang="pl-PL" smtClean="0"/>
              <a:t>17.02.2022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7827159C-7C63-40BC-8B9B-CDBCBB0184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D0F9C556-0DB9-4ACB-876E-23EFD0032A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834B2-BD14-4794-932F-E3FAD7E006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968770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xmlns="" id="{8245671C-3992-4D9B-93B4-2F2D4BA43D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xmlns="" id="{0A7BA9AE-EB34-4057-BD64-D51B6A9AF77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xmlns="" id="{DD842D41-2982-434D-AB13-FF836C758D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xmlns="" id="{915F8CBA-F95C-41E5-9F86-A77DFEBADE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96E6FB-4E9B-47D3-84D9-DFDD3DCB60B2}" type="datetimeFigureOut">
              <a:rPr lang="pl-PL" smtClean="0"/>
              <a:t>17.02.2022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xmlns="" id="{0FA9C77A-9B9D-43A0-976F-CAD69F68C4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xmlns="" id="{7E7F236E-D938-47FC-A2E0-3C67B08F5F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834B2-BD14-4794-932F-E3FAD7E006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916124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xmlns="" id="{3A261C1F-6A46-4AB8-B184-D608A6D33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xmlns="" id="{1488FAE2-B7DD-4EC2-A8AE-FCB4AB5FFE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xmlns="" id="{147B0543-95FE-4B61-B4A2-4F9AA67F1E1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96E6FB-4E9B-47D3-84D9-DFDD3DCB60B2}" type="datetimeFigureOut">
              <a:rPr lang="pl-PL" smtClean="0"/>
              <a:t>17.02.2022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xmlns="" id="{BB75CF5D-78BC-4E36-B58D-5A03CA2A7AF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xmlns="" id="{F9FDDDC0-92BF-4FA2-A883-9FFD065AAD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E834B2-BD14-4794-932F-E3FAD7E0063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829325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xmlns="" id="{19D32F93-50AC-4C46-A5DB-291C60DDB7B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xmlns="" id="{07758FE3-D34C-496E-90E6-39FB9517EE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600000">
            <a:off x="1231066" y="931058"/>
            <a:ext cx="3375805" cy="4964416"/>
          </a:xfrm>
          <a:prstGeom prst="rect">
            <a:avLst/>
          </a:prstGeom>
        </p:spPr>
      </p:pic>
      <p:sp>
        <p:nvSpPr>
          <p:cNvPr id="13" name="Freeform: Shape 12">
            <a:extLst>
              <a:ext uri="{FF2B5EF4-FFF2-40B4-BE49-F238E27FC236}">
                <a16:creationId xmlns:a16="http://schemas.microsoft.com/office/drawing/2014/main" xmlns="" id="{B9A1D9BC-1455-4308-9ABD-A3F8EDB67AA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296068" y="320442"/>
            <a:ext cx="6572492" cy="6212748"/>
          </a:xfrm>
          <a:custGeom>
            <a:avLst/>
            <a:gdLst>
              <a:gd name="connsiteX0" fmla="*/ 0 w 6572492"/>
              <a:gd name="connsiteY0" fmla="*/ 0 h 6212748"/>
              <a:gd name="connsiteX1" fmla="*/ 2248593 w 6572492"/>
              <a:gd name="connsiteY1" fmla="*/ 0 h 6212748"/>
              <a:gd name="connsiteX2" fmla="*/ 2694770 w 6572492"/>
              <a:gd name="connsiteY2" fmla="*/ 0 h 6212748"/>
              <a:gd name="connsiteX3" fmla="*/ 2991094 w 6572492"/>
              <a:gd name="connsiteY3" fmla="*/ 0 h 6212748"/>
              <a:gd name="connsiteX4" fmla="*/ 6572492 w 6572492"/>
              <a:gd name="connsiteY4" fmla="*/ 0 h 6212748"/>
              <a:gd name="connsiteX5" fmla="*/ 6572492 w 6572492"/>
              <a:gd name="connsiteY5" fmla="*/ 2864954 h 6212748"/>
              <a:gd name="connsiteX6" fmla="*/ 3129047 w 6572492"/>
              <a:gd name="connsiteY6" fmla="*/ 6212748 h 6212748"/>
              <a:gd name="connsiteX7" fmla="*/ 2694770 w 6572492"/>
              <a:gd name="connsiteY7" fmla="*/ 6212748 h 6212748"/>
              <a:gd name="connsiteX8" fmla="*/ 2248593 w 6572492"/>
              <a:gd name="connsiteY8" fmla="*/ 6212748 h 6212748"/>
              <a:gd name="connsiteX9" fmla="*/ 0 w 6572492"/>
              <a:gd name="connsiteY9" fmla="*/ 6212748 h 62127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6572492" h="6212748">
                <a:moveTo>
                  <a:pt x="0" y="0"/>
                </a:moveTo>
                <a:lnTo>
                  <a:pt x="2248593" y="0"/>
                </a:lnTo>
                <a:lnTo>
                  <a:pt x="2694770" y="0"/>
                </a:lnTo>
                <a:lnTo>
                  <a:pt x="2991094" y="0"/>
                </a:lnTo>
                <a:lnTo>
                  <a:pt x="6572492" y="0"/>
                </a:lnTo>
                <a:lnTo>
                  <a:pt x="6572492" y="2864954"/>
                </a:lnTo>
                <a:lnTo>
                  <a:pt x="3129047" y="6212748"/>
                </a:lnTo>
                <a:lnTo>
                  <a:pt x="2694770" y="6212748"/>
                </a:lnTo>
                <a:lnTo>
                  <a:pt x="2248593" y="6212748"/>
                </a:lnTo>
                <a:lnTo>
                  <a:pt x="0" y="6212748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5" name="Right Triangle 14">
            <a:extLst>
              <a:ext uri="{FF2B5EF4-FFF2-40B4-BE49-F238E27FC236}">
                <a16:creationId xmlns:a16="http://schemas.microsoft.com/office/drawing/2014/main" xmlns="" id="{827DC2C4-B485-428A-BF4A-472D2967F47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4A62647B-1222-407C-8740-5A497612B1F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xmlns="" id="{092B5262-0283-4058-B6E7-D967845CA6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884320" y="-4368"/>
            <a:ext cx="5384800" cy="5205857"/>
          </a:xfrm>
        </p:spPr>
        <p:txBody>
          <a:bodyPr anchor="b">
            <a:normAutofit fontScale="90000"/>
          </a:bodyPr>
          <a:lstStyle/>
          <a:p>
            <a:r>
              <a:rPr lang="pl-PL" sz="5600" b="1" dirty="0" smtClean="0">
                <a:latin typeface="Bodoni MT" panose="02070603080606020203" pitchFamily="18" charset="0"/>
              </a:rPr>
              <a:t>Wyniki </a:t>
            </a:r>
            <a:r>
              <a:rPr lang="pl-PL" sz="5600" b="1" dirty="0">
                <a:latin typeface="Bodoni MT" panose="02070603080606020203" pitchFamily="18" charset="0"/>
              </a:rPr>
              <a:t>konkursu </a:t>
            </a:r>
            <a:br>
              <a:rPr lang="pl-PL" sz="5600" b="1" dirty="0">
                <a:latin typeface="Bodoni MT" panose="02070603080606020203" pitchFamily="18" charset="0"/>
              </a:rPr>
            </a:br>
            <a:r>
              <a:rPr lang="pl-PL" sz="5600" b="1" dirty="0">
                <a:latin typeface="Bodoni MT" panose="02070603080606020203" pitchFamily="18" charset="0"/>
              </a:rPr>
              <a:t>na logo </a:t>
            </a:r>
            <a:br>
              <a:rPr lang="pl-PL" sz="5600" b="1" dirty="0">
                <a:latin typeface="Bodoni MT" panose="02070603080606020203" pitchFamily="18" charset="0"/>
              </a:rPr>
            </a:br>
            <a:r>
              <a:rPr lang="pl-PL" sz="5600" b="1" dirty="0">
                <a:latin typeface="Bodoni MT" panose="02070603080606020203" pitchFamily="18" charset="0"/>
              </a:rPr>
              <a:t>pt. Bezpieczne Walentynki 2022</a:t>
            </a:r>
          </a:p>
        </p:txBody>
      </p:sp>
    </p:spTree>
    <p:extLst>
      <p:ext uri="{BB962C8B-B14F-4D97-AF65-F5344CB8AC3E}">
        <p14:creationId xmlns:p14="http://schemas.microsoft.com/office/powerpoint/2010/main" val="856081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8" name="Rectangle 37">
            <a:extLst>
              <a:ext uri="{FF2B5EF4-FFF2-40B4-BE49-F238E27FC236}">
                <a16:creationId xmlns:a16="http://schemas.microsoft.com/office/drawing/2014/main" xmlns="" id="{50CEED20-A22C-4FC3-BC0E-F4FE53FDEB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xmlns="" id="{DF469DE9-DAA6-44BB-B575-F9697C75EE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8605" y="2592773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 b="1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Wiktoria</a:t>
            </a:r>
            <a:r>
              <a:rPr lang="en-US" sz="22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b="1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Wicik</a:t>
            </a:r>
            <a:r>
              <a:rPr lang="pl-PL" sz="20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20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0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20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Zespół Szkół Budowlanych w Pile</a:t>
            </a:r>
            <a:endParaRPr lang="en-US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xmlns="" id="{032D8612-31EB-44CF-A1D0-14FD4C7054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2849524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xmlns="" id="{F19A4A0F-1B59-4DB0-9764-D10936E9877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xmlns="" id="{F399A70F-F8CD-4992-9EF5-6CF15472E73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xmlns="" id="{48F4FEDC-6D80-458C-A665-075D9B9500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xmlns="" id="{19C9EAEA-39D0-4B0E-A0EB-51E7B26740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685810" y="679732"/>
            <a:ext cx="6009366" cy="542388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xmlns="" id="{3873B707-463F-40B0-8227-E8CC6C67EB2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5687568" y="6355073"/>
            <a:ext cx="6007608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xmlns="" id="{C6DC5F42-B955-451F-850D-C410E9D5AB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62024" y="933178"/>
            <a:ext cx="5994310" cy="49910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FF0000"/>
            </a:outerShdw>
          </a:effectLst>
        </p:spPr>
      </p:pic>
    </p:spTree>
    <p:extLst>
      <p:ext uri="{BB962C8B-B14F-4D97-AF65-F5344CB8AC3E}">
        <p14:creationId xmlns:p14="http://schemas.microsoft.com/office/powerpoint/2010/main" val="2316455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3" name="Rectangle 52">
            <a:extLst>
              <a:ext uri="{FF2B5EF4-FFF2-40B4-BE49-F238E27FC236}">
                <a16:creationId xmlns:a16="http://schemas.microsoft.com/office/drawing/2014/main" xmlns="" id="{50CEED20-A22C-4FC3-BC0E-F4FE53FDEB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xmlns="" id="{D1369C47-54B3-439F-B7FC-5E5DCBE0A9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5674" y="2477462"/>
            <a:ext cx="4938869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Lilianna </a:t>
            </a:r>
            <a:r>
              <a:rPr lang="en-US" sz="2200" b="1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Westfal</a:t>
            </a:r>
            <a:r>
              <a:rPr lang="pl-PL" sz="22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22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2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22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0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Zespół Szkół Budowlanych </a:t>
            </a:r>
            <a:br>
              <a:rPr lang="pl-PL" sz="20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0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 Pile </a:t>
            </a:r>
            <a:r>
              <a:rPr lang="pl-PL" sz="20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20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2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22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2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22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2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55" name="Group 54">
            <a:extLst>
              <a:ext uri="{FF2B5EF4-FFF2-40B4-BE49-F238E27FC236}">
                <a16:creationId xmlns:a16="http://schemas.microsoft.com/office/drawing/2014/main" xmlns="" id="{032D8612-31EB-44CF-A1D0-14FD4C7054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2849524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xmlns="" id="{F19A4A0F-1B59-4DB0-9764-D10936E9877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xmlns="" id="{F399A70F-F8CD-4992-9EF5-6CF15472E73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xmlns="" id="{48F4FEDC-6D80-458C-A665-075D9B9500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0" name="Rectangle 59">
            <a:extLst>
              <a:ext uri="{FF2B5EF4-FFF2-40B4-BE49-F238E27FC236}">
                <a16:creationId xmlns:a16="http://schemas.microsoft.com/office/drawing/2014/main" xmlns="" id="{19C9EAEA-39D0-4B0E-A0EB-51E7B26740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685810" y="679732"/>
            <a:ext cx="6009366" cy="542388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ymbol zastępczy zawartości 4" descr="Obraz zawierający strzałka&#10;&#10;Opis wygenerowany automatycznie">
            <a:extLst>
              <a:ext uri="{FF2B5EF4-FFF2-40B4-BE49-F238E27FC236}">
                <a16:creationId xmlns:a16="http://schemas.microsoft.com/office/drawing/2014/main" xmlns="" id="{922085F5-5EFB-4093-8AAF-8453396D9D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" b="2"/>
          <a:stretch/>
        </p:blipFill>
        <p:spPr>
          <a:xfrm>
            <a:off x="4581326" y="604525"/>
            <a:ext cx="3888072" cy="54990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FF0000"/>
            </a:outerShdw>
          </a:effectLst>
        </p:spPr>
      </p:pic>
      <p:sp>
        <p:nvSpPr>
          <p:cNvPr id="62" name="Rectangle 61">
            <a:extLst>
              <a:ext uri="{FF2B5EF4-FFF2-40B4-BE49-F238E27FC236}">
                <a16:creationId xmlns:a16="http://schemas.microsoft.com/office/drawing/2014/main" xmlns="" id="{3873B707-463F-40B0-8227-E8CC6C67EB2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5687568" y="6355073"/>
            <a:ext cx="6007608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xmlns="" id="{4CBD1928-672E-4DA8-A46A-37E95F8C6FE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9398" y="604525"/>
            <a:ext cx="3483295" cy="54990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FF0000"/>
            </a:outerShdw>
          </a:effectLst>
        </p:spPr>
      </p:pic>
    </p:spTree>
    <p:extLst>
      <p:ext uri="{BB962C8B-B14F-4D97-AF65-F5344CB8AC3E}">
        <p14:creationId xmlns:p14="http://schemas.microsoft.com/office/powerpoint/2010/main" val="1165448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9">
            <a:extLst>
              <a:ext uri="{FF2B5EF4-FFF2-40B4-BE49-F238E27FC236}">
                <a16:creationId xmlns:a16="http://schemas.microsoft.com/office/drawing/2014/main" xmlns="" id="{50CEED20-A22C-4FC3-BC0E-F4FE53FDEB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xmlns="" id="{F99D22CE-E2EC-448C-9562-9B9D6648FE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0498" y="2329184"/>
            <a:ext cx="4036334" cy="2387600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>
              <a:lnSpc>
                <a:spcPct val="150000"/>
              </a:lnSpc>
            </a:pPr>
            <a:r>
              <a:rPr lang="en-US" sz="24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Marta </a:t>
            </a:r>
            <a:r>
              <a:rPr lang="en-US" sz="2400" b="1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Kwade</a:t>
            </a:r>
            <a:r>
              <a:rPr lang="pl-PL" sz="22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22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Centrum </a:t>
            </a:r>
            <a:r>
              <a:rPr lang="en-US" sz="2200" kern="1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Kształcenia</a:t>
            </a:r>
            <a:r>
              <a:rPr lang="en-US" sz="2200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kern="1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Zawodowego</a:t>
            </a:r>
            <a:r>
              <a:rPr lang="en-US" sz="2200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200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en-US" sz="2200" kern="1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Ustawicznego</a:t>
            </a:r>
            <a:r>
              <a:rPr lang="en-US" sz="2200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w </a:t>
            </a:r>
            <a:r>
              <a:rPr lang="en-US" sz="2200" kern="1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Wyrzysku</a:t>
            </a:r>
            <a:r>
              <a:rPr lang="pl-PL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/>
            </a:r>
            <a:br>
              <a:rPr lang="pl-PL" sz="54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endParaRPr lang="en-US" sz="54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xmlns="" id="{032D8612-31EB-44CF-A1D0-14FD4C7054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2849524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xmlns="" id="{F19A4A0F-1B59-4DB0-9764-D10936E9877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xmlns="" id="{F399A70F-F8CD-4992-9EF5-6CF15472E73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48F4FEDC-6D80-458C-A665-075D9B9500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19C9EAEA-39D0-4B0E-A0EB-51E7B26740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685810" y="679732"/>
            <a:ext cx="6009366" cy="542388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xmlns="" id="{F5DFE5F8-1F80-46C1-834B-922EFD0427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9498" y="850678"/>
            <a:ext cx="4993783" cy="49937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FF0000"/>
            </a:outerShdw>
          </a:effectLst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3873B707-463F-40B0-8227-E8CC6C67EB2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5687568" y="6355073"/>
            <a:ext cx="6007608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3774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9" name="Rectangle 68">
            <a:extLst>
              <a:ext uri="{FF2B5EF4-FFF2-40B4-BE49-F238E27FC236}">
                <a16:creationId xmlns:a16="http://schemas.microsoft.com/office/drawing/2014/main" xmlns="" id="{50CEED20-A22C-4FC3-BC0E-F4FE53FDEB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xmlns="" id="{304837E1-6CA6-49E8-BC29-DFFA9EA34B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2732" y="2469462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Nicola </a:t>
            </a:r>
            <a:r>
              <a:rPr lang="en-US" sz="2200" b="1" kern="1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Goszka</a:t>
            </a:r>
            <a:r>
              <a:rPr lang="pl-PL" sz="20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2000" b="1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0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2000" kern="1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0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Zespół Szkół Budowlanych w Pile </a:t>
            </a:r>
            <a: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nsolas" panose="020B0609020204030204" pitchFamily="49" charset="0"/>
              </a:rPr>
              <a:t/>
            </a:r>
            <a:br>
              <a:rPr lang="pl-PL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nsolas" panose="020B0609020204030204" pitchFamily="49" charset="0"/>
              </a:rPr>
            </a:br>
            <a:endParaRPr lang="en-US" sz="54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71" name="Group 70">
            <a:extLst>
              <a:ext uri="{FF2B5EF4-FFF2-40B4-BE49-F238E27FC236}">
                <a16:creationId xmlns:a16="http://schemas.microsoft.com/office/drawing/2014/main" xmlns="" id="{032D8612-31EB-44CF-A1D0-14FD4C7054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2849524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72" name="Rectangle 71">
              <a:extLst>
                <a:ext uri="{FF2B5EF4-FFF2-40B4-BE49-F238E27FC236}">
                  <a16:creationId xmlns:a16="http://schemas.microsoft.com/office/drawing/2014/main" xmlns="" id="{F19A4A0F-1B59-4DB0-9764-D10936E9877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Rectangle 72">
              <a:extLst>
                <a:ext uri="{FF2B5EF4-FFF2-40B4-BE49-F238E27FC236}">
                  <a16:creationId xmlns:a16="http://schemas.microsoft.com/office/drawing/2014/main" xmlns="" id="{F399A70F-F8CD-4992-9EF5-6CF15472E73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Rectangle 73">
              <a:extLst>
                <a:ext uri="{FF2B5EF4-FFF2-40B4-BE49-F238E27FC236}">
                  <a16:creationId xmlns:a16="http://schemas.microsoft.com/office/drawing/2014/main" xmlns="" id="{48F4FEDC-6D80-458C-A665-075D9B9500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6" name="Rectangle 75">
            <a:extLst>
              <a:ext uri="{FF2B5EF4-FFF2-40B4-BE49-F238E27FC236}">
                <a16:creationId xmlns:a16="http://schemas.microsoft.com/office/drawing/2014/main" xmlns="" id="{19C9EAEA-39D0-4B0E-A0EB-51E7B26740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685810" y="679732"/>
            <a:ext cx="6009366" cy="542388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ymbol zastępczy zawartości 4" descr="Obraz zawierający tekst&#10;&#10;Opis wygenerowany automatycznie">
            <a:extLst>
              <a:ext uri="{FF2B5EF4-FFF2-40B4-BE49-F238E27FC236}">
                <a16:creationId xmlns:a16="http://schemas.microsoft.com/office/drawing/2014/main" xmlns="" id="{834AC2B9-04D7-4A66-BC32-7E813D1F4C6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7021" y="928201"/>
            <a:ext cx="4926942" cy="49269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FF0000"/>
            </a:outerShdw>
          </a:effectLst>
        </p:spPr>
      </p:pic>
      <p:sp>
        <p:nvSpPr>
          <p:cNvPr id="78" name="Rectangle 77">
            <a:extLst>
              <a:ext uri="{FF2B5EF4-FFF2-40B4-BE49-F238E27FC236}">
                <a16:creationId xmlns:a16="http://schemas.microsoft.com/office/drawing/2014/main" xmlns="" id="{3873B707-463F-40B0-8227-E8CC6C67EB2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5687568" y="6355073"/>
            <a:ext cx="6007608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189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xmlns="" id="{081EA652-8C6A-4E69-BEB9-17080947455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ight Triangle 22">
            <a:extLst>
              <a:ext uri="{FF2B5EF4-FFF2-40B4-BE49-F238E27FC236}">
                <a16:creationId xmlns:a16="http://schemas.microsoft.com/office/drawing/2014/main" xmlns="" id="{5298780A-33B9-4EA2-8F67-DE68AD62841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xmlns="" id="{7F488E8B-4E1E-4402-8935-D4E6C02615C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6443E6ED-F294-4C17-AC81-B232C42E365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6876" y="1425844"/>
            <a:ext cx="9189820" cy="4008585"/>
          </a:xfrm>
        </p:spPr>
        <p:txBody>
          <a:bodyPr anchor="t">
            <a:normAutofit fontScale="85000" lnSpcReduction="20000"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pl-PL" sz="3200" b="1" dirty="0">
                <a:effectLst/>
                <a:latin typeface="Bodoni MT" panose="020706030806060202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Wszystkim laureatom gratulujemy oraz dziękujemy</a:t>
            </a:r>
          </a:p>
          <a:p>
            <a:pPr marL="0" indent="0" algn="just">
              <a:lnSpc>
                <a:spcPct val="150000"/>
              </a:lnSpc>
              <a:buNone/>
            </a:pPr>
            <a:r>
              <a:rPr lang="pl-PL" sz="3200" b="1" dirty="0">
                <a:effectLst/>
                <a:latin typeface="Bodoni MT" panose="020706030806060202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uczestnikom za wzięcie udziału w konkursie. </a:t>
            </a:r>
            <a:br>
              <a:rPr lang="pl-PL" sz="3200" b="1" dirty="0">
                <a:effectLst/>
                <a:latin typeface="Bodoni MT" panose="020706030806060202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3200" b="1" dirty="0">
                <a:effectLst/>
                <a:latin typeface="Bodoni MT" panose="02070603080606020203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 przyszłości zachęcamy do uczestnictwa w kolejnych konkursach organizowanych przez Powiatową Stacje Sanitarno-Epidemiologiczną w Pile.</a:t>
            </a:r>
          </a:p>
          <a:p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27104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xmlns="" id="{081EA652-8C6A-4E69-BEB9-17080947455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Triangle 20">
            <a:extLst>
              <a:ext uri="{FF2B5EF4-FFF2-40B4-BE49-F238E27FC236}">
                <a16:creationId xmlns:a16="http://schemas.microsoft.com/office/drawing/2014/main" xmlns="" id="{5298780A-33B9-4EA2-8F67-DE68AD62841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xmlns="" id="{7F488E8B-4E1E-4402-8935-D4E6C02615C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xmlns="" id="{E3983F6A-7386-4FB7-883C-DF6F701E6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767" y="1188637"/>
            <a:ext cx="2988234" cy="4480726"/>
          </a:xfrm>
        </p:spPr>
        <p:txBody>
          <a:bodyPr>
            <a:normAutofit/>
          </a:bodyPr>
          <a:lstStyle/>
          <a:p>
            <a:pPr algn="r"/>
            <a:r>
              <a:rPr lang="pl-PL" sz="4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Zadania dla uczestników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xmlns="" id="{23AAC9B5-8015-485C-ACF9-A750390E9A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Symbol zastępczy zawartości 2">
            <a:extLst>
              <a:ext uri="{FF2B5EF4-FFF2-40B4-BE49-F238E27FC236}">
                <a16:creationId xmlns:a16="http://schemas.microsoft.com/office/drawing/2014/main" xmlns="" id="{54267ECA-1E48-4819-957F-0C23D13928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260" y="1648870"/>
            <a:ext cx="4702848" cy="3560260"/>
          </a:xfrm>
        </p:spPr>
        <p:txBody>
          <a:bodyPr anchor="ctr">
            <a:normAutofit/>
          </a:bodyPr>
          <a:lstStyle/>
          <a:p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Konkurs skierowany był do uczniów szkół ponadpodstawowych powiatu pilskiego. </a:t>
            </a:r>
          </a:p>
          <a:p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Zadaniem uczestników było samodzielne wykonanie logo nawiązującego do akcji „Bezpieczne Walentynki 2022” dotyczące tematyki HIV/AIDS.  </a:t>
            </a:r>
          </a:p>
          <a:p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Prace należało wykonać w formie elektronicznej, w dowolnym programie graficznym w wersji czarno-białej lub kolorowej. </a:t>
            </a:r>
          </a:p>
          <a:p>
            <a:pPr marL="0" indent="0">
              <a:buNone/>
            </a:pPr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595751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081EA652-8C6A-4E69-BEB9-17080947455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xmlns="" id="{5298780A-33B9-4EA2-8F67-DE68AD62841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7F488E8B-4E1E-4402-8935-D4E6C02615C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xmlns="" id="{915585B7-BCBF-4D0A-9FFD-17670E7527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767" y="1188637"/>
            <a:ext cx="2988234" cy="4480726"/>
          </a:xfrm>
        </p:spPr>
        <p:txBody>
          <a:bodyPr>
            <a:normAutofit/>
          </a:bodyPr>
          <a:lstStyle/>
          <a:p>
            <a:pPr algn="r"/>
            <a:r>
              <a:rPr lang="pl-PL" sz="5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Cele konkursu 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23AAC9B5-8015-485C-ACF9-A750390E9A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18B99771-CB73-4E07-9451-742E94FB33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260" y="1648870"/>
            <a:ext cx="4702848" cy="3560260"/>
          </a:xfrm>
        </p:spPr>
        <p:txBody>
          <a:bodyPr anchor="ctr">
            <a:normAutofit/>
          </a:bodyPr>
          <a:lstStyle/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pl-PL" sz="24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Wzrost poziomu wiedzy młodzieży na temat HIV/AIDS.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pl-PL" sz="24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Zachęcanie do wykonywania badań profilaktycznych.</a:t>
            </a:r>
          </a:p>
          <a:p>
            <a:pPr marL="342900" lvl="0" indent="-342900">
              <a:buFont typeface="Symbol" panose="05050102010706020507" pitchFamily="18" charset="2"/>
              <a:buChar char=""/>
            </a:pPr>
            <a:r>
              <a:rPr lang="pl-PL" sz="24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Kształtowanie postaw i zachowań sprzyjających zdrowiu.</a:t>
            </a:r>
          </a:p>
          <a:p>
            <a:pPr marL="342900" lvl="0" indent="-342900"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pl-PL" sz="24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Przyswajanie wiedzy w sposób kreatywny i nieszablonowy.</a:t>
            </a:r>
          </a:p>
          <a:p>
            <a:endParaRPr lang="pl-PL" sz="2400"/>
          </a:p>
        </p:txBody>
      </p:sp>
    </p:spTree>
    <p:extLst>
      <p:ext uri="{BB962C8B-B14F-4D97-AF65-F5344CB8AC3E}">
        <p14:creationId xmlns:p14="http://schemas.microsoft.com/office/powerpoint/2010/main" val="34081183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081EA652-8C6A-4E69-BEB9-17080947455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xmlns="" id="{5298780A-33B9-4EA2-8F67-DE68AD62841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7F488E8B-4E1E-4402-8935-D4E6C02615C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xmlns="" id="{97941B7E-BF38-4F9B-8305-ECD235E0B6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767" y="1188637"/>
            <a:ext cx="2988234" cy="4480726"/>
          </a:xfrm>
        </p:spPr>
        <p:txBody>
          <a:bodyPr>
            <a:normAutofit/>
          </a:bodyPr>
          <a:lstStyle/>
          <a:p>
            <a:pPr algn="r"/>
            <a:r>
              <a:rPr lang="pl-PL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Wyniki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xmlns="" id="{23AAC9B5-8015-485C-ACF9-A750390E9A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xmlns="" id="{892DF6CD-01AE-424C-A3CD-870B22EDBAE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260" y="1648870"/>
            <a:ext cx="4702848" cy="3560260"/>
          </a:xfrm>
        </p:spPr>
        <p:txBody>
          <a:bodyPr anchor="ctr">
            <a:normAutofit/>
          </a:bodyPr>
          <a:lstStyle/>
          <a:p>
            <a:pPr marL="0" indent="0" algn="just">
              <a:buNone/>
            </a:pPr>
            <a:r>
              <a:rPr lang="pl-PL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Przedmiotem konkursu na logo </a:t>
            </a:r>
            <a:br>
              <a:rPr lang="pl-PL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pt. „Bezpieczne Walentynki 2022” było samodzielne przygotowanie logo </a:t>
            </a:r>
            <a:r>
              <a:rPr lang="pl-PL" sz="24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akcji „Bezpieczne Walentynki 2022”</a:t>
            </a:r>
            <a:r>
              <a:rPr lang="pl-PL" sz="2400" b="1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24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dotyczące</a:t>
            </a:r>
            <a:r>
              <a:rPr lang="pl-PL" sz="2400" b="1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2400" spc="-2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tematyki profilaktyki HIV/AIDS. </a:t>
            </a:r>
            <a:r>
              <a:rPr lang="pl-PL" sz="24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W konkursie wzięło udział 9 uczniów z trzech szkół, z których wyłoniono laureatów konkursu. Przyznano I,II,III miejsce oraz wyróżnienie. </a:t>
            </a:r>
          </a:p>
          <a:p>
            <a:pPr marL="0" indent="0">
              <a:buNone/>
            </a:pPr>
            <a:endParaRPr lang="pl-PL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0933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0" name="Rectangle 98">
            <a:extLst>
              <a:ext uri="{FF2B5EF4-FFF2-40B4-BE49-F238E27FC236}">
                <a16:creationId xmlns:a16="http://schemas.microsoft.com/office/drawing/2014/main" xmlns="" id="{50CEED20-A22C-4FC3-BC0E-F4FE53FDEB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xmlns="" id="{0AF2D269-F03E-48A8-A9FC-C9704F252F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7004" y="2234882"/>
            <a:ext cx="5763324" cy="2387600"/>
          </a:xfrm>
          <a:prstGeom prst="ellipse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spcAft>
                <a:spcPts val="800"/>
              </a:spcAft>
            </a:pPr>
            <a:r>
              <a:rPr lang="en-US" sz="2400" kern="1200" spc="-2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> </a:t>
            </a:r>
            <a:r>
              <a:rPr lang="en-US" sz="2200" b="1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en-US" sz="2200" b="1" kern="1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miejsce</a:t>
            </a:r>
            <a:r>
              <a:rPr lang="en-US" sz="2200" b="1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Paulina </a:t>
            </a:r>
            <a:r>
              <a:rPr lang="en-US" sz="2200" b="1" kern="1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Jagła</a:t>
            </a:r>
            <a:r>
              <a:rPr lang="en-US" sz="2200" b="1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200" b="1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200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kern="1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Zespół</a:t>
            </a:r>
            <a:r>
              <a:rPr lang="en-US" sz="2200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kern="1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Szkół</a:t>
            </a:r>
            <a:r>
              <a:rPr lang="en-US" sz="2200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200" kern="1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Technicznych</a:t>
            </a:r>
            <a:r>
              <a:rPr lang="en-US" sz="2200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w Pile</a:t>
            </a:r>
            <a:br>
              <a:rPr lang="en-US" sz="2200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18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11" name="Group 100">
            <a:extLst>
              <a:ext uri="{FF2B5EF4-FFF2-40B4-BE49-F238E27FC236}">
                <a16:creationId xmlns:a16="http://schemas.microsoft.com/office/drawing/2014/main" xmlns="" id="{032D8612-31EB-44CF-A1D0-14FD4C7054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2849524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12" name="Rectangle 101">
              <a:extLst>
                <a:ext uri="{FF2B5EF4-FFF2-40B4-BE49-F238E27FC236}">
                  <a16:creationId xmlns:a16="http://schemas.microsoft.com/office/drawing/2014/main" xmlns="" id="{F19A4A0F-1B59-4DB0-9764-D10936E9877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Rectangle 102">
              <a:extLst>
                <a:ext uri="{FF2B5EF4-FFF2-40B4-BE49-F238E27FC236}">
                  <a16:creationId xmlns:a16="http://schemas.microsoft.com/office/drawing/2014/main" xmlns="" id="{F399A70F-F8CD-4992-9EF5-6CF15472E73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Rectangle 103">
              <a:extLst>
                <a:ext uri="{FF2B5EF4-FFF2-40B4-BE49-F238E27FC236}">
                  <a16:creationId xmlns:a16="http://schemas.microsoft.com/office/drawing/2014/main" xmlns="" id="{48F4FEDC-6D80-458C-A665-075D9B9500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5" name="Rectangle 105">
            <a:extLst>
              <a:ext uri="{FF2B5EF4-FFF2-40B4-BE49-F238E27FC236}">
                <a16:creationId xmlns:a16="http://schemas.microsoft.com/office/drawing/2014/main" xmlns="" id="{19C9EAEA-39D0-4B0E-A0EB-51E7B26740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685810" y="679732"/>
            <a:ext cx="6009366" cy="542388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ymbol zastępczy zawartości 4" descr="Obraz zawierający tekst&#10;&#10;Opis wygenerowany automatycznie">
            <a:extLst>
              <a:ext uri="{FF2B5EF4-FFF2-40B4-BE49-F238E27FC236}">
                <a16:creationId xmlns:a16="http://schemas.microsoft.com/office/drawing/2014/main" xmlns="" id="{0D132782-323C-4DE2-BFDE-D090A6F61F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48" r="-1" b="9224"/>
          <a:stretch/>
        </p:blipFill>
        <p:spPr>
          <a:xfrm>
            <a:off x="5922492" y="943574"/>
            <a:ext cx="5536001" cy="48961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FF0000"/>
            </a:outerShdw>
          </a:effectLst>
        </p:spPr>
      </p:pic>
      <p:sp>
        <p:nvSpPr>
          <p:cNvPr id="116" name="Rectangle 107">
            <a:extLst>
              <a:ext uri="{FF2B5EF4-FFF2-40B4-BE49-F238E27FC236}">
                <a16:creationId xmlns:a16="http://schemas.microsoft.com/office/drawing/2014/main" xmlns="" id="{3873B707-463F-40B0-8227-E8CC6C67EB2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5687568" y="6355073"/>
            <a:ext cx="6007608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697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3" name="Rectangle 121">
            <a:extLst>
              <a:ext uri="{FF2B5EF4-FFF2-40B4-BE49-F238E27FC236}">
                <a16:creationId xmlns:a16="http://schemas.microsoft.com/office/drawing/2014/main" xmlns="" id="{50CEED20-A22C-4FC3-BC0E-F4FE53FDEB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xmlns="" id="{7B516624-7C1F-42FE-8993-EE2C2A5E8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1184" y="2247020"/>
            <a:ext cx="5490243" cy="2363324"/>
          </a:xfrm>
          <a:prstGeom prst="ellipse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 sz="2200" b="1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II </a:t>
            </a:r>
            <a:r>
              <a:rPr lang="en-US" sz="2200" b="1" kern="1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miejsce</a:t>
            </a:r>
            <a:r>
              <a:rPr lang="en-US" sz="2200" b="1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Jakub </a:t>
            </a:r>
            <a:r>
              <a:rPr lang="en-US" sz="2200" b="1" kern="1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Gibas</a:t>
            </a:r>
            <a:r>
              <a:rPr lang="en-US" sz="2000" b="1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000" b="1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000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Centrum </a:t>
            </a:r>
            <a:r>
              <a:rPr lang="en-US" sz="2000" kern="1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Kształcenia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kern="1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Zawodowego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 </a:t>
            </a:r>
            <a:r>
              <a:rPr lang="en-US" sz="2000" kern="1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Ustawicznego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w </a:t>
            </a:r>
            <a:r>
              <a:rPr lang="en-US" sz="2000" kern="1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Wyrzysku</a:t>
            </a:r>
            <a:endParaRPr lang="en-US" sz="18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34" name="Group 123">
            <a:extLst>
              <a:ext uri="{FF2B5EF4-FFF2-40B4-BE49-F238E27FC236}">
                <a16:creationId xmlns:a16="http://schemas.microsoft.com/office/drawing/2014/main" xmlns="" id="{032D8612-31EB-44CF-A1D0-14FD4C7054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2849524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135" name="Rectangle 124">
              <a:extLst>
                <a:ext uri="{FF2B5EF4-FFF2-40B4-BE49-F238E27FC236}">
                  <a16:creationId xmlns:a16="http://schemas.microsoft.com/office/drawing/2014/main" xmlns="" id="{F19A4A0F-1B59-4DB0-9764-D10936E9877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6" name="Rectangle 125">
              <a:extLst>
                <a:ext uri="{FF2B5EF4-FFF2-40B4-BE49-F238E27FC236}">
                  <a16:creationId xmlns:a16="http://schemas.microsoft.com/office/drawing/2014/main" xmlns="" id="{F399A70F-F8CD-4992-9EF5-6CF15472E73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7" name="Rectangle 126">
              <a:extLst>
                <a:ext uri="{FF2B5EF4-FFF2-40B4-BE49-F238E27FC236}">
                  <a16:creationId xmlns:a16="http://schemas.microsoft.com/office/drawing/2014/main" xmlns="" id="{48F4FEDC-6D80-458C-A665-075D9B9500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8" name="Rectangle 128">
            <a:extLst>
              <a:ext uri="{FF2B5EF4-FFF2-40B4-BE49-F238E27FC236}">
                <a16:creationId xmlns:a16="http://schemas.microsoft.com/office/drawing/2014/main" xmlns="" id="{19C9EAEA-39D0-4B0E-A0EB-51E7B26740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685810" y="679732"/>
            <a:ext cx="6009366" cy="542388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Symbol zastępczy zawartości 8">
            <a:extLst>
              <a:ext uri="{FF2B5EF4-FFF2-40B4-BE49-F238E27FC236}">
                <a16:creationId xmlns:a16="http://schemas.microsoft.com/office/drawing/2014/main" xmlns="" id="{977A32E1-22A5-4441-8F08-CC1ED070AFC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62" r="24616" b="-1"/>
          <a:stretch/>
        </p:blipFill>
        <p:spPr>
          <a:xfrm>
            <a:off x="6149210" y="928201"/>
            <a:ext cx="5082565" cy="49269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FF0000"/>
            </a:outerShdw>
          </a:effectLst>
        </p:spPr>
      </p:pic>
      <p:sp>
        <p:nvSpPr>
          <p:cNvPr id="139" name="Rectangle 130">
            <a:extLst>
              <a:ext uri="{FF2B5EF4-FFF2-40B4-BE49-F238E27FC236}">
                <a16:creationId xmlns:a16="http://schemas.microsoft.com/office/drawing/2014/main" xmlns="" id="{3873B707-463F-40B0-8227-E8CC6C67EB2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5687568" y="6355073"/>
            <a:ext cx="6007608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368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5" name="Rectangle 63">
            <a:extLst>
              <a:ext uri="{FF2B5EF4-FFF2-40B4-BE49-F238E27FC236}">
                <a16:creationId xmlns:a16="http://schemas.microsoft.com/office/drawing/2014/main" xmlns="" id="{50CEED20-A22C-4FC3-BC0E-F4FE53FDEB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xmlns="" id="{785A0AF2-A83E-4D35-8547-22C247103E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8712" y="2572645"/>
            <a:ext cx="4571998" cy="250616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 b="1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III </a:t>
            </a:r>
            <a:r>
              <a:rPr lang="en-US" sz="2200" b="1" kern="1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miejsce</a:t>
            </a:r>
            <a:r>
              <a:rPr lang="en-US" sz="2200" b="1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Nikola </a:t>
            </a:r>
            <a:r>
              <a:rPr lang="en-US" sz="2200" b="1" kern="1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Jakobsche</a:t>
            </a:r>
            <a:r>
              <a:rPr lang="pl-PL" sz="2200" b="1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2200" b="1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200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200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kern="1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Zespół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kern="1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Szkół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kern="1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Technicznych</a:t>
            </a:r>
            <a:r>
              <a:rPr lang="en-US" sz="2000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w Pile</a:t>
            </a:r>
            <a:br>
              <a:rPr lang="en-US" sz="2000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sz="2000" kern="1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76" name="Group 65">
            <a:extLst>
              <a:ext uri="{FF2B5EF4-FFF2-40B4-BE49-F238E27FC236}">
                <a16:creationId xmlns:a16="http://schemas.microsoft.com/office/drawing/2014/main" xmlns="" id="{032D8612-31EB-44CF-A1D0-14FD4C7054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2849524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77" name="Rectangle 66">
              <a:extLst>
                <a:ext uri="{FF2B5EF4-FFF2-40B4-BE49-F238E27FC236}">
                  <a16:creationId xmlns:a16="http://schemas.microsoft.com/office/drawing/2014/main" xmlns="" id="{F19A4A0F-1B59-4DB0-9764-D10936E9877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8" name="Rectangle 67">
              <a:extLst>
                <a:ext uri="{FF2B5EF4-FFF2-40B4-BE49-F238E27FC236}">
                  <a16:creationId xmlns:a16="http://schemas.microsoft.com/office/drawing/2014/main" xmlns="" id="{F399A70F-F8CD-4992-9EF5-6CF15472E73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9" name="Rectangle 68">
              <a:extLst>
                <a:ext uri="{FF2B5EF4-FFF2-40B4-BE49-F238E27FC236}">
                  <a16:creationId xmlns:a16="http://schemas.microsoft.com/office/drawing/2014/main" xmlns="" id="{48F4FEDC-6D80-458C-A665-075D9B9500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0" name="Rectangle 70">
            <a:extLst>
              <a:ext uri="{FF2B5EF4-FFF2-40B4-BE49-F238E27FC236}">
                <a16:creationId xmlns:a16="http://schemas.microsoft.com/office/drawing/2014/main" xmlns="" id="{19C9EAEA-39D0-4B0E-A0EB-51E7B26740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685810" y="679732"/>
            <a:ext cx="6009366" cy="542388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xmlns="" id="{F41F220F-4692-46C5-859B-6F74D2ADC81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2425"/>
          <a:stretch/>
        </p:blipFill>
        <p:spPr>
          <a:xfrm>
            <a:off x="6165772" y="928201"/>
            <a:ext cx="5049440" cy="49269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FF0000"/>
            </a:outerShdw>
          </a:effectLst>
        </p:spPr>
      </p:pic>
      <p:sp>
        <p:nvSpPr>
          <p:cNvPr id="81" name="Rectangle 72">
            <a:extLst>
              <a:ext uri="{FF2B5EF4-FFF2-40B4-BE49-F238E27FC236}">
                <a16:creationId xmlns:a16="http://schemas.microsoft.com/office/drawing/2014/main" xmlns="" id="{3873B707-463F-40B0-8227-E8CC6C67EB2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5687568" y="6355073"/>
            <a:ext cx="6007608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997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3" name="Rectangle 92">
            <a:extLst>
              <a:ext uri="{FF2B5EF4-FFF2-40B4-BE49-F238E27FC236}">
                <a16:creationId xmlns:a16="http://schemas.microsoft.com/office/drawing/2014/main" xmlns="" id="{50CEED20-A22C-4FC3-BC0E-F4FE53FDEB9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xmlns="" id="{4AAF3BA3-DADB-4B07-9FC6-07C3BC3EA3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1097" y="2465211"/>
            <a:ext cx="4571999" cy="2387600"/>
          </a:xfrm>
        </p:spPr>
        <p:txBody>
          <a:bodyPr vert="horz" lIns="91440" tIns="45720" rIns="91440" bIns="45720" rtlCol="0" anchor="t"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en-US" sz="2400" b="1" kern="1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Wyróżnienie</a:t>
            </a:r>
            <a:r>
              <a:rPr lang="en-US" sz="2400" b="1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Szymon </a:t>
            </a:r>
            <a:r>
              <a:rPr lang="en-US" sz="2400" b="1" kern="1200" dirty="0" err="1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Izydor</a:t>
            </a:r>
            <a:r>
              <a:rPr lang="pl-PL" sz="2200" b="1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2200" b="1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000" b="1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2000" b="1" kern="12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pl-PL" sz="2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Zespół Szkół Budowlanych w Pile</a:t>
            </a: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br>
              <a:rPr lang="pl-PL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r>
              <a:rPr lang="en-US" sz="5000" b="1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  <a:t/>
            </a:r>
            <a:br>
              <a:rPr lang="en-US" sz="5000" b="1" kern="1200" dirty="0">
                <a:solidFill>
                  <a:schemeClr val="tx1"/>
                </a:solidFill>
                <a:effectLst/>
                <a:latin typeface="+mj-lt"/>
                <a:ea typeface="+mj-ea"/>
                <a:cs typeface="+mj-cs"/>
              </a:rPr>
            </a:br>
            <a:endParaRPr lang="en-US" sz="50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grpSp>
        <p:nvGrpSpPr>
          <p:cNvPr id="95" name="Group 94">
            <a:extLst>
              <a:ext uri="{FF2B5EF4-FFF2-40B4-BE49-F238E27FC236}">
                <a16:creationId xmlns:a16="http://schemas.microsoft.com/office/drawing/2014/main" xmlns="" id="{032D8612-31EB-44CF-A1D0-14FD4C7054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2849524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96" name="Rectangle 95">
              <a:extLst>
                <a:ext uri="{FF2B5EF4-FFF2-40B4-BE49-F238E27FC236}">
                  <a16:creationId xmlns:a16="http://schemas.microsoft.com/office/drawing/2014/main" xmlns="" id="{F19A4A0F-1B59-4DB0-9764-D10936E9877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Rectangle 96">
              <a:extLst>
                <a:ext uri="{FF2B5EF4-FFF2-40B4-BE49-F238E27FC236}">
                  <a16:creationId xmlns:a16="http://schemas.microsoft.com/office/drawing/2014/main" xmlns="" id="{F399A70F-F8CD-4992-9EF5-6CF15472E73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Rectangle 97">
              <a:extLst>
                <a:ext uri="{FF2B5EF4-FFF2-40B4-BE49-F238E27FC236}">
                  <a16:creationId xmlns:a16="http://schemas.microsoft.com/office/drawing/2014/main" xmlns="" id="{48F4FEDC-6D80-458C-A665-075D9B9500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0" name="Rectangle 99">
            <a:extLst>
              <a:ext uri="{FF2B5EF4-FFF2-40B4-BE49-F238E27FC236}">
                <a16:creationId xmlns:a16="http://schemas.microsoft.com/office/drawing/2014/main" xmlns="" id="{19C9EAEA-39D0-4B0E-A0EB-51E7B26740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685810" y="679732"/>
            <a:ext cx="6009366" cy="542388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Symbol zastępczy zawartości 10" descr="Obraz zawierający tekst, osoba, zewnętrzne, młode&#10;&#10;Opis wygenerowany automatycznie">
            <a:extLst>
              <a:ext uri="{FF2B5EF4-FFF2-40B4-BE49-F238E27FC236}">
                <a16:creationId xmlns:a16="http://schemas.microsoft.com/office/drawing/2014/main" xmlns="" id="{32C796A6-1404-40D6-912F-A4C49DE3316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65" r="4116" b="-2"/>
          <a:stretch/>
        </p:blipFill>
        <p:spPr>
          <a:xfrm>
            <a:off x="6195386" y="928201"/>
            <a:ext cx="4990213" cy="49269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FF0000"/>
            </a:outerShdw>
          </a:effectLst>
        </p:spPr>
      </p:pic>
      <p:sp>
        <p:nvSpPr>
          <p:cNvPr id="102" name="Rectangle 101">
            <a:extLst>
              <a:ext uri="{FF2B5EF4-FFF2-40B4-BE49-F238E27FC236}">
                <a16:creationId xmlns:a16="http://schemas.microsoft.com/office/drawing/2014/main" xmlns="" id="{3873B707-463F-40B0-8227-E8CC6C67EB2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5687568" y="6355073"/>
            <a:ext cx="6007608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955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xmlns="" id="{8CC66E84-2B42-463F-8329-75BA0D52127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xmlns="" id="{CFF8857B-2AC1-4C22-BF71-AB50BD6B2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0498" y="2826035"/>
            <a:ext cx="4036334" cy="23876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Olaf Kalka </a:t>
            </a:r>
            <a:r>
              <a:rPr lang="pl-PL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pl-PL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Zespół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Szkół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Techniczych</a:t>
            </a:r>
            <a:r>
              <a:rPr lang="pl-PL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w Pile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xmlns="" id="{032D8612-31EB-44CF-A1D0-14FD4C7054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GrpSpPr>
        <p:grpSpPr>
          <a:xfrm>
            <a:off x="0" y="3154317"/>
            <a:ext cx="731521" cy="673460"/>
            <a:chOff x="3940602" y="308034"/>
            <a:chExt cx="2116791" cy="3428999"/>
          </a:xfrm>
          <a:solidFill>
            <a:schemeClr val="accent4"/>
          </a:solidFill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xmlns="" id="{F19A4A0F-1B59-4DB0-9764-D10936E98770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3940602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xmlns="" id="{F399A70F-F8CD-4992-9EF5-6CF15472E73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4715626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xmlns="" id="{48F4FEDC-6D80-458C-A665-075D9B9500FD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xmlns="" val="1"/>
                </p:ext>
              </p:extLst>
            </p:nvPr>
          </p:nvSpPr>
          <p:spPr>
            <a:xfrm>
              <a:off x="5490650" y="308034"/>
              <a:ext cx="566743" cy="34289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1" name="Rectangle 40">
            <a:extLst>
              <a:ext uri="{FF2B5EF4-FFF2-40B4-BE49-F238E27FC236}">
                <a16:creationId xmlns:a16="http://schemas.microsoft.com/office/drawing/2014/main" xmlns="" id="{19C9EAEA-39D0-4B0E-A0EB-51E7B26740B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685810" y="679732"/>
            <a:ext cx="6009366" cy="542388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xmlns="" id="{750D4DCF-BBB1-468D-9F7C-1EADECC84EF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71" r="11589" b="-1"/>
          <a:stretch/>
        </p:blipFill>
        <p:spPr>
          <a:xfrm>
            <a:off x="5922492" y="928201"/>
            <a:ext cx="5536001" cy="49269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FF0000"/>
            </a:outerShdw>
          </a:effectLst>
        </p:spPr>
      </p:pic>
      <p:sp>
        <p:nvSpPr>
          <p:cNvPr id="43" name="Rectangle 42">
            <a:extLst>
              <a:ext uri="{FF2B5EF4-FFF2-40B4-BE49-F238E27FC236}">
                <a16:creationId xmlns:a16="http://schemas.microsoft.com/office/drawing/2014/main" xmlns="" id="{3873B707-463F-40B0-8227-E8CC6C67EB2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5687568" y="6355073"/>
            <a:ext cx="6007608" cy="4571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1581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prism isContent="1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</TotalTime>
  <Words>122</Words>
  <Application>Microsoft Office PowerPoint</Application>
  <PresentationFormat>Panoramiczny</PresentationFormat>
  <Paragraphs>23</Paragraphs>
  <Slides>14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7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14</vt:i4>
      </vt:variant>
    </vt:vector>
  </HeadingPairs>
  <TitlesOfParts>
    <vt:vector size="22" baseType="lpstr">
      <vt:lpstr>Arial</vt:lpstr>
      <vt:lpstr>Bodoni MT</vt:lpstr>
      <vt:lpstr>Calibri</vt:lpstr>
      <vt:lpstr>Calibri Light</vt:lpstr>
      <vt:lpstr>Consolas</vt:lpstr>
      <vt:lpstr>Symbol</vt:lpstr>
      <vt:lpstr>Times New Roman</vt:lpstr>
      <vt:lpstr>Motyw pakietu Office</vt:lpstr>
      <vt:lpstr>Wyniki konkursu  na logo  pt. Bezpieczne Walentynki 2022</vt:lpstr>
      <vt:lpstr>Zadania dla uczestników</vt:lpstr>
      <vt:lpstr>Cele konkursu </vt:lpstr>
      <vt:lpstr>Wyniki</vt:lpstr>
      <vt:lpstr> I miejsce – Paulina Jagła  Zespół Szkół Technicznych w Pile </vt:lpstr>
      <vt:lpstr>II miejsce – Jakub Gibas  Centrum Kształcenia Zawodowego i Ustawicznego w Wyrzysku</vt:lpstr>
      <vt:lpstr>III miejsce – Nikola Jakobsche  Zespół Szkół Technicznych w Pile </vt:lpstr>
      <vt:lpstr>Wyróżnienie – Szymon Izydor  Zespół Szkół Budowlanych w Pile    </vt:lpstr>
      <vt:lpstr>Olaf Kalka   Zespół Szkół Techniczych w Pile</vt:lpstr>
      <vt:lpstr>Wiktoria Wicik  Zespół Szkół Budowlanych w Pile</vt:lpstr>
      <vt:lpstr>Lilianna Westfal  Zespół Szkół Budowlanych  w Pile    </vt:lpstr>
      <vt:lpstr>Marta Kwade Centrum Kształcenia Zawodowego  i Ustawicznego w Wyrzysku </vt:lpstr>
      <vt:lpstr>Nicola Goszka  Zespół Szkół Budowlanych w Pile  </vt:lpstr>
      <vt:lpstr>Prezentacja programu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Wyniki konkursu  na logo pt.  Bezpieczne Walentynki 2022</dc:title>
  <dc:creator>Majda Cyryla</dc:creator>
  <cp:lastModifiedBy>Konto Microsoft</cp:lastModifiedBy>
  <cp:revision>36</cp:revision>
  <dcterms:created xsi:type="dcterms:W3CDTF">2022-02-16T12:34:10Z</dcterms:created>
  <dcterms:modified xsi:type="dcterms:W3CDTF">2022-02-17T13:23:02Z</dcterms:modified>
</cp:coreProperties>
</file>