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41" r:id="rId1"/>
  </p:sldMasterIdLst>
  <p:notesMasterIdLst>
    <p:notesMasterId r:id="rId41"/>
  </p:notesMasterIdLst>
  <p:sldIdLst>
    <p:sldId id="544" r:id="rId2"/>
    <p:sldId id="492" r:id="rId3"/>
    <p:sldId id="520" r:id="rId4"/>
    <p:sldId id="548" r:id="rId5"/>
    <p:sldId id="549" r:id="rId6"/>
    <p:sldId id="550" r:id="rId7"/>
    <p:sldId id="551" r:id="rId8"/>
    <p:sldId id="585" r:id="rId9"/>
    <p:sldId id="552" r:id="rId10"/>
    <p:sldId id="586" r:id="rId11"/>
    <p:sldId id="587" r:id="rId12"/>
    <p:sldId id="553" r:id="rId13"/>
    <p:sldId id="588" r:id="rId14"/>
    <p:sldId id="554" r:id="rId15"/>
    <p:sldId id="555" r:id="rId16"/>
    <p:sldId id="556" r:id="rId17"/>
    <p:sldId id="557" r:id="rId18"/>
    <p:sldId id="558" r:id="rId19"/>
    <p:sldId id="589" r:id="rId20"/>
    <p:sldId id="590" r:id="rId21"/>
    <p:sldId id="559" r:id="rId22"/>
    <p:sldId id="591" r:id="rId23"/>
    <p:sldId id="592" r:id="rId24"/>
    <p:sldId id="560" r:id="rId25"/>
    <p:sldId id="561" r:id="rId26"/>
    <p:sldId id="562" r:id="rId27"/>
    <p:sldId id="593" r:id="rId28"/>
    <p:sldId id="563" r:id="rId29"/>
    <p:sldId id="564" r:id="rId30"/>
    <p:sldId id="565" r:id="rId31"/>
    <p:sldId id="566" r:id="rId32"/>
    <p:sldId id="567" r:id="rId33"/>
    <p:sldId id="594" r:id="rId34"/>
    <p:sldId id="595" r:id="rId35"/>
    <p:sldId id="568" r:id="rId36"/>
    <p:sldId id="596" r:id="rId37"/>
    <p:sldId id="597" r:id="rId38"/>
    <p:sldId id="472" r:id="rId39"/>
    <p:sldId id="471" r:id="rId40"/>
  </p:sldIdLst>
  <p:sldSz cx="9144000" cy="6858000" type="screen4x3"/>
  <p:notesSz cx="7104063" cy="102346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E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Styl pośredni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8" d="100"/>
          <a:sy n="108" d="100"/>
        </p:scale>
        <p:origin x="-1704" y="-144"/>
      </p:cViewPr>
      <p:guideLst>
        <p:guide orient="horz" pos="2160"/>
        <p:guide pos="2880"/>
      </p:guideLst>
    </p:cSldViewPr>
  </p:slideViewPr>
  <p:notesTextViewPr>
    <p:cViewPr>
      <p:scale>
        <a:sx n="33" d="100"/>
        <a:sy n="33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EF09A5D0-96F2-48CB-BC55-BE44ACE6466C}" type="datetimeFigureOut">
              <a:rPr lang="pl-PL" smtClean="0"/>
              <a:pPr/>
              <a:t>2016-12-02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A551E89F-DB85-40D6-9250-145E54BD44B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0716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49" cy="4605576"/>
          </a:xfrm>
          <a:prstGeom prst="rect">
            <a:avLst/>
          </a:prstGeom>
          <a:noFill/>
          <a:ln>
            <a:noFill/>
          </a:ln>
        </p:spPr>
        <p:txBody>
          <a:bodyPr lIns="99059" tIns="49516" rIns="99059" bIns="49516" anchor="t" anchorCtr="0">
            <a:noAutofit/>
          </a:bodyPr>
          <a:lstStyle/>
          <a:p>
            <a:pPr>
              <a:buSzPct val="25000"/>
            </a:pPr>
            <a:endParaRPr sz="13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4023991" y="9721106"/>
            <a:ext cx="3078426" cy="511731"/>
          </a:xfrm>
          <a:prstGeom prst="rect">
            <a:avLst/>
          </a:prstGeom>
          <a:noFill/>
          <a:ln>
            <a:noFill/>
          </a:ln>
        </p:spPr>
        <p:txBody>
          <a:bodyPr lIns="99059" tIns="49516" rIns="99059" bIns="49516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pl-PL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1</a:t>
            </a:fld>
            <a:endParaRPr lang="pl-PL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7057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31937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1734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02281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8888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91977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21522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95920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43951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36652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190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72972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56951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54154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31312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11439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08574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14981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40299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24720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20586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4317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00044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23317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40749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95768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07405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9290655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54108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01621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7405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9250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6543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0015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1227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6959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5770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 rogami zaokrąglonymi po przekątnej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845262B1-9034-4446-96DA-AB081E135855}" type="datetime1">
              <a:rPr lang="pl-PL" smtClean="0"/>
              <a:t>2016-12-02</a:t>
            </a:fld>
            <a:endParaRPr lang="pl-PL"/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Symbol zastępczy stopki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CCB8BA-9A7F-4745-BAAF-634F02797926}" type="datetime1">
              <a:rPr lang="pl-PL" smtClean="0"/>
              <a:t>2016-12-02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370C48-9844-463C-BF92-9898AF26ADB5}" type="datetime1">
              <a:rPr lang="pl-PL" smtClean="0"/>
              <a:t>2016-12-02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514EC91-0C6A-4C0F-8F59-FBC4E44C071D}" type="datetime1">
              <a:rPr lang="pl-PL" altLang="pl-PL" smtClean="0"/>
              <a:t>2016-12-02</a:t>
            </a:fld>
            <a:endParaRPr lang="pl-PL" altLang="pl-PL"/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l-PL" alt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DFBDD2E-0A89-4F6F-B71E-D6B8232A8557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8113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79CE715-773A-4645-91E5-A19CF24039F8}" type="datetime1">
              <a:rPr lang="pl-PL" smtClean="0"/>
              <a:t>2016-12-02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91A2DF66-CC3E-4345-A033-8889B00AD358}" type="datetime1">
              <a:rPr lang="pl-PL" smtClean="0"/>
              <a:t>2016-12-02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C97BA0A-2E53-42F0-91C2-72C51273766E}" type="datetime1">
              <a:rPr lang="pl-PL" smtClean="0"/>
              <a:t>2016-12-02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84EEDA6-7455-460B-A7C5-B64500075FA9}" type="datetime1">
              <a:rPr lang="pl-PL" smtClean="0"/>
              <a:t>2016-12-02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DBB8D18-35FF-4199-9397-FAD64E71CB21}" type="datetime1">
              <a:rPr lang="pl-PL" smtClean="0"/>
              <a:t>2016-12-02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A7E76A0-DA6A-455D-B3B7-2BFE7DC48108}" type="datetime1">
              <a:rPr lang="pl-PL" smtClean="0"/>
              <a:t>2016-12-02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9" name="Symbol zastępczy daty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F3D9E40C-A826-44D2-AAAA-1FA3CD1B0891}" type="datetime1">
              <a:rPr lang="pl-PL" smtClean="0"/>
              <a:t>2016-12-02</a:t>
            </a:fld>
            <a:endParaRPr lang="pl-PL"/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pl-PL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Kliknij ikonę, aby dodać obraz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6BD04E77-D390-4F8D-BB20-1A715EC0E04D}" type="datetime1">
              <a:rPr lang="pl-PL" smtClean="0"/>
              <a:t>2016-12-02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 rogami zaokrąglonymi po przekątnej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6616A705-3644-404D-A38B-2FDD57A42C3E}" type="datetime1">
              <a:rPr lang="pl-PL" smtClean="0"/>
              <a:t>2016-12-02</a:t>
            </a:fld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4E95344C-304B-466D-A3FF-655A3294CEC8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</p:sldLayoutIdLst>
  <p:hf hdr="0" ft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ctrTitle"/>
          </p:nvPr>
        </p:nvSpPr>
        <p:spPr>
          <a:xfrm>
            <a:off x="17883" y="2492896"/>
            <a:ext cx="9144000" cy="1080120"/>
          </a:xfrm>
          <a:prstGeom prst="rect">
            <a:avLst/>
          </a:prstGeom>
          <a:noFill/>
          <a:ln>
            <a:noFill/>
          </a:ln>
        </p:spPr>
        <p:txBody>
          <a:bodyPr lIns="91425" tIns="0" rIns="45700" bIns="0" anchor="ctr" anchorCtr="0">
            <a:noAutofit/>
          </a:bodyPr>
          <a:lstStyle/>
          <a:p>
            <a:pPr lvl="0" algn="ctr">
              <a:spcBef>
                <a:spcPts val="0"/>
              </a:spcBef>
              <a:buClr>
                <a:srgbClr val="FFC700"/>
              </a:buClr>
              <a:buSzPct val="25000"/>
            </a:pPr>
            <a:r>
              <a:rPr lang="pl-PL" sz="2880" b="1" i="0" u="none" strike="noStrike" cap="none" dirty="0">
                <a:solidFill>
                  <a:srgbClr val="FFC700"/>
                </a:solidFill>
                <a:latin typeface="Arial Black"/>
                <a:ea typeface="Arial Black"/>
                <a:cs typeface="Arial Black"/>
                <a:sym typeface="Arial Black"/>
              </a:rPr>
              <a:t>TEMAT </a:t>
            </a:r>
            <a:r>
              <a:rPr lang="pl-PL" sz="2880" dirty="0" smtClean="0">
                <a:latin typeface="Arial Black"/>
                <a:ea typeface="Arial Black"/>
                <a:cs typeface="Arial Black"/>
                <a:sym typeface="Arial Black"/>
              </a:rPr>
              <a:t>28</a:t>
            </a:r>
            <a:r>
              <a:rPr lang="pl-PL" sz="2880" b="1" i="0" u="none" strike="noStrike" cap="none" dirty="0" smtClean="0">
                <a:solidFill>
                  <a:srgbClr val="FFC700"/>
                </a:solidFill>
                <a:latin typeface="Arial Black"/>
                <a:ea typeface="Arial Black"/>
                <a:cs typeface="Arial Black"/>
                <a:sym typeface="Arial Black"/>
              </a:rPr>
              <a:t>: </a:t>
            </a:r>
            <a:r>
              <a:rPr lang="pl-PL" sz="2880" b="1" i="0" u="none" strike="noStrike" cap="none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l-PL" sz="2880" b="1" i="0" u="none" strike="noStrike" cap="none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altLang="pl-PL" sz="2800" dirty="0">
                <a:latin typeface="Arial" panose="020B0604020202020204" pitchFamily="34" charset="0"/>
              </a:rPr>
              <a:t>Metody uwalniania osób poszkodowanych </a:t>
            </a:r>
            <a:r>
              <a:rPr lang="pl-PL" altLang="pl-PL" sz="2800" dirty="0" smtClean="0">
                <a:latin typeface="Arial" panose="020B0604020202020204" pitchFamily="34" charset="0"/>
              </a:rPr>
              <a:t/>
            </a:r>
            <a:br>
              <a:rPr lang="pl-PL" altLang="pl-PL" sz="2800" dirty="0" smtClean="0">
                <a:latin typeface="Arial" panose="020B0604020202020204" pitchFamily="34" charset="0"/>
              </a:rPr>
            </a:br>
            <a:r>
              <a:rPr lang="pl-PL" altLang="pl-PL" sz="2800" dirty="0" smtClean="0">
                <a:latin typeface="Arial" panose="020B0604020202020204" pitchFamily="34" charset="0"/>
              </a:rPr>
              <a:t>z </a:t>
            </a:r>
            <a:r>
              <a:rPr lang="pl-PL" altLang="pl-PL" sz="2800" dirty="0">
                <a:latin typeface="Arial" panose="020B0604020202020204" pitchFamily="34" charset="0"/>
              </a:rPr>
              <a:t>samochodów osobowych, ciężarowych </a:t>
            </a:r>
            <a:r>
              <a:rPr lang="pl-PL" altLang="pl-PL" sz="2800" dirty="0" smtClean="0">
                <a:latin typeface="Arial" panose="020B0604020202020204" pitchFamily="34" charset="0"/>
              </a:rPr>
              <a:t/>
            </a:r>
            <a:br>
              <a:rPr lang="pl-PL" altLang="pl-PL" sz="2800" dirty="0" smtClean="0">
                <a:latin typeface="Arial" panose="020B0604020202020204" pitchFamily="34" charset="0"/>
              </a:rPr>
            </a:br>
            <a:r>
              <a:rPr lang="pl-PL" altLang="pl-PL" sz="2800" dirty="0" smtClean="0">
                <a:latin typeface="Arial" panose="020B0604020202020204" pitchFamily="34" charset="0"/>
              </a:rPr>
              <a:t>oraz </a:t>
            </a:r>
            <a:r>
              <a:rPr lang="pl-PL" altLang="pl-PL" sz="2800" dirty="0">
                <a:latin typeface="Arial" panose="020B0604020202020204" pitchFamily="34" charset="0"/>
              </a:rPr>
              <a:t>autobusów</a:t>
            </a:r>
            <a:endParaRPr lang="pl-PL" sz="288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Shape 120"/>
          <p:cNvSpPr txBox="1"/>
          <p:nvPr/>
        </p:nvSpPr>
        <p:spPr>
          <a:xfrm>
            <a:off x="2025948" y="404768"/>
            <a:ext cx="6984776" cy="936103"/>
          </a:xfrm>
          <a:prstGeom prst="rect">
            <a:avLst/>
          </a:prstGeom>
          <a:noFill/>
          <a:ln>
            <a:noFill/>
          </a:ln>
        </p:spPr>
        <p:txBody>
          <a:bodyPr lIns="91425" tIns="0" rIns="4570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3330" b="1" i="0" u="none" strike="noStrike" cap="none" dirty="0" smtClean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>    SZKOLENIE  </a:t>
            </a:r>
            <a:r>
              <a:rPr lang="pl-PL" sz="3330" b="1" dirty="0" smtClean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>PODSTAWOWE</a:t>
            </a:r>
            <a:r>
              <a:rPr lang="pl-PL" sz="3330" b="1" i="0" u="none" strike="noStrike" cap="none" dirty="0" smtClean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pl-PL" sz="3330" b="1" i="0" u="none" strike="noStrike" cap="none" dirty="0" smtClean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3330" b="1" i="0" u="none" strike="noStrike" cap="none" dirty="0" smtClean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>STRAŻAKÓW RATOWNIKÓW OSP</a:t>
            </a:r>
            <a:endParaRPr lang="pl-PL" sz="333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Podtytuł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139800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10" name="Symbol zastępczy zawartości 1"/>
          <p:cNvSpPr>
            <a:spLocks noGrp="1"/>
          </p:cNvSpPr>
          <p:nvPr>
            <p:ph sz="half" idx="1"/>
          </p:nvPr>
        </p:nvSpPr>
        <p:spPr>
          <a:xfrm>
            <a:off x="282439" y="1435747"/>
            <a:ext cx="8546609" cy="1590905"/>
          </a:xfrm>
        </p:spPr>
        <p:txBody>
          <a:bodyPr>
            <a:noAutofit/>
          </a:bodyPr>
          <a:lstStyle/>
          <a:p>
            <a:r>
              <a:rPr lang="pl-PL" altLang="pl-PL" sz="2800" dirty="0">
                <a:latin typeface="Arial" panose="020B0604020202020204" pitchFamily="34" charset="0"/>
              </a:rPr>
              <a:t>Wkładamy rozpieracz w </a:t>
            </a:r>
            <a:r>
              <a:rPr lang="pl-PL" altLang="pl-PL" sz="2800" dirty="0" smtClean="0">
                <a:latin typeface="Arial" panose="020B0604020202020204" pitchFamily="34" charset="0"/>
              </a:rPr>
              <a:t>szparę;</a:t>
            </a:r>
            <a:endParaRPr lang="pl-PL" altLang="pl-PL" sz="1800" dirty="0">
              <a:latin typeface="Arial" panose="020B0604020202020204" pitchFamily="34" charset="0"/>
            </a:endParaRPr>
          </a:p>
          <a:p>
            <a:r>
              <a:rPr lang="pl-PL" altLang="pl-PL" sz="2800" dirty="0">
                <a:latin typeface="Arial" panose="020B0604020202020204" pitchFamily="34" charset="0"/>
              </a:rPr>
              <a:t>Rozpieramy do momentu wyrwania drzwi z bolca </a:t>
            </a:r>
            <a:r>
              <a:rPr lang="pl-PL" altLang="pl-PL" sz="2800" dirty="0" smtClean="0">
                <a:latin typeface="Arial" panose="020B0604020202020204" pitchFamily="34" charset="0"/>
              </a:rPr>
              <a:t>zamka;</a:t>
            </a:r>
            <a:endParaRPr lang="pl-PL" altLang="pl-PL" sz="2800" dirty="0">
              <a:latin typeface="Arial" panose="020B0604020202020204" pitchFamily="34" charset="0"/>
            </a:endParaRPr>
          </a:p>
          <a:p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 descr="IMG_056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873450"/>
            <a:ext cx="6057287" cy="386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36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10" name="Symbol zastępczy zawartości 1"/>
          <p:cNvSpPr>
            <a:spLocks noGrp="1"/>
          </p:cNvSpPr>
          <p:nvPr>
            <p:ph sz="half" idx="1"/>
          </p:nvPr>
        </p:nvSpPr>
        <p:spPr>
          <a:xfrm>
            <a:off x="1475656" y="1435747"/>
            <a:ext cx="7353392" cy="159090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pl-PL" altLang="pl-PL" sz="2800" dirty="0">
                <a:latin typeface="Arial" panose="020B0604020202020204" pitchFamily="34" charset="0"/>
              </a:rPr>
              <a:t>Otwieramy drzwi na </a:t>
            </a:r>
            <a:r>
              <a:rPr lang="pl-PL" altLang="pl-PL" sz="2800" dirty="0" smtClean="0">
                <a:latin typeface="Arial" panose="020B0604020202020204" pitchFamily="34" charset="0"/>
              </a:rPr>
              <a:t>zewnątrz;</a:t>
            </a:r>
            <a:endParaRPr lang="pl-PL" altLang="pl-PL" sz="1800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pl-PL" altLang="pl-PL" sz="2800" dirty="0">
                <a:latin typeface="Arial" panose="020B0604020202020204" pitchFamily="34" charset="0"/>
              </a:rPr>
              <a:t>Odcinamy lub zabezpieczamy linką</a:t>
            </a: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6" descr="IMG_05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681" y="2348880"/>
            <a:ext cx="6788665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51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10" name="Symbol zastępczy zawartości 1"/>
          <p:cNvSpPr>
            <a:spLocks noGrp="1"/>
          </p:cNvSpPr>
          <p:nvPr>
            <p:ph sz="half" idx="1"/>
          </p:nvPr>
        </p:nvSpPr>
        <p:spPr>
          <a:xfrm>
            <a:off x="282438" y="1630160"/>
            <a:ext cx="8754057" cy="187084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pl-PL" altLang="pl-PL" sz="2800" dirty="0" smtClean="0">
                <a:latin typeface="Arial" panose="020B0604020202020204" pitchFamily="34" charset="0"/>
              </a:rPr>
              <a:t>Usuwamy </a:t>
            </a:r>
            <a:r>
              <a:rPr lang="pl-PL" altLang="pl-PL" sz="2800" dirty="0">
                <a:latin typeface="Arial" panose="020B0604020202020204" pitchFamily="34" charset="0"/>
              </a:rPr>
              <a:t>drzwi przednie.</a:t>
            </a:r>
          </a:p>
          <a:p>
            <a:pPr>
              <a:lnSpc>
                <a:spcPct val="80000"/>
              </a:lnSpc>
            </a:pPr>
            <a:endParaRPr lang="pl-PL" altLang="pl-PL" sz="1800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pl-PL" altLang="pl-PL" sz="2800" dirty="0">
                <a:latin typeface="Arial" panose="020B0604020202020204" pitchFamily="34" charset="0"/>
              </a:rPr>
              <a:t>Jeden ratownik trzyma drzwi tylnie, drugi obcina nożycami słupek B przy dachu i progu</a:t>
            </a:r>
            <a:r>
              <a:rPr lang="pl-PL" altLang="pl-PL" sz="2800" dirty="0" smtClean="0">
                <a:latin typeface="Arial" panose="020B0604020202020204" pitchFamily="34" charset="0"/>
              </a:rPr>
              <a:t>.</a:t>
            </a: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IMG_056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422" y="3118520"/>
            <a:ext cx="5787923" cy="362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83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10" name="Symbol zastępczy zawartości 1"/>
          <p:cNvSpPr>
            <a:spLocks noGrp="1"/>
          </p:cNvSpPr>
          <p:nvPr>
            <p:ph sz="half" idx="1"/>
          </p:nvPr>
        </p:nvSpPr>
        <p:spPr>
          <a:xfrm>
            <a:off x="282438" y="1630160"/>
            <a:ext cx="8754057" cy="187084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altLang="pl-PL" sz="2800" dirty="0">
                <a:latin typeface="Arial" panose="020B0604020202020204" pitchFamily="34" charset="0"/>
              </a:rPr>
              <a:t>Ewakuacja przez usunięty bok nadwozia.</a:t>
            </a:r>
          </a:p>
        </p:txBody>
      </p:sp>
      <p:pic>
        <p:nvPicPr>
          <p:cNvPr id="8" name="Picture 4" descr="IMG_05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011" y="2348880"/>
            <a:ext cx="6703392" cy="4065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66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10" name="Symbol zastępczy zawartości 1"/>
          <p:cNvSpPr>
            <a:spLocks noGrp="1"/>
          </p:cNvSpPr>
          <p:nvPr>
            <p:ph sz="half" idx="1"/>
          </p:nvPr>
        </p:nvSpPr>
        <p:spPr>
          <a:xfrm>
            <a:off x="107504" y="1844824"/>
            <a:ext cx="4427694" cy="4921068"/>
          </a:xfrm>
        </p:spPr>
        <p:txBody>
          <a:bodyPr>
            <a:normAutofit lnSpcReduction="10000"/>
          </a:bodyPr>
          <a:lstStyle/>
          <a:p>
            <a:r>
              <a:rPr lang="pl-PL" altLang="pl-PL" dirty="0">
                <a:latin typeface="Arial" panose="020B0604020202020204" pitchFamily="34" charset="0"/>
              </a:rPr>
              <a:t>Całkowite odcięcie </a:t>
            </a:r>
            <a:r>
              <a:rPr lang="pl-PL" altLang="pl-PL" dirty="0" smtClean="0">
                <a:latin typeface="Arial" panose="020B0604020202020204" pitchFamily="34" charset="0"/>
              </a:rPr>
              <a:t>dachu;</a:t>
            </a:r>
            <a:endParaRPr lang="pl-PL" altLang="pl-PL" sz="2000" dirty="0">
              <a:latin typeface="Arial" panose="020B0604020202020204" pitchFamily="34" charset="0"/>
            </a:endParaRPr>
          </a:p>
          <a:p>
            <a:r>
              <a:rPr lang="pl-PL" altLang="pl-PL" dirty="0">
                <a:latin typeface="Arial" panose="020B0604020202020204" pitchFamily="34" charset="0"/>
              </a:rPr>
              <a:t>Odgięcie dachu do </a:t>
            </a:r>
            <a:r>
              <a:rPr lang="pl-PL" altLang="pl-PL" dirty="0" smtClean="0">
                <a:latin typeface="Arial" panose="020B0604020202020204" pitchFamily="34" charset="0"/>
              </a:rPr>
              <a:t>przodu;</a:t>
            </a:r>
            <a:endParaRPr lang="pl-PL" altLang="pl-PL" sz="2000" dirty="0">
              <a:latin typeface="Arial" panose="020B0604020202020204" pitchFamily="34" charset="0"/>
            </a:endParaRPr>
          </a:p>
          <a:p>
            <a:r>
              <a:rPr lang="pl-PL" altLang="pl-PL" dirty="0">
                <a:latin typeface="Arial" panose="020B0604020202020204" pitchFamily="34" charset="0"/>
              </a:rPr>
              <a:t>Odgięcie dachu do </a:t>
            </a:r>
            <a:r>
              <a:rPr lang="pl-PL" altLang="pl-PL" dirty="0" smtClean="0">
                <a:latin typeface="Arial" panose="020B0604020202020204" pitchFamily="34" charset="0"/>
              </a:rPr>
              <a:t>tyłu;</a:t>
            </a:r>
            <a:endParaRPr lang="pl-PL" altLang="pl-PL" sz="2000" dirty="0">
              <a:latin typeface="Arial" panose="020B0604020202020204" pitchFamily="34" charset="0"/>
            </a:endParaRPr>
          </a:p>
          <a:p>
            <a:r>
              <a:rPr lang="pl-PL" altLang="pl-PL" dirty="0">
                <a:latin typeface="Arial" panose="020B0604020202020204" pitchFamily="34" charset="0"/>
              </a:rPr>
              <a:t>Odgięcie części </a:t>
            </a:r>
            <a:r>
              <a:rPr lang="pl-PL" altLang="pl-PL" dirty="0" smtClean="0">
                <a:latin typeface="Arial" panose="020B0604020202020204" pitchFamily="34" charset="0"/>
              </a:rPr>
              <a:t>dachu;</a:t>
            </a:r>
            <a:endParaRPr lang="pl-PL" altLang="pl-PL" sz="2000" dirty="0">
              <a:latin typeface="Arial" panose="020B0604020202020204" pitchFamily="34" charset="0"/>
            </a:endParaRPr>
          </a:p>
          <a:p>
            <a:r>
              <a:rPr lang="pl-PL" altLang="pl-PL" dirty="0">
                <a:latin typeface="Arial" panose="020B0604020202020204" pitchFamily="34" charset="0"/>
              </a:rPr>
              <a:t>Odgięcie dachu na bok.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IMG_05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2125254"/>
            <a:ext cx="4502966" cy="359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6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pic>
        <p:nvPicPr>
          <p:cNvPr id="8" name="Picture 4" descr="otwierDachu_nab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06" y="1565997"/>
            <a:ext cx="7928830" cy="522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63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pic>
        <p:nvPicPr>
          <p:cNvPr id="7" name="Picture 4" descr="IMG_05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8840"/>
            <a:ext cx="7380312" cy="47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86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959634" y="980728"/>
            <a:ext cx="6912768" cy="792088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dirty="0">
                <a:solidFill>
                  <a:srgbClr val="FF0000"/>
                </a:solidFill>
                <a:latin typeface="Arial" panose="020B0604020202020204" pitchFamily="34" charset="0"/>
              </a:rPr>
              <a:t>Zabezpieczenie odciętego dachu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pic>
        <p:nvPicPr>
          <p:cNvPr id="7" name="Picture 4" descr="IMG_059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8" t="2772" r="738" b="4362"/>
          <a:stretch/>
        </p:blipFill>
        <p:spPr bwMode="auto">
          <a:xfrm>
            <a:off x="556235" y="1916832"/>
            <a:ext cx="8003293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40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-900608" y="1263047"/>
            <a:ext cx="7488832" cy="1162745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dirty="0">
                <a:solidFill>
                  <a:srgbClr val="FF0000"/>
                </a:solidFill>
                <a:latin typeface="Arial" panose="020B0604020202020204" pitchFamily="34" charset="0"/>
              </a:rPr>
              <a:t>Unoszenie deski rozdzielczej</a:t>
            </a:r>
          </a:p>
        </p:txBody>
      </p:sp>
      <p:sp>
        <p:nvSpPr>
          <p:cNvPr id="10" name="Symbol zastępczy zawartości 1"/>
          <p:cNvSpPr>
            <a:spLocks noGrp="1"/>
          </p:cNvSpPr>
          <p:nvPr>
            <p:ph sz="half" idx="1"/>
          </p:nvPr>
        </p:nvSpPr>
        <p:spPr>
          <a:xfrm>
            <a:off x="467544" y="2564904"/>
            <a:ext cx="2771799" cy="4921068"/>
          </a:xfrm>
        </p:spPr>
        <p:txBody>
          <a:bodyPr>
            <a:normAutofit/>
          </a:bodyPr>
          <a:lstStyle/>
          <a:p>
            <a:r>
              <a:rPr lang="pl-PL" altLang="pl-PL" sz="2800" dirty="0">
                <a:latin typeface="Arial" panose="020B0604020202020204" pitchFamily="34" charset="0"/>
              </a:rPr>
              <a:t>Wykonujemy dwa głębokie nacięcia słupka A</a:t>
            </a:r>
            <a:r>
              <a:rPr lang="pl-PL" altLang="pl-PL" sz="2800" dirty="0" smtClean="0">
                <a:latin typeface="Arial" panose="020B0604020202020204" pitchFamily="34" charset="0"/>
              </a:rPr>
              <a:t>.</a:t>
            </a:r>
            <a:endParaRPr lang="pl-PL" altLang="pl-PL" sz="2800" dirty="0">
              <a:latin typeface="Arial" panose="020B0604020202020204" pitchFamily="34" charset="0"/>
            </a:endParaRPr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18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18789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pic>
        <p:nvPicPr>
          <p:cNvPr id="7" name="Picture 4" descr="IMG_058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60"/>
          <a:stretch/>
        </p:blipFill>
        <p:spPr bwMode="auto">
          <a:xfrm>
            <a:off x="3419871" y="2411682"/>
            <a:ext cx="5412163" cy="424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07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10" name="Symbol zastępczy zawartości 1"/>
          <p:cNvSpPr>
            <a:spLocks noGrp="1"/>
          </p:cNvSpPr>
          <p:nvPr>
            <p:ph sz="half" idx="1"/>
          </p:nvPr>
        </p:nvSpPr>
        <p:spPr>
          <a:xfrm>
            <a:off x="179512" y="2420888"/>
            <a:ext cx="2843807" cy="49210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altLang="pl-PL" sz="2400" dirty="0">
                <a:latin typeface="Arial" panose="020B0604020202020204" pitchFamily="34" charset="0"/>
              </a:rPr>
              <a:t>Rozpieraczem odchylamy naciętą część na zewnątrz. </a:t>
            </a:r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19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4" descr="IMG_058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81"/>
          <a:stretch/>
        </p:blipFill>
        <p:spPr bwMode="auto">
          <a:xfrm>
            <a:off x="3347864" y="2408988"/>
            <a:ext cx="5326743" cy="3961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-900608" y="1263047"/>
            <a:ext cx="7488832" cy="1162745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pl-PL" altLang="pl-PL" sz="2800" dirty="0" smtClean="0">
                <a:solidFill>
                  <a:srgbClr val="FF0000"/>
                </a:solidFill>
                <a:latin typeface="Arial" panose="020B0604020202020204" pitchFamily="34" charset="0"/>
              </a:rPr>
              <a:t>     Unoszenie deski rozdzielczej</a:t>
            </a:r>
            <a:endParaRPr lang="pl-PL" altLang="pl-PL"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79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250031"/>
            <a:ext cx="7128792" cy="874713"/>
          </a:xfrm>
        </p:spPr>
        <p:txBody>
          <a:bodyPr>
            <a:noAutofit/>
          </a:bodyPr>
          <a:lstStyle/>
          <a:p>
            <a:pPr algn="ctr"/>
            <a:r>
              <a:rPr lang="pl-PL" sz="3600" dirty="0" smtClean="0"/>
              <a:t>MATERIAŁ NAUCZANIA</a:t>
            </a:r>
            <a:endParaRPr lang="pl-PL" altLang="pl-PL" sz="3600" b="1" dirty="0"/>
          </a:p>
        </p:txBody>
      </p:sp>
      <p:sp>
        <p:nvSpPr>
          <p:cNvPr id="10" name="Symbol zastępczy zawartości 1"/>
          <p:cNvSpPr>
            <a:spLocks noGrp="1"/>
          </p:cNvSpPr>
          <p:nvPr>
            <p:ph sz="half" idx="1"/>
          </p:nvPr>
        </p:nvSpPr>
        <p:spPr>
          <a:xfrm>
            <a:off x="597391" y="1820300"/>
            <a:ext cx="8295089" cy="4633035"/>
          </a:xfrm>
        </p:spPr>
        <p:txBody>
          <a:bodyPr>
            <a:normAutofit/>
          </a:bodyPr>
          <a:lstStyle/>
          <a:p>
            <a:r>
              <a:rPr lang="pl-PL" dirty="0"/>
              <a:t>Sposoby torowania dostępu do osób poszkodowanych w wypadkach w zależności od typu </a:t>
            </a:r>
            <a:r>
              <a:rPr lang="pl-PL" dirty="0" smtClean="0"/>
              <a:t>pojazdu;</a:t>
            </a:r>
          </a:p>
          <a:p>
            <a:r>
              <a:rPr lang="pl-PL" dirty="0" smtClean="0"/>
              <a:t>Techniki </a:t>
            </a:r>
            <a:r>
              <a:rPr lang="pl-PL" dirty="0"/>
              <a:t>pracy sprzętem </a:t>
            </a:r>
            <a:r>
              <a:rPr lang="pl-PL" dirty="0" smtClean="0"/>
              <a:t>ratowniczym;</a:t>
            </a:r>
          </a:p>
          <a:p>
            <a:r>
              <a:rPr lang="pl-PL" dirty="0" smtClean="0"/>
              <a:t>Karty </a:t>
            </a:r>
            <a:r>
              <a:rPr lang="pl-PL" dirty="0"/>
              <a:t>ratownicze pojazdu.</a:t>
            </a:r>
          </a:p>
          <a:p>
            <a:endParaRPr lang="pl-PL" dirty="0"/>
          </a:p>
          <a:p>
            <a:endParaRPr lang="pl-PL" dirty="0" smtClean="0"/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41334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10" name="Symbol zastępczy zawartości 1"/>
          <p:cNvSpPr>
            <a:spLocks noGrp="1"/>
          </p:cNvSpPr>
          <p:nvPr>
            <p:ph sz="half" idx="1"/>
          </p:nvPr>
        </p:nvSpPr>
        <p:spPr>
          <a:xfrm>
            <a:off x="-19728" y="2420888"/>
            <a:ext cx="2915815" cy="49210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altLang="pl-PL" sz="2400" dirty="0">
                <a:latin typeface="Arial" panose="020B0604020202020204" pitchFamily="34" charset="0"/>
              </a:rPr>
              <a:t>W powstałą przestrzeń wkładamy końcówki rozpieracza opierając jedną z nich na </a:t>
            </a:r>
            <a:r>
              <a:rPr lang="pl-PL" altLang="pl-PL" sz="2400" dirty="0" smtClean="0">
                <a:latin typeface="Arial" panose="020B0604020202020204" pitchFamily="34" charset="0"/>
              </a:rPr>
              <a:t>progu;</a:t>
            </a:r>
            <a:endParaRPr lang="pl-PL" altLang="pl-PL" sz="2400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pl-PL" altLang="pl-PL" sz="2400" dirty="0">
                <a:latin typeface="Arial" panose="020B0604020202020204" pitchFamily="34" charset="0"/>
              </a:rPr>
              <a:t>Rozpoczynamy unoszenie deski w górę.</a:t>
            </a:r>
          </a:p>
        </p:txBody>
      </p:sp>
      <p:pic>
        <p:nvPicPr>
          <p:cNvPr id="9" name="Picture 4" descr="IMG_059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r="5028"/>
          <a:stretch/>
        </p:blipFill>
        <p:spPr bwMode="auto">
          <a:xfrm>
            <a:off x="3019116" y="2564904"/>
            <a:ext cx="5832648" cy="375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-900608" y="1263047"/>
            <a:ext cx="7488832" cy="1162745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pl-PL" altLang="pl-PL" sz="2800" dirty="0" smtClean="0">
                <a:solidFill>
                  <a:srgbClr val="FF0000"/>
                </a:solidFill>
                <a:latin typeface="Arial" panose="020B0604020202020204" pitchFamily="34" charset="0"/>
              </a:rPr>
              <a:t>     Unoszenie deski rozdzielczej</a:t>
            </a:r>
            <a:endParaRPr lang="pl-PL" altLang="pl-PL"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82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10" name="Symbol zastępczy zawartości 1"/>
          <p:cNvSpPr>
            <a:spLocks noGrp="1"/>
          </p:cNvSpPr>
          <p:nvPr>
            <p:ph sz="half" idx="1"/>
          </p:nvPr>
        </p:nvSpPr>
        <p:spPr>
          <a:xfrm>
            <a:off x="-108519" y="1820300"/>
            <a:ext cx="2808311" cy="4921068"/>
          </a:xfrm>
        </p:spPr>
        <p:txBody>
          <a:bodyPr>
            <a:normAutofit/>
          </a:bodyPr>
          <a:lstStyle/>
          <a:p>
            <a:r>
              <a:rPr lang="pl-PL" altLang="pl-PL" sz="2800" dirty="0">
                <a:latin typeface="Arial" panose="020B0604020202020204" pitchFamily="34" charset="0"/>
              </a:rPr>
              <a:t>Wzmacniamy dodatkowo próg klinem pod słupkiem. </a:t>
            </a: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5" descr="IMG_05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367" y="1988840"/>
            <a:ext cx="6172474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58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10" name="Symbol zastępczy zawartości 1"/>
          <p:cNvSpPr>
            <a:spLocks noGrp="1"/>
          </p:cNvSpPr>
          <p:nvPr>
            <p:ph sz="half" idx="1"/>
          </p:nvPr>
        </p:nvSpPr>
        <p:spPr>
          <a:xfrm>
            <a:off x="-108519" y="1820300"/>
            <a:ext cx="2592287" cy="4921068"/>
          </a:xfrm>
        </p:spPr>
        <p:txBody>
          <a:bodyPr>
            <a:normAutofit/>
          </a:bodyPr>
          <a:lstStyle/>
          <a:p>
            <a:r>
              <a:rPr lang="pl-PL" altLang="pl-PL" sz="2400" dirty="0">
                <a:latin typeface="Arial" panose="020B0604020202020204" pitchFamily="34" charset="0"/>
              </a:rPr>
              <a:t>Przecinamy próg przed słupkiem A w celu osłabienia sztywnej klatki nadwozia.</a:t>
            </a:r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22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4" descr="IMG_058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" t="9149" r="12165" b="-9149"/>
          <a:stretch/>
        </p:blipFill>
        <p:spPr bwMode="auto">
          <a:xfrm>
            <a:off x="2663162" y="2006938"/>
            <a:ext cx="6254370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68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-324544" y="1433207"/>
            <a:ext cx="7488832" cy="691784"/>
          </a:xfrm>
        </p:spPr>
        <p:txBody>
          <a:bodyPr>
            <a:normAutofit/>
          </a:bodyPr>
          <a:lstStyle/>
          <a:p>
            <a:pPr algn="ctr"/>
            <a:r>
              <a:rPr lang="pl-PL" altLang="pl-PL" sz="2400" dirty="0">
                <a:solidFill>
                  <a:srgbClr val="FF0000"/>
                </a:solidFill>
                <a:latin typeface="Arial" panose="020B0604020202020204" pitchFamily="34" charset="0"/>
              </a:rPr>
              <a:t>Odginanie na zewnątrz deski rozdzielczej</a:t>
            </a:r>
          </a:p>
        </p:txBody>
      </p:sp>
      <p:sp>
        <p:nvSpPr>
          <p:cNvPr id="10" name="Symbol zastępczy zawartości 1"/>
          <p:cNvSpPr>
            <a:spLocks noGrp="1"/>
          </p:cNvSpPr>
          <p:nvPr>
            <p:ph sz="half" idx="1"/>
          </p:nvPr>
        </p:nvSpPr>
        <p:spPr>
          <a:xfrm>
            <a:off x="-108519" y="2329362"/>
            <a:ext cx="3042632" cy="49210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altLang="pl-PL" sz="2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Wstaw</a:t>
            </a:r>
            <a:r>
              <a:rPr lang="pl-PL" altLang="pl-PL" sz="2800" dirty="0">
                <a:solidFill>
                  <a:srgbClr val="000000"/>
                </a:solidFill>
                <a:latin typeface="Arial" panose="020B0604020202020204" pitchFamily="34" charset="0"/>
              </a:rPr>
              <a:t>iamy</a:t>
            </a:r>
            <a:r>
              <a:rPr lang="pl-PL" altLang="pl-PL" sz="2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wspornik rozpieracza  </a:t>
            </a:r>
            <a:r>
              <a:rPr lang="pl-PL" altLang="pl-PL" sz="2800" dirty="0" smtClean="0">
                <a:solidFill>
                  <a:srgbClr val="000000"/>
                </a:solidFill>
                <a:latin typeface="Arial" panose="020B0604020202020204" pitchFamily="34" charset="0"/>
              </a:rPr>
              <a:t>cylindrycznego;</a:t>
            </a:r>
            <a:endParaRPr lang="pl-PL" altLang="pl-PL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pl-PL" altLang="pl-PL" sz="2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Wstawi</a:t>
            </a:r>
            <a:r>
              <a:rPr lang="pl-PL" altLang="pl-PL" sz="2800" dirty="0">
                <a:solidFill>
                  <a:srgbClr val="000000"/>
                </a:solidFill>
                <a:latin typeface="Arial" panose="020B0604020202020204" pitchFamily="34" charset="0"/>
              </a:rPr>
              <a:t>amy</a:t>
            </a:r>
            <a:r>
              <a:rPr lang="pl-PL" altLang="pl-PL" sz="28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rozpieracz i </a:t>
            </a:r>
            <a:r>
              <a:rPr lang="pl-PL" altLang="pl-PL" sz="2800" dirty="0">
                <a:solidFill>
                  <a:srgbClr val="000000"/>
                </a:solidFill>
                <a:latin typeface="Arial" panose="020B0604020202020204" pitchFamily="34" charset="0"/>
              </a:rPr>
              <a:t> rozpieramy.</a:t>
            </a:r>
            <a:endParaRPr lang="pl-PL" altLang="pl-PL" sz="2800" dirty="0"/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23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pic>
        <p:nvPicPr>
          <p:cNvPr id="9" name="Picture 4" descr="IMG_058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113" y="2726087"/>
            <a:ext cx="5915865" cy="3961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15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37121" y="1955775"/>
            <a:ext cx="3456384" cy="1162745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dirty="0">
                <a:solidFill>
                  <a:srgbClr val="FF0000"/>
                </a:solidFill>
                <a:latin typeface="Arial" panose="020B0604020202020204" pitchFamily="34" charset="0"/>
              </a:rPr>
              <a:t>Wycinanie oparcia fotela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pic>
        <p:nvPicPr>
          <p:cNvPr id="7" name="Picture 4" descr="wypadek Radojewo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421351"/>
            <a:ext cx="5314510" cy="530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24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10" name="Symbol zastępczy zawartości 1"/>
          <p:cNvSpPr>
            <a:spLocks noGrp="1"/>
          </p:cNvSpPr>
          <p:nvPr>
            <p:ph sz="half" idx="1"/>
          </p:nvPr>
        </p:nvSpPr>
        <p:spPr>
          <a:xfrm>
            <a:off x="179512" y="1636811"/>
            <a:ext cx="4118625" cy="4921068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buNone/>
            </a:pPr>
            <a:r>
              <a:rPr lang="pl-PL" altLang="pl-PL" b="1" dirty="0" smtClean="0">
                <a:latin typeface="Arial" panose="020B0604020202020204" pitchFamily="34" charset="0"/>
              </a:rPr>
              <a:t>   Metoda </a:t>
            </a:r>
            <a:r>
              <a:rPr lang="pl-PL" altLang="pl-PL" b="1" dirty="0">
                <a:latin typeface="Arial" panose="020B0604020202020204" pitchFamily="34" charset="0"/>
              </a:rPr>
              <a:t>dotarcia do poszkodowanego będzie uzależniona od:</a:t>
            </a:r>
          </a:p>
          <a:p>
            <a:pPr>
              <a:lnSpc>
                <a:spcPct val="90000"/>
              </a:lnSpc>
              <a:buNone/>
            </a:pPr>
            <a:endParaRPr lang="pl-PL" altLang="pl-PL" sz="1800" b="1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pl-PL" altLang="pl-PL" dirty="0">
                <a:latin typeface="Arial" panose="020B0604020202020204" pitchFamily="34" charset="0"/>
              </a:rPr>
              <a:t>umiejscowienia ofiar w pojeździe</a:t>
            </a:r>
            <a:r>
              <a:rPr lang="pl-PL" altLang="pl-PL" dirty="0" smtClean="0">
                <a:latin typeface="Arial" panose="020B0604020202020204" pitchFamily="34" charset="0"/>
              </a:rPr>
              <a:t>,</a:t>
            </a:r>
            <a:endParaRPr lang="pl-PL" altLang="pl-PL" sz="2000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pl-PL" altLang="pl-PL" dirty="0">
                <a:latin typeface="Arial" panose="020B0604020202020204" pitchFamily="34" charset="0"/>
              </a:rPr>
              <a:t>stanu pojazdu</a:t>
            </a:r>
            <a:r>
              <a:rPr lang="pl-PL" altLang="pl-PL" dirty="0" smtClean="0">
                <a:latin typeface="Arial" panose="020B0604020202020204" pitchFamily="34" charset="0"/>
              </a:rPr>
              <a:t>,</a:t>
            </a:r>
            <a:endParaRPr lang="pl-PL" altLang="pl-PL" sz="2000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pl-PL" altLang="pl-PL" dirty="0">
                <a:latin typeface="Arial" panose="020B0604020202020204" pitchFamily="34" charset="0"/>
              </a:rPr>
              <a:t>rodzaju zablokowania</a:t>
            </a:r>
            <a:r>
              <a:rPr lang="pl-PL" altLang="pl-PL" dirty="0" smtClean="0">
                <a:latin typeface="Arial" panose="020B0604020202020204" pitchFamily="34" charset="0"/>
              </a:rPr>
              <a:t>,</a:t>
            </a:r>
            <a:endParaRPr lang="pl-PL" altLang="pl-PL" sz="2000" dirty="0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pl-PL" altLang="pl-PL" dirty="0">
                <a:latin typeface="Arial" panose="020B0604020202020204" pitchFamily="34" charset="0"/>
              </a:rPr>
              <a:t>stanu medycznego ofiary.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5" descr="IMG_055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070" y="2021800"/>
            <a:ext cx="4445410" cy="409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46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10" name="Symbol zastępczy zawartości 1"/>
          <p:cNvSpPr>
            <a:spLocks noGrp="1"/>
          </p:cNvSpPr>
          <p:nvPr>
            <p:ph sz="half" idx="1"/>
          </p:nvPr>
        </p:nvSpPr>
        <p:spPr>
          <a:xfrm>
            <a:off x="597391" y="1820300"/>
            <a:ext cx="8151073" cy="4921068"/>
          </a:xfrm>
        </p:spPr>
        <p:txBody>
          <a:bodyPr>
            <a:normAutofit/>
          </a:bodyPr>
          <a:lstStyle/>
          <a:p>
            <a:r>
              <a:rPr lang="pl-PL" altLang="pl-PL" dirty="0" smtClean="0">
                <a:solidFill>
                  <a:srgbClr val="000000"/>
                </a:solidFill>
                <a:latin typeface="Arial" panose="020B0604020202020204" pitchFamily="34" charset="0"/>
              </a:rPr>
              <a:t>Dojście z tyłu, gdy </a:t>
            </a:r>
            <a:r>
              <a:rPr lang="pl-PL" altLang="pl-PL" dirty="0">
                <a:solidFill>
                  <a:srgbClr val="000000"/>
                </a:solidFill>
                <a:latin typeface="Arial" panose="020B0604020202020204" pitchFamily="34" charset="0"/>
              </a:rPr>
              <a:t>pojazd leży na dachu</a:t>
            </a:r>
            <a:r>
              <a:rPr lang="pl-PL" altLang="pl-PL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T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445" y="2546035"/>
            <a:ext cx="7118140" cy="4185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1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10" name="Symbol zastępczy zawartości 1"/>
          <p:cNvSpPr>
            <a:spLocks noGrp="1"/>
          </p:cNvSpPr>
          <p:nvPr>
            <p:ph sz="half" idx="1"/>
          </p:nvPr>
        </p:nvSpPr>
        <p:spPr>
          <a:xfrm>
            <a:off x="288071" y="1622854"/>
            <a:ext cx="8151073" cy="492106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altLang="pl-PL" dirty="0" smtClean="0">
                <a:solidFill>
                  <a:srgbClr val="000000"/>
                </a:solidFill>
                <a:latin typeface="Arial" panose="020B0604020202020204" pitchFamily="34" charset="0"/>
              </a:rPr>
              <a:t>Dojście przez tył pojazdu, gdy </a:t>
            </a:r>
            <a:r>
              <a:rPr lang="pl-PL" altLang="pl-PL" dirty="0">
                <a:solidFill>
                  <a:srgbClr val="000000"/>
                </a:solidFill>
                <a:latin typeface="Arial" panose="020B0604020202020204" pitchFamily="34" charset="0"/>
              </a:rPr>
              <a:t>pojazd stoi na kołach.</a:t>
            </a:r>
            <a:endParaRPr lang="pl-PL" altLang="pl-PL" dirty="0"/>
          </a:p>
        </p:txBody>
      </p:sp>
      <p:pic>
        <p:nvPicPr>
          <p:cNvPr id="8" name="Picture 4" descr="ewak_tył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57790"/>
            <a:ext cx="6768752" cy="408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843808" y="1190677"/>
            <a:ext cx="4464496" cy="694891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dirty="0">
                <a:solidFill>
                  <a:srgbClr val="FF0000"/>
                </a:solidFill>
                <a:latin typeface="Arial" panose="020B0604020202020204" pitchFamily="34" charset="0"/>
              </a:rPr>
              <a:t>Dojście przez drzwi</a:t>
            </a:r>
          </a:p>
        </p:txBody>
      </p:sp>
      <p:pic>
        <p:nvPicPr>
          <p:cNvPr id="7" name="Picture 4" descr="ewakucja_przezdzrw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791" y="1916832"/>
            <a:ext cx="5354832" cy="470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68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3389" y="250031"/>
            <a:ext cx="7488832" cy="1162745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Techniki pracy sprzętem ratowniczym</a:t>
            </a:r>
            <a:endParaRPr lang="pl-PL" alt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half" idx="1"/>
          </p:nvPr>
        </p:nvSpPr>
        <p:spPr>
          <a:xfrm>
            <a:off x="4936" y="1636811"/>
            <a:ext cx="8988773" cy="4921068"/>
          </a:xfrm>
        </p:spPr>
        <p:txBody>
          <a:bodyPr>
            <a:normAutofit/>
          </a:bodyPr>
          <a:lstStyle/>
          <a:p>
            <a:r>
              <a:rPr lang="pl-PL" altLang="pl-PL" dirty="0"/>
              <a:t>Usunięcie drzwi </a:t>
            </a:r>
            <a:r>
              <a:rPr lang="pl-PL" altLang="pl-PL" dirty="0" smtClean="0"/>
              <a:t>przednich;</a:t>
            </a:r>
          </a:p>
          <a:p>
            <a:r>
              <a:rPr lang="pl-PL" altLang="pl-PL" dirty="0" smtClean="0"/>
              <a:t>Usunięcie </a:t>
            </a:r>
            <a:r>
              <a:rPr lang="pl-PL" altLang="pl-PL" dirty="0"/>
              <a:t>tapicerki na słupku C w celu ujawnienia ewentualnych generatorów </a:t>
            </a:r>
            <a:r>
              <a:rPr lang="pl-PL" altLang="pl-PL" dirty="0" smtClean="0"/>
              <a:t>gazu;</a:t>
            </a:r>
          </a:p>
          <a:p>
            <a:r>
              <a:rPr lang="pl-PL" altLang="pl-PL" dirty="0" smtClean="0"/>
              <a:t>Przecięcie </a:t>
            </a:r>
            <a:r>
              <a:rPr lang="pl-PL" altLang="pl-PL" dirty="0"/>
              <a:t>słupka C </a:t>
            </a:r>
            <a:br>
              <a:rPr lang="pl-PL" altLang="pl-PL" dirty="0"/>
            </a:br>
            <a:r>
              <a:rPr lang="pl-PL" altLang="pl-PL" dirty="0"/>
              <a:t>pod dachem </a:t>
            </a:r>
            <a:r>
              <a:rPr lang="pl-PL" altLang="pl-PL" dirty="0" smtClean="0"/>
              <a:t>auta.</a:t>
            </a:r>
            <a:endParaRPr lang="pl-PL" altLang="pl-PL" dirty="0"/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pic>
        <p:nvPicPr>
          <p:cNvPr id="8" name="Picture 2" descr="C:\Users\53121\Desktop\Zdjęcia holmatro\DSC_03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014" y="3717032"/>
            <a:ext cx="512175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87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50031"/>
            <a:ext cx="7488832" cy="1162745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dirty="0">
                <a:latin typeface="Arial" panose="020B0604020202020204" pitchFamily="34" charset="0"/>
              </a:rPr>
              <a:t>Oznaczenie słupków </a:t>
            </a:r>
            <a:r>
              <a:rPr lang="pl-PL" altLang="pl-PL" sz="2800" dirty="0" smtClean="0">
                <a:latin typeface="Arial" panose="020B0604020202020204" pitchFamily="34" charset="0"/>
              </a:rPr>
              <a:t/>
            </a:r>
            <a:br>
              <a:rPr lang="pl-PL" altLang="pl-PL" sz="2800" dirty="0" smtClean="0">
                <a:latin typeface="Arial" panose="020B0604020202020204" pitchFamily="34" charset="0"/>
              </a:rPr>
            </a:br>
            <a:r>
              <a:rPr lang="pl-PL" altLang="pl-PL" sz="2800" dirty="0" smtClean="0">
                <a:latin typeface="Arial" panose="020B0604020202020204" pitchFamily="34" charset="0"/>
              </a:rPr>
              <a:t>w </a:t>
            </a:r>
            <a:r>
              <a:rPr lang="pl-PL" altLang="pl-PL" sz="2800" dirty="0">
                <a:latin typeface="Arial" panose="020B0604020202020204" pitchFamily="34" charset="0"/>
              </a:rPr>
              <a:t>samochodzie osobowym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pic>
        <p:nvPicPr>
          <p:cNvPr id="8" name="Picture 4" descr="clip_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02386"/>
            <a:ext cx="8529623" cy="489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93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50031"/>
            <a:ext cx="7488832" cy="1162745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dirty="0" smtClean="0">
                <a:latin typeface="Arial" panose="020B0604020202020204" pitchFamily="34" charset="0"/>
              </a:rPr>
              <a:t>Technik pracy sprzętem ratowniczym</a:t>
            </a:r>
            <a:endParaRPr lang="pl-PL" altLang="pl-PL" sz="2800" dirty="0">
              <a:latin typeface="Arial" panose="020B060402020202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half" idx="1"/>
          </p:nvPr>
        </p:nvSpPr>
        <p:spPr>
          <a:xfrm>
            <a:off x="597391" y="1820300"/>
            <a:ext cx="3326537" cy="4921068"/>
          </a:xfrm>
        </p:spPr>
        <p:txBody>
          <a:bodyPr>
            <a:normAutofit/>
          </a:bodyPr>
          <a:lstStyle/>
          <a:p>
            <a:r>
              <a:rPr lang="pl-PL" altLang="pl-PL" sz="2400" dirty="0"/>
              <a:t>Przecięcie pionowe poszycia nadwozia w otworze po szybie bocznej</a:t>
            </a:r>
          </a:p>
          <a:p>
            <a:endParaRPr lang="pl-PL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altLang="pl-PL" sz="2400" dirty="0" smtClean="0"/>
              <a:t>Przecięcie </a:t>
            </a:r>
            <a:r>
              <a:rPr lang="pl-PL" altLang="pl-PL" sz="2400" dirty="0"/>
              <a:t>słupka C na progiem</a:t>
            </a:r>
          </a:p>
          <a:p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pic>
        <p:nvPicPr>
          <p:cNvPr id="7" name="Picture 3" descr="C:\Users\53121\Desktop\Zdjęcia holmatro\DSC_03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26" y="1587421"/>
            <a:ext cx="4065663" cy="228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53121\Desktop\Zdjęcia holmatro\DSC_03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26" y="4259765"/>
            <a:ext cx="4065663" cy="228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79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50031"/>
            <a:ext cx="7488832" cy="1162745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dirty="0" smtClean="0">
                <a:latin typeface="Arial" panose="020B0604020202020204" pitchFamily="34" charset="0"/>
              </a:rPr>
              <a:t>Techniki pracy sprzętem ratowniczym</a:t>
            </a:r>
            <a:endParaRPr lang="pl-PL" altLang="pl-PL" sz="2800" dirty="0">
              <a:latin typeface="Arial" panose="020B060402020202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half" idx="1"/>
          </p:nvPr>
        </p:nvSpPr>
        <p:spPr>
          <a:xfrm>
            <a:off x="597391" y="1820300"/>
            <a:ext cx="8439105" cy="852086"/>
          </a:xfrm>
        </p:spPr>
        <p:txBody>
          <a:bodyPr>
            <a:normAutofit/>
          </a:bodyPr>
          <a:lstStyle/>
          <a:p>
            <a:r>
              <a:rPr lang="pl-PL" altLang="pl-PL" dirty="0"/>
              <a:t>Odgięcie boku pojazdu do </a:t>
            </a:r>
            <a:r>
              <a:rPr lang="pl-PL" altLang="pl-PL" dirty="0" smtClean="0"/>
              <a:t>podłoża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pic>
        <p:nvPicPr>
          <p:cNvPr id="7" name="Picture 2" descr="C:\Users\53121\Desktop\Zdjęcia holmatro\DSC_03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855875"/>
            <a:ext cx="6590749" cy="3706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604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7932"/>
            <a:ext cx="7488832" cy="1162745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dirty="0">
                <a:latin typeface="Arial" panose="020B0604020202020204" pitchFamily="34" charset="0"/>
              </a:rPr>
              <a:t>Samochody ciężarowe</a:t>
            </a:r>
          </a:p>
        </p:txBody>
      </p:sp>
      <p:sp>
        <p:nvSpPr>
          <p:cNvPr id="10" name="Symbol zastępczy zawartości 1"/>
          <p:cNvSpPr>
            <a:spLocks noGrp="1"/>
          </p:cNvSpPr>
          <p:nvPr>
            <p:ph sz="half" idx="1"/>
          </p:nvPr>
        </p:nvSpPr>
        <p:spPr>
          <a:xfrm>
            <a:off x="597391" y="6070476"/>
            <a:ext cx="8151073" cy="819472"/>
          </a:xfrm>
        </p:spPr>
        <p:txBody>
          <a:bodyPr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pl-PL" altLang="pl-PL" dirty="0">
                <a:latin typeface="Arial" panose="020B0604020202020204" pitchFamily="34" charset="0"/>
              </a:rPr>
              <a:t>Oznaczenie słupków kabin ciężarowych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pic>
        <p:nvPicPr>
          <p:cNvPr id="7" name="Picture 4" descr="IMG_31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042" y="1484784"/>
            <a:ext cx="5010821" cy="4513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258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7932"/>
            <a:ext cx="7488832" cy="1162745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dirty="0">
                <a:latin typeface="Arial" panose="020B0604020202020204" pitchFamily="34" charset="0"/>
              </a:rPr>
              <a:t>Samochody ciężarowe</a:t>
            </a:r>
          </a:p>
        </p:txBody>
      </p:sp>
      <p:sp>
        <p:nvSpPr>
          <p:cNvPr id="10" name="Symbol zastępczy zawartości 1"/>
          <p:cNvSpPr>
            <a:spLocks noGrp="1"/>
          </p:cNvSpPr>
          <p:nvPr>
            <p:ph sz="half" idx="1"/>
          </p:nvPr>
        </p:nvSpPr>
        <p:spPr>
          <a:xfrm>
            <a:off x="597391" y="6070476"/>
            <a:ext cx="8151073" cy="819472"/>
          </a:xfrm>
        </p:spPr>
        <p:txBody>
          <a:bodyPr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pl-PL" altLang="pl-PL" dirty="0">
                <a:latin typeface="Arial" panose="020B0604020202020204" pitchFamily="34" charset="0"/>
              </a:rPr>
              <a:t>Usuwanie drzwi od strony zawiasów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pic>
        <p:nvPicPr>
          <p:cNvPr id="8" name="Picture 8" descr="T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636810"/>
            <a:ext cx="5907056" cy="443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79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7932"/>
            <a:ext cx="7488832" cy="1162745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dirty="0">
                <a:latin typeface="Arial" panose="020B0604020202020204" pitchFamily="34" charset="0"/>
              </a:rPr>
              <a:t>Samochody ciężarowe</a:t>
            </a:r>
          </a:p>
        </p:txBody>
      </p:sp>
      <p:sp>
        <p:nvSpPr>
          <p:cNvPr id="10" name="Symbol zastępczy zawartości 1"/>
          <p:cNvSpPr>
            <a:spLocks noGrp="1"/>
          </p:cNvSpPr>
          <p:nvPr>
            <p:ph sz="half" idx="1"/>
          </p:nvPr>
        </p:nvSpPr>
        <p:spPr>
          <a:xfrm>
            <a:off x="272507" y="1772816"/>
            <a:ext cx="4587525" cy="4829100"/>
          </a:xfrm>
        </p:spPr>
        <p:txBody>
          <a:bodyPr>
            <a:normAutofit fontScale="70000" lnSpcReduction="20000"/>
          </a:bodyPr>
          <a:lstStyle/>
          <a:p>
            <a:pPr marL="4763" indent="-4763">
              <a:lnSpc>
                <a:spcPct val="120000"/>
              </a:lnSpc>
              <a:buNone/>
              <a:tabLst>
                <a:tab pos="376238" algn="l"/>
              </a:tabLst>
            </a:pPr>
            <a:r>
              <a:rPr lang="pl-PL" altLang="pl-PL" b="1" dirty="0">
                <a:latin typeface="Arial" panose="020B0604020202020204" pitchFamily="34" charset="0"/>
              </a:rPr>
              <a:t>W sytuacji gdy ofiary są zablokowane przez elementy wnętrza kabiny takie jak kierownica, deska rozdzielcza i pedały należy: </a:t>
            </a:r>
          </a:p>
          <a:p>
            <a:pPr marL="4763" indent="-4763">
              <a:lnSpc>
                <a:spcPct val="120000"/>
              </a:lnSpc>
              <a:buNone/>
              <a:tabLst>
                <a:tab pos="376238" algn="l"/>
              </a:tabLst>
            </a:pPr>
            <a:endParaRPr lang="pl-PL" altLang="pl-PL" sz="1800" b="1" dirty="0">
              <a:latin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tabLst>
                <a:tab pos="376238" algn="l"/>
              </a:tabLst>
            </a:pPr>
            <a:r>
              <a:rPr lang="pl-PL" altLang="pl-PL" sz="2800" dirty="0">
                <a:latin typeface="Arial" panose="020B0604020202020204" pitchFamily="34" charset="0"/>
              </a:rPr>
              <a:t> </a:t>
            </a:r>
            <a:r>
              <a:rPr lang="pl-PL" altLang="pl-PL" dirty="0">
                <a:latin typeface="Arial" panose="020B0604020202020204" pitchFamily="34" charset="0"/>
              </a:rPr>
              <a:t>przesunąć siedzenie lub oparcie do tyłu,</a:t>
            </a:r>
          </a:p>
          <a:p>
            <a:pPr marL="457200" indent="-457200">
              <a:lnSpc>
                <a:spcPct val="120000"/>
              </a:lnSpc>
              <a:tabLst>
                <a:tab pos="376238" algn="l"/>
              </a:tabLst>
            </a:pPr>
            <a:r>
              <a:rPr lang="pl-PL" altLang="pl-PL" dirty="0">
                <a:latin typeface="Arial" panose="020B0604020202020204" pitchFamily="34" charset="0"/>
              </a:rPr>
              <a:t> przesunąć regulowaną kierownice, by nie uciskała,</a:t>
            </a:r>
          </a:p>
          <a:p>
            <a:pPr marL="457200" indent="-457200">
              <a:lnSpc>
                <a:spcPct val="120000"/>
              </a:lnSpc>
              <a:tabLst>
                <a:tab pos="376238" algn="l"/>
              </a:tabLst>
            </a:pPr>
            <a:r>
              <a:rPr lang="pl-PL" altLang="pl-PL" dirty="0">
                <a:latin typeface="Arial" panose="020B0604020202020204" pitchFamily="34" charset="0"/>
              </a:rPr>
              <a:t> wyciąć kierownicę,</a:t>
            </a:r>
          </a:p>
          <a:p>
            <a:pPr marL="457200" indent="-457200">
              <a:lnSpc>
                <a:spcPct val="120000"/>
              </a:lnSpc>
              <a:tabLst>
                <a:tab pos="376238" algn="l"/>
              </a:tabLst>
            </a:pPr>
            <a:r>
              <a:rPr lang="pl-PL" altLang="pl-PL" dirty="0">
                <a:latin typeface="Arial" panose="020B0604020202020204" pitchFamily="34" charset="0"/>
              </a:rPr>
              <a:t> wyciąć oparcie,</a:t>
            </a:r>
          </a:p>
          <a:p>
            <a:pPr marL="457200" indent="-457200">
              <a:lnSpc>
                <a:spcPct val="120000"/>
              </a:lnSpc>
              <a:tabLst>
                <a:tab pos="376238" algn="l"/>
              </a:tabLst>
            </a:pPr>
            <a:r>
              <a:rPr lang="pl-PL" altLang="pl-PL" dirty="0">
                <a:latin typeface="Arial" panose="020B0604020202020204" pitchFamily="34" charset="0"/>
              </a:rPr>
              <a:t> odginać przód samochodu z deską rozdzielczą</a:t>
            </a:r>
          </a:p>
          <a:p>
            <a:pPr marL="4763" indent="-4763">
              <a:buNone/>
              <a:tabLst>
                <a:tab pos="376238" algn="l"/>
              </a:tabLst>
            </a:pPr>
            <a:endParaRPr lang="pl-PL" altLang="pl-PL" dirty="0">
              <a:latin typeface="Arial" panose="020B0604020202020204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pic>
        <p:nvPicPr>
          <p:cNvPr id="9" name="Picture 3" descr="T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420888"/>
            <a:ext cx="3684036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7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250031"/>
            <a:ext cx="7488832" cy="1162745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dirty="0">
                <a:latin typeface="Arial" panose="020B0604020202020204" pitchFamily="34" charset="0"/>
              </a:rPr>
              <a:t>Autobusy</a:t>
            </a:r>
          </a:p>
        </p:txBody>
      </p:sp>
      <p:sp>
        <p:nvSpPr>
          <p:cNvPr id="10" name="Symbol zastępczy zawartości 1"/>
          <p:cNvSpPr>
            <a:spLocks noGrp="1"/>
          </p:cNvSpPr>
          <p:nvPr>
            <p:ph sz="half" idx="1"/>
          </p:nvPr>
        </p:nvSpPr>
        <p:spPr>
          <a:xfrm>
            <a:off x="144016" y="1855967"/>
            <a:ext cx="4139952" cy="492106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</a:pPr>
            <a:r>
              <a:rPr lang="pl-PL" altLang="pl-PL" b="1" dirty="0" smtClean="0">
                <a:latin typeface="Arial" panose="020B0604020202020204" pitchFamily="34" charset="0"/>
              </a:rPr>
              <a:t>   Wyprowadzanie </a:t>
            </a:r>
            <a:r>
              <a:rPr lang="pl-PL" altLang="pl-PL" b="1" dirty="0">
                <a:latin typeface="Arial" panose="020B0604020202020204" pitchFamily="34" charset="0"/>
              </a:rPr>
              <a:t>poszkodowanych przez:</a:t>
            </a:r>
          </a:p>
          <a:p>
            <a:pPr>
              <a:lnSpc>
                <a:spcPct val="80000"/>
              </a:lnSpc>
            </a:pPr>
            <a:endParaRPr lang="pl-PL" altLang="pl-PL" b="1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pl-PL" altLang="pl-PL" dirty="0">
                <a:latin typeface="Arial" panose="020B0604020202020204" pitchFamily="34" charset="0"/>
              </a:rPr>
              <a:t>drzwi</a:t>
            </a:r>
            <a:r>
              <a:rPr lang="pl-PL" altLang="pl-PL" dirty="0" smtClean="0">
                <a:latin typeface="Arial" panose="020B0604020202020204" pitchFamily="34" charset="0"/>
              </a:rPr>
              <a:t>,</a:t>
            </a:r>
            <a:endParaRPr lang="pl-PL" altLang="pl-PL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pl-PL" altLang="pl-PL" dirty="0">
                <a:latin typeface="Arial" panose="020B0604020202020204" pitchFamily="34" charset="0"/>
              </a:rPr>
              <a:t>otwory okienne</a:t>
            </a:r>
            <a:r>
              <a:rPr lang="pl-PL" altLang="pl-PL" dirty="0" smtClean="0">
                <a:latin typeface="Arial" panose="020B0604020202020204" pitchFamily="34" charset="0"/>
              </a:rPr>
              <a:t>,</a:t>
            </a:r>
            <a:endParaRPr lang="pl-PL" altLang="pl-PL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pl-PL" altLang="pl-PL" dirty="0">
                <a:latin typeface="Arial" panose="020B0604020202020204" pitchFamily="34" charset="0"/>
              </a:rPr>
              <a:t>wyjścia w dachu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pic>
        <p:nvPicPr>
          <p:cNvPr id="7" name="Picture 4" descr="T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76782"/>
            <a:ext cx="4895779" cy="407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228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BDD2E-0A89-4F6F-B71E-D6B8232A8557}" type="slidenum">
              <a:rPr lang="pl-PL" altLang="pl-PL" smtClean="0"/>
              <a:pPr/>
              <a:t>36</a:t>
            </a:fld>
            <a:endParaRPr lang="pl-PL" alt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/>
          <a:srcRect l="24012" t="36560" r="23540" b="8840"/>
          <a:stretch/>
        </p:blipFill>
        <p:spPr>
          <a:xfrm>
            <a:off x="457200" y="1700808"/>
            <a:ext cx="7992888" cy="4680520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1619672" y="548680"/>
            <a:ext cx="493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Karty ratownicze pojazdu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05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BDD2E-0A89-4F6F-B71E-D6B8232A8557}" type="slidenum">
              <a:rPr lang="pl-PL" altLang="pl-PL" smtClean="0"/>
              <a:pPr/>
              <a:t>37</a:t>
            </a:fld>
            <a:endParaRPr lang="pl-PL" altLang="pl-PL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/>
          <a:srcRect l="32045" t="9680" r="30628" b="7999"/>
          <a:stretch/>
        </p:blipFill>
        <p:spPr>
          <a:xfrm>
            <a:off x="251520" y="1613971"/>
            <a:ext cx="4105320" cy="509267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/>
          <a:srcRect l="32518" t="9681" r="31573" b="8000"/>
          <a:stretch/>
        </p:blipFill>
        <p:spPr>
          <a:xfrm>
            <a:off x="4788024" y="1613971"/>
            <a:ext cx="4009666" cy="5170358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1619672" y="548680"/>
            <a:ext cx="493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Karty ratownicze pojazdu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03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250031"/>
            <a:ext cx="7128792" cy="874713"/>
          </a:xfrm>
        </p:spPr>
        <p:txBody>
          <a:bodyPr>
            <a:normAutofit/>
          </a:bodyPr>
          <a:lstStyle/>
          <a:p>
            <a:r>
              <a:rPr lang="pl-PL" altLang="pl-PL" sz="2800" dirty="0" smtClean="0"/>
              <a:t>MATERIAŁY ŹRÓDŁOWE</a:t>
            </a:r>
            <a:endParaRPr lang="pl-PL" altLang="pl-PL" sz="2800" b="1" dirty="0"/>
          </a:p>
        </p:txBody>
      </p:sp>
      <p:sp>
        <p:nvSpPr>
          <p:cNvPr id="12" name="Symbol zastępczy zawartości 1"/>
          <p:cNvSpPr>
            <a:spLocks noGrp="1"/>
          </p:cNvSpPr>
          <p:nvPr>
            <p:ph sz="half" idx="1"/>
          </p:nvPr>
        </p:nvSpPr>
        <p:spPr>
          <a:xfrm>
            <a:off x="467544" y="1832845"/>
            <a:ext cx="8216267" cy="2185987"/>
          </a:xfrm>
        </p:spPr>
        <p:txBody>
          <a:bodyPr>
            <a:normAutofit fontScale="92500" lnSpcReduction="10000"/>
          </a:bodyPr>
          <a:lstStyle/>
          <a:p>
            <a:r>
              <a:rPr lang="pl-PL" altLang="pl-PL" dirty="0">
                <a:latin typeface="Arial" panose="020B0604020202020204" pitchFamily="34" charset="0"/>
              </a:rPr>
              <a:t>Procedury medyczne w PSP</a:t>
            </a:r>
          </a:p>
          <a:p>
            <a:r>
              <a:rPr lang="pl-PL" altLang="pl-PL" dirty="0">
                <a:latin typeface="Arial" panose="020B0604020202020204" pitchFamily="34" charset="0"/>
              </a:rPr>
              <a:t>Podręcznik „</a:t>
            </a:r>
            <a:r>
              <a:rPr lang="pl-PL" altLang="pl-PL" dirty="0">
                <a:latin typeface="Arial" panose="020B0604020202020204" pitchFamily="34" charset="0"/>
                <a:cs typeface="Arial" panose="020B0604020202020204" pitchFamily="34" charset="0"/>
              </a:rPr>
              <a:t>Szkolenie z zakresu ratownictwa technicznego dla Strażaków Ratowników OSP”</a:t>
            </a:r>
            <a:r>
              <a:rPr lang="pl-PL" altLang="pl-PL" b="1" dirty="0"/>
              <a:t>, </a:t>
            </a:r>
            <a:r>
              <a:rPr lang="pl-PL" altLang="pl-PL" dirty="0">
                <a:latin typeface="Arial" panose="020B0604020202020204" pitchFamily="34" charset="0"/>
              </a:rPr>
              <a:t>CNBOP 2009</a:t>
            </a:r>
          </a:p>
          <a:p>
            <a:r>
              <a:rPr lang="pl-PL" altLang="pl-PL" dirty="0">
                <a:latin typeface="Arial" panose="020B0604020202020204" pitchFamily="34" charset="0"/>
              </a:rPr>
              <a:t>Materiały własne</a:t>
            </a:r>
          </a:p>
          <a:p>
            <a:endParaRPr lang="pl-PL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  <p:sp>
        <p:nvSpPr>
          <p:cNvPr id="16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6092552" y="5309592"/>
            <a:ext cx="3088352" cy="360040"/>
          </a:xfrm>
        </p:spPr>
        <p:txBody>
          <a:bodyPr>
            <a:normAutofit fontScale="32500" lnSpcReduction="20000"/>
          </a:bodyPr>
          <a:lstStyle/>
          <a:p>
            <a:pPr marL="118872" indent="0">
              <a:buNone/>
            </a:pPr>
            <a:r>
              <a:rPr lang="pl-PL" dirty="0" smtClean="0">
                <a:solidFill>
                  <a:schemeClr val="bg1"/>
                </a:solidFill>
              </a:rPr>
              <a:t>Pobrano 18.02.20016 z www.os-psp.olsztyn.pl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3" name="Symbol zastępczy zawartości 1"/>
          <p:cNvSpPr>
            <a:spLocks noGrp="1"/>
          </p:cNvSpPr>
          <p:nvPr>
            <p:ph sz="quarter" idx="3"/>
          </p:nvPr>
        </p:nvSpPr>
        <p:spPr>
          <a:xfrm>
            <a:off x="5940152" y="5157192"/>
            <a:ext cx="3088352" cy="360040"/>
          </a:xfrm>
        </p:spPr>
        <p:txBody>
          <a:bodyPr>
            <a:normAutofit fontScale="32500" lnSpcReduction="20000"/>
          </a:bodyPr>
          <a:lstStyle/>
          <a:p>
            <a:pPr marL="118872" indent="0">
              <a:buNone/>
            </a:pPr>
            <a:r>
              <a:rPr lang="pl-PL" dirty="0" smtClean="0">
                <a:solidFill>
                  <a:schemeClr val="bg1"/>
                </a:solidFill>
              </a:rPr>
              <a:t>Pobrano 18.02.20016 z www.os-psp.olsztyn.pl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116839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39" y="250031"/>
            <a:ext cx="7362847" cy="874713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b="1" dirty="0" smtClean="0"/>
              <a:t>Wykorzystano</a:t>
            </a:r>
            <a:endParaRPr lang="pl-PL" altLang="pl-PL" sz="2800" b="1" dirty="0"/>
          </a:p>
        </p:txBody>
      </p:sp>
      <p:sp>
        <p:nvSpPr>
          <p:cNvPr id="12" name="Symbol zastępczy zawartości 1"/>
          <p:cNvSpPr>
            <a:spLocks noGrp="1"/>
          </p:cNvSpPr>
          <p:nvPr>
            <p:ph sz="half" idx="1"/>
          </p:nvPr>
        </p:nvSpPr>
        <p:spPr>
          <a:xfrm>
            <a:off x="107504" y="1832845"/>
            <a:ext cx="8921000" cy="4188443"/>
          </a:xfrm>
        </p:spPr>
        <p:txBody>
          <a:bodyPr/>
          <a:lstStyle/>
          <a:p>
            <a:pPr>
              <a:buNone/>
            </a:pPr>
            <a:r>
              <a:rPr lang="pl-PL" altLang="pl-PL" sz="2400" dirty="0"/>
              <a:t> </a:t>
            </a:r>
            <a:r>
              <a:rPr lang="pl-PL" altLang="pl-PL" sz="2400" dirty="0">
                <a:latin typeface="Arial" panose="020B0604020202020204" pitchFamily="34" charset="0"/>
              </a:rPr>
              <a:t>Zdjęcia:</a:t>
            </a:r>
          </a:p>
          <a:p>
            <a:r>
              <a:rPr lang="pl-PL" altLang="pl-PL" sz="2400" dirty="0">
                <a:latin typeface="Arial" panose="020B0604020202020204" pitchFamily="34" charset="0"/>
              </a:rPr>
              <a:t>www.mercedes-benz.com</a:t>
            </a:r>
          </a:p>
          <a:p>
            <a:r>
              <a:rPr lang="pl-PL" altLang="pl-PL" sz="2400" dirty="0">
                <a:latin typeface="Arial" panose="020B0604020202020204" pitchFamily="34" charset="0"/>
              </a:rPr>
              <a:t>www.holmatro.com</a:t>
            </a:r>
          </a:p>
          <a:p>
            <a:endParaRPr lang="pl-P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  <p:sp>
        <p:nvSpPr>
          <p:cNvPr id="16" name="Symbol zastępczy zawartości 1"/>
          <p:cNvSpPr>
            <a:spLocks noGrp="1"/>
          </p:cNvSpPr>
          <p:nvPr>
            <p:ph sz="quarter" idx="2"/>
          </p:nvPr>
        </p:nvSpPr>
        <p:spPr>
          <a:xfrm>
            <a:off x="6092552" y="5309592"/>
            <a:ext cx="3088352" cy="360040"/>
          </a:xfrm>
        </p:spPr>
        <p:txBody>
          <a:bodyPr>
            <a:normAutofit fontScale="32500" lnSpcReduction="20000"/>
          </a:bodyPr>
          <a:lstStyle/>
          <a:p>
            <a:pPr marL="118872" indent="0">
              <a:buNone/>
            </a:pPr>
            <a:r>
              <a:rPr lang="pl-PL" dirty="0" smtClean="0">
                <a:solidFill>
                  <a:schemeClr val="bg1"/>
                </a:solidFill>
              </a:rPr>
              <a:t>Pobrano 18.02.20016 z www.os-psp.olsztyn.pl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3" name="Symbol zastępczy zawartości 1"/>
          <p:cNvSpPr>
            <a:spLocks noGrp="1"/>
          </p:cNvSpPr>
          <p:nvPr>
            <p:ph sz="quarter" idx="3"/>
          </p:nvPr>
        </p:nvSpPr>
        <p:spPr>
          <a:xfrm>
            <a:off x="5940152" y="5157192"/>
            <a:ext cx="3088352" cy="360040"/>
          </a:xfrm>
        </p:spPr>
        <p:txBody>
          <a:bodyPr>
            <a:normAutofit fontScale="32500" lnSpcReduction="20000"/>
          </a:bodyPr>
          <a:lstStyle/>
          <a:p>
            <a:pPr marL="118872" indent="0">
              <a:buNone/>
            </a:pPr>
            <a:r>
              <a:rPr lang="pl-PL" dirty="0" smtClean="0">
                <a:solidFill>
                  <a:schemeClr val="bg1"/>
                </a:solidFill>
              </a:rPr>
              <a:t>Pobrano 18.02.20016 z www.os-psp.olsztyn.pl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5" name="Symbol zastępczy numeru slajdu 4"/>
          <p:cNvSpPr>
            <a:spLocks noGrp="1" noChangeAspect="1"/>
          </p:cNvSpPr>
          <p:nvPr>
            <p:ph type="sldNum" sz="quarter" idx="12"/>
          </p:nvPr>
        </p:nvSpPr>
        <p:spPr>
          <a:xfrm>
            <a:off x="8559529" y="0"/>
            <a:ext cx="584471" cy="250031"/>
          </a:xfrm>
        </p:spPr>
        <p:txBody>
          <a:bodyPr/>
          <a:lstStyle/>
          <a:p>
            <a:r>
              <a:rPr lang="pl-PL" altLang="pl-PL" sz="10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str. </a:t>
            </a:r>
            <a:fld id="{1DFBDD2E-0A89-4F6F-B71E-D6B8232A8557}" type="slidenum">
              <a:rPr lang="pl-PL" altLang="pl-PL" sz="1400" smtClean="0">
                <a:solidFill>
                  <a:schemeClr val="bg1"/>
                </a:solidFill>
                <a:latin typeface="Calibri" panose="020F0502020204030204" pitchFamily="34" charset="0"/>
              </a:rPr>
              <a:pPr/>
              <a:t>39</a:t>
            </a:fld>
            <a:endParaRPr lang="pl-PL" altLang="pl-PL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199158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-426096" y="1052736"/>
            <a:ext cx="7488832" cy="719313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dirty="0">
                <a:solidFill>
                  <a:srgbClr val="FF0000"/>
                </a:solidFill>
              </a:rPr>
              <a:t>Usuwanie drzwi przednich</a:t>
            </a:r>
            <a:endParaRPr lang="pl-PL" altLang="pl-PL"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half" idx="1"/>
          </p:nvPr>
        </p:nvSpPr>
        <p:spPr>
          <a:xfrm>
            <a:off x="539552" y="1844824"/>
            <a:ext cx="8439105" cy="1896732"/>
          </a:xfrm>
        </p:spPr>
        <p:txBody>
          <a:bodyPr>
            <a:normAutofit/>
          </a:bodyPr>
          <a:lstStyle/>
          <a:p>
            <a:r>
              <a:rPr lang="pl-PL" altLang="pl-PL" sz="2800" dirty="0" smtClean="0"/>
              <a:t>Uprzedzić </a:t>
            </a:r>
            <a:r>
              <a:rPr lang="pl-PL" altLang="pl-PL" sz="2800" dirty="0"/>
              <a:t>ratownika wewnątrz pojazdu o zamiarze zbijania szyby i usuwanie </a:t>
            </a:r>
            <a:r>
              <a:rPr lang="pl-PL" altLang="pl-PL" sz="2800" dirty="0" smtClean="0"/>
              <a:t>drzwi</a:t>
            </a:r>
          </a:p>
          <a:p>
            <a:r>
              <a:rPr lang="pl-PL" altLang="pl-PL" sz="2800" dirty="0" smtClean="0"/>
              <a:t>Okrycie poszkodowanego</a:t>
            </a:r>
          </a:p>
          <a:p>
            <a:r>
              <a:rPr lang="pl-PL" altLang="pl-PL" sz="2800" dirty="0" smtClean="0"/>
              <a:t>Zbicie </a:t>
            </a:r>
            <a:r>
              <a:rPr lang="pl-PL" altLang="pl-PL" sz="2800" dirty="0"/>
              <a:t>szyby w przednich drzwiach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pic>
        <p:nvPicPr>
          <p:cNvPr id="7" name="Picture 2" descr="C:\Users\53121\Desktop\Zdjęcia holmatro\DSC_03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0677"/>
            <a:ext cx="5355681" cy="301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5724128" y="405916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Blip>
                <a:blip r:embed="rId4"/>
              </a:buBlip>
            </a:pPr>
            <a:r>
              <a:rPr lang="pl-PL" altLang="pl-PL" dirty="0">
                <a:latin typeface="Arial" panose="020B0604020202020204" pitchFamily="34" charset="0"/>
              </a:rPr>
              <a:t>Szyby laminowane.</a:t>
            </a:r>
          </a:p>
          <a:p>
            <a:pPr>
              <a:buBlip>
                <a:blip r:embed="rId4"/>
              </a:buBlip>
            </a:pPr>
            <a:endParaRPr lang="pl-PL" altLang="pl-PL" dirty="0">
              <a:latin typeface="Arial" panose="020B0604020202020204" pitchFamily="34" charset="0"/>
            </a:endParaRPr>
          </a:p>
          <a:p>
            <a:pPr>
              <a:buBlip>
                <a:blip r:embed="rId4"/>
              </a:buBlip>
            </a:pPr>
            <a:r>
              <a:rPr lang="pl-PL" altLang="pl-PL" dirty="0">
                <a:latin typeface="Arial" panose="020B0604020202020204" pitchFamily="34" charset="0"/>
              </a:rPr>
              <a:t>Szyby hartowane.</a:t>
            </a:r>
          </a:p>
          <a:p>
            <a:pPr>
              <a:buBlip>
                <a:blip r:embed="rId4"/>
              </a:buBlip>
            </a:pPr>
            <a:endParaRPr lang="pl-PL" altLang="pl-PL" dirty="0">
              <a:latin typeface="Arial" panose="020B0604020202020204" pitchFamily="34" charset="0"/>
            </a:endParaRPr>
          </a:p>
          <a:p>
            <a:pPr>
              <a:buBlip>
                <a:blip r:embed="rId4"/>
              </a:buBlip>
            </a:pPr>
            <a:r>
              <a:rPr lang="pl-PL" altLang="pl-PL" dirty="0">
                <a:latin typeface="Arial" panose="020B0604020202020204" pitchFamily="34" charset="0"/>
              </a:rPr>
              <a:t>Szyby z tworzywa sztucznego.</a:t>
            </a:r>
          </a:p>
          <a:p>
            <a:pPr>
              <a:buBlip>
                <a:blip r:embed="rId4"/>
              </a:buBlip>
            </a:pPr>
            <a:endParaRPr lang="pl-PL" altLang="pl-PL" dirty="0">
              <a:latin typeface="Arial" panose="020B0604020202020204" pitchFamily="34" charset="0"/>
            </a:endParaRPr>
          </a:p>
          <a:p>
            <a:pPr>
              <a:buBlip>
                <a:blip r:embed="rId4"/>
              </a:buBlip>
            </a:pPr>
            <a:r>
              <a:rPr lang="pl-PL" altLang="pl-PL" dirty="0">
                <a:latin typeface="Arial" panose="020B0604020202020204" pitchFamily="34" charset="0"/>
              </a:rPr>
              <a:t>Szyby pancerne.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16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9" y="254969"/>
            <a:ext cx="822216" cy="935708"/>
          </a:xfrm>
          <a:prstGeom prst="rect">
            <a:avLst/>
          </a:prstGeom>
        </p:spPr>
      </p:pic>
      <p:pic>
        <p:nvPicPr>
          <p:cNvPr id="14" name="Picture 4" descr="IMG_055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4002224" cy="334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IMG_057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35562"/>
            <a:ext cx="4002224" cy="300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IMG_056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13" y="113702"/>
            <a:ext cx="4405559" cy="330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IMG_055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12" y="3771149"/>
            <a:ext cx="4405560" cy="296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445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-900608" y="1124744"/>
            <a:ext cx="7488832" cy="812449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dirty="0">
                <a:solidFill>
                  <a:srgbClr val="FF0000"/>
                </a:solidFill>
              </a:rPr>
              <a:t>Usuwanie drzwi przednich</a:t>
            </a:r>
            <a:endParaRPr lang="pl-PL" altLang="pl-PL"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sz="half" idx="1"/>
          </p:nvPr>
        </p:nvSpPr>
        <p:spPr>
          <a:xfrm>
            <a:off x="467544" y="2154598"/>
            <a:ext cx="3904826" cy="4921068"/>
          </a:xfrm>
        </p:spPr>
        <p:txBody>
          <a:bodyPr>
            <a:normAutofit fontScale="70000" lnSpcReduction="20000"/>
          </a:bodyPr>
          <a:lstStyle/>
          <a:p>
            <a:r>
              <a:rPr lang="pl-PL" altLang="pl-PL" dirty="0" smtClean="0"/>
              <a:t>Ściśnięcie </a:t>
            </a:r>
            <a:r>
              <a:rPr lang="pl-PL" altLang="pl-PL" dirty="0"/>
              <a:t>błotnika przedniego od strony kierowcy w celu uzyskania dojścia </a:t>
            </a:r>
            <a:r>
              <a:rPr lang="pl-PL" altLang="pl-PL" dirty="0" smtClean="0"/>
              <a:t>do zawiasów</a:t>
            </a:r>
          </a:p>
          <a:p>
            <a:endParaRPr lang="pl-PL" altLang="pl-PL" dirty="0"/>
          </a:p>
          <a:p>
            <a:endParaRPr lang="pl-PL" altLang="pl-PL" dirty="0" smtClean="0"/>
          </a:p>
          <a:p>
            <a:endParaRPr lang="pl-PL" altLang="pl-PL" dirty="0"/>
          </a:p>
          <a:p>
            <a:r>
              <a:rPr lang="pl-PL" altLang="pl-PL" dirty="0"/>
              <a:t>Wykonanie dostępu do zamka drzwi </a:t>
            </a:r>
            <a:r>
              <a:rPr lang="pl-PL" altLang="pl-PL" dirty="0" smtClean="0"/>
              <a:t>poprzez ściśnięcie </a:t>
            </a:r>
            <a:r>
              <a:rPr lang="pl-PL" altLang="pl-PL" dirty="0"/>
              <a:t>drzwi </a:t>
            </a:r>
            <a:br>
              <a:rPr lang="pl-PL" altLang="pl-PL" dirty="0"/>
            </a:br>
            <a:r>
              <a:rPr lang="pl-PL" altLang="pl-PL" dirty="0" smtClean="0"/>
              <a:t>kierowcy</a:t>
            </a:r>
            <a:r>
              <a:rPr lang="pl-PL" altLang="pl-PL" dirty="0"/>
              <a:t/>
            </a:r>
            <a:br>
              <a:rPr lang="pl-PL" altLang="pl-PL" dirty="0"/>
            </a:br>
            <a:r>
              <a:rPr lang="pl-PL" altLang="pl-PL" dirty="0"/>
              <a:t/>
            </a:r>
            <a:br>
              <a:rPr lang="pl-PL" altLang="pl-PL" dirty="0"/>
            </a:br>
            <a:r>
              <a:rPr lang="pl-PL" altLang="pl-PL" dirty="0"/>
              <a:t/>
            </a:r>
            <a:br>
              <a:rPr lang="pl-PL" altLang="pl-PL" dirty="0"/>
            </a:br>
            <a:r>
              <a:rPr lang="pl-PL" altLang="pl-PL" dirty="0"/>
              <a:t/>
            </a:r>
            <a:br>
              <a:rPr lang="pl-PL" altLang="pl-PL" dirty="0"/>
            </a:br>
            <a:r>
              <a:rPr lang="pl-PL" altLang="pl-PL" dirty="0"/>
              <a:t/>
            </a:r>
            <a:br>
              <a:rPr lang="pl-PL" altLang="pl-PL" dirty="0"/>
            </a:br>
            <a:endParaRPr lang="pl-PL" altLang="pl-PL" dirty="0"/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53121\Desktop\Zdjęcia holmatro\DSC_03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28" y="1858910"/>
            <a:ext cx="3787899" cy="213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53121\Desktop\Zdjęcia holmatro\DSC_03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998" y="4201598"/>
            <a:ext cx="3741135" cy="210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ole tekstowe 12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15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10" name="Symbol zastępczy zawartości 1"/>
          <p:cNvSpPr>
            <a:spLocks noGrp="1"/>
          </p:cNvSpPr>
          <p:nvPr>
            <p:ph sz="half" idx="1"/>
          </p:nvPr>
        </p:nvSpPr>
        <p:spPr>
          <a:xfrm>
            <a:off x="0" y="2578958"/>
            <a:ext cx="2915816" cy="2650241"/>
          </a:xfrm>
        </p:spPr>
        <p:txBody>
          <a:bodyPr>
            <a:normAutofit/>
          </a:bodyPr>
          <a:lstStyle/>
          <a:p>
            <a:r>
              <a:rPr lang="pl-PL" altLang="pl-PL" sz="2800" b="1" dirty="0">
                <a:latin typeface="Arial" panose="020B0604020202020204" pitchFamily="34" charset="0"/>
              </a:rPr>
              <a:t>Przykładowe powiększanie szczeliny dojścia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 descr="IMG_055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79"/>
          <a:stretch/>
        </p:blipFill>
        <p:spPr bwMode="auto">
          <a:xfrm>
            <a:off x="2997103" y="2154597"/>
            <a:ext cx="5834933" cy="4467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ole tekstowe 11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7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10" name="Symbol zastępczy zawartości 1"/>
          <p:cNvSpPr>
            <a:spLocks noGrp="1"/>
          </p:cNvSpPr>
          <p:nvPr>
            <p:ph sz="half" idx="1"/>
          </p:nvPr>
        </p:nvSpPr>
        <p:spPr>
          <a:xfrm>
            <a:off x="631564" y="1251502"/>
            <a:ext cx="8367097" cy="1046229"/>
          </a:xfrm>
        </p:spPr>
        <p:txBody>
          <a:bodyPr>
            <a:normAutofit lnSpcReduction="10000"/>
          </a:bodyPr>
          <a:lstStyle/>
          <a:p>
            <a:r>
              <a:rPr lang="pl-PL" altLang="pl-PL" b="1" dirty="0">
                <a:latin typeface="Arial" panose="020B0604020202020204" pitchFamily="34" charset="0"/>
              </a:rPr>
              <a:t>Przykładowe powiększanie szczeliny dojścia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5" descr="IMG_05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348880"/>
            <a:ext cx="7034416" cy="463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769300" y="260648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91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  <p:sp>
        <p:nvSpPr>
          <p:cNvPr id="10" name="Symbol zastępczy zawartości 1"/>
          <p:cNvSpPr>
            <a:spLocks noGrp="1"/>
          </p:cNvSpPr>
          <p:nvPr>
            <p:ph sz="half" idx="1"/>
          </p:nvPr>
        </p:nvSpPr>
        <p:spPr>
          <a:xfrm>
            <a:off x="282439" y="1435747"/>
            <a:ext cx="8546609" cy="159090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</a:pPr>
            <a:r>
              <a:rPr lang="pl-PL" altLang="pl-PL" dirty="0">
                <a:latin typeface="Arial" panose="020B0604020202020204" pitchFamily="34" charset="0"/>
              </a:rPr>
              <a:t>Odginamy drzwi na zewnątrz tak, by wypadły z bolca zamka lub pomagamy sobie rozpieraczem.</a:t>
            </a:r>
          </a:p>
          <a:p>
            <a:pPr>
              <a:lnSpc>
                <a:spcPct val="80000"/>
              </a:lnSpc>
            </a:pPr>
            <a:endParaRPr lang="pl-PL" altLang="pl-PL" sz="2000" dirty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pl-PL" altLang="pl-PL" dirty="0">
                <a:latin typeface="Arial" panose="020B0604020202020204" pitchFamily="34" charset="0"/>
              </a:rPr>
              <a:t>Pamiętajmy, by został wyrwany lub ucięty ogranicznik otwarcia drzwi znajdujący się między zawiasami.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 descr="IMG_05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996952"/>
            <a:ext cx="5981360" cy="366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1769300" y="297395"/>
            <a:ext cx="5293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Sposoby torowania dostępu do osób poszkodowanych</a:t>
            </a:r>
            <a:endParaRPr lang="pl-PL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6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dlewnia metali">
  <a:themeElements>
    <a:clrScheme name="Kąty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Odlewnia metali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dlewnia metal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2510</TotalTime>
  <Words>713</Words>
  <Application>Microsoft Office PowerPoint</Application>
  <PresentationFormat>Pokaz na ekranie (4:3)</PresentationFormat>
  <Paragraphs>180</Paragraphs>
  <Slides>39</Slides>
  <Notes>37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39</vt:i4>
      </vt:variant>
    </vt:vector>
  </HeadingPairs>
  <TitlesOfParts>
    <vt:vector size="40" baseType="lpstr">
      <vt:lpstr>Odlewnia metali</vt:lpstr>
      <vt:lpstr>TEMAT 28:  Metody uwalniania osób poszkodowanych  z samochodów osobowych, ciężarowych  oraz autobusów</vt:lpstr>
      <vt:lpstr>MATERIAŁ NAUCZANIA</vt:lpstr>
      <vt:lpstr>Oznaczenie słupków  w samochodzie osobowym</vt:lpstr>
      <vt:lpstr>Usuwanie drzwi przednich</vt:lpstr>
      <vt:lpstr>Prezentacja programu PowerPoint</vt:lpstr>
      <vt:lpstr>Usuwanie drzwi przednich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Zabezpieczenie odciętego dachu</vt:lpstr>
      <vt:lpstr>Unoszenie deski rozdzielczej</vt:lpstr>
      <vt:lpstr>Prezentacja programu PowerPoint</vt:lpstr>
      <vt:lpstr>Prezentacja programu PowerPoint</vt:lpstr>
      <vt:lpstr>Prezentacja programu PowerPoint</vt:lpstr>
      <vt:lpstr>Prezentacja programu PowerPoint</vt:lpstr>
      <vt:lpstr>Odginanie na zewnątrz deski rozdzielczej</vt:lpstr>
      <vt:lpstr>Wycinanie oparcia fotela</vt:lpstr>
      <vt:lpstr>Prezentacja programu PowerPoint</vt:lpstr>
      <vt:lpstr>Prezentacja programu PowerPoint</vt:lpstr>
      <vt:lpstr>Prezentacja programu PowerPoint</vt:lpstr>
      <vt:lpstr>Dojście przez drzwi</vt:lpstr>
      <vt:lpstr>Techniki pracy sprzętem ratowniczym</vt:lpstr>
      <vt:lpstr>Technik pracy sprzętem ratowniczym</vt:lpstr>
      <vt:lpstr>Techniki pracy sprzętem ratowniczym</vt:lpstr>
      <vt:lpstr>Samochody ciężarowe</vt:lpstr>
      <vt:lpstr>Samochody ciężarowe</vt:lpstr>
      <vt:lpstr>Samochody ciężarowe</vt:lpstr>
      <vt:lpstr>Autobusy</vt:lpstr>
      <vt:lpstr>Prezentacja programu PowerPoint</vt:lpstr>
      <vt:lpstr>Prezentacja programu PowerPoint</vt:lpstr>
      <vt:lpstr>MATERIAŁY ŹRÓDŁOWE</vt:lpstr>
      <vt:lpstr>Wykorzystano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godles</dc:creator>
  <cp:lastModifiedBy>Admin</cp:lastModifiedBy>
  <cp:revision>285</cp:revision>
  <cp:lastPrinted>2016-11-19T13:39:46Z</cp:lastPrinted>
  <dcterms:created xsi:type="dcterms:W3CDTF">2014-03-01T12:20:49Z</dcterms:created>
  <dcterms:modified xsi:type="dcterms:W3CDTF">2016-12-02T07:48:25Z</dcterms:modified>
</cp:coreProperties>
</file>