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65" r:id="rId3"/>
    <p:sldId id="316" r:id="rId4"/>
    <p:sldId id="323" r:id="rId5"/>
    <p:sldId id="319" r:id="rId6"/>
    <p:sldId id="324" r:id="rId7"/>
    <p:sldId id="322" r:id="rId8"/>
    <p:sldId id="279" r:id="rId9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6EACA7-F177-EA3A-26A0-EA867D34F677}" name="Karczmarczyk Sylwia" initials="SK" userId="S::Sylwia.Karczmarczyk@cyfra.gov.pl::0e04f60e-2aad-46e7-b63c-a9d0cec084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200" d="100"/>
          <a:sy n="200" d="100"/>
        </p:scale>
        <p:origin x="18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06.02.2025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06.02.2025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dirty="0"/>
              <a:t>Podłączenie podmiotów krajowego systemu </a:t>
            </a:r>
            <a:r>
              <a:rPr lang="pl-PL" dirty="0" err="1"/>
              <a:t>cyberbezpieczeństwa</a:t>
            </a:r>
            <a:r>
              <a:rPr lang="pl-PL" dirty="0"/>
              <a:t> do zintegrowanego systemu zarządzania </a:t>
            </a:r>
            <a:r>
              <a:rPr lang="pl-PL" dirty="0" err="1"/>
              <a:t>cyberbezpieczeństwem</a:t>
            </a:r>
            <a:r>
              <a:rPr lang="pl-PL" dirty="0"/>
              <a:t> S46 (S46-react)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Cyfryzacji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Naukowa i Akademicka Sieć Komputerowa – Państwowy Instytut Badawczy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 err="1">
                <a:solidFill>
                  <a:srgbClr val="002060"/>
                </a:solidFill>
              </a:rPr>
              <a:t>n.d</a:t>
            </a:r>
            <a:r>
              <a:rPr lang="pl-PL" dirty="0">
                <a:solidFill>
                  <a:srgbClr val="002060"/>
                </a:solidFill>
              </a:rPr>
              <a:t>.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444473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2021.09.01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2023.06.01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01.05.2022 (okres kwalifikowalności wydatków od 01.01.2022)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2023.12.31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01985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  <a:endParaRPr lang="pl-PL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100% (ze środków UE)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25 732 875,00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25 732 875,00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22 906 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529,61 z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22 906 529,6</a:t>
                      </a:r>
                      <a:r>
                        <a:rPr lang="pl-PL" sz="1200" b="0" i="1" dirty="0">
                          <a:solidFill>
                            <a:srgbClr val="FF0000"/>
                          </a:solidFill>
                          <a:latin typeface="+mn-lt"/>
                        </a:rPr>
                        <a:t>1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Rozwój krajowego systemu </a:t>
            </a:r>
            <a:r>
              <a:rPr lang="pl-PL" sz="2000" dirty="0" err="1">
                <a:solidFill>
                  <a:schemeClr val="accent3">
                    <a:lumMod val="50000"/>
                  </a:schemeClr>
                </a:solidFill>
              </a:rPr>
              <a:t>cyberbezpieczeństwa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. Poprzez zwiększenie ilości podłączonych podmiotów i udostępnienie im rozwiązania pozwalającego na wymianę informacji w tym informacji dotyczących podatności, zagrożeń i incydentów i </a:t>
            </a:r>
            <a:r>
              <a:rPr lang="pl-PL" sz="2000" dirty="0" err="1">
                <a:solidFill>
                  <a:schemeClr val="accent3">
                    <a:lumMod val="50000"/>
                  </a:schemeClr>
                </a:solidFill>
              </a:rPr>
              <a:t>ryzyk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 oraz zwiększenie poziomu kompetencji cyfrowych poprzez realizację szkoleń z zakresu </a:t>
            </a:r>
            <a:r>
              <a:rPr lang="pl-PL" sz="2000" dirty="0" err="1">
                <a:solidFill>
                  <a:schemeClr val="accent3">
                    <a:lumMod val="50000"/>
                  </a:schemeClr>
                </a:solidFill>
              </a:rPr>
              <a:t>cyberbezpieczeństwa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 i obsługi S46.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417743"/>
              </p:ext>
            </p:extLst>
          </p:nvPr>
        </p:nvGraphicFramePr>
        <p:xfrm>
          <a:off x="709808" y="2807696"/>
          <a:ext cx="13752121" cy="3773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6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Zakupione oraz udostępnione zainteresowanym instytucjom materiały promocyjne i szkoleniowe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Zainstalowane i uruchomione systemy brzegowe Systemu S46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Wdrożono metodę podłączania prze Internet VPN, w celu redukcji kosztów podłączenia po stronie podmiotu i skrócenia czasu na oczekiwanie na zakup przyłącza przez Uczestnika.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Przeprowadzone szkolenia dla użytkowników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Zmodernizowany System S46 (zakupiona i uruchomiona infrastruktura oraz oprogramowanie)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B252B8C-0343-407F-B7B2-5A9DDA5801E2}"/>
              </a:ext>
            </a:extLst>
          </p:cNvPr>
          <p:cNvSpPr/>
          <p:nvPr/>
        </p:nvSpPr>
        <p:spPr>
          <a:xfrm>
            <a:off x="7240574" y="38229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Aplikacja do ankietowania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2A5B1C-2E5E-4A7A-8485-BAE2E27AC17F}"/>
              </a:ext>
            </a:extLst>
          </p:cNvPr>
          <p:cNvSpPr/>
          <p:nvPr/>
        </p:nvSpPr>
        <p:spPr>
          <a:xfrm>
            <a:off x="5275922" y="3822995"/>
            <a:ext cx="1494000" cy="79208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>
                <a:solidFill>
                  <a:schemeClr val="bg1"/>
                </a:solidFill>
              </a:rPr>
              <a:t>System S46</a:t>
            </a:r>
            <a:endParaRPr lang="pl-PL" sz="900" b="1" i="1" dirty="0">
              <a:solidFill>
                <a:schemeClr val="bg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1D1960-D4E5-4346-998B-7E164A00DF9C}"/>
              </a:ext>
            </a:extLst>
          </p:cNvPr>
          <p:cNvSpPr/>
          <p:nvPr/>
        </p:nvSpPr>
        <p:spPr>
          <a:xfrm>
            <a:off x="3302725" y="38229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Źródła podatności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DB32514-58C9-475A-85F4-C60872214FF2}"/>
              </a:ext>
            </a:extLst>
          </p:cNvPr>
          <p:cNvSpPr txBox="1"/>
          <p:nvPr/>
        </p:nvSpPr>
        <p:spPr>
          <a:xfrm>
            <a:off x="9675881" y="3260639"/>
            <a:ext cx="4254128" cy="1241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B9E55A6-3505-4E8B-BD24-F64B953C517F}"/>
              </a:ext>
            </a:extLst>
          </p:cNvPr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D58302C-726E-4B26-837A-D43B26056BF1}"/>
              </a:ext>
            </a:extLst>
          </p:cNvPr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A3C63DB-6F03-4FB1-98FF-ADCE36CD7F2D}"/>
              </a:ext>
            </a:extLst>
          </p:cNvPr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96031840-9BE2-411E-B898-221F88FA6447}"/>
              </a:ext>
            </a:extLst>
          </p:cNvPr>
          <p:cNvCxnSpPr>
            <a:cxnSpLocks/>
          </p:cNvCxnSpPr>
          <p:nvPr/>
        </p:nvCxnSpPr>
        <p:spPr>
          <a:xfrm flipH="1">
            <a:off x="6761378" y="4219039"/>
            <a:ext cx="4791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0F5E2F2-F1D3-4972-9F1E-E450612B4247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4865591" y="4219039"/>
            <a:ext cx="410331" cy="31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6F6F0D8F-6DD9-4559-A7D9-99602C8163B6}"/>
              </a:ext>
            </a:extLst>
          </p:cNvPr>
          <p:cNvCxnSpPr>
            <a:cxnSpLocks/>
          </p:cNvCxnSpPr>
          <p:nvPr/>
        </p:nvCxnSpPr>
        <p:spPr>
          <a:xfrm flipH="1" flipV="1">
            <a:off x="4857046" y="4356530"/>
            <a:ext cx="410331" cy="31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EF72091-F098-4EF7-A6F2-D402C5E07F36}"/>
              </a:ext>
            </a:extLst>
          </p:cNvPr>
          <p:cNvSpPr/>
          <p:nvPr/>
        </p:nvSpPr>
        <p:spPr>
          <a:xfrm>
            <a:off x="7240574" y="38229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Aplikacja do ankietowania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A042B2C-41A8-46A8-93A7-0D593C03BDD3}"/>
              </a:ext>
            </a:extLst>
          </p:cNvPr>
          <p:cNvSpPr/>
          <p:nvPr/>
        </p:nvSpPr>
        <p:spPr>
          <a:xfrm>
            <a:off x="5267378" y="37975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S46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53B4B40-E3D2-45C4-81DE-1B097C4718C1}"/>
              </a:ext>
            </a:extLst>
          </p:cNvPr>
          <p:cNvSpPr/>
          <p:nvPr/>
        </p:nvSpPr>
        <p:spPr>
          <a:xfrm>
            <a:off x="3302725" y="38229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Źródła podatności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1A849F9-8F2E-432B-BDAC-98647F64396C}"/>
              </a:ext>
            </a:extLst>
          </p:cNvPr>
          <p:cNvSpPr txBox="1"/>
          <p:nvPr/>
        </p:nvSpPr>
        <p:spPr>
          <a:xfrm>
            <a:off x="9675881" y="3260639"/>
            <a:ext cx="4254128" cy="1241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75243D0-D265-4079-A1DB-55D9E8CFD79D}"/>
              </a:ext>
            </a:extLst>
          </p:cNvPr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802E65A2-2137-410D-9299-8A43FD810ADA}"/>
              </a:ext>
            </a:extLst>
          </p:cNvPr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6B8CF79-EF57-44F5-A62B-F7EF45116674}"/>
              </a:ext>
            </a:extLst>
          </p:cNvPr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C7B42B72-DC2D-423B-AAD4-0A164BA32B8D}"/>
              </a:ext>
            </a:extLst>
          </p:cNvPr>
          <p:cNvCxnSpPr>
            <a:cxnSpLocks/>
          </p:cNvCxnSpPr>
          <p:nvPr/>
        </p:nvCxnSpPr>
        <p:spPr>
          <a:xfrm flipH="1">
            <a:off x="6761378" y="4219039"/>
            <a:ext cx="4791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8FA8BE81-4E0A-447E-90E1-5C979CA77130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4857047" y="4193639"/>
            <a:ext cx="410331" cy="31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309D06D0-287E-4F5C-97F1-AE3CAE9C67F6}"/>
              </a:ext>
            </a:extLst>
          </p:cNvPr>
          <p:cNvCxnSpPr>
            <a:cxnSpLocks/>
          </p:cNvCxnSpPr>
          <p:nvPr/>
        </p:nvCxnSpPr>
        <p:spPr>
          <a:xfrm flipH="1" flipV="1">
            <a:off x="4857046" y="4356530"/>
            <a:ext cx="410331" cy="31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491099"/>
              </p:ext>
            </p:extLst>
          </p:nvPr>
        </p:nvGraphicFramePr>
        <p:xfrm>
          <a:off x="687452" y="1235477"/>
          <a:ext cx="13792636" cy="5049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08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9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Liczba osób objętych wsparciem w zakresie zwalczania lub przeciwdziałania skutkom pandemii COVID-19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Zainteresowanie szkoleniami było większe niż zakładane (zakładano 2 osoby na podmiot)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1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Wartość wydatków kwalifikowalnych przeznaczonych na działania związane z pandemią COVID-19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25 732 875,00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22 906 529,61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Oszczędności wynikają głównie z późniejszej niż planowano realizacji podłączeń, a w szczególności z wprowadzenia podłączenia VPN Internet, co ograniczyło koszty związane z usługami l3vpn. Oszczędności w obszarze promocji wynikają z wykorzystania elektronicznych środków komunikacji.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451410"/>
                  </a:ext>
                </a:extLst>
              </a:tr>
              <a:tr h="784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Wartość sprzętu IT oraz oprogramowania/licencji finansowanych w odpowiedzi na COVID-19 - inne obszary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12 490 000,00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13 579 947,80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Zwiększenie zakupów w stosunku do planowanych wynika z wprowadzenia podłączenia przez VPN Internet, co wymagało zakupu infrastruktury centralnej i urządzeń brzegowych.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97873"/>
                  </a:ext>
                </a:extLst>
              </a:tr>
              <a:tr h="436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Liczba pracowników objętych szkoleniami w zakresie umiejętności cyfrowych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242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Zainteresowanie szkoleniami było większe niż zakładane (zakładano 2 osoby na podmiot)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288436"/>
                  </a:ext>
                </a:extLst>
              </a:tr>
              <a:tr h="605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Liczba pracowników objętych szkoleniami w zakresie umiejętności cyfrowych – kobiety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Przekroczenie wskaźnika wynika ze zwiększonego zainteresowania szkoleniami, a w konsekwencji z przeszkolenia większej liczby osób niż planowano.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173230"/>
                  </a:ext>
                </a:extLst>
              </a:tr>
              <a:tr h="605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Liczba pracowników objętych szkoleniami w zakresie umiejętności cyfrowych – mężczyźni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Przekroczenie wskaźnika wynika ze zwiększonego zainteresowania szkoleniami, a w konsekwencji z przeszkolenia większej liczby osób niż planowano.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77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45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Zagrożenia: </a:t>
            </a:r>
            <a:r>
              <a:rPr lang="pl-PL" sz="1200" i="1" dirty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(Niskie) brak chęci do wykorzystania systemu S46 przez podłączone podmioty</a:t>
            </a:r>
            <a:endParaRPr lang="pl-PL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(Średnie) zmiany legislacyjne modyfikujące zadania systemu S46;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(Niskie) niewystarczająca ilość zasobów [do utrzymania efektów] np. ze względu na odejścia pracowników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A9B376-22BF-469B-9D6C-859EA82F63F3}"/>
</file>

<file path=customXml/itemProps2.xml><?xml version="1.0" encoding="utf-8"?>
<ds:datastoreItem xmlns:ds="http://schemas.openxmlformats.org/officeDocument/2006/customXml" ds:itemID="{2C25E6E9-2235-4D05-B01F-525D9188290E}"/>
</file>

<file path=customXml/itemProps3.xml><?xml version="1.0" encoding="utf-8"?>
<ds:datastoreItem xmlns:ds="http://schemas.openxmlformats.org/officeDocument/2006/customXml" ds:itemID="{55E94AB7-E30A-4D46-8668-F1DF41CC8BE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8834</TotalTime>
  <Words>582</Words>
  <Application>Microsoft Office PowerPoint</Application>
  <PresentationFormat>Niestandardowy</PresentationFormat>
  <Paragraphs>106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</vt:lpstr>
      <vt:lpstr>MC</vt:lpstr>
      <vt:lpstr>Podłączenie podmiotów krajowego systemu cyberbezpieczeństwa do zintegrowanego systemu zarządzania cyberbezpieczeństwem S46 (S46-react)</vt:lpstr>
      <vt:lpstr>Prezentacja programu PowerPoint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Daniel Wachnik</cp:lastModifiedBy>
  <cp:revision>239</cp:revision>
  <dcterms:created xsi:type="dcterms:W3CDTF">2023-05-26T06:26:43Z</dcterms:created>
  <dcterms:modified xsi:type="dcterms:W3CDTF">2025-02-06T07:58:08Z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