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28"/>
  </p:notesMasterIdLst>
  <p:sldIdLst>
    <p:sldId id="256" r:id="rId4"/>
    <p:sldId id="260" r:id="rId5"/>
    <p:sldId id="257" r:id="rId6"/>
    <p:sldId id="282" r:id="rId7"/>
    <p:sldId id="283" r:id="rId8"/>
    <p:sldId id="284" r:id="rId9"/>
    <p:sldId id="285" r:id="rId10"/>
    <p:sldId id="286" r:id="rId11"/>
    <p:sldId id="287" r:id="rId12"/>
    <p:sldId id="265" r:id="rId13"/>
    <p:sldId id="266" r:id="rId14"/>
    <p:sldId id="267" r:id="rId15"/>
    <p:sldId id="289" r:id="rId16"/>
    <p:sldId id="273" r:id="rId17"/>
    <p:sldId id="274" r:id="rId18"/>
    <p:sldId id="278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80" r:id="rId27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3F7A4"/>
    <a:srgbClr val="45EA0A"/>
    <a:srgbClr val="CCFFFF"/>
    <a:srgbClr val="006600"/>
    <a:srgbClr val="339933"/>
    <a:srgbClr val="FD99CD"/>
    <a:srgbClr val="6089F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08229C-9D7F-4740-99C9-0412B5F8ABE1}" type="doc">
      <dgm:prSet loTypeId="urn:microsoft.com/office/officeart/2005/8/layout/process2" loCatId="process" qsTypeId="urn:microsoft.com/office/officeart/2005/8/quickstyle/simple1" qsCatId="simple" csTypeId="urn:microsoft.com/office/officeart/2005/8/colors/accent6_2" csCatId="accent6" phldr="1"/>
      <dgm:spPr/>
    </dgm:pt>
    <dgm:pt modelId="{6BD0607F-B8EC-46F4-B9D5-2E0496A9F12A}">
      <dgm:prSet phldrT="[Teks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Bookman Old Style" pitchFamily="18" charset="0"/>
            </a:rPr>
            <a:t>Terytorialność OZPS</a:t>
          </a:r>
          <a:endParaRPr lang="pl-PL" b="1" dirty="0">
            <a:latin typeface="Bookman Old Style" pitchFamily="18" charset="0"/>
          </a:endParaRPr>
        </a:p>
      </dgm:t>
    </dgm:pt>
    <dgm:pt modelId="{602C61B8-B67A-4941-B666-3FFDE9C81F97}" type="parTrans" cxnId="{E964D30A-058F-4DC1-867D-9557DE1025B3}">
      <dgm:prSet/>
      <dgm:spPr/>
      <dgm:t>
        <a:bodyPr/>
        <a:lstStyle/>
        <a:p>
          <a:endParaRPr lang="pl-PL"/>
        </a:p>
      </dgm:t>
    </dgm:pt>
    <dgm:pt modelId="{6C75C57F-3E2B-4947-880F-7D11E7C45813}" type="sibTrans" cxnId="{E964D30A-058F-4DC1-867D-9557DE1025B3}">
      <dgm:prSet/>
      <dgm:spPr/>
      <dgm:t>
        <a:bodyPr/>
        <a:lstStyle/>
        <a:p>
          <a:endParaRPr lang="pl-PL"/>
        </a:p>
      </dgm:t>
    </dgm:pt>
    <dgm:pt modelId="{39033531-3220-4A2F-AD50-B8CA3B60DAC8}">
      <dgm:prSet phldrT="[Teks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Bookman Old Style" pitchFamily="18" charset="0"/>
            </a:rPr>
            <a:t>Procesowość OZPS</a:t>
          </a:r>
          <a:endParaRPr lang="pl-PL" b="1" dirty="0">
            <a:latin typeface="Bookman Old Style" pitchFamily="18" charset="0"/>
          </a:endParaRPr>
        </a:p>
      </dgm:t>
    </dgm:pt>
    <dgm:pt modelId="{0413DC5F-1D56-4339-AA29-FAFDB969A1C5}" type="parTrans" cxnId="{3AC14BC5-885D-4D19-9D46-0D39BA1489C1}">
      <dgm:prSet/>
      <dgm:spPr/>
      <dgm:t>
        <a:bodyPr/>
        <a:lstStyle/>
        <a:p>
          <a:endParaRPr lang="pl-PL"/>
        </a:p>
      </dgm:t>
    </dgm:pt>
    <dgm:pt modelId="{7999D130-3156-4C0B-94EA-87783A12F7B4}" type="sibTrans" cxnId="{3AC14BC5-885D-4D19-9D46-0D39BA1489C1}">
      <dgm:prSet/>
      <dgm:spPr/>
      <dgm:t>
        <a:bodyPr/>
        <a:lstStyle/>
        <a:p>
          <a:endParaRPr lang="pl-PL"/>
        </a:p>
      </dgm:t>
    </dgm:pt>
    <dgm:pt modelId="{309C3967-3B06-42A6-B761-BDA38A945640}">
      <dgm:prSet phldrT="[Teks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Bookman Old Style" pitchFamily="18" charset="0"/>
            </a:rPr>
            <a:t>Otwartość OZPS</a:t>
          </a:r>
          <a:endParaRPr lang="pl-PL" b="1" dirty="0">
            <a:latin typeface="Bookman Old Style" pitchFamily="18" charset="0"/>
          </a:endParaRPr>
        </a:p>
      </dgm:t>
    </dgm:pt>
    <dgm:pt modelId="{D724BE84-A3D4-420B-ACD2-3F8EDAE20322}" type="parTrans" cxnId="{B4439B19-370E-4BDA-8B16-A130C98B2197}">
      <dgm:prSet/>
      <dgm:spPr/>
      <dgm:t>
        <a:bodyPr/>
        <a:lstStyle/>
        <a:p>
          <a:endParaRPr lang="pl-PL"/>
        </a:p>
      </dgm:t>
    </dgm:pt>
    <dgm:pt modelId="{1D71B093-A76B-4880-90C3-75702939F0E8}" type="sibTrans" cxnId="{B4439B19-370E-4BDA-8B16-A130C98B2197}">
      <dgm:prSet/>
      <dgm:spPr/>
      <dgm:t>
        <a:bodyPr/>
        <a:lstStyle/>
        <a:p>
          <a:endParaRPr lang="pl-PL"/>
        </a:p>
      </dgm:t>
    </dgm:pt>
    <dgm:pt modelId="{F44F5340-4E77-461F-91AE-65C401EFFBCF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l-PL" b="1" dirty="0" smtClean="0">
              <a:latin typeface="Bookman Old Style" pitchFamily="18" charset="0"/>
            </a:rPr>
            <a:t>Partycypacyjność OZPS</a:t>
          </a:r>
          <a:endParaRPr lang="pl-PL" b="1" dirty="0">
            <a:latin typeface="Bookman Old Style" pitchFamily="18" charset="0"/>
          </a:endParaRPr>
        </a:p>
      </dgm:t>
    </dgm:pt>
    <dgm:pt modelId="{40059CEB-51C7-46F2-945F-42E7D7006F74}" type="parTrans" cxnId="{417751D4-992D-4A88-A4DB-49AAF4E20ED2}">
      <dgm:prSet/>
      <dgm:spPr/>
      <dgm:t>
        <a:bodyPr/>
        <a:lstStyle/>
        <a:p>
          <a:endParaRPr lang="pl-PL"/>
        </a:p>
      </dgm:t>
    </dgm:pt>
    <dgm:pt modelId="{B5912B4D-0AD7-409C-BF27-B45C4562BEFB}" type="sibTrans" cxnId="{417751D4-992D-4A88-A4DB-49AAF4E20ED2}">
      <dgm:prSet/>
      <dgm:spPr/>
      <dgm:t>
        <a:bodyPr/>
        <a:lstStyle/>
        <a:p>
          <a:endParaRPr lang="pl-PL"/>
        </a:p>
      </dgm:t>
    </dgm:pt>
    <dgm:pt modelId="{A2FE1029-470F-4F10-9DE3-12FEA21B8537}" type="pres">
      <dgm:prSet presAssocID="{8508229C-9D7F-4740-99C9-0412B5F8ABE1}" presName="linearFlow" presStyleCnt="0">
        <dgm:presLayoutVars>
          <dgm:resizeHandles val="exact"/>
        </dgm:presLayoutVars>
      </dgm:prSet>
      <dgm:spPr/>
    </dgm:pt>
    <dgm:pt modelId="{7292A866-E1D6-4C5C-9168-4123952701FF}" type="pres">
      <dgm:prSet presAssocID="{6BD0607F-B8EC-46F4-B9D5-2E0496A9F12A}" presName="node" presStyleLbl="node1" presStyleIdx="0" presStyleCnt="4" custScaleX="46203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0C9CC78-1786-488E-96AB-65CE31F143D9}" type="pres">
      <dgm:prSet presAssocID="{6C75C57F-3E2B-4947-880F-7D11E7C45813}" presName="sibTrans" presStyleLbl="sibTrans2D1" presStyleIdx="0" presStyleCnt="3"/>
      <dgm:spPr/>
      <dgm:t>
        <a:bodyPr/>
        <a:lstStyle/>
        <a:p>
          <a:endParaRPr lang="pl-PL"/>
        </a:p>
      </dgm:t>
    </dgm:pt>
    <dgm:pt modelId="{4762E757-FDB5-4731-B27B-D83EC5D06A46}" type="pres">
      <dgm:prSet presAssocID="{6C75C57F-3E2B-4947-880F-7D11E7C45813}" presName="connectorText" presStyleLbl="sibTrans2D1" presStyleIdx="0" presStyleCnt="3"/>
      <dgm:spPr/>
      <dgm:t>
        <a:bodyPr/>
        <a:lstStyle/>
        <a:p>
          <a:endParaRPr lang="pl-PL"/>
        </a:p>
      </dgm:t>
    </dgm:pt>
    <dgm:pt modelId="{B5283F6C-B1E4-4FBE-990B-C4B24C39CF18}" type="pres">
      <dgm:prSet presAssocID="{39033531-3220-4A2F-AD50-B8CA3B60DAC8}" presName="node" presStyleLbl="node1" presStyleIdx="1" presStyleCnt="4" custScaleX="46081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3A52378-6EBE-429A-BA7A-298DB5D35E73}" type="pres">
      <dgm:prSet presAssocID="{7999D130-3156-4C0B-94EA-87783A12F7B4}" presName="sibTrans" presStyleLbl="sibTrans2D1" presStyleIdx="1" presStyleCnt="3"/>
      <dgm:spPr/>
      <dgm:t>
        <a:bodyPr/>
        <a:lstStyle/>
        <a:p>
          <a:endParaRPr lang="pl-PL"/>
        </a:p>
      </dgm:t>
    </dgm:pt>
    <dgm:pt modelId="{ECF1AB64-371A-4AEC-AAB9-B2B0EA3254B4}" type="pres">
      <dgm:prSet presAssocID="{7999D130-3156-4C0B-94EA-87783A12F7B4}" presName="connectorText" presStyleLbl="sibTrans2D1" presStyleIdx="1" presStyleCnt="3"/>
      <dgm:spPr/>
      <dgm:t>
        <a:bodyPr/>
        <a:lstStyle/>
        <a:p>
          <a:endParaRPr lang="pl-PL"/>
        </a:p>
      </dgm:t>
    </dgm:pt>
    <dgm:pt modelId="{809E5A31-A5D1-41E9-BB67-CB1162066939}" type="pres">
      <dgm:prSet presAssocID="{309C3967-3B06-42A6-B761-BDA38A945640}" presName="node" presStyleLbl="node1" presStyleIdx="2" presStyleCnt="4" custScaleX="46692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6FEB87F-DDC3-4BEB-BD54-C0A77C341C03}" type="pres">
      <dgm:prSet presAssocID="{1D71B093-A76B-4880-90C3-75702939F0E8}" presName="sibTrans" presStyleLbl="sibTrans2D1" presStyleIdx="2" presStyleCnt="3"/>
      <dgm:spPr/>
      <dgm:t>
        <a:bodyPr/>
        <a:lstStyle/>
        <a:p>
          <a:endParaRPr lang="pl-PL"/>
        </a:p>
      </dgm:t>
    </dgm:pt>
    <dgm:pt modelId="{6A0A7F3D-ACB1-4333-B194-9E5EBCED7F1A}" type="pres">
      <dgm:prSet presAssocID="{1D71B093-A76B-4880-90C3-75702939F0E8}" presName="connectorText" presStyleLbl="sibTrans2D1" presStyleIdx="2" presStyleCnt="3"/>
      <dgm:spPr/>
      <dgm:t>
        <a:bodyPr/>
        <a:lstStyle/>
        <a:p>
          <a:endParaRPr lang="pl-PL"/>
        </a:p>
      </dgm:t>
    </dgm:pt>
    <dgm:pt modelId="{B71DB9FB-1AB8-4582-9F0D-E2F53AAC6E99}" type="pres">
      <dgm:prSet presAssocID="{F44F5340-4E77-461F-91AE-65C401EFFBCF}" presName="node" presStyleLbl="node1" presStyleIdx="3" presStyleCnt="4" custScaleX="46095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029FE3A-1FA2-49E1-B76C-C0F4EA462566}" type="presOf" srcId="{7999D130-3156-4C0B-94EA-87783A12F7B4}" destId="{ECF1AB64-371A-4AEC-AAB9-B2B0EA3254B4}" srcOrd="1" destOrd="0" presId="urn:microsoft.com/office/officeart/2005/8/layout/process2"/>
    <dgm:cxn modelId="{B4439B19-370E-4BDA-8B16-A130C98B2197}" srcId="{8508229C-9D7F-4740-99C9-0412B5F8ABE1}" destId="{309C3967-3B06-42A6-B761-BDA38A945640}" srcOrd="2" destOrd="0" parTransId="{D724BE84-A3D4-420B-ACD2-3F8EDAE20322}" sibTransId="{1D71B093-A76B-4880-90C3-75702939F0E8}"/>
    <dgm:cxn modelId="{F40B753F-3B5D-448E-BA8A-3E6CFB00D13C}" type="presOf" srcId="{6BD0607F-B8EC-46F4-B9D5-2E0496A9F12A}" destId="{7292A866-E1D6-4C5C-9168-4123952701FF}" srcOrd="0" destOrd="0" presId="urn:microsoft.com/office/officeart/2005/8/layout/process2"/>
    <dgm:cxn modelId="{13934AD5-EF5E-4FE9-97E0-62488D828827}" type="presOf" srcId="{F44F5340-4E77-461F-91AE-65C401EFFBCF}" destId="{B71DB9FB-1AB8-4582-9F0D-E2F53AAC6E99}" srcOrd="0" destOrd="0" presId="urn:microsoft.com/office/officeart/2005/8/layout/process2"/>
    <dgm:cxn modelId="{861CBBA4-5570-497C-9F49-11D7491A84B7}" type="presOf" srcId="{8508229C-9D7F-4740-99C9-0412B5F8ABE1}" destId="{A2FE1029-470F-4F10-9DE3-12FEA21B8537}" srcOrd="0" destOrd="0" presId="urn:microsoft.com/office/officeart/2005/8/layout/process2"/>
    <dgm:cxn modelId="{6CC9FDFF-1B94-4089-BF42-F18571C5B204}" type="presOf" srcId="{6C75C57F-3E2B-4947-880F-7D11E7C45813}" destId="{50C9CC78-1786-488E-96AB-65CE31F143D9}" srcOrd="0" destOrd="0" presId="urn:microsoft.com/office/officeart/2005/8/layout/process2"/>
    <dgm:cxn modelId="{1A212B5A-96A0-413B-B62C-F4ADCA96C9BB}" type="presOf" srcId="{1D71B093-A76B-4880-90C3-75702939F0E8}" destId="{6A0A7F3D-ACB1-4333-B194-9E5EBCED7F1A}" srcOrd="1" destOrd="0" presId="urn:microsoft.com/office/officeart/2005/8/layout/process2"/>
    <dgm:cxn modelId="{950D2112-8774-42CB-B5AC-1C6E37A1BCC2}" type="presOf" srcId="{39033531-3220-4A2F-AD50-B8CA3B60DAC8}" destId="{B5283F6C-B1E4-4FBE-990B-C4B24C39CF18}" srcOrd="0" destOrd="0" presId="urn:microsoft.com/office/officeart/2005/8/layout/process2"/>
    <dgm:cxn modelId="{9BDF26C0-ACBA-4970-9965-6DFAA338AFB9}" type="presOf" srcId="{7999D130-3156-4C0B-94EA-87783A12F7B4}" destId="{83A52378-6EBE-429A-BA7A-298DB5D35E73}" srcOrd="0" destOrd="0" presId="urn:microsoft.com/office/officeart/2005/8/layout/process2"/>
    <dgm:cxn modelId="{19371F78-923B-4344-B401-6911CE881484}" type="presOf" srcId="{6C75C57F-3E2B-4947-880F-7D11E7C45813}" destId="{4762E757-FDB5-4731-B27B-D83EC5D06A46}" srcOrd="1" destOrd="0" presId="urn:microsoft.com/office/officeart/2005/8/layout/process2"/>
    <dgm:cxn modelId="{3AC14BC5-885D-4D19-9D46-0D39BA1489C1}" srcId="{8508229C-9D7F-4740-99C9-0412B5F8ABE1}" destId="{39033531-3220-4A2F-AD50-B8CA3B60DAC8}" srcOrd="1" destOrd="0" parTransId="{0413DC5F-1D56-4339-AA29-FAFDB969A1C5}" sibTransId="{7999D130-3156-4C0B-94EA-87783A12F7B4}"/>
    <dgm:cxn modelId="{E964D30A-058F-4DC1-867D-9557DE1025B3}" srcId="{8508229C-9D7F-4740-99C9-0412B5F8ABE1}" destId="{6BD0607F-B8EC-46F4-B9D5-2E0496A9F12A}" srcOrd="0" destOrd="0" parTransId="{602C61B8-B67A-4941-B666-3FFDE9C81F97}" sibTransId="{6C75C57F-3E2B-4947-880F-7D11E7C45813}"/>
    <dgm:cxn modelId="{417751D4-992D-4A88-A4DB-49AAF4E20ED2}" srcId="{8508229C-9D7F-4740-99C9-0412B5F8ABE1}" destId="{F44F5340-4E77-461F-91AE-65C401EFFBCF}" srcOrd="3" destOrd="0" parTransId="{40059CEB-51C7-46F2-945F-42E7D7006F74}" sibTransId="{B5912B4D-0AD7-409C-BF27-B45C4562BEFB}"/>
    <dgm:cxn modelId="{258BD745-A749-4806-BCDF-1A1389F82048}" type="presOf" srcId="{1D71B093-A76B-4880-90C3-75702939F0E8}" destId="{86FEB87F-DDC3-4BEB-BD54-C0A77C341C03}" srcOrd="0" destOrd="0" presId="urn:microsoft.com/office/officeart/2005/8/layout/process2"/>
    <dgm:cxn modelId="{2411DBC4-A5DA-4233-AD6C-53D67BF7758B}" type="presOf" srcId="{309C3967-3B06-42A6-B761-BDA38A945640}" destId="{809E5A31-A5D1-41E9-BB67-CB1162066939}" srcOrd="0" destOrd="0" presId="urn:microsoft.com/office/officeart/2005/8/layout/process2"/>
    <dgm:cxn modelId="{E272B200-A917-48CB-9038-9F9514ABE3E6}" type="presParOf" srcId="{A2FE1029-470F-4F10-9DE3-12FEA21B8537}" destId="{7292A866-E1D6-4C5C-9168-4123952701FF}" srcOrd="0" destOrd="0" presId="urn:microsoft.com/office/officeart/2005/8/layout/process2"/>
    <dgm:cxn modelId="{BA27659B-E40A-400E-9D36-242168D039BC}" type="presParOf" srcId="{A2FE1029-470F-4F10-9DE3-12FEA21B8537}" destId="{50C9CC78-1786-488E-96AB-65CE31F143D9}" srcOrd="1" destOrd="0" presId="urn:microsoft.com/office/officeart/2005/8/layout/process2"/>
    <dgm:cxn modelId="{F4750D86-717D-4436-A9ED-5022D8C2313B}" type="presParOf" srcId="{50C9CC78-1786-488E-96AB-65CE31F143D9}" destId="{4762E757-FDB5-4731-B27B-D83EC5D06A46}" srcOrd="0" destOrd="0" presId="urn:microsoft.com/office/officeart/2005/8/layout/process2"/>
    <dgm:cxn modelId="{1ECC0701-8E10-458E-B51D-798B2D818621}" type="presParOf" srcId="{A2FE1029-470F-4F10-9DE3-12FEA21B8537}" destId="{B5283F6C-B1E4-4FBE-990B-C4B24C39CF18}" srcOrd="2" destOrd="0" presId="urn:microsoft.com/office/officeart/2005/8/layout/process2"/>
    <dgm:cxn modelId="{CC0167BF-9350-4E0B-A63C-7A381064991E}" type="presParOf" srcId="{A2FE1029-470F-4F10-9DE3-12FEA21B8537}" destId="{83A52378-6EBE-429A-BA7A-298DB5D35E73}" srcOrd="3" destOrd="0" presId="urn:microsoft.com/office/officeart/2005/8/layout/process2"/>
    <dgm:cxn modelId="{3F404713-82A8-47CD-83E2-7B640F47543C}" type="presParOf" srcId="{83A52378-6EBE-429A-BA7A-298DB5D35E73}" destId="{ECF1AB64-371A-4AEC-AAB9-B2B0EA3254B4}" srcOrd="0" destOrd="0" presId="urn:microsoft.com/office/officeart/2005/8/layout/process2"/>
    <dgm:cxn modelId="{64504359-FD4A-4C3B-83D7-4FC27E20D3C9}" type="presParOf" srcId="{A2FE1029-470F-4F10-9DE3-12FEA21B8537}" destId="{809E5A31-A5D1-41E9-BB67-CB1162066939}" srcOrd="4" destOrd="0" presId="urn:microsoft.com/office/officeart/2005/8/layout/process2"/>
    <dgm:cxn modelId="{E5361A5A-B987-448A-81D2-95C1EF3E6702}" type="presParOf" srcId="{A2FE1029-470F-4F10-9DE3-12FEA21B8537}" destId="{86FEB87F-DDC3-4BEB-BD54-C0A77C341C03}" srcOrd="5" destOrd="0" presId="urn:microsoft.com/office/officeart/2005/8/layout/process2"/>
    <dgm:cxn modelId="{57C33D8B-88DA-453E-BA35-9DF495987D0A}" type="presParOf" srcId="{86FEB87F-DDC3-4BEB-BD54-C0A77C341C03}" destId="{6A0A7F3D-ACB1-4333-B194-9E5EBCED7F1A}" srcOrd="0" destOrd="0" presId="urn:microsoft.com/office/officeart/2005/8/layout/process2"/>
    <dgm:cxn modelId="{1D09D076-CB96-4218-883F-0279E465DCBF}" type="presParOf" srcId="{A2FE1029-470F-4F10-9DE3-12FEA21B8537}" destId="{B71DB9FB-1AB8-4582-9F0D-E2F53AAC6E99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7D0658-E48E-471B-A4E3-F07FF491EA8D}" type="doc">
      <dgm:prSet loTypeId="urn:microsoft.com/office/officeart/2005/8/layout/hProcess9" loCatId="process" qsTypeId="urn:microsoft.com/office/officeart/2005/8/quickstyle/simple1" qsCatId="simple" csTypeId="urn:microsoft.com/office/officeart/2005/8/colors/accent0_1" csCatId="mainScheme" phldr="1"/>
      <dgm:spPr/>
    </dgm:pt>
    <dgm:pt modelId="{0BBDC8D7-FE8E-4399-89DA-35032CEDF952}">
      <dgm:prSet phldrT="[Tekst]"/>
      <dgm:spPr/>
      <dgm:t>
        <a:bodyPr/>
        <a:lstStyle/>
        <a:p>
          <a:r>
            <a:rPr lang="pl-PL" dirty="0" smtClean="0"/>
            <a:t>Proces budowy </a:t>
          </a:r>
          <a:br>
            <a:rPr lang="pl-PL" dirty="0" smtClean="0"/>
          </a:br>
          <a:r>
            <a:rPr lang="pl-PL" dirty="0" smtClean="0"/>
            <a:t>podstawowej </a:t>
          </a:r>
          <a:r>
            <a:rPr lang="pl-PL" dirty="0"/>
            <a:t>konstrukcji </a:t>
          </a:r>
          <a:r>
            <a:rPr lang="pl-PL" dirty="0" smtClean="0"/>
            <a:t>narzędzia OZPS</a:t>
          </a:r>
          <a:endParaRPr lang="pl-PL" dirty="0"/>
        </a:p>
      </dgm:t>
    </dgm:pt>
    <dgm:pt modelId="{FEA5761D-F634-4D26-A493-8CE63B14BF39}" type="parTrans" cxnId="{547BC12B-CE33-4B11-A45F-3A6CB77409E3}">
      <dgm:prSet/>
      <dgm:spPr/>
      <dgm:t>
        <a:bodyPr/>
        <a:lstStyle/>
        <a:p>
          <a:endParaRPr lang="pl-PL"/>
        </a:p>
      </dgm:t>
    </dgm:pt>
    <dgm:pt modelId="{50A1733D-64FE-427F-886A-B35F4B452C56}" type="sibTrans" cxnId="{547BC12B-CE33-4B11-A45F-3A6CB77409E3}">
      <dgm:prSet/>
      <dgm:spPr/>
      <dgm:t>
        <a:bodyPr/>
        <a:lstStyle/>
        <a:p>
          <a:endParaRPr lang="pl-PL"/>
        </a:p>
      </dgm:t>
    </dgm:pt>
    <dgm:pt modelId="{3FE16C9F-E18D-4CE8-8933-BCDF256E95D4}">
      <dgm:prSet phldrT="[Tekst]"/>
      <dgm:spPr/>
      <dgm:t>
        <a:bodyPr/>
        <a:lstStyle/>
        <a:p>
          <a:r>
            <a:rPr lang="pl-PL" dirty="0"/>
            <a:t>Proces </a:t>
          </a:r>
          <a:r>
            <a:rPr lang="pl-PL" dirty="0" smtClean="0"/>
            <a:t> doskonalenia </a:t>
          </a:r>
          <a:br>
            <a:rPr lang="pl-PL" dirty="0" smtClean="0"/>
          </a:br>
          <a:r>
            <a:rPr lang="pl-PL" dirty="0" smtClean="0"/>
            <a:t>wewnętrznej struktury narzędzia </a:t>
          </a:r>
          <a:br>
            <a:rPr lang="pl-PL" dirty="0" smtClean="0"/>
          </a:br>
          <a:r>
            <a:rPr lang="pl-PL" dirty="0" smtClean="0"/>
            <a:t>OZPS</a:t>
          </a:r>
          <a:endParaRPr lang="pl-PL" dirty="0"/>
        </a:p>
      </dgm:t>
    </dgm:pt>
    <dgm:pt modelId="{7C72D45F-A966-4CC5-B064-71CA7F888B77}" type="parTrans" cxnId="{CF127D72-AEAB-4875-ACC1-49EAEAB1A8D8}">
      <dgm:prSet/>
      <dgm:spPr/>
      <dgm:t>
        <a:bodyPr/>
        <a:lstStyle/>
        <a:p>
          <a:endParaRPr lang="pl-PL"/>
        </a:p>
      </dgm:t>
    </dgm:pt>
    <dgm:pt modelId="{9D174FA6-AECE-4042-BF9A-78CE7BD8DDEA}" type="sibTrans" cxnId="{CF127D72-AEAB-4875-ACC1-49EAEAB1A8D8}">
      <dgm:prSet/>
      <dgm:spPr/>
      <dgm:t>
        <a:bodyPr/>
        <a:lstStyle/>
        <a:p>
          <a:endParaRPr lang="pl-PL"/>
        </a:p>
      </dgm:t>
    </dgm:pt>
    <dgm:pt modelId="{6C84626E-DE3B-4130-85E4-04BBACBD2F9F}">
      <dgm:prSet phldrT="[Tekst]"/>
      <dgm:spPr/>
      <dgm:t>
        <a:bodyPr/>
        <a:lstStyle/>
        <a:p>
          <a:r>
            <a:rPr lang="pl-PL" dirty="0"/>
            <a:t>Proces </a:t>
          </a:r>
          <a:r>
            <a:rPr lang="pl-PL" dirty="0" smtClean="0"/>
            <a:t>tworzenia </a:t>
          </a:r>
          <a:r>
            <a:rPr lang="pl-PL" dirty="0"/>
            <a:t>zagregowanego </a:t>
          </a:r>
          <a:r>
            <a:rPr lang="pl-PL" dirty="0" smtClean="0"/>
            <a:t>narzędzia OZPS,</a:t>
          </a:r>
          <a:br>
            <a:rPr lang="pl-PL" dirty="0" smtClean="0"/>
          </a:br>
          <a:r>
            <a:rPr lang="pl-PL" dirty="0" smtClean="0"/>
            <a:t>tj. wprowadzający </a:t>
          </a:r>
          <a:r>
            <a:rPr lang="pl-PL" dirty="0"/>
            <a:t>poziom krajowy </a:t>
          </a:r>
        </a:p>
      </dgm:t>
    </dgm:pt>
    <dgm:pt modelId="{40484A78-87E7-4FB3-A9F0-075B6113BC21}" type="parTrans" cxnId="{38ED9E8F-05CA-45BF-ACB4-AF8BC91D6C71}">
      <dgm:prSet/>
      <dgm:spPr/>
      <dgm:t>
        <a:bodyPr/>
        <a:lstStyle/>
        <a:p>
          <a:endParaRPr lang="pl-PL"/>
        </a:p>
      </dgm:t>
    </dgm:pt>
    <dgm:pt modelId="{361CCAA9-3F43-4844-ACF2-18DDA4270B6E}" type="sibTrans" cxnId="{38ED9E8F-05CA-45BF-ACB4-AF8BC91D6C71}">
      <dgm:prSet/>
      <dgm:spPr/>
      <dgm:t>
        <a:bodyPr/>
        <a:lstStyle/>
        <a:p>
          <a:endParaRPr lang="pl-PL"/>
        </a:p>
      </dgm:t>
    </dgm:pt>
    <dgm:pt modelId="{25D7BF3D-F7A8-40C6-89A6-55721943B5E8}" type="pres">
      <dgm:prSet presAssocID="{B57D0658-E48E-471B-A4E3-F07FF491EA8D}" presName="CompostProcess" presStyleCnt="0">
        <dgm:presLayoutVars>
          <dgm:dir/>
          <dgm:resizeHandles val="exact"/>
        </dgm:presLayoutVars>
      </dgm:prSet>
      <dgm:spPr/>
    </dgm:pt>
    <dgm:pt modelId="{6036E291-37EB-4720-BB1B-8400E2B88FD4}" type="pres">
      <dgm:prSet presAssocID="{B57D0658-E48E-471B-A4E3-F07FF491EA8D}" presName="arrow" presStyleLbl="bgShp" presStyleIdx="0" presStyleCnt="1"/>
      <dgm:spPr/>
    </dgm:pt>
    <dgm:pt modelId="{0EB5AB6F-8C4C-44BA-8244-DA687B930F0D}" type="pres">
      <dgm:prSet presAssocID="{B57D0658-E48E-471B-A4E3-F07FF491EA8D}" presName="linearProcess" presStyleCnt="0"/>
      <dgm:spPr/>
    </dgm:pt>
    <dgm:pt modelId="{E32C3546-260D-43CB-97BB-113130ACC632}" type="pres">
      <dgm:prSet presAssocID="{0BBDC8D7-FE8E-4399-89DA-35032CEDF952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777A794-E2A9-4692-B9AC-C57194805EF5}" type="pres">
      <dgm:prSet presAssocID="{50A1733D-64FE-427F-886A-B35F4B452C56}" presName="sibTrans" presStyleCnt="0"/>
      <dgm:spPr/>
    </dgm:pt>
    <dgm:pt modelId="{D433BE41-AE07-46A5-B39E-CE6000F02606}" type="pres">
      <dgm:prSet presAssocID="{3FE16C9F-E18D-4CE8-8933-BCDF256E95D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ACD95F8-2FFB-48CD-A29D-547820BC0E5F}" type="pres">
      <dgm:prSet presAssocID="{9D174FA6-AECE-4042-BF9A-78CE7BD8DDEA}" presName="sibTrans" presStyleCnt="0"/>
      <dgm:spPr/>
    </dgm:pt>
    <dgm:pt modelId="{EA6E5366-4097-495A-9FAA-65EF36F7AE53}" type="pres">
      <dgm:prSet presAssocID="{6C84626E-DE3B-4130-85E4-04BBACBD2F9F}" presName="textNode" presStyleLbl="node1" presStyleIdx="2" presStyleCnt="3" custScaleX="10497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8ED9E8F-05CA-45BF-ACB4-AF8BC91D6C71}" srcId="{B57D0658-E48E-471B-A4E3-F07FF491EA8D}" destId="{6C84626E-DE3B-4130-85E4-04BBACBD2F9F}" srcOrd="2" destOrd="0" parTransId="{40484A78-87E7-4FB3-A9F0-075B6113BC21}" sibTransId="{361CCAA9-3F43-4844-ACF2-18DDA4270B6E}"/>
    <dgm:cxn modelId="{CF127D72-AEAB-4875-ACC1-49EAEAB1A8D8}" srcId="{B57D0658-E48E-471B-A4E3-F07FF491EA8D}" destId="{3FE16C9F-E18D-4CE8-8933-BCDF256E95D4}" srcOrd="1" destOrd="0" parTransId="{7C72D45F-A966-4CC5-B064-71CA7F888B77}" sibTransId="{9D174FA6-AECE-4042-BF9A-78CE7BD8DDEA}"/>
    <dgm:cxn modelId="{CEF913F8-773F-4AB0-94AA-D32BC62DF4EC}" type="presOf" srcId="{6C84626E-DE3B-4130-85E4-04BBACBD2F9F}" destId="{EA6E5366-4097-495A-9FAA-65EF36F7AE53}" srcOrd="0" destOrd="0" presId="urn:microsoft.com/office/officeart/2005/8/layout/hProcess9"/>
    <dgm:cxn modelId="{EDD05824-042B-4F3F-8D0D-6D963C935CFA}" type="presOf" srcId="{3FE16C9F-E18D-4CE8-8933-BCDF256E95D4}" destId="{D433BE41-AE07-46A5-B39E-CE6000F02606}" srcOrd="0" destOrd="0" presId="urn:microsoft.com/office/officeart/2005/8/layout/hProcess9"/>
    <dgm:cxn modelId="{547BC12B-CE33-4B11-A45F-3A6CB77409E3}" srcId="{B57D0658-E48E-471B-A4E3-F07FF491EA8D}" destId="{0BBDC8D7-FE8E-4399-89DA-35032CEDF952}" srcOrd="0" destOrd="0" parTransId="{FEA5761D-F634-4D26-A493-8CE63B14BF39}" sibTransId="{50A1733D-64FE-427F-886A-B35F4B452C56}"/>
    <dgm:cxn modelId="{293FE86E-578C-46E0-80F8-0F440A323072}" type="presOf" srcId="{B57D0658-E48E-471B-A4E3-F07FF491EA8D}" destId="{25D7BF3D-F7A8-40C6-89A6-55721943B5E8}" srcOrd="0" destOrd="0" presId="urn:microsoft.com/office/officeart/2005/8/layout/hProcess9"/>
    <dgm:cxn modelId="{632A54C0-C31B-414B-AAAC-DCAAA8CAE840}" type="presOf" srcId="{0BBDC8D7-FE8E-4399-89DA-35032CEDF952}" destId="{E32C3546-260D-43CB-97BB-113130ACC632}" srcOrd="0" destOrd="0" presId="urn:microsoft.com/office/officeart/2005/8/layout/hProcess9"/>
    <dgm:cxn modelId="{28ACAB22-B80D-4EF9-8A3B-59716B385B3C}" type="presParOf" srcId="{25D7BF3D-F7A8-40C6-89A6-55721943B5E8}" destId="{6036E291-37EB-4720-BB1B-8400E2B88FD4}" srcOrd="0" destOrd="0" presId="urn:microsoft.com/office/officeart/2005/8/layout/hProcess9"/>
    <dgm:cxn modelId="{932AF51D-C40F-49CD-863E-6C2731577C17}" type="presParOf" srcId="{25D7BF3D-F7A8-40C6-89A6-55721943B5E8}" destId="{0EB5AB6F-8C4C-44BA-8244-DA687B930F0D}" srcOrd="1" destOrd="0" presId="urn:microsoft.com/office/officeart/2005/8/layout/hProcess9"/>
    <dgm:cxn modelId="{A7C53928-FA53-4325-A2C2-AD6E7FBE0B2B}" type="presParOf" srcId="{0EB5AB6F-8C4C-44BA-8244-DA687B930F0D}" destId="{E32C3546-260D-43CB-97BB-113130ACC632}" srcOrd="0" destOrd="0" presId="urn:microsoft.com/office/officeart/2005/8/layout/hProcess9"/>
    <dgm:cxn modelId="{4DC4781E-EB9F-4735-952B-AB66F863F162}" type="presParOf" srcId="{0EB5AB6F-8C4C-44BA-8244-DA687B930F0D}" destId="{B777A794-E2A9-4692-B9AC-C57194805EF5}" srcOrd="1" destOrd="0" presId="urn:microsoft.com/office/officeart/2005/8/layout/hProcess9"/>
    <dgm:cxn modelId="{025F662C-5584-4BC0-ACA8-CA2B7A09935F}" type="presParOf" srcId="{0EB5AB6F-8C4C-44BA-8244-DA687B930F0D}" destId="{D433BE41-AE07-46A5-B39E-CE6000F02606}" srcOrd="2" destOrd="0" presId="urn:microsoft.com/office/officeart/2005/8/layout/hProcess9"/>
    <dgm:cxn modelId="{53876FF6-AB8B-42FA-967F-838242CBC0E3}" type="presParOf" srcId="{0EB5AB6F-8C4C-44BA-8244-DA687B930F0D}" destId="{DACD95F8-2FFB-48CD-A29D-547820BC0E5F}" srcOrd="3" destOrd="0" presId="urn:microsoft.com/office/officeart/2005/8/layout/hProcess9"/>
    <dgm:cxn modelId="{FD4AA9B6-D9D5-4493-91F9-D4D0C80CF9CE}" type="presParOf" srcId="{0EB5AB6F-8C4C-44BA-8244-DA687B930F0D}" destId="{EA6E5366-4097-495A-9FAA-65EF36F7AE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D59864-7789-4742-BC81-F88CE08D69FF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4B52D996-A521-4F46-A775-1E3E517DD769}">
      <dgm:prSet phldrT="[Tekst]"/>
      <dgm:spPr>
        <a:solidFill>
          <a:srgbClr val="FFFF00"/>
        </a:solidFill>
      </dgm:spPr>
      <dgm:t>
        <a:bodyPr/>
        <a:lstStyle/>
        <a:p>
          <a:r>
            <a:rPr lang="pl-PL" dirty="0" smtClean="0"/>
            <a:t>2012/2013/2014</a:t>
          </a:r>
          <a:endParaRPr lang="pl-PL" dirty="0"/>
        </a:p>
      </dgm:t>
    </dgm:pt>
    <dgm:pt modelId="{686119F1-4C11-414D-AEA5-0AE32E3B97B9}" type="parTrans" cxnId="{32614D1D-8F5B-409E-B8DD-678E15F8C72B}">
      <dgm:prSet/>
      <dgm:spPr/>
      <dgm:t>
        <a:bodyPr/>
        <a:lstStyle/>
        <a:p>
          <a:endParaRPr lang="pl-PL"/>
        </a:p>
      </dgm:t>
    </dgm:pt>
    <dgm:pt modelId="{D92669C8-1916-4AEB-A75C-8F2B09D0AE16}" type="sibTrans" cxnId="{32614D1D-8F5B-409E-B8DD-678E15F8C72B}">
      <dgm:prSet/>
      <dgm:spPr/>
      <dgm:t>
        <a:bodyPr/>
        <a:lstStyle/>
        <a:p>
          <a:endParaRPr lang="pl-PL"/>
        </a:p>
      </dgm:t>
    </dgm:pt>
    <dgm:pt modelId="{705AC6A2-4E8D-46DF-B3B3-F129BAFB9BCC}">
      <dgm:prSet phldrT="[Tekst]"/>
      <dgm:spPr>
        <a:solidFill>
          <a:srgbClr val="FFFF00"/>
        </a:solidFill>
      </dgm:spPr>
      <dgm:t>
        <a:bodyPr/>
        <a:lstStyle/>
        <a:p>
          <a:r>
            <a:rPr lang="pl-PL" dirty="0" smtClean="0"/>
            <a:t>2015-2017</a:t>
          </a:r>
          <a:endParaRPr lang="pl-PL" dirty="0"/>
        </a:p>
      </dgm:t>
    </dgm:pt>
    <dgm:pt modelId="{F7B24005-B067-4AE4-AAB4-D7A4656A3683}" type="parTrans" cxnId="{D8AEFBE8-BB84-4E78-9E98-FF66940E3004}">
      <dgm:prSet/>
      <dgm:spPr/>
      <dgm:t>
        <a:bodyPr/>
        <a:lstStyle/>
        <a:p>
          <a:endParaRPr lang="pl-PL"/>
        </a:p>
      </dgm:t>
    </dgm:pt>
    <dgm:pt modelId="{6AEA2985-8FB4-4867-8B9D-E8748DBF637D}" type="sibTrans" cxnId="{D8AEFBE8-BB84-4E78-9E98-FF66940E3004}">
      <dgm:prSet/>
      <dgm:spPr/>
      <dgm:t>
        <a:bodyPr/>
        <a:lstStyle/>
        <a:p>
          <a:endParaRPr lang="pl-PL"/>
        </a:p>
      </dgm:t>
    </dgm:pt>
    <dgm:pt modelId="{78681B4D-68E6-4387-ADC7-524B10A2517D}">
      <dgm:prSet phldrT="[Tekst]"/>
      <dgm:spPr>
        <a:solidFill>
          <a:srgbClr val="FFFF00"/>
        </a:solidFill>
      </dgm:spPr>
      <dgm:t>
        <a:bodyPr/>
        <a:lstStyle/>
        <a:p>
          <a:r>
            <a:rPr lang="pl-PL" dirty="0" smtClean="0"/>
            <a:t>2018-2019</a:t>
          </a:r>
          <a:endParaRPr lang="pl-PL" dirty="0"/>
        </a:p>
      </dgm:t>
    </dgm:pt>
    <dgm:pt modelId="{5758907B-225D-4D98-A70F-5F0992464FF5}" type="parTrans" cxnId="{6274BBA1-FD3A-4AA5-B7BA-CEB937EC49A6}">
      <dgm:prSet/>
      <dgm:spPr/>
      <dgm:t>
        <a:bodyPr/>
        <a:lstStyle/>
        <a:p>
          <a:endParaRPr lang="pl-PL"/>
        </a:p>
      </dgm:t>
    </dgm:pt>
    <dgm:pt modelId="{207ED882-A708-4C72-89DC-095623191784}" type="sibTrans" cxnId="{6274BBA1-FD3A-4AA5-B7BA-CEB937EC49A6}">
      <dgm:prSet/>
      <dgm:spPr/>
      <dgm:t>
        <a:bodyPr/>
        <a:lstStyle/>
        <a:p>
          <a:endParaRPr lang="pl-PL"/>
        </a:p>
      </dgm:t>
    </dgm:pt>
    <dgm:pt modelId="{EAFDDE32-017E-445C-B304-6725D7E39565}" type="pres">
      <dgm:prSet presAssocID="{28D59864-7789-4742-BC81-F88CE08D69FF}" presName="Name0" presStyleCnt="0">
        <dgm:presLayoutVars>
          <dgm:dir/>
          <dgm:resizeHandles val="exact"/>
        </dgm:presLayoutVars>
      </dgm:prSet>
      <dgm:spPr/>
    </dgm:pt>
    <dgm:pt modelId="{2A1608A0-A6AE-4B2C-B694-701988992BC2}" type="pres">
      <dgm:prSet presAssocID="{28D59864-7789-4742-BC81-F88CE08D69FF}" presName="arrow" presStyleLbl="bgShp" presStyleIdx="0" presStyleCnt="1"/>
      <dgm:spPr/>
    </dgm:pt>
    <dgm:pt modelId="{018FC875-E4FD-455E-A022-EC54623B6806}" type="pres">
      <dgm:prSet presAssocID="{28D59864-7789-4742-BC81-F88CE08D69FF}" presName="points" presStyleCnt="0"/>
      <dgm:spPr/>
    </dgm:pt>
    <dgm:pt modelId="{8FB5AF64-6DD9-47F1-B87C-E57E82D55702}" type="pres">
      <dgm:prSet presAssocID="{4B52D996-A521-4F46-A775-1E3E517DD769}" presName="compositeA" presStyleCnt="0"/>
      <dgm:spPr/>
    </dgm:pt>
    <dgm:pt modelId="{7A7D920F-960B-42FA-B5E2-AB30D1FFA940}" type="pres">
      <dgm:prSet presAssocID="{4B52D996-A521-4F46-A775-1E3E517DD769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49152C1-22CF-4CAA-905B-BDB603A71F67}" type="pres">
      <dgm:prSet presAssocID="{4B52D996-A521-4F46-A775-1E3E517DD769}" presName="circleA" presStyleLbl="node1" presStyleIdx="0" presStyleCnt="3"/>
      <dgm:spPr/>
    </dgm:pt>
    <dgm:pt modelId="{261B0E7B-B318-41AD-BFEE-5FCF6AFF7697}" type="pres">
      <dgm:prSet presAssocID="{4B52D996-A521-4F46-A775-1E3E517DD769}" presName="spaceA" presStyleCnt="0"/>
      <dgm:spPr/>
    </dgm:pt>
    <dgm:pt modelId="{58ADAA83-ED85-4E94-A1F5-B4D4B99FE778}" type="pres">
      <dgm:prSet presAssocID="{D92669C8-1916-4AEB-A75C-8F2B09D0AE16}" presName="space" presStyleCnt="0"/>
      <dgm:spPr/>
    </dgm:pt>
    <dgm:pt modelId="{F061C0F6-254C-4FC6-8CCE-B05250AE109F}" type="pres">
      <dgm:prSet presAssocID="{705AC6A2-4E8D-46DF-B3B3-F129BAFB9BCC}" presName="compositeB" presStyleCnt="0"/>
      <dgm:spPr/>
    </dgm:pt>
    <dgm:pt modelId="{16F1F97F-912C-41EF-A640-71DA6F0A66B4}" type="pres">
      <dgm:prSet presAssocID="{705AC6A2-4E8D-46DF-B3B3-F129BAFB9BCC}" presName="textB" presStyleLbl="revTx" presStyleIdx="1" presStyleCnt="3" custLinFactNeighborX="12537" custLinFactNeighborY="352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BDA982C-A516-485B-B268-A770C08346A3}" type="pres">
      <dgm:prSet presAssocID="{705AC6A2-4E8D-46DF-B3B3-F129BAFB9BCC}" presName="circleB" presStyleLbl="node1" presStyleIdx="1" presStyleCnt="3"/>
      <dgm:spPr/>
    </dgm:pt>
    <dgm:pt modelId="{C5B7E56F-B972-4B17-B4D1-BA6B80EC0543}" type="pres">
      <dgm:prSet presAssocID="{705AC6A2-4E8D-46DF-B3B3-F129BAFB9BCC}" presName="spaceB" presStyleCnt="0"/>
      <dgm:spPr/>
    </dgm:pt>
    <dgm:pt modelId="{56C7FB18-D330-457F-BB88-4F57A5DADFC5}" type="pres">
      <dgm:prSet presAssocID="{6AEA2985-8FB4-4867-8B9D-E8748DBF637D}" presName="space" presStyleCnt="0"/>
      <dgm:spPr/>
    </dgm:pt>
    <dgm:pt modelId="{AA7D696F-D5D1-44AD-A95B-BD6C66EE7B8C}" type="pres">
      <dgm:prSet presAssocID="{78681B4D-68E6-4387-ADC7-524B10A2517D}" presName="compositeA" presStyleCnt="0"/>
      <dgm:spPr/>
    </dgm:pt>
    <dgm:pt modelId="{DE2051FF-6041-44F2-8F3D-DC05FE73BB03}" type="pres">
      <dgm:prSet presAssocID="{78681B4D-68E6-4387-ADC7-524B10A2517D}" presName="textA" presStyleLbl="revTx" presStyleIdx="2" presStyleCnt="3" custLinFactNeighborX="27165" custLinFactNeighborY="176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8DB809E-98D8-4A25-A396-F4700DA0DFA5}" type="pres">
      <dgm:prSet presAssocID="{78681B4D-68E6-4387-ADC7-524B10A2517D}" presName="circleA" presStyleLbl="node1" presStyleIdx="2" presStyleCnt="3"/>
      <dgm:spPr/>
    </dgm:pt>
    <dgm:pt modelId="{B9972DE1-F316-45AD-BE9B-4AA9ABF55BA5}" type="pres">
      <dgm:prSet presAssocID="{78681B4D-68E6-4387-ADC7-524B10A2517D}" presName="spaceA" presStyleCnt="0"/>
      <dgm:spPr/>
    </dgm:pt>
  </dgm:ptLst>
  <dgm:cxnLst>
    <dgm:cxn modelId="{9142C887-2054-4725-A03B-8B6A1DFC9EE8}" type="presOf" srcId="{705AC6A2-4E8D-46DF-B3B3-F129BAFB9BCC}" destId="{16F1F97F-912C-41EF-A640-71DA6F0A66B4}" srcOrd="0" destOrd="0" presId="urn:microsoft.com/office/officeart/2005/8/layout/hProcess11"/>
    <dgm:cxn modelId="{D8AEFBE8-BB84-4E78-9E98-FF66940E3004}" srcId="{28D59864-7789-4742-BC81-F88CE08D69FF}" destId="{705AC6A2-4E8D-46DF-B3B3-F129BAFB9BCC}" srcOrd="1" destOrd="0" parTransId="{F7B24005-B067-4AE4-AAB4-D7A4656A3683}" sibTransId="{6AEA2985-8FB4-4867-8B9D-E8748DBF637D}"/>
    <dgm:cxn modelId="{22C99E36-FB2A-496B-99A8-5311CE95A0AC}" type="presOf" srcId="{78681B4D-68E6-4387-ADC7-524B10A2517D}" destId="{DE2051FF-6041-44F2-8F3D-DC05FE73BB03}" srcOrd="0" destOrd="0" presId="urn:microsoft.com/office/officeart/2005/8/layout/hProcess11"/>
    <dgm:cxn modelId="{82DA0E70-0F2F-4DFE-8271-4773DF3107C0}" type="presOf" srcId="{4B52D996-A521-4F46-A775-1E3E517DD769}" destId="{7A7D920F-960B-42FA-B5E2-AB30D1FFA940}" srcOrd="0" destOrd="0" presId="urn:microsoft.com/office/officeart/2005/8/layout/hProcess11"/>
    <dgm:cxn modelId="{52080A2F-0333-46D8-8806-89B23B4888AB}" type="presOf" srcId="{28D59864-7789-4742-BC81-F88CE08D69FF}" destId="{EAFDDE32-017E-445C-B304-6725D7E39565}" srcOrd="0" destOrd="0" presId="urn:microsoft.com/office/officeart/2005/8/layout/hProcess11"/>
    <dgm:cxn modelId="{6274BBA1-FD3A-4AA5-B7BA-CEB937EC49A6}" srcId="{28D59864-7789-4742-BC81-F88CE08D69FF}" destId="{78681B4D-68E6-4387-ADC7-524B10A2517D}" srcOrd="2" destOrd="0" parTransId="{5758907B-225D-4D98-A70F-5F0992464FF5}" sibTransId="{207ED882-A708-4C72-89DC-095623191784}"/>
    <dgm:cxn modelId="{32614D1D-8F5B-409E-B8DD-678E15F8C72B}" srcId="{28D59864-7789-4742-BC81-F88CE08D69FF}" destId="{4B52D996-A521-4F46-A775-1E3E517DD769}" srcOrd="0" destOrd="0" parTransId="{686119F1-4C11-414D-AEA5-0AE32E3B97B9}" sibTransId="{D92669C8-1916-4AEB-A75C-8F2B09D0AE16}"/>
    <dgm:cxn modelId="{C7739840-ED54-43BD-8669-C9C9E5FDD456}" type="presParOf" srcId="{EAFDDE32-017E-445C-B304-6725D7E39565}" destId="{2A1608A0-A6AE-4B2C-B694-701988992BC2}" srcOrd="0" destOrd="0" presId="urn:microsoft.com/office/officeart/2005/8/layout/hProcess11"/>
    <dgm:cxn modelId="{2EADD067-8ED5-460C-864C-F544A16669A9}" type="presParOf" srcId="{EAFDDE32-017E-445C-B304-6725D7E39565}" destId="{018FC875-E4FD-455E-A022-EC54623B6806}" srcOrd="1" destOrd="0" presId="urn:microsoft.com/office/officeart/2005/8/layout/hProcess11"/>
    <dgm:cxn modelId="{436D8C52-29CB-43B9-8B62-F91F8648C911}" type="presParOf" srcId="{018FC875-E4FD-455E-A022-EC54623B6806}" destId="{8FB5AF64-6DD9-47F1-B87C-E57E82D55702}" srcOrd="0" destOrd="0" presId="urn:microsoft.com/office/officeart/2005/8/layout/hProcess11"/>
    <dgm:cxn modelId="{E3ACF229-5821-4E2B-B533-DEFCC095692F}" type="presParOf" srcId="{8FB5AF64-6DD9-47F1-B87C-E57E82D55702}" destId="{7A7D920F-960B-42FA-B5E2-AB30D1FFA940}" srcOrd="0" destOrd="0" presId="urn:microsoft.com/office/officeart/2005/8/layout/hProcess11"/>
    <dgm:cxn modelId="{77A1C76B-63F5-4387-8425-A59CC6D4A1AA}" type="presParOf" srcId="{8FB5AF64-6DD9-47F1-B87C-E57E82D55702}" destId="{C49152C1-22CF-4CAA-905B-BDB603A71F67}" srcOrd="1" destOrd="0" presId="urn:microsoft.com/office/officeart/2005/8/layout/hProcess11"/>
    <dgm:cxn modelId="{EE5A4AE9-057D-41A8-825F-3992CDDD03A4}" type="presParOf" srcId="{8FB5AF64-6DD9-47F1-B87C-E57E82D55702}" destId="{261B0E7B-B318-41AD-BFEE-5FCF6AFF7697}" srcOrd="2" destOrd="0" presId="urn:microsoft.com/office/officeart/2005/8/layout/hProcess11"/>
    <dgm:cxn modelId="{C37031DC-316F-4DD4-9C55-7BE2BEA53725}" type="presParOf" srcId="{018FC875-E4FD-455E-A022-EC54623B6806}" destId="{58ADAA83-ED85-4E94-A1F5-B4D4B99FE778}" srcOrd="1" destOrd="0" presId="urn:microsoft.com/office/officeart/2005/8/layout/hProcess11"/>
    <dgm:cxn modelId="{8C3D0216-5AF9-42D2-99BC-39DC53B90CA6}" type="presParOf" srcId="{018FC875-E4FD-455E-A022-EC54623B6806}" destId="{F061C0F6-254C-4FC6-8CCE-B05250AE109F}" srcOrd="2" destOrd="0" presId="urn:microsoft.com/office/officeart/2005/8/layout/hProcess11"/>
    <dgm:cxn modelId="{A56D2F5B-B1A3-4F34-BE79-5C23382581D4}" type="presParOf" srcId="{F061C0F6-254C-4FC6-8CCE-B05250AE109F}" destId="{16F1F97F-912C-41EF-A640-71DA6F0A66B4}" srcOrd="0" destOrd="0" presId="urn:microsoft.com/office/officeart/2005/8/layout/hProcess11"/>
    <dgm:cxn modelId="{8063A6DF-BC50-4A14-B063-51A47883A756}" type="presParOf" srcId="{F061C0F6-254C-4FC6-8CCE-B05250AE109F}" destId="{BBDA982C-A516-485B-B268-A770C08346A3}" srcOrd="1" destOrd="0" presId="urn:microsoft.com/office/officeart/2005/8/layout/hProcess11"/>
    <dgm:cxn modelId="{1CC62772-82A9-4B17-9B70-2805058E8ED2}" type="presParOf" srcId="{F061C0F6-254C-4FC6-8CCE-B05250AE109F}" destId="{C5B7E56F-B972-4B17-B4D1-BA6B80EC0543}" srcOrd="2" destOrd="0" presId="urn:microsoft.com/office/officeart/2005/8/layout/hProcess11"/>
    <dgm:cxn modelId="{52DF7F7E-E883-4A91-9F8A-B8FA44480307}" type="presParOf" srcId="{018FC875-E4FD-455E-A022-EC54623B6806}" destId="{56C7FB18-D330-457F-BB88-4F57A5DADFC5}" srcOrd="3" destOrd="0" presId="urn:microsoft.com/office/officeart/2005/8/layout/hProcess11"/>
    <dgm:cxn modelId="{5BFA98B4-7BA4-436B-A895-FFF4F4C471D2}" type="presParOf" srcId="{018FC875-E4FD-455E-A022-EC54623B6806}" destId="{AA7D696F-D5D1-44AD-A95B-BD6C66EE7B8C}" srcOrd="4" destOrd="0" presId="urn:microsoft.com/office/officeart/2005/8/layout/hProcess11"/>
    <dgm:cxn modelId="{5A502DD2-C22F-4A21-A2A7-844AD77F5B5B}" type="presParOf" srcId="{AA7D696F-D5D1-44AD-A95B-BD6C66EE7B8C}" destId="{DE2051FF-6041-44F2-8F3D-DC05FE73BB03}" srcOrd="0" destOrd="0" presId="urn:microsoft.com/office/officeart/2005/8/layout/hProcess11"/>
    <dgm:cxn modelId="{3CFF8A1C-4538-4708-9752-1BE69C12CF5F}" type="presParOf" srcId="{AA7D696F-D5D1-44AD-A95B-BD6C66EE7B8C}" destId="{98DB809E-98D8-4A25-A396-F4700DA0DFA5}" srcOrd="1" destOrd="0" presId="urn:microsoft.com/office/officeart/2005/8/layout/hProcess11"/>
    <dgm:cxn modelId="{FD3A2191-C710-43E1-8987-D4DE66EF0888}" type="presParOf" srcId="{AA7D696F-D5D1-44AD-A95B-BD6C66EE7B8C}" destId="{B9972DE1-F316-45AD-BE9B-4AA9ABF55BA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5F081EB-458A-4C6F-9E58-C162201CDAB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DD7D55D-CF2F-4E29-852C-FED23BC59491}">
      <dgm:prSet phldrT="[Tekst]"/>
      <dgm:spPr/>
      <dgm:t>
        <a:bodyPr/>
        <a:lstStyle/>
        <a:p>
          <a:r>
            <a:rPr lang="pl-PL" dirty="0">
              <a:latin typeface="Bookman Old Style" pitchFamily="18" charset="0"/>
            </a:rPr>
            <a:t>Wykonać</a:t>
          </a:r>
        </a:p>
        <a:p>
          <a:r>
            <a:rPr lang="pl-PL" dirty="0">
              <a:latin typeface="Bookman Old Style" pitchFamily="18" charset="0"/>
            </a:rPr>
            <a:t>(2)</a:t>
          </a:r>
        </a:p>
      </dgm:t>
    </dgm:pt>
    <dgm:pt modelId="{FFA1F968-E374-4812-A7E2-8CC1C8EEFC70}" type="parTrans" cxnId="{59A481B2-2A53-4914-AB24-8FFC07356EBC}">
      <dgm:prSet/>
      <dgm:spPr/>
      <dgm:t>
        <a:bodyPr/>
        <a:lstStyle/>
        <a:p>
          <a:endParaRPr lang="pl-PL"/>
        </a:p>
      </dgm:t>
    </dgm:pt>
    <dgm:pt modelId="{D66BCF29-5C9C-4F90-B6AC-A496F54BA9EF}" type="sibTrans" cxnId="{59A481B2-2A53-4914-AB24-8FFC07356EBC}">
      <dgm:prSet/>
      <dgm:spPr/>
      <dgm:t>
        <a:bodyPr/>
        <a:lstStyle/>
        <a:p>
          <a:endParaRPr lang="pl-PL"/>
        </a:p>
      </dgm:t>
    </dgm:pt>
    <dgm:pt modelId="{95C36205-26C5-42DA-BC8C-51ABFD503D13}">
      <dgm:prSet phldrT="[Tekst]"/>
      <dgm:spPr/>
      <dgm:t>
        <a:bodyPr/>
        <a:lstStyle/>
        <a:p>
          <a:r>
            <a:rPr lang="pl-PL" dirty="0">
              <a:latin typeface="Bookman Old Style" pitchFamily="18" charset="0"/>
            </a:rPr>
            <a:t>Sprawdzić</a:t>
          </a:r>
        </a:p>
        <a:p>
          <a:r>
            <a:rPr lang="pl-PL" dirty="0">
              <a:latin typeface="Bookman Old Style" pitchFamily="18" charset="0"/>
            </a:rPr>
            <a:t>(3)</a:t>
          </a:r>
        </a:p>
      </dgm:t>
    </dgm:pt>
    <dgm:pt modelId="{2F5192F9-16BE-4555-994A-69FD70F9E66C}" type="parTrans" cxnId="{AF9C1512-01BC-4F2E-BB7A-A7BC7C3E9D50}">
      <dgm:prSet/>
      <dgm:spPr/>
      <dgm:t>
        <a:bodyPr/>
        <a:lstStyle/>
        <a:p>
          <a:endParaRPr lang="pl-PL"/>
        </a:p>
      </dgm:t>
    </dgm:pt>
    <dgm:pt modelId="{CA86CA95-71F8-4061-A7D4-41E85275DF32}" type="sibTrans" cxnId="{AF9C1512-01BC-4F2E-BB7A-A7BC7C3E9D50}">
      <dgm:prSet/>
      <dgm:spPr/>
      <dgm:t>
        <a:bodyPr/>
        <a:lstStyle/>
        <a:p>
          <a:endParaRPr lang="pl-PL"/>
        </a:p>
      </dgm:t>
    </dgm:pt>
    <dgm:pt modelId="{9D30F9D8-77C4-4BC2-BE29-385B1BC6B443}">
      <dgm:prSet phldrT="[Tekst]"/>
      <dgm:spPr/>
      <dgm:t>
        <a:bodyPr/>
        <a:lstStyle/>
        <a:p>
          <a:r>
            <a:rPr lang="pl-PL" dirty="0">
              <a:latin typeface="Bookman Old Style" pitchFamily="18" charset="0"/>
            </a:rPr>
            <a:t>Poprawić</a:t>
          </a:r>
        </a:p>
        <a:p>
          <a:r>
            <a:rPr lang="pl-PL" dirty="0">
              <a:latin typeface="Bookman Old Style" pitchFamily="18" charset="0"/>
            </a:rPr>
            <a:t>(4)</a:t>
          </a:r>
        </a:p>
      </dgm:t>
    </dgm:pt>
    <dgm:pt modelId="{CB2D025D-B011-466A-8843-0464AD763AA0}" type="parTrans" cxnId="{9877635B-6CBA-455F-801C-2B5719D11A30}">
      <dgm:prSet/>
      <dgm:spPr/>
      <dgm:t>
        <a:bodyPr/>
        <a:lstStyle/>
        <a:p>
          <a:endParaRPr lang="pl-PL"/>
        </a:p>
      </dgm:t>
    </dgm:pt>
    <dgm:pt modelId="{F2D3E488-6BA5-4B0A-846B-D1E87654704F}" type="sibTrans" cxnId="{9877635B-6CBA-455F-801C-2B5719D11A30}">
      <dgm:prSet/>
      <dgm:spPr/>
      <dgm:t>
        <a:bodyPr/>
        <a:lstStyle/>
        <a:p>
          <a:endParaRPr lang="pl-PL"/>
        </a:p>
      </dgm:t>
    </dgm:pt>
    <dgm:pt modelId="{DDDE6906-A912-4C3A-86B5-D7E7C4222E6A}">
      <dgm:prSet phldrT="[Tekst]"/>
      <dgm:spPr/>
      <dgm:t>
        <a:bodyPr/>
        <a:lstStyle/>
        <a:p>
          <a:r>
            <a:rPr lang="pl-PL" dirty="0">
              <a:latin typeface="Bookman Old Style" pitchFamily="18" charset="0"/>
            </a:rPr>
            <a:t>Zaplanować</a:t>
          </a:r>
        </a:p>
        <a:p>
          <a:r>
            <a:rPr lang="pl-PL" dirty="0">
              <a:latin typeface="Bookman Old Style" pitchFamily="18" charset="0"/>
            </a:rPr>
            <a:t>(1)</a:t>
          </a:r>
        </a:p>
      </dgm:t>
    </dgm:pt>
    <dgm:pt modelId="{BF41DB66-62A7-4AEE-86B5-68DD4C53A1F4}" type="parTrans" cxnId="{6FAC303D-3782-4801-B497-B033FE544F96}">
      <dgm:prSet/>
      <dgm:spPr/>
      <dgm:t>
        <a:bodyPr/>
        <a:lstStyle/>
        <a:p>
          <a:endParaRPr lang="pl-PL"/>
        </a:p>
      </dgm:t>
    </dgm:pt>
    <dgm:pt modelId="{8CE5C1E1-AAF4-4CB2-BD3E-17DE88B38BC3}" type="sibTrans" cxnId="{6FAC303D-3782-4801-B497-B033FE544F96}">
      <dgm:prSet/>
      <dgm:spPr/>
      <dgm:t>
        <a:bodyPr/>
        <a:lstStyle/>
        <a:p>
          <a:endParaRPr lang="pl-PL"/>
        </a:p>
      </dgm:t>
    </dgm:pt>
    <dgm:pt modelId="{28A2AF9A-1944-4B7F-8749-37FF4B11155E}" type="pres">
      <dgm:prSet presAssocID="{E5F081EB-458A-4C6F-9E58-C162201CDAB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D244826E-0092-4279-BDB3-B73239009277}" type="pres">
      <dgm:prSet presAssocID="{ADD7D55D-CF2F-4E29-852C-FED23BC59491}" presName="dummy" presStyleCnt="0"/>
      <dgm:spPr/>
    </dgm:pt>
    <dgm:pt modelId="{08824C58-932C-4FD8-A369-41398F2D2B40}" type="pres">
      <dgm:prSet presAssocID="{ADD7D55D-CF2F-4E29-852C-FED23BC59491}" presName="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E24F3F6-2F33-4AFE-AD38-0952D8DE1ACC}" type="pres">
      <dgm:prSet presAssocID="{D66BCF29-5C9C-4F90-B6AC-A496F54BA9EF}" presName="sibTrans" presStyleLbl="node1" presStyleIdx="0" presStyleCnt="4"/>
      <dgm:spPr/>
      <dgm:t>
        <a:bodyPr/>
        <a:lstStyle/>
        <a:p>
          <a:endParaRPr lang="pl-PL"/>
        </a:p>
      </dgm:t>
    </dgm:pt>
    <dgm:pt modelId="{9266C9D6-5E91-46D4-B0B1-D2C91AADC529}" type="pres">
      <dgm:prSet presAssocID="{95C36205-26C5-42DA-BC8C-51ABFD503D13}" presName="dummy" presStyleCnt="0"/>
      <dgm:spPr/>
    </dgm:pt>
    <dgm:pt modelId="{69CF5641-E10C-47C0-BF88-40968A49E55E}" type="pres">
      <dgm:prSet presAssocID="{95C36205-26C5-42DA-BC8C-51ABFD503D13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DF41FCD-95CB-452D-B756-F6C5D06EE5C7}" type="pres">
      <dgm:prSet presAssocID="{CA86CA95-71F8-4061-A7D4-41E85275DF32}" presName="sibTrans" presStyleLbl="node1" presStyleIdx="1" presStyleCnt="4"/>
      <dgm:spPr/>
      <dgm:t>
        <a:bodyPr/>
        <a:lstStyle/>
        <a:p>
          <a:endParaRPr lang="pl-PL"/>
        </a:p>
      </dgm:t>
    </dgm:pt>
    <dgm:pt modelId="{609E07C5-E8E0-409A-8C61-A0B5B9B93F83}" type="pres">
      <dgm:prSet presAssocID="{9D30F9D8-77C4-4BC2-BE29-385B1BC6B443}" presName="dummy" presStyleCnt="0"/>
      <dgm:spPr/>
    </dgm:pt>
    <dgm:pt modelId="{A35E7ACA-0C3E-481A-8E40-D59183559646}" type="pres">
      <dgm:prSet presAssocID="{9D30F9D8-77C4-4BC2-BE29-385B1BC6B443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55B3C00-C642-4EB2-8712-235FF685A83F}" type="pres">
      <dgm:prSet presAssocID="{F2D3E488-6BA5-4B0A-846B-D1E87654704F}" presName="sibTrans" presStyleLbl="node1" presStyleIdx="2" presStyleCnt="4"/>
      <dgm:spPr/>
      <dgm:t>
        <a:bodyPr/>
        <a:lstStyle/>
        <a:p>
          <a:endParaRPr lang="pl-PL"/>
        </a:p>
      </dgm:t>
    </dgm:pt>
    <dgm:pt modelId="{8C8F53E9-53E3-4768-BC97-5BB1D4FF9C14}" type="pres">
      <dgm:prSet presAssocID="{DDDE6906-A912-4C3A-86B5-D7E7C4222E6A}" presName="dummy" presStyleCnt="0"/>
      <dgm:spPr/>
    </dgm:pt>
    <dgm:pt modelId="{12E7485C-1042-4972-98AB-D1CDC299C5AA}" type="pres">
      <dgm:prSet presAssocID="{DDDE6906-A912-4C3A-86B5-D7E7C4222E6A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EDD2C06-5E85-4E48-8AE5-02104F9654E2}" type="pres">
      <dgm:prSet presAssocID="{8CE5C1E1-AAF4-4CB2-BD3E-17DE88B38BC3}" presName="sibTrans" presStyleLbl="node1" presStyleIdx="3" presStyleCnt="4"/>
      <dgm:spPr/>
      <dgm:t>
        <a:bodyPr/>
        <a:lstStyle/>
        <a:p>
          <a:endParaRPr lang="pl-PL"/>
        </a:p>
      </dgm:t>
    </dgm:pt>
  </dgm:ptLst>
  <dgm:cxnLst>
    <dgm:cxn modelId="{AF9C1512-01BC-4F2E-BB7A-A7BC7C3E9D50}" srcId="{E5F081EB-458A-4C6F-9E58-C162201CDAB0}" destId="{95C36205-26C5-42DA-BC8C-51ABFD503D13}" srcOrd="1" destOrd="0" parTransId="{2F5192F9-16BE-4555-994A-69FD70F9E66C}" sibTransId="{CA86CA95-71F8-4061-A7D4-41E85275DF32}"/>
    <dgm:cxn modelId="{59A481B2-2A53-4914-AB24-8FFC07356EBC}" srcId="{E5F081EB-458A-4C6F-9E58-C162201CDAB0}" destId="{ADD7D55D-CF2F-4E29-852C-FED23BC59491}" srcOrd="0" destOrd="0" parTransId="{FFA1F968-E374-4812-A7E2-8CC1C8EEFC70}" sibTransId="{D66BCF29-5C9C-4F90-B6AC-A496F54BA9EF}"/>
    <dgm:cxn modelId="{74176FF5-4683-421A-8552-93D6AD08517D}" type="presOf" srcId="{9D30F9D8-77C4-4BC2-BE29-385B1BC6B443}" destId="{A35E7ACA-0C3E-481A-8E40-D59183559646}" srcOrd="0" destOrd="0" presId="urn:microsoft.com/office/officeart/2005/8/layout/cycle1"/>
    <dgm:cxn modelId="{5190C54D-8156-4F4C-91DC-D5272EB82C68}" type="presOf" srcId="{D66BCF29-5C9C-4F90-B6AC-A496F54BA9EF}" destId="{3E24F3F6-2F33-4AFE-AD38-0952D8DE1ACC}" srcOrd="0" destOrd="0" presId="urn:microsoft.com/office/officeart/2005/8/layout/cycle1"/>
    <dgm:cxn modelId="{6FAC303D-3782-4801-B497-B033FE544F96}" srcId="{E5F081EB-458A-4C6F-9E58-C162201CDAB0}" destId="{DDDE6906-A912-4C3A-86B5-D7E7C4222E6A}" srcOrd="3" destOrd="0" parTransId="{BF41DB66-62A7-4AEE-86B5-68DD4C53A1F4}" sibTransId="{8CE5C1E1-AAF4-4CB2-BD3E-17DE88B38BC3}"/>
    <dgm:cxn modelId="{A0B73E74-A72B-4914-B3E7-4B19CE6AE9BA}" type="presOf" srcId="{95C36205-26C5-42DA-BC8C-51ABFD503D13}" destId="{69CF5641-E10C-47C0-BF88-40968A49E55E}" srcOrd="0" destOrd="0" presId="urn:microsoft.com/office/officeart/2005/8/layout/cycle1"/>
    <dgm:cxn modelId="{3ACB766F-BB42-4543-B996-2B20E685BBA4}" type="presOf" srcId="{DDDE6906-A912-4C3A-86B5-D7E7C4222E6A}" destId="{12E7485C-1042-4972-98AB-D1CDC299C5AA}" srcOrd="0" destOrd="0" presId="urn:microsoft.com/office/officeart/2005/8/layout/cycle1"/>
    <dgm:cxn modelId="{DB47FAD5-54E7-4A4C-AAB1-A4781572B669}" type="presOf" srcId="{ADD7D55D-CF2F-4E29-852C-FED23BC59491}" destId="{08824C58-932C-4FD8-A369-41398F2D2B40}" srcOrd="0" destOrd="0" presId="urn:microsoft.com/office/officeart/2005/8/layout/cycle1"/>
    <dgm:cxn modelId="{F3FD2738-9F12-46EF-BE8B-229657A21B90}" type="presOf" srcId="{8CE5C1E1-AAF4-4CB2-BD3E-17DE88B38BC3}" destId="{3EDD2C06-5E85-4E48-8AE5-02104F9654E2}" srcOrd="0" destOrd="0" presId="urn:microsoft.com/office/officeart/2005/8/layout/cycle1"/>
    <dgm:cxn modelId="{8DF7EE69-B418-4295-BD57-263017990066}" type="presOf" srcId="{E5F081EB-458A-4C6F-9E58-C162201CDAB0}" destId="{28A2AF9A-1944-4B7F-8749-37FF4B11155E}" srcOrd="0" destOrd="0" presId="urn:microsoft.com/office/officeart/2005/8/layout/cycle1"/>
    <dgm:cxn modelId="{9877635B-6CBA-455F-801C-2B5719D11A30}" srcId="{E5F081EB-458A-4C6F-9E58-C162201CDAB0}" destId="{9D30F9D8-77C4-4BC2-BE29-385B1BC6B443}" srcOrd="2" destOrd="0" parTransId="{CB2D025D-B011-466A-8843-0464AD763AA0}" sibTransId="{F2D3E488-6BA5-4B0A-846B-D1E87654704F}"/>
    <dgm:cxn modelId="{C030C826-8905-4446-86B1-36813BC8B66A}" type="presOf" srcId="{F2D3E488-6BA5-4B0A-846B-D1E87654704F}" destId="{A55B3C00-C642-4EB2-8712-235FF685A83F}" srcOrd="0" destOrd="0" presId="urn:microsoft.com/office/officeart/2005/8/layout/cycle1"/>
    <dgm:cxn modelId="{0B7ABE51-7756-4777-BCE8-1D0AA75A80BC}" type="presOf" srcId="{CA86CA95-71F8-4061-A7D4-41E85275DF32}" destId="{1DF41FCD-95CB-452D-B756-F6C5D06EE5C7}" srcOrd="0" destOrd="0" presId="urn:microsoft.com/office/officeart/2005/8/layout/cycle1"/>
    <dgm:cxn modelId="{4F28F18C-4D33-4AC2-8010-4FC369BCACCF}" type="presParOf" srcId="{28A2AF9A-1944-4B7F-8749-37FF4B11155E}" destId="{D244826E-0092-4279-BDB3-B73239009277}" srcOrd="0" destOrd="0" presId="urn:microsoft.com/office/officeart/2005/8/layout/cycle1"/>
    <dgm:cxn modelId="{DE161CFD-6A71-495B-A2F2-FC2348888E8A}" type="presParOf" srcId="{28A2AF9A-1944-4B7F-8749-37FF4B11155E}" destId="{08824C58-932C-4FD8-A369-41398F2D2B40}" srcOrd="1" destOrd="0" presId="urn:microsoft.com/office/officeart/2005/8/layout/cycle1"/>
    <dgm:cxn modelId="{78A60831-29B9-4941-A035-57C0E0065DD7}" type="presParOf" srcId="{28A2AF9A-1944-4B7F-8749-37FF4B11155E}" destId="{3E24F3F6-2F33-4AFE-AD38-0952D8DE1ACC}" srcOrd="2" destOrd="0" presId="urn:microsoft.com/office/officeart/2005/8/layout/cycle1"/>
    <dgm:cxn modelId="{BB441498-A5FE-44EC-AE4C-019882B2FDF9}" type="presParOf" srcId="{28A2AF9A-1944-4B7F-8749-37FF4B11155E}" destId="{9266C9D6-5E91-46D4-B0B1-D2C91AADC529}" srcOrd="3" destOrd="0" presId="urn:microsoft.com/office/officeart/2005/8/layout/cycle1"/>
    <dgm:cxn modelId="{B78AF2B2-733B-46EC-B389-9178D1841E72}" type="presParOf" srcId="{28A2AF9A-1944-4B7F-8749-37FF4B11155E}" destId="{69CF5641-E10C-47C0-BF88-40968A49E55E}" srcOrd="4" destOrd="0" presId="urn:microsoft.com/office/officeart/2005/8/layout/cycle1"/>
    <dgm:cxn modelId="{19C4A66C-2B07-40CF-94D5-F8EE016B12E6}" type="presParOf" srcId="{28A2AF9A-1944-4B7F-8749-37FF4B11155E}" destId="{1DF41FCD-95CB-452D-B756-F6C5D06EE5C7}" srcOrd="5" destOrd="0" presId="urn:microsoft.com/office/officeart/2005/8/layout/cycle1"/>
    <dgm:cxn modelId="{074D94E7-C607-407D-B9F2-AB49ECB1DD7A}" type="presParOf" srcId="{28A2AF9A-1944-4B7F-8749-37FF4B11155E}" destId="{609E07C5-E8E0-409A-8C61-A0B5B9B93F83}" srcOrd="6" destOrd="0" presId="urn:microsoft.com/office/officeart/2005/8/layout/cycle1"/>
    <dgm:cxn modelId="{344B6723-346E-419E-87CB-4E08376B13E6}" type="presParOf" srcId="{28A2AF9A-1944-4B7F-8749-37FF4B11155E}" destId="{A35E7ACA-0C3E-481A-8E40-D59183559646}" srcOrd="7" destOrd="0" presId="urn:microsoft.com/office/officeart/2005/8/layout/cycle1"/>
    <dgm:cxn modelId="{E6C8615E-ECA7-4A87-948D-08B7BF5BA5A5}" type="presParOf" srcId="{28A2AF9A-1944-4B7F-8749-37FF4B11155E}" destId="{A55B3C00-C642-4EB2-8712-235FF685A83F}" srcOrd="8" destOrd="0" presId="urn:microsoft.com/office/officeart/2005/8/layout/cycle1"/>
    <dgm:cxn modelId="{FACE8CA2-3561-484E-904B-83AB52B98B91}" type="presParOf" srcId="{28A2AF9A-1944-4B7F-8749-37FF4B11155E}" destId="{8C8F53E9-53E3-4768-BC97-5BB1D4FF9C14}" srcOrd="9" destOrd="0" presId="urn:microsoft.com/office/officeart/2005/8/layout/cycle1"/>
    <dgm:cxn modelId="{92A54170-7D10-4227-B3B9-007AA48B2DDF}" type="presParOf" srcId="{28A2AF9A-1944-4B7F-8749-37FF4B11155E}" destId="{12E7485C-1042-4972-98AB-D1CDC299C5AA}" srcOrd="10" destOrd="0" presId="urn:microsoft.com/office/officeart/2005/8/layout/cycle1"/>
    <dgm:cxn modelId="{C61C9050-9EBC-478D-88A1-62AB7E6FBDA0}" type="presParOf" srcId="{28A2AF9A-1944-4B7F-8749-37FF4B11155E}" destId="{3EDD2C06-5E85-4E48-8AE5-02104F9654E2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197E1D-AE6B-4188-B0FD-192E1AB1193F}" type="doc">
      <dgm:prSet loTypeId="urn:microsoft.com/office/officeart/2005/8/layout/hProcess3" loCatId="process" qsTypeId="urn:microsoft.com/office/officeart/2005/8/quickstyle/simple1" qsCatId="simple" csTypeId="urn:microsoft.com/office/officeart/2005/8/colors/accent6_1" csCatId="accent6" phldr="1"/>
      <dgm:spPr/>
    </dgm:pt>
    <dgm:pt modelId="{3D23428C-0D73-4D9D-AF86-8526625F4641}">
      <dgm:prSet phldrT="[Tekst]"/>
      <dgm:spPr/>
      <dgm:t>
        <a:bodyPr/>
        <a:lstStyle/>
        <a:p>
          <a:r>
            <a:rPr lang="pl-PL" b="1" dirty="0" smtClean="0">
              <a:solidFill>
                <a:srgbClr val="FF0000"/>
              </a:solidFill>
              <a:latin typeface="Bookman Old Style" pitchFamily="18" charset="0"/>
            </a:rPr>
            <a:t>Narzędzie OZPS wymaga dalszego monitorowania jego użyteczności  </a:t>
          </a:r>
          <a:endParaRPr lang="pl-PL" b="1" dirty="0">
            <a:solidFill>
              <a:srgbClr val="FF0000"/>
            </a:solidFill>
            <a:latin typeface="Bookman Old Style" pitchFamily="18" charset="0"/>
          </a:endParaRPr>
        </a:p>
      </dgm:t>
    </dgm:pt>
    <dgm:pt modelId="{2A3A0C41-2071-46D2-A54E-6DC7587A0BE1}" type="parTrans" cxnId="{E67CD635-403D-41A8-8D25-DA390C592386}">
      <dgm:prSet/>
      <dgm:spPr/>
      <dgm:t>
        <a:bodyPr/>
        <a:lstStyle/>
        <a:p>
          <a:endParaRPr lang="pl-PL"/>
        </a:p>
      </dgm:t>
    </dgm:pt>
    <dgm:pt modelId="{9C3DD679-CDD0-4705-A740-75AE1F86903B}" type="sibTrans" cxnId="{E67CD635-403D-41A8-8D25-DA390C592386}">
      <dgm:prSet/>
      <dgm:spPr/>
      <dgm:t>
        <a:bodyPr/>
        <a:lstStyle/>
        <a:p>
          <a:endParaRPr lang="pl-PL"/>
        </a:p>
      </dgm:t>
    </dgm:pt>
    <dgm:pt modelId="{3A0B05CB-813E-4A5F-A79A-229217C68FD5}" type="pres">
      <dgm:prSet presAssocID="{7A197E1D-AE6B-4188-B0FD-192E1AB1193F}" presName="Name0" presStyleCnt="0">
        <dgm:presLayoutVars>
          <dgm:dir/>
          <dgm:animLvl val="lvl"/>
          <dgm:resizeHandles val="exact"/>
        </dgm:presLayoutVars>
      </dgm:prSet>
      <dgm:spPr/>
    </dgm:pt>
    <dgm:pt modelId="{CCF1286E-4687-46A4-B00C-ED3218EB1AE3}" type="pres">
      <dgm:prSet presAssocID="{7A197E1D-AE6B-4188-B0FD-192E1AB1193F}" presName="dummy" presStyleCnt="0"/>
      <dgm:spPr/>
    </dgm:pt>
    <dgm:pt modelId="{B4F8C7B9-5E39-42D6-BB5B-1C42538FB421}" type="pres">
      <dgm:prSet presAssocID="{7A197E1D-AE6B-4188-B0FD-192E1AB1193F}" presName="linH" presStyleCnt="0"/>
      <dgm:spPr/>
    </dgm:pt>
    <dgm:pt modelId="{07756711-74CE-4059-AA85-32723CE7CF16}" type="pres">
      <dgm:prSet presAssocID="{7A197E1D-AE6B-4188-B0FD-192E1AB1193F}" presName="padding1" presStyleCnt="0"/>
      <dgm:spPr/>
    </dgm:pt>
    <dgm:pt modelId="{DC53E3A5-85A9-450C-9E60-92B47AADA8EE}" type="pres">
      <dgm:prSet presAssocID="{3D23428C-0D73-4D9D-AF86-8526625F4641}" presName="linV" presStyleCnt="0"/>
      <dgm:spPr/>
    </dgm:pt>
    <dgm:pt modelId="{FB567910-EAFC-443E-973C-3D6D858D6835}" type="pres">
      <dgm:prSet presAssocID="{3D23428C-0D73-4D9D-AF86-8526625F4641}" presName="spVertical1" presStyleCnt="0"/>
      <dgm:spPr/>
    </dgm:pt>
    <dgm:pt modelId="{B08AFAEB-5658-4E97-876B-AF6FE6443BE7}" type="pres">
      <dgm:prSet presAssocID="{3D23428C-0D73-4D9D-AF86-8526625F4641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06F0EC4-D7E4-4B45-83A3-81FFE5142A8D}" type="pres">
      <dgm:prSet presAssocID="{3D23428C-0D73-4D9D-AF86-8526625F4641}" presName="spVertical2" presStyleCnt="0"/>
      <dgm:spPr/>
    </dgm:pt>
    <dgm:pt modelId="{66E92290-E8DA-4C15-8939-934169501A87}" type="pres">
      <dgm:prSet presAssocID="{3D23428C-0D73-4D9D-AF86-8526625F4641}" presName="spVertical3" presStyleCnt="0"/>
      <dgm:spPr/>
    </dgm:pt>
    <dgm:pt modelId="{81288370-6B80-4B41-B934-B83A4771AB47}" type="pres">
      <dgm:prSet presAssocID="{7A197E1D-AE6B-4188-B0FD-192E1AB1193F}" presName="padding2" presStyleCnt="0"/>
      <dgm:spPr/>
    </dgm:pt>
    <dgm:pt modelId="{E8FE9E42-A191-4C05-B5F9-EC65EC079672}" type="pres">
      <dgm:prSet presAssocID="{7A197E1D-AE6B-4188-B0FD-192E1AB1193F}" presName="negArrow" presStyleCnt="0"/>
      <dgm:spPr/>
    </dgm:pt>
    <dgm:pt modelId="{49F90B8B-6401-4CCD-AEF1-E3667CB9E577}" type="pres">
      <dgm:prSet presAssocID="{7A197E1D-AE6B-4188-B0FD-192E1AB1193F}" presName="backgroundArrow" presStyleLbl="node1" presStyleIdx="0" presStyleCnt="1"/>
      <dgm:spPr/>
    </dgm:pt>
  </dgm:ptLst>
  <dgm:cxnLst>
    <dgm:cxn modelId="{339E5CB0-0C6C-460E-A4EA-FA677687EEFE}" type="presOf" srcId="{3D23428C-0D73-4D9D-AF86-8526625F4641}" destId="{B08AFAEB-5658-4E97-876B-AF6FE6443BE7}" srcOrd="0" destOrd="0" presId="urn:microsoft.com/office/officeart/2005/8/layout/hProcess3"/>
    <dgm:cxn modelId="{E67CD635-403D-41A8-8D25-DA390C592386}" srcId="{7A197E1D-AE6B-4188-B0FD-192E1AB1193F}" destId="{3D23428C-0D73-4D9D-AF86-8526625F4641}" srcOrd="0" destOrd="0" parTransId="{2A3A0C41-2071-46D2-A54E-6DC7587A0BE1}" sibTransId="{9C3DD679-CDD0-4705-A740-75AE1F86903B}"/>
    <dgm:cxn modelId="{5F03DCDC-06BB-4450-A28C-A1382DCFB846}" type="presOf" srcId="{7A197E1D-AE6B-4188-B0FD-192E1AB1193F}" destId="{3A0B05CB-813E-4A5F-A79A-229217C68FD5}" srcOrd="0" destOrd="0" presId="urn:microsoft.com/office/officeart/2005/8/layout/hProcess3"/>
    <dgm:cxn modelId="{5076F398-5DED-484E-89DD-1FB4A28EF6B4}" type="presParOf" srcId="{3A0B05CB-813E-4A5F-A79A-229217C68FD5}" destId="{CCF1286E-4687-46A4-B00C-ED3218EB1AE3}" srcOrd="0" destOrd="0" presId="urn:microsoft.com/office/officeart/2005/8/layout/hProcess3"/>
    <dgm:cxn modelId="{93BCEFC1-DA18-42EC-85BB-7D2FB49856E7}" type="presParOf" srcId="{3A0B05CB-813E-4A5F-A79A-229217C68FD5}" destId="{B4F8C7B9-5E39-42D6-BB5B-1C42538FB421}" srcOrd="1" destOrd="0" presId="urn:microsoft.com/office/officeart/2005/8/layout/hProcess3"/>
    <dgm:cxn modelId="{D9C09FD9-E3CC-405B-8704-A7AD14ACEE33}" type="presParOf" srcId="{B4F8C7B9-5E39-42D6-BB5B-1C42538FB421}" destId="{07756711-74CE-4059-AA85-32723CE7CF16}" srcOrd="0" destOrd="0" presId="urn:microsoft.com/office/officeart/2005/8/layout/hProcess3"/>
    <dgm:cxn modelId="{B3A3F83B-5AE0-4ACA-AB1A-A640933878A0}" type="presParOf" srcId="{B4F8C7B9-5E39-42D6-BB5B-1C42538FB421}" destId="{DC53E3A5-85A9-450C-9E60-92B47AADA8EE}" srcOrd="1" destOrd="0" presId="urn:microsoft.com/office/officeart/2005/8/layout/hProcess3"/>
    <dgm:cxn modelId="{794571A4-66E1-4D6D-8CB2-FE79085892D7}" type="presParOf" srcId="{DC53E3A5-85A9-450C-9E60-92B47AADA8EE}" destId="{FB567910-EAFC-443E-973C-3D6D858D6835}" srcOrd="0" destOrd="0" presId="urn:microsoft.com/office/officeart/2005/8/layout/hProcess3"/>
    <dgm:cxn modelId="{E9FC4523-381E-45BA-83D4-302084E5E0D7}" type="presParOf" srcId="{DC53E3A5-85A9-450C-9E60-92B47AADA8EE}" destId="{B08AFAEB-5658-4E97-876B-AF6FE6443BE7}" srcOrd="1" destOrd="0" presId="urn:microsoft.com/office/officeart/2005/8/layout/hProcess3"/>
    <dgm:cxn modelId="{8F477AEA-C7C5-4917-A027-14C0520A9E36}" type="presParOf" srcId="{DC53E3A5-85A9-450C-9E60-92B47AADA8EE}" destId="{906F0EC4-D7E4-4B45-83A3-81FFE5142A8D}" srcOrd="2" destOrd="0" presId="urn:microsoft.com/office/officeart/2005/8/layout/hProcess3"/>
    <dgm:cxn modelId="{17C99F4E-A318-4BF9-AC9A-6CEF3C530089}" type="presParOf" srcId="{DC53E3A5-85A9-450C-9E60-92B47AADA8EE}" destId="{66E92290-E8DA-4C15-8939-934169501A87}" srcOrd="3" destOrd="0" presId="urn:microsoft.com/office/officeart/2005/8/layout/hProcess3"/>
    <dgm:cxn modelId="{604E66F3-E8B9-4CBD-A9C4-D01C81E6FCB9}" type="presParOf" srcId="{B4F8C7B9-5E39-42D6-BB5B-1C42538FB421}" destId="{81288370-6B80-4B41-B934-B83A4771AB47}" srcOrd="2" destOrd="0" presId="urn:microsoft.com/office/officeart/2005/8/layout/hProcess3"/>
    <dgm:cxn modelId="{9B6D0B1C-460A-4725-A652-7F7502B611E4}" type="presParOf" srcId="{B4F8C7B9-5E39-42D6-BB5B-1C42538FB421}" destId="{E8FE9E42-A191-4C05-B5F9-EC65EC079672}" srcOrd="3" destOrd="0" presId="urn:microsoft.com/office/officeart/2005/8/layout/hProcess3"/>
    <dgm:cxn modelId="{C9446EA7-541C-4DF5-B03B-66A7FB419969}" type="presParOf" srcId="{B4F8C7B9-5E39-42D6-BB5B-1C42538FB421}" destId="{49F90B8B-6401-4CCD-AEF1-E3667CB9E577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92A866-E1D6-4C5C-9168-4123952701FF}">
      <dsp:nvSpPr>
        <dsp:cNvPr id="0" name=""/>
        <dsp:cNvSpPr/>
      </dsp:nvSpPr>
      <dsp:spPr>
        <a:xfrm>
          <a:off x="2741551" y="2081"/>
          <a:ext cx="6439265" cy="7742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b="1" kern="1200" dirty="0" smtClean="0">
              <a:latin typeface="Bookman Old Style" pitchFamily="18" charset="0"/>
            </a:rPr>
            <a:t>Terytorialność OZPS</a:t>
          </a:r>
          <a:endParaRPr lang="pl-PL" sz="2500" b="1" kern="1200" dirty="0">
            <a:latin typeface="Bookman Old Style" pitchFamily="18" charset="0"/>
          </a:endParaRPr>
        </a:p>
      </dsp:txBody>
      <dsp:txXfrm>
        <a:off x="2741551" y="2081"/>
        <a:ext cx="6439265" cy="774268"/>
      </dsp:txXfrm>
    </dsp:sp>
    <dsp:sp modelId="{50C9CC78-1786-488E-96AB-65CE31F143D9}">
      <dsp:nvSpPr>
        <dsp:cNvPr id="0" name=""/>
        <dsp:cNvSpPr/>
      </dsp:nvSpPr>
      <dsp:spPr>
        <a:xfrm rot="5400000">
          <a:off x="5816009" y="795706"/>
          <a:ext cx="290350" cy="348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 rot="5400000">
        <a:off x="5816009" y="795706"/>
        <a:ext cx="290350" cy="348420"/>
      </dsp:txXfrm>
    </dsp:sp>
    <dsp:sp modelId="{B5283F6C-B1E4-4FBE-990B-C4B24C39CF18}">
      <dsp:nvSpPr>
        <dsp:cNvPr id="0" name=""/>
        <dsp:cNvSpPr/>
      </dsp:nvSpPr>
      <dsp:spPr>
        <a:xfrm>
          <a:off x="2750067" y="1163484"/>
          <a:ext cx="6422234" cy="7742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b="1" kern="1200" dirty="0" smtClean="0">
              <a:latin typeface="Bookman Old Style" pitchFamily="18" charset="0"/>
            </a:rPr>
            <a:t>Procesowość OZPS</a:t>
          </a:r>
          <a:endParaRPr lang="pl-PL" sz="2400" b="1" kern="1200" dirty="0">
            <a:latin typeface="Bookman Old Style" pitchFamily="18" charset="0"/>
          </a:endParaRPr>
        </a:p>
      </dsp:txBody>
      <dsp:txXfrm>
        <a:off x="2750067" y="1163484"/>
        <a:ext cx="6422234" cy="774268"/>
      </dsp:txXfrm>
    </dsp:sp>
    <dsp:sp modelId="{83A52378-6EBE-429A-BA7A-298DB5D35E73}">
      <dsp:nvSpPr>
        <dsp:cNvPr id="0" name=""/>
        <dsp:cNvSpPr/>
      </dsp:nvSpPr>
      <dsp:spPr>
        <a:xfrm rot="5400000">
          <a:off x="5816009" y="1957110"/>
          <a:ext cx="290350" cy="348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 rot="5400000">
        <a:off x="5816009" y="1957110"/>
        <a:ext cx="290350" cy="348420"/>
      </dsp:txXfrm>
    </dsp:sp>
    <dsp:sp modelId="{809E5A31-A5D1-41E9-BB67-CB1162066939}">
      <dsp:nvSpPr>
        <dsp:cNvPr id="0" name=""/>
        <dsp:cNvSpPr/>
      </dsp:nvSpPr>
      <dsp:spPr>
        <a:xfrm>
          <a:off x="2707483" y="2324887"/>
          <a:ext cx="6507402" cy="7742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Bookman Old Style" pitchFamily="18" charset="0"/>
            </a:rPr>
            <a:t>Otwartość OZPS</a:t>
          </a:r>
          <a:endParaRPr lang="pl-PL" sz="2300" b="1" kern="1200" dirty="0">
            <a:latin typeface="Bookman Old Style" pitchFamily="18" charset="0"/>
          </a:endParaRPr>
        </a:p>
      </dsp:txBody>
      <dsp:txXfrm>
        <a:off x="2707483" y="2324887"/>
        <a:ext cx="6507402" cy="774268"/>
      </dsp:txXfrm>
    </dsp:sp>
    <dsp:sp modelId="{86FEB87F-DDC3-4BEB-BD54-C0A77C341C03}">
      <dsp:nvSpPr>
        <dsp:cNvPr id="0" name=""/>
        <dsp:cNvSpPr/>
      </dsp:nvSpPr>
      <dsp:spPr>
        <a:xfrm rot="5400000">
          <a:off x="5816009" y="3118513"/>
          <a:ext cx="290350" cy="3484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1400" kern="1200"/>
        </a:p>
      </dsp:txBody>
      <dsp:txXfrm rot="5400000">
        <a:off x="5816009" y="3118513"/>
        <a:ext cx="290350" cy="348420"/>
      </dsp:txXfrm>
    </dsp:sp>
    <dsp:sp modelId="{B71DB9FB-1AB8-4582-9F0D-E2F53AAC6E99}">
      <dsp:nvSpPr>
        <dsp:cNvPr id="0" name=""/>
        <dsp:cNvSpPr/>
      </dsp:nvSpPr>
      <dsp:spPr>
        <a:xfrm>
          <a:off x="2749063" y="3486290"/>
          <a:ext cx="6424241" cy="7742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b="1" kern="1200" dirty="0" smtClean="0">
              <a:latin typeface="Bookman Old Style" pitchFamily="18" charset="0"/>
            </a:rPr>
            <a:t>Partycypacyjność OZPS</a:t>
          </a:r>
          <a:endParaRPr lang="pl-PL" sz="2300" b="1" kern="1200" dirty="0">
            <a:latin typeface="Bookman Old Style" pitchFamily="18" charset="0"/>
          </a:endParaRPr>
        </a:p>
      </dsp:txBody>
      <dsp:txXfrm>
        <a:off x="2749063" y="3486290"/>
        <a:ext cx="6424241" cy="77426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036E291-37EB-4720-BB1B-8400E2B88FD4}">
      <dsp:nvSpPr>
        <dsp:cNvPr id="0" name=""/>
        <dsp:cNvSpPr/>
      </dsp:nvSpPr>
      <dsp:spPr>
        <a:xfrm>
          <a:off x="865163" y="0"/>
          <a:ext cx="9805181" cy="3540370"/>
        </a:xfrm>
        <a:prstGeom prst="rightArrow">
          <a:avLst/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2C3546-260D-43CB-97BB-113130ACC632}">
      <dsp:nvSpPr>
        <dsp:cNvPr id="0" name=""/>
        <dsp:cNvSpPr/>
      </dsp:nvSpPr>
      <dsp:spPr>
        <a:xfrm>
          <a:off x="1865" y="1062111"/>
          <a:ext cx="3661171" cy="14161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Proces budowy </a:t>
          </a:r>
          <a:br>
            <a:rPr lang="pl-PL" sz="2000" kern="1200" dirty="0" smtClean="0"/>
          </a:br>
          <a:r>
            <a:rPr lang="pl-PL" sz="2000" kern="1200" dirty="0" smtClean="0"/>
            <a:t>podstawowej </a:t>
          </a:r>
          <a:r>
            <a:rPr lang="pl-PL" sz="2000" kern="1200" dirty="0"/>
            <a:t>konstrukcji </a:t>
          </a:r>
          <a:r>
            <a:rPr lang="pl-PL" sz="2000" kern="1200" dirty="0" smtClean="0"/>
            <a:t>narzędzia OZPS</a:t>
          </a:r>
          <a:endParaRPr lang="pl-PL" sz="2000" kern="1200" dirty="0"/>
        </a:p>
      </dsp:txBody>
      <dsp:txXfrm>
        <a:off x="1865" y="1062111"/>
        <a:ext cx="3661171" cy="1416148"/>
      </dsp:txXfrm>
    </dsp:sp>
    <dsp:sp modelId="{D433BE41-AE07-46A5-B39E-CE6000F02606}">
      <dsp:nvSpPr>
        <dsp:cNvPr id="0" name=""/>
        <dsp:cNvSpPr/>
      </dsp:nvSpPr>
      <dsp:spPr>
        <a:xfrm>
          <a:off x="3846096" y="1062111"/>
          <a:ext cx="3661171" cy="14161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Proces </a:t>
          </a:r>
          <a:r>
            <a:rPr lang="pl-PL" sz="2000" kern="1200" dirty="0" smtClean="0"/>
            <a:t> doskonalenia </a:t>
          </a:r>
          <a:br>
            <a:rPr lang="pl-PL" sz="2000" kern="1200" dirty="0" smtClean="0"/>
          </a:br>
          <a:r>
            <a:rPr lang="pl-PL" sz="2000" kern="1200" dirty="0" smtClean="0"/>
            <a:t>wewnętrznej struktury narzędzia </a:t>
          </a:r>
          <a:br>
            <a:rPr lang="pl-PL" sz="2000" kern="1200" dirty="0" smtClean="0"/>
          </a:br>
          <a:r>
            <a:rPr lang="pl-PL" sz="2000" kern="1200" dirty="0" smtClean="0"/>
            <a:t>OZPS</a:t>
          </a:r>
          <a:endParaRPr lang="pl-PL" sz="2000" kern="1200" dirty="0"/>
        </a:p>
      </dsp:txBody>
      <dsp:txXfrm>
        <a:off x="3846096" y="1062111"/>
        <a:ext cx="3661171" cy="1416148"/>
      </dsp:txXfrm>
    </dsp:sp>
    <dsp:sp modelId="{EA6E5366-4097-495A-9FAA-65EF36F7AE53}">
      <dsp:nvSpPr>
        <dsp:cNvPr id="0" name=""/>
        <dsp:cNvSpPr/>
      </dsp:nvSpPr>
      <dsp:spPr>
        <a:xfrm>
          <a:off x="7690326" y="1062111"/>
          <a:ext cx="3843315" cy="141614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Proces </a:t>
          </a:r>
          <a:r>
            <a:rPr lang="pl-PL" sz="2000" kern="1200" dirty="0" smtClean="0"/>
            <a:t>tworzenia </a:t>
          </a:r>
          <a:r>
            <a:rPr lang="pl-PL" sz="2000" kern="1200" dirty="0"/>
            <a:t>zagregowanego </a:t>
          </a:r>
          <a:r>
            <a:rPr lang="pl-PL" sz="2000" kern="1200" dirty="0" smtClean="0"/>
            <a:t>narzędzia OZPS,</a:t>
          </a:r>
          <a:br>
            <a:rPr lang="pl-PL" sz="2000" kern="1200" dirty="0" smtClean="0"/>
          </a:br>
          <a:r>
            <a:rPr lang="pl-PL" sz="2000" kern="1200" dirty="0" smtClean="0"/>
            <a:t>tj. wprowadzający </a:t>
          </a:r>
          <a:r>
            <a:rPr lang="pl-PL" sz="2000" kern="1200" dirty="0"/>
            <a:t>poziom krajowy </a:t>
          </a:r>
        </a:p>
      </dsp:txBody>
      <dsp:txXfrm>
        <a:off x="7690326" y="1062111"/>
        <a:ext cx="3843315" cy="141614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1608A0-A6AE-4B2C-B694-701988992BC2}">
      <dsp:nvSpPr>
        <dsp:cNvPr id="0" name=""/>
        <dsp:cNvSpPr/>
      </dsp:nvSpPr>
      <dsp:spPr>
        <a:xfrm>
          <a:off x="0" y="499403"/>
          <a:ext cx="11605846" cy="665871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7D920F-960B-42FA-B5E2-AB30D1FFA940}">
      <dsp:nvSpPr>
        <dsp:cNvPr id="0" name=""/>
        <dsp:cNvSpPr/>
      </dsp:nvSpPr>
      <dsp:spPr>
        <a:xfrm>
          <a:off x="5100" y="0"/>
          <a:ext cx="3366148" cy="665871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2012/2013/2014</a:t>
          </a:r>
          <a:endParaRPr lang="pl-PL" sz="2300" kern="1200" dirty="0"/>
        </a:p>
      </dsp:txBody>
      <dsp:txXfrm>
        <a:off x="5100" y="0"/>
        <a:ext cx="3366148" cy="665871"/>
      </dsp:txXfrm>
    </dsp:sp>
    <dsp:sp modelId="{C49152C1-22CF-4CAA-905B-BDB603A71F67}">
      <dsp:nvSpPr>
        <dsp:cNvPr id="0" name=""/>
        <dsp:cNvSpPr/>
      </dsp:nvSpPr>
      <dsp:spPr>
        <a:xfrm>
          <a:off x="1604940" y="749105"/>
          <a:ext cx="166467" cy="1664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1F97F-912C-41EF-A640-71DA6F0A66B4}">
      <dsp:nvSpPr>
        <dsp:cNvPr id="0" name=""/>
        <dsp:cNvSpPr/>
      </dsp:nvSpPr>
      <dsp:spPr>
        <a:xfrm>
          <a:off x="3961570" y="998806"/>
          <a:ext cx="3366148" cy="665871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2015-2017</a:t>
          </a:r>
          <a:endParaRPr lang="pl-PL" sz="2300" kern="1200" dirty="0"/>
        </a:p>
      </dsp:txBody>
      <dsp:txXfrm>
        <a:off x="3961570" y="998806"/>
        <a:ext cx="3366148" cy="665871"/>
      </dsp:txXfrm>
    </dsp:sp>
    <dsp:sp modelId="{BBDA982C-A516-485B-B268-A770C08346A3}">
      <dsp:nvSpPr>
        <dsp:cNvPr id="0" name=""/>
        <dsp:cNvSpPr/>
      </dsp:nvSpPr>
      <dsp:spPr>
        <a:xfrm>
          <a:off x="5139396" y="749105"/>
          <a:ext cx="166467" cy="1664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051FF-6041-44F2-8F3D-DC05FE73BB03}">
      <dsp:nvSpPr>
        <dsp:cNvPr id="0" name=""/>
        <dsp:cNvSpPr/>
      </dsp:nvSpPr>
      <dsp:spPr>
        <a:xfrm>
          <a:off x="7988426" y="11725"/>
          <a:ext cx="3366148" cy="665871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300" kern="1200" dirty="0" smtClean="0"/>
            <a:t>2018-2019</a:t>
          </a:r>
          <a:endParaRPr lang="pl-PL" sz="2300" kern="1200" dirty="0"/>
        </a:p>
      </dsp:txBody>
      <dsp:txXfrm>
        <a:off x="7988426" y="11725"/>
        <a:ext cx="3366148" cy="665871"/>
      </dsp:txXfrm>
    </dsp:sp>
    <dsp:sp modelId="{98DB809E-98D8-4A25-A396-F4700DA0DFA5}">
      <dsp:nvSpPr>
        <dsp:cNvPr id="0" name=""/>
        <dsp:cNvSpPr/>
      </dsp:nvSpPr>
      <dsp:spPr>
        <a:xfrm>
          <a:off x="8673852" y="749105"/>
          <a:ext cx="166467" cy="16646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824C58-932C-4FD8-A369-41398F2D2B40}">
      <dsp:nvSpPr>
        <dsp:cNvPr id="0" name=""/>
        <dsp:cNvSpPr/>
      </dsp:nvSpPr>
      <dsp:spPr>
        <a:xfrm>
          <a:off x="3150110" y="63436"/>
          <a:ext cx="1012987" cy="101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Wykonać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(2)</a:t>
          </a:r>
        </a:p>
      </dsp:txBody>
      <dsp:txXfrm>
        <a:off x="3150110" y="63436"/>
        <a:ext cx="1012987" cy="1012987"/>
      </dsp:txXfrm>
    </dsp:sp>
    <dsp:sp modelId="{3E24F3F6-2F33-4AFE-AD38-0952D8DE1ACC}">
      <dsp:nvSpPr>
        <dsp:cNvPr id="0" name=""/>
        <dsp:cNvSpPr/>
      </dsp:nvSpPr>
      <dsp:spPr>
        <a:xfrm>
          <a:off x="1364816" y="-556"/>
          <a:ext cx="2862274" cy="2862274"/>
        </a:xfrm>
        <a:prstGeom prst="circularArrow">
          <a:avLst>
            <a:gd name="adj1" fmla="val 6901"/>
            <a:gd name="adj2" fmla="val 465287"/>
            <a:gd name="adj3" fmla="val 549689"/>
            <a:gd name="adj4" fmla="val 20585024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F5641-E10C-47C0-BF88-40968A49E55E}">
      <dsp:nvSpPr>
        <dsp:cNvPr id="0" name=""/>
        <dsp:cNvSpPr/>
      </dsp:nvSpPr>
      <dsp:spPr>
        <a:xfrm>
          <a:off x="3150110" y="1784738"/>
          <a:ext cx="1012987" cy="101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Sprawdzić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(3)</a:t>
          </a:r>
        </a:p>
      </dsp:txBody>
      <dsp:txXfrm>
        <a:off x="3150110" y="1784738"/>
        <a:ext cx="1012987" cy="1012987"/>
      </dsp:txXfrm>
    </dsp:sp>
    <dsp:sp modelId="{1DF41FCD-95CB-452D-B756-F6C5D06EE5C7}">
      <dsp:nvSpPr>
        <dsp:cNvPr id="0" name=""/>
        <dsp:cNvSpPr/>
      </dsp:nvSpPr>
      <dsp:spPr>
        <a:xfrm>
          <a:off x="1364816" y="-556"/>
          <a:ext cx="2862274" cy="2862274"/>
        </a:xfrm>
        <a:prstGeom prst="circularArrow">
          <a:avLst>
            <a:gd name="adj1" fmla="val 6901"/>
            <a:gd name="adj2" fmla="val 465287"/>
            <a:gd name="adj3" fmla="val 5949689"/>
            <a:gd name="adj4" fmla="val 4385024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5E7ACA-0C3E-481A-8E40-D59183559646}">
      <dsp:nvSpPr>
        <dsp:cNvPr id="0" name=""/>
        <dsp:cNvSpPr/>
      </dsp:nvSpPr>
      <dsp:spPr>
        <a:xfrm>
          <a:off x="1428809" y="1784738"/>
          <a:ext cx="1012987" cy="101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Poprawić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(4)</a:t>
          </a:r>
        </a:p>
      </dsp:txBody>
      <dsp:txXfrm>
        <a:off x="1428809" y="1784738"/>
        <a:ext cx="1012987" cy="1012987"/>
      </dsp:txXfrm>
    </dsp:sp>
    <dsp:sp modelId="{A55B3C00-C642-4EB2-8712-235FF685A83F}">
      <dsp:nvSpPr>
        <dsp:cNvPr id="0" name=""/>
        <dsp:cNvSpPr/>
      </dsp:nvSpPr>
      <dsp:spPr>
        <a:xfrm>
          <a:off x="1364816" y="-556"/>
          <a:ext cx="2862274" cy="2862274"/>
        </a:xfrm>
        <a:prstGeom prst="circularArrow">
          <a:avLst>
            <a:gd name="adj1" fmla="val 6901"/>
            <a:gd name="adj2" fmla="val 465287"/>
            <a:gd name="adj3" fmla="val 11349689"/>
            <a:gd name="adj4" fmla="val 9785024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7485C-1042-4972-98AB-D1CDC299C5AA}">
      <dsp:nvSpPr>
        <dsp:cNvPr id="0" name=""/>
        <dsp:cNvSpPr/>
      </dsp:nvSpPr>
      <dsp:spPr>
        <a:xfrm>
          <a:off x="1428809" y="63436"/>
          <a:ext cx="1012987" cy="10129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Zaplanować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>
              <a:latin typeface="Bookman Old Style" pitchFamily="18" charset="0"/>
            </a:rPr>
            <a:t>(1)</a:t>
          </a:r>
        </a:p>
      </dsp:txBody>
      <dsp:txXfrm>
        <a:off x="1428809" y="63436"/>
        <a:ext cx="1012987" cy="1012987"/>
      </dsp:txXfrm>
    </dsp:sp>
    <dsp:sp modelId="{3EDD2C06-5E85-4E48-8AE5-02104F9654E2}">
      <dsp:nvSpPr>
        <dsp:cNvPr id="0" name=""/>
        <dsp:cNvSpPr/>
      </dsp:nvSpPr>
      <dsp:spPr>
        <a:xfrm>
          <a:off x="1364816" y="-556"/>
          <a:ext cx="2862274" cy="2862274"/>
        </a:xfrm>
        <a:prstGeom prst="circularArrow">
          <a:avLst>
            <a:gd name="adj1" fmla="val 6901"/>
            <a:gd name="adj2" fmla="val 465287"/>
            <a:gd name="adj3" fmla="val 16749689"/>
            <a:gd name="adj4" fmla="val 15185024"/>
            <a:gd name="adj5" fmla="val 805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F90B8B-6401-4CCD-AEF1-E3667CB9E577}">
      <dsp:nvSpPr>
        <dsp:cNvPr id="0" name=""/>
        <dsp:cNvSpPr/>
      </dsp:nvSpPr>
      <dsp:spPr>
        <a:xfrm>
          <a:off x="0" y="591660"/>
          <a:ext cx="5838092" cy="2000796"/>
        </a:xfrm>
        <a:prstGeom prst="rightArrow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8AFAEB-5658-4E97-876B-AF6FE6443BE7}">
      <dsp:nvSpPr>
        <dsp:cNvPr id="0" name=""/>
        <dsp:cNvSpPr/>
      </dsp:nvSpPr>
      <dsp:spPr>
        <a:xfrm>
          <a:off x="470924" y="1091859"/>
          <a:ext cx="4783358" cy="10003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100" b="1" kern="1200" dirty="0" smtClean="0">
              <a:solidFill>
                <a:srgbClr val="FF0000"/>
              </a:solidFill>
              <a:latin typeface="Bookman Old Style" pitchFamily="18" charset="0"/>
            </a:rPr>
            <a:t>Narzędzie OZPS wymaga dalszego monitorowania jego użyteczności  </a:t>
          </a:r>
          <a:endParaRPr lang="pl-PL" sz="2100" b="1" kern="1200" dirty="0">
            <a:solidFill>
              <a:srgbClr val="FF0000"/>
            </a:solidFill>
            <a:latin typeface="Bookman Old Style" pitchFamily="18" charset="0"/>
          </a:endParaRPr>
        </a:p>
      </dsp:txBody>
      <dsp:txXfrm>
        <a:off x="470924" y="1091859"/>
        <a:ext cx="4783358" cy="1000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9FDBF-D6DF-41F2-AFA9-38BC210FB495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6E8A2-6697-4B85-959F-86923D66A28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93382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jpe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6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867"/>
            <a:ext cx="9144000" cy="2387600"/>
          </a:xfrm>
        </p:spPr>
        <p:txBody>
          <a:bodyPr anchor="b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58794"/>
            <a:ext cx="9144000" cy="1655762"/>
          </a:xfrm>
        </p:spPr>
        <p:txBody>
          <a:bodyPr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pl-PL" sz="2400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D41B560F-D8B8-411B-9A3C-DB780BDA1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71885" y="5442225"/>
            <a:ext cx="7760154" cy="1279250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030" y="26125"/>
            <a:ext cx="7589770" cy="10842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92723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91150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80288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951187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41615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AB7550E8-87C9-4A56-9677-420CEF12744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="" xmlns:a16="http://schemas.microsoft.com/office/drawing/2014/main" id="{E3767F8B-7E0A-430D-B63E-C62A3275C562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980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0216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04783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998073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25289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5438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1325563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026" y="2534195"/>
            <a:ext cx="10515600" cy="3357155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="" xmlns:a16="http://schemas.microsoft.com/office/drawing/2014/main" id="{4AF1FAD6-19AA-49DC-95C2-650039FB92E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5891350"/>
            <a:ext cx="2061519" cy="836657"/>
          </a:xfrm>
          <a:prstGeom prst="rect">
            <a:avLst/>
          </a:prstGeom>
          <a:noFill/>
        </p:spPr>
      </p:pic>
      <p:pic>
        <p:nvPicPr>
          <p:cNvPr id="9" name="Obraz 8" descr="logo_IPISS.jpg">
            <a:extLst>
              <a:ext uri="{FF2B5EF4-FFF2-40B4-BE49-F238E27FC236}">
                <a16:creationId xmlns="" xmlns:a16="http://schemas.microsoft.com/office/drawing/2014/main" id="{5DCFFA19-2BC0-46F6-93D5-AFA450E83489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099588" y="6174581"/>
            <a:ext cx="1254211" cy="46500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1EB25D1C-C68D-4701-90D7-83E4E72E3E2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337787" y="6073117"/>
            <a:ext cx="5648255" cy="6548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A274C6D4-C96C-42A3-B8B8-C40B0269800F}"/>
              </a:ext>
            </a:extLst>
          </p:cNvPr>
          <p:cNvPicPr/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122" y="112303"/>
            <a:ext cx="7378332" cy="997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074157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944012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2164955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804975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063466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142163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204065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EBCD5040-5AC4-4928-A5C2-0CED0C8CD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A21F6A7B-354F-4A15-9134-6F94511C2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AC628C4C-A390-477E-B4B5-40734141B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0277A0CA-7691-483A-AA0A-4208119AE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99CD1560-D500-4A22-A489-1C533028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B467E513-D210-422F-AFC1-53B0B5B93FC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130629"/>
            <a:ext cx="7560742" cy="1162594"/>
          </a:xfrm>
          <a:prstGeom prst="rect">
            <a:avLst/>
          </a:prstGeom>
          <a:noFill/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AB7550E8-87C9-4A56-9677-420CEF12744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758134"/>
            <a:ext cx="2237129" cy="963341"/>
          </a:xfrm>
          <a:prstGeom prst="rect">
            <a:avLst/>
          </a:prstGeom>
          <a:noFill/>
        </p:spPr>
      </p:pic>
      <p:pic>
        <p:nvPicPr>
          <p:cNvPr id="11" name="Obraz 10" descr="logo_IPISS.jpg">
            <a:extLst>
              <a:ext uri="{FF2B5EF4-FFF2-40B4-BE49-F238E27FC236}">
                <a16:creationId xmlns="" xmlns:a16="http://schemas.microsoft.com/office/drawing/2014/main" id="{E3767F8B-7E0A-430D-B63E-C62A3275C562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801769" y="6006056"/>
            <a:ext cx="1552031" cy="6317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705367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F11DF86-3186-4ADF-B52E-DFDBD56B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65FB86D-7FEE-41F8-B32B-D7D2C2345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57E4EB43-5764-46E2-865F-06C41741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9FC6FC77-9101-417E-96A2-F12A4A52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F92A06C5-F106-4BBF-A5EB-B4FA8428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5159544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75813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62017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1397606-46AC-4BA9-A414-431682CA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B1F9C592-7AF8-407B-B935-61B3D9A27F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D4269DE-FCE6-4E10-A126-FAFC7C10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6379B9F4-34BC-4242-A073-1191C5BF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74DFA1CB-852D-4AC4-9CCE-BD96E98F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515643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367610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281372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222068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51918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F9A1E63-6206-44A1-83CD-FA43FE6A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C481338A-6585-4D1B-A039-7F649BB48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F9815D33-2218-4870-B2C6-FA32700EAC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214BE3D5-5E4B-4BF0-A9AC-EE313C28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4549269-AF31-49FA-9C47-D6F5FCC5C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E1023693-5B1F-4EB2-81D6-ECAB62BE8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9054017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ABC106F2-9181-4C47-9BAA-1CD26C4BB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="" xmlns:a16="http://schemas.microsoft.com/office/drawing/2014/main" id="{DD81271B-2CA4-458D-8F3C-E5B0A9458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="" xmlns:a16="http://schemas.microsoft.com/office/drawing/2014/main" id="{922C1D33-5120-465C-A90A-429846CEF5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61799242-E783-458F-B723-16BAA1B1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A75A4C6A-4EDB-4C39-8744-5AF3D6FF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9FF93FFF-92F6-4286-89F0-D814231CF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0791854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F6FCC83E-1E98-49C2-B071-5CB8AAEC5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8FE7EF86-1444-4DB6-ACD6-8269675C7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CD11E543-48FE-46DE-BCA2-B601F705D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3075C5FD-CCBB-4579-B238-3976E924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A6F1652-8D31-4CC4-8DFA-6CEA335A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740057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="" xmlns:a16="http://schemas.microsoft.com/office/drawing/2014/main" id="{92691BCA-107B-4A89-AA08-BDB0930CC1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="" xmlns:a16="http://schemas.microsoft.com/office/drawing/2014/main" id="{3988745E-B279-4062-873D-C63F386A9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6DF0D43D-04EF-4E2B-A827-FA892D75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5323DE13-538B-4729-82BD-3C66CDBC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BB12CA3A-9BA3-43FC-8A17-BFECA5A5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655888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7DC011-5365-4FE4-B6A9-9F372566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AB48106-E4EB-42B9-99FF-28AF2F27D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A8FD8B5A-6BB1-4E79-AE0B-5C129D627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="" xmlns:a16="http://schemas.microsoft.com/office/drawing/2014/main" id="{8485DBBA-2866-4466-A633-5343675B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="" xmlns:a16="http://schemas.microsoft.com/office/drawing/2014/main" id="{364E07EC-416F-443A-8432-9FFF9813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="" xmlns:a16="http://schemas.microsoft.com/office/drawing/2014/main" id="{A567040E-4530-4C15-8554-0FC0546C5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7872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20ADC8F-652B-4040-9CD5-45D41CB5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DFC877BE-4C09-4629-8343-EBE2379A6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="" xmlns:a16="http://schemas.microsoft.com/office/drawing/2014/main" id="{3E8596FB-C31B-436C-9727-028B2FED6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="" xmlns:a16="http://schemas.microsoft.com/office/drawing/2014/main" id="{3DF5FA77-3ACE-4640-8364-EBF1E2E68F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="" xmlns:a16="http://schemas.microsoft.com/office/drawing/2014/main" id="{069F762D-6BFC-441B-B1D9-19856C4C7F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="" xmlns:a16="http://schemas.microsoft.com/office/drawing/2014/main" id="{8FEF2659-66E1-48C7-B0B4-1B2F184E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="" xmlns:a16="http://schemas.microsoft.com/office/drawing/2014/main" id="{C58DB918-2F99-47BE-A2CB-B040C9CF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="" xmlns:a16="http://schemas.microsoft.com/office/drawing/2014/main" id="{101F738E-DF3B-4F0C-8A8C-F6ED5158C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47572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246BB45F-6D67-4F93-82C8-121F2AF21F0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367" y="517525"/>
            <a:ext cx="7484065" cy="1088165"/>
          </a:xfrm>
          <a:prstGeom prst="rect">
            <a:avLst/>
          </a:prstGeom>
          <a:noFill/>
        </p:spPr>
      </p:pic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F4F390A5-0DC1-4194-9A29-6D6B0BBC0E38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6043749"/>
            <a:ext cx="1972967" cy="836657"/>
          </a:xfrm>
          <a:prstGeom prst="rect">
            <a:avLst/>
          </a:prstGeom>
          <a:noFill/>
        </p:spPr>
      </p:pic>
      <p:pic>
        <p:nvPicPr>
          <p:cNvPr id="12" name="Obraz 11" descr="logo_IPISS.jpg">
            <a:extLst>
              <a:ext uri="{FF2B5EF4-FFF2-40B4-BE49-F238E27FC236}">
                <a16:creationId xmlns="" xmlns:a16="http://schemas.microsoft.com/office/drawing/2014/main" id="{41F8526E-DC30-4F06-B018-304FCF8ABF9E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0123986" y="6225516"/>
            <a:ext cx="1382214" cy="566467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="" xmlns:a16="http://schemas.microsoft.com/office/drawing/2014/main" id="{5A487044-5B2E-445E-8651-35E223A5CD9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248297" y="62255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668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ECBC74-2EAD-4F46-B4D1-CA0293E03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96505481-244E-4501-A2DF-A1A69328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57A0E54E-D707-47F7-B6FE-F3D8F8FF5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8C9D7ACC-D73D-40D1-9082-83378BD4A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C27B4D55-59FD-4445-9DFC-839E0745D033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967" y="365125"/>
            <a:ext cx="7484065" cy="1088165"/>
          </a:xfrm>
          <a:prstGeom prst="rect">
            <a:avLst/>
          </a:prstGeom>
          <a:noFill/>
        </p:spPr>
      </p:pic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1EBD733C-A867-45AE-A151-C718C37B46E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891349"/>
            <a:ext cx="1972967" cy="836657"/>
          </a:xfrm>
          <a:prstGeom prst="rect">
            <a:avLst/>
          </a:prstGeom>
          <a:noFill/>
        </p:spPr>
      </p:pic>
      <p:pic>
        <p:nvPicPr>
          <p:cNvPr id="8" name="Obraz 7" descr="logo_IPISS.jpg">
            <a:extLst>
              <a:ext uri="{FF2B5EF4-FFF2-40B4-BE49-F238E27FC236}">
                <a16:creationId xmlns="" xmlns:a16="http://schemas.microsoft.com/office/drawing/2014/main" id="{1B4A47B2-52C7-4C0E-855D-5F9D0A689819}"/>
              </a:ext>
            </a:extLst>
          </p:cNvPr>
          <p:cNvPicPr/>
          <p:nvPr userDrawn="1"/>
        </p:nvPicPr>
        <p:blipFill>
          <a:blip r:embed="rId4" cstate="print"/>
          <a:stretch>
            <a:fillRect/>
          </a:stretch>
        </p:blipFill>
        <p:spPr>
          <a:xfrm>
            <a:off x="9971586" y="6073116"/>
            <a:ext cx="1382214" cy="566467"/>
          </a:xfrm>
          <a:prstGeom prst="rect">
            <a:avLst/>
          </a:prstGeom>
        </p:spPr>
      </p:pic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119F442-8C8E-43F9-BE66-5BD60D784C0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095897" y="6073117"/>
            <a:ext cx="5648255" cy="6548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0624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2496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="" xmlns:a16="http://schemas.microsoft.com/office/drawing/2014/main" id="{643BE906-0302-48DB-89A8-8131B62C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="" xmlns:a16="http://schemas.microsoft.com/office/drawing/2014/main" id="{27DBDA6C-3B6A-4B43-9E45-1D4BE889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="" xmlns:a16="http://schemas.microsoft.com/office/drawing/2014/main" id="{E70169BC-E29B-4E32-A2FC-AA9D16F05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834424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2810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87" r:id="rId7"/>
    <p:sldLayoutId id="2147483655" r:id="rId8"/>
    <p:sldLayoutId id="2147483660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1128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="" xmlns:a16="http://schemas.microsoft.com/office/drawing/2014/main" id="{3FEDF45C-3270-40CC-96E2-DF4F31EB6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="" xmlns:a16="http://schemas.microsoft.com/office/drawing/2014/main" id="{7CE4FD7D-A6AB-4B98-8849-6E5661B9B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="" xmlns:a16="http://schemas.microsoft.com/office/drawing/2014/main" id="{9175E666-96AD-45C0-9F7A-78F3D1F78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B8BAF-DD37-4DEF-AD50-CF4216A8D4C9}" type="datetimeFigureOut">
              <a:rPr lang="pl-PL" smtClean="0"/>
              <a:pPr/>
              <a:t>2019-06-24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="" xmlns:a16="http://schemas.microsoft.com/office/drawing/2014/main" id="{C5E9CE37-C8F7-402C-ABB5-5984CD8FE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="" xmlns:a16="http://schemas.microsoft.com/office/drawing/2014/main" id="{2C6B66BB-89C7-477D-8581-144E0C6DBE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1617A-AA61-4062-AB41-A937206787E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41411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788AF79-AFEE-47BF-B5EF-AB308121B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5880"/>
            <a:ext cx="9144000" cy="2606040"/>
          </a:xfrm>
        </p:spPr>
        <p:txBody>
          <a:bodyPr/>
          <a:lstStyle/>
          <a:p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2800" i="1" dirty="0" smtClean="0">
                <a:latin typeface="Bookman Old Style" pitchFamily="18" charset="0"/>
                <a:cs typeface="Times New Roman" pitchFamily="18" charset="0"/>
              </a:rPr>
              <a:t>OZPS TO MODEL, PROCES I PŁASZCZYZNA WSPÓŁPRACY  PARTNERSKIEJ </a:t>
            </a:r>
            <a:br>
              <a:rPr lang="pl-PL" sz="2800" i="1" dirty="0" smtClean="0">
                <a:latin typeface="Bookman Old Style" pitchFamily="18" charset="0"/>
                <a:cs typeface="Times New Roman" pitchFamily="18" charset="0"/>
              </a:rPr>
            </a:br>
            <a:r>
              <a:rPr lang="pl-PL" sz="2800" i="1" dirty="0" smtClean="0">
                <a:latin typeface="Bookman Old Style" pitchFamily="18" charset="0"/>
                <a:cs typeface="Times New Roman" pitchFamily="18" charset="0"/>
              </a:rPr>
              <a:t>NA RZECZ  INSTYTUCJI POMOCY SPOŁECZNEJ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i="1" dirty="0">
                <a:latin typeface="Bookman Old Style" pitchFamily="18" charset="0"/>
              </a:rPr>
              <a:t/>
            </a:r>
            <a:br>
              <a:rPr lang="pl-PL" sz="2800" i="1" dirty="0">
                <a:latin typeface="Bookman Old Style" pitchFamily="18" charset="0"/>
              </a:rPr>
            </a:br>
            <a:r>
              <a:rPr lang="pl-PL" sz="1800" i="1" dirty="0" smtClean="0">
                <a:latin typeface="Bookman Old Style" pitchFamily="18" charset="0"/>
              </a:rPr>
              <a:t>Wykład nr 2, część nr 2 seminarium: </a:t>
            </a:r>
            <a:br>
              <a:rPr lang="pl-PL" sz="1800" i="1" dirty="0" smtClean="0">
                <a:latin typeface="Bookman Old Style" pitchFamily="18" charset="0"/>
              </a:rPr>
            </a:br>
            <a:r>
              <a:rPr lang="pl-PL" sz="1800" i="1" dirty="0" smtClean="0">
                <a:latin typeface="Bookman Old Style" pitchFamily="18" charset="0"/>
              </a:rPr>
              <a:t>Nowe </a:t>
            </a:r>
            <a:r>
              <a:rPr lang="pl-PL" sz="1800" i="1" dirty="0">
                <a:latin typeface="Bookman Old Style" pitchFamily="18" charset="0"/>
              </a:rPr>
              <a:t>narzędzie oceny zasobów pomocy społecznej</a:t>
            </a: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C43A8DCC-E58C-489E-9D52-47A82C63B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4191"/>
            <a:ext cx="9144000" cy="98833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Projekt "Narzędzie agregowania i monitorowania danych w obszarze włączenia społecznego" POWR.02.05.00-00-0111/16 realizowany w ramach Działania 2.5 Skuteczna pomoc społeczna </a:t>
            </a:r>
            <a:b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pl-PL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Programu Operacyjnego Wiedza Edukacja Rozwój 2014-2020</a:t>
            </a:r>
          </a:p>
        </p:txBody>
      </p:sp>
    </p:spTree>
    <p:extLst>
      <p:ext uri="{BB962C8B-B14F-4D97-AF65-F5344CB8AC3E}">
        <p14:creationId xmlns="" xmlns:p14="http://schemas.microsoft.com/office/powerpoint/2010/main" val="447595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6" y="1688123"/>
            <a:ext cx="11753221" cy="3156021"/>
          </a:xfrm>
          <a:solidFill>
            <a:srgbClr val="93F7A4"/>
          </a:solidFill>
        </p:spPr>
        <p:txBody>
          <a:bodyPr>
            <a:normAutofit/>
          </a:bodyPr>
          <a:lstStyle/>
          <a:p>
            <a:endParaRPr lang="pl-PL" sz="4800" b="1" i="1" dirty="0" smtClean="0">
              <a:latin typeface="Bookman Old Style" panose="02050604050505020204" pitchFamily="18" charset="0"/>
            </a:endParaRPr>
          </a:p>
          <a:p>
            <a:r>
              <a:rPr lang="pl-PL" sz="4800" b="1" i="1" dirty="0" smtClean="0">
                <a:latin typeface="Bookman Old Style" panose="02050604050505020204" pitchFamily="18" charset="0"/>
              </a:rPr>
              <a:t>OZPS – podejście procesowe do działań instytucji pomocy społecznej  </a:t>
            </a:r>
          </a:p>
          <a:p>
            <a:endParaRPr lang="pl-PL" sz="4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3276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92528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3200" dirty="0" smtClean="0">
                <a:latin typeface="Bookman Old Style" panose="02050604050505020204" pitchFamily="18" charset="0"/>
              </a:rPr>
              <a:t> </a:t>
            </a:r>
            <a:r>
              <a:rPr lang="pl-PL" sz="3200" b="1" dirty="0" smtClean="0">
                <a:latin typeface="Bookman Old Style" panose="02050604050505020204" pitchFamily="18" charset="0"/>
              </a:rPr>
              <a:t>Co to jest proces? Najkrócej to:</a:t>
            </a:r>
            <a:endParaRPr lang="pl-PL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4"/>
            <a:ext cx="11963400" cy="4424623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4000" dirty="0" smtClean="0"/>
              <a:t>   </a:t>
            </a:r>
            <a:r>
              <a:rPr lang="pl-PL" sz="4000" dirty="0" smtClean="0">
                <a:latin typeface="Bookman Old Style" pitchFamily="18" charset="0"/>
              </a:rPr>
              <a:t>następujące po sobie w danym czasie zmiany systemu </a:t>
            </a:r>
            <a:br>
              <a:rPr lang="pl-PL" sz="4000" dirty="0" smtClean="0">
                <a:latin typeface="Bookman Old Style" pitchFamily="18" charset="0"/>
              </a:rPr>
            </a:br>
            <a:r>
              <a:rPr lang="pl-PL" sz="4000" dirty="0" smtClean="0">
                <a:latin typeface="Bookman Old Style" pitchFamily="18" charset="0"/>
              </a:rPr>
              <a:t>(np. systemu organizacji) poprzez zdarzenia połączone związkiem przyczynowo skutkowym. Każdy proces ma swój początek i koniec, lecz koniec jednego procesu oznacza jednocześnie moment podjęcia działań interwencyjnych, modyfikacyjnych oraz ulepszających. </a:t>
            </a:r>
          </a:p>
          <a:p>
            <a:endParaRPr lang="pl-PL" sz="4000" dirty="0"/>
          </a:p>
        </p:txBody>
      </p:sp>
    </p:spTree>
    <p:extLst>
      <p:ext uri="{BB962C8B-B14F-4D97-AF65-F5344CB8AC3E}">
        <p14:creationId xmlns="" xmlns:p14="http://schemas.microsoft.com/office/powerpoint/2010/main" val="4284689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7971" y="849086"/>
            <a:ext cx="11963400" cy="92528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pl-PL" sz="3200" b="1" dirty="0" smtClean="0">
                <a:latin typeface="Bookman Old Style" panose="02050604050505020204" pitchFamily="18" charset="0"/>
              </a:rPr>
              <a:t>Etapowość procesu budowy narzędzia OZPS</a:t>
            </a:r>
            <a:endParaRPr lang="pl-PL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7971" y="1894115"/>
            <a:ext cx="11963400" cy="39972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4000" dirty="0" smtClean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pl-PL" sz="4000" dirty="0"/>
          </a:p>
          <a:p>
            <a:pPr marL="0" indent="0">
              <a:buNone/>
            </a:pPr>
            <a:endParaRPr lang="pl-PL" sz="4000" dirty="0">
              <a:latin typeface="Bookman Old Style" panose="02050604050505020204" pitchFamily="18" charset="0"/>
            </a:endParaRPr>
          </a:p>
          <a:p>
            <a:endParaRPr lang="pl-PL" sz="40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63415" y="1441939"/>
          <a:ext cx="11535508" cy="3540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386862" y="4255477"/>
          <a:ext cx="11605846" cy="1664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="" xmlns:p14="http://schemas.microsoft.com/office/powerpoint/2010/main" val="2664422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2737" y="1115923"/>
            <a:ext cx="11781693" cy="748046"/>
          </a:xfrm>
          <a:solidFill>
            <a:srgbClr val="93F7A4"/>
          </a:solidFill>
        </p:spPr>
        <p:txBody>
          <a:bodyPr>
            <a:normAutofit fontScale="90000"/>
          </a:bodyPr>
          <a:lstStyle/>
          <a:p>
            <a:r>
              <a:rPr lang="pl-PL" b="1" dirty="0" smtClean="0">
                <a:latin typeface="Bookman Old Style" pitchFamily="18" charset="0"/>
              </a:rPr>
              <a:t>Czy dzisiaj zakończenie prac nad OZPS?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1922585"/>
            <a:ext cx="12192000" cy="4232030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400" dirty="0" smtClean="0">
                <a:latin typeface="Bookman Old Style" pitchFamily="18" charset="0"/>
              </a:rPr>
              <a:t>Chyba jednak nie ! W teorii zarządzania na początku XXI w. pojawiła się tzw. </a:t>
            </a:r>
            <a:r>
              <a:rPr lang="pl-PL" sz="2400" i="1" dirty="0" smtClean="0">
                <a:latin typeface="Bookman Old Style" pitchFamily="18" charset="0"/>
              </a:rPr>
              <a:t>koncepcja </a:t>
            </a:r>
            <a:r>
              <a:rPr lang="pl-PL" sz="2400" i="1" dirty="0" err="1" smtClean="0">
                <a:latin typeface="Bookman Old Style" pitchFamily="18" charset="0"/>
              </a:rPr>
              <a:t>Deminga</a:t>
            </a:r>
            <a:r>
              <a:rPr lang="pl-PL" sz="2400" dirty="0" smtClean="0">
                <a:latin typeface="Bookman Old Style" pitchFamily="18" charset="0"/>
              </a:rPr>
              <a:t>, utożsamiana z ciągłym doskonaleniem systemów, procesów, czy produktów, przebiegającym wg czterech następujących po sobie etapach:  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98585" y="3212124"/>
          <a:ext cx="5591907" cy="2861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943600" y="2954215"/>
          <a:ext cx="5838092" cy="3184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7" y="1969478"/>
            <a:ext cx="11244942" cy="2874666"/>
          </a:xfrm>
          <a:solidFill>
            <a:srgbClr val="93F7A4"/>
          </a:solidFill>
        </p:spPr>
        <p:txBody>
          <a:bodyPr>
            <a:normAutofit/>
          </a:bodyPr>
          <a:lstStyle/>
          <a:p>
            <a:endParaRPr lang="pl-PL" sz="4800" b="1" i="1" dirty="0" smtClean="0">
              <a:latin typeface="Bookman Old Style" panose="02050604050505020204" pitchFamily="18" charset="0"/>
            </a:endParaRPr>
          </a:p>
          <a:p>
            <a:r>
              <a:rPr lang="pl-PL" sz="4800" b="1" i="1" dirty="0" smtClean="0">
                <a:latin typeface="Bookman Old Style" panose="02050604050505020204" pitchFamily="18" charset="0"/>
              </a:rPr>
              <a:t>OZPS – płaszczyzna współpracy partnerskiej  </a:t>
            </a:r>
            <a:endParaRPr lang="pl-PL" sz="4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8621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400" y="949570"/>
            <a:ext cx="11711354" cy="656492"/>
          </a:xfrm>
          <a:solidFill>
            <a:srgbClr val="CCFFFF"/>
          </a:solidFill>
        </p:spPr>
        <p:txBody>
          <a:bodyPr>
            <a:normAutofit/>
          </a:bodyPr>
          <a:lstStyle/>
          <a:p>
            <a:pPr algn="ctr"/>
            <a:r>
              <a:rPr lang="pl-PL" sz="2800" b="1" dirty="0" smtClean="0">
                <a:latin typeface="Bookman Old Style" pitchFamily="18" charset="0"/>
              </a:rPr>
              <a:t>OZPS – specyficzna płaszczyzna dla partnerskiej współpracy</a:t>
            </a:r>
            <a:endParaRPr lang="pl-PL" sz="2800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6185" y="1875693"/>
            <a:ext cx="11570677" cy="4015658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2400" dirty="0" smtClean="0">
              <a:latin typeface="Bookman Old Style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69631" y="1922585"/>
          <a:ext cx="11359661" cy="430750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186457"/>
                <a:gridCol w="685911"/>
                <a:gridCol w="5487293"/>
              </a:tblGrid>
              <a:tr h="626431">
                <a:tc>
                  <a:txBody>
                    <a:bodyPr/>
                    <a:lstStyle/>
                    <a:p>
                      <a:r>
                        <a:rPr lang="pl-PL" sz="2400" b="1" kern="1200" dirty="0" smtClean="0">
                          <a:solidFill>
                            <a:schemeClr val="bg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Jedna</a:t>
                      </a:r>
                      <a:r>
                        <a:rPr lang="pl-PL" sz="2400" b="1" kern="1200" baseline="0" dirty="0" smtClean="0">
                          <a:solidFill>
                            <a:schemeClr val="bg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 z definicji partnerstwa</a:t>
                      </a:r>
                      <a:r>
                        <a:rPr lang="pl-PL" sz="2400" b="1" kern="1200" dirty="0" smtClean="0">
                          <a:solidFill>
                            <a:schemeClr val="bg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 </a:t>
                      </a:r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dirty="0" smtClean="0">
                          <a:latin typeface="Bookman Old Style" pitchFamily="18" charset="0"/>
                        </a:rPr>
                        <a:t>OZPS – elementy definicji partnerstwa </a:t>
                      </a:r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48454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2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„</a:t>
                      </a:r>
                      <a:r>
                        <a:rPr lang="pl-PL" sz="20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Partnerstwo jest powszechnie rozumiane jako dobrowolna i kooperacyjna relacja pomiędzy różnymi stronami, w której wszyscy uczestnicy ("partnerzy") zgadzają się pracować razem, aby osiągnąć wspólny cel lub podjąć specyficzne zadanie i dzielić ryzyko, odpowiedzialność, zasoby, kompetencje i korzyści”. </a:t>
                      </a:r>
                      <a:endParaRPr lang="pl-PL" sz="2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pl-PL" sz="2400" dirty="0">
                        <a:latin typeface="Bookman Old Style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dirty="0" smtClean="0">
                          <a:latin typeface="Bookman Old Style" pitchFamily="18" charset="0"/>
                        </a:rPr>
                        <a:t>1. </a:t>
                      </a:r>
                      <a:r>
                        <a:rPr lang="pl-PL" sz="1600" dirty="0" smtClean="0">
                          <a:latin typeface="Bookman Old Style" pitchFamily="18" charset="0"/>
                        </a:rPr>
                        <a:t>Bezpośredni wykonawcy OZPS,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600" dirty="0" smtClean="0">
                          <a:latin typeface="Bookman Old Style" pitchFamily="18" charset="0"/>
                        </a:rPr>
                        <a:t>2. Odbiorcy końcowych raportów</a:t>
                      </a:r>
                      <a:r>
                        <a:rPr lang="pl-PL" sz="1600" baseline="0" dirty="0" smtClean="0">
                          <a:latin typeface="Bookman Old Style" pitchFamily="18" charset="0"/>
                        </a:rPr>
                        <a:t> i rekomendacji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600" baseline="0" dirty="0" smtClean="0">
                          <a:latin typeface="Bookman Old Style" pitchFamily="18" charset="0"/>
                        </a:rPr>
                        <a:t>3. Podmioty i organizacje mogące współpracować </a:t>
                      </a:r>
                      <a:br>
                        <a:rPr lang="pl-PL" sz="1600" baseline="0" dirty="0" smtClean="0">
                          <a:latin typeface="Bookman Old Style" pitchFamily="18" charset="0"/>
                        </a:rPr>
                      </a:br>
                      <a:r>
                        <a:rPr lang="pl-PL" sz="1600" baseline="0" dirty="0" smtClean="0">
                          <a:latin typeface="Bookman Old Style" pitchFamily="18" charset="0"/>
                        </a:rPr>
                        <a:t>z bezpośrednimi wykonawcami OZPS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600" baseline="0" dirty="0" smtClean="0">
                          <a:latin typeface="Bookman Old Style" pitchFamily="18" charset="0"/>
                        </a:rPr>
                        <a:t>4. Wyznaczony cel,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600" baseline="0" dirty="0" smtClean="0">
                          <a:latin typeface="Bookman Old Style" pitchFamily="18" charset="0"/>
                        </a:rPr>
                        <a:t>5. Wyznaczone zadania,</a:t>
                      </a:r>
                    </a:p>
                    <a:p>
                      <a:pPr algn="l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l-PL" sz="1600" baseline="0" dirty="0" smtClean="0">
                          <a:latin typeface="Bookman Old Style" pitchFamily="18" charset="0"/>
                        </a:rPr>
                        <a:t>6. Reguły odpowiedzialności i rzetelności, np. reguły </a:t>
                      </a:r>
                      <a:r>
                        <a:rPr lang="pl-PL" sz="1600" baseline="0" dirty="0" err="1" smtClean="0">
                          <a:latin typeface="Bookman Old Style" pitchFamily="18" charset="0"/>
                        </a:rPr>
                        <a:t>waildacyjne</a:t>
                      </a:r>
                      <a:r>
                        <a:rPr lang="pl-PL" sz="1600" baseline="0" dirty="0" smtClean="0">
                          <a:latin typeface="Bookman Old Style" pitchFamily="18" charset="0"/>
                        </a:rPr>
                        <a:t>.</a:t>
                      </a:r>
                      <a:endParaRPr lang="pl-PL" sz="16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515600" cy="1111463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latin typeface="Bookman Old Style" pitchFamily="18" charset="0"/>
              </a:rPr>
              <a:t>Na OZPS można spojrzeć przez pryzmat partnerstwa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5785" y="1969477"/>
            <a:ext cx="10445261" cy="407963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dirty="0" smtClean="0">
              <a:latin typeface="Bookman Old Style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>
                <a:latin typeface="Bookman Old Style" pitchFamily="18" charset="0"/>
              </a:rPr>
              <a:t>Wybrane przykłady perspektyw: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Perspektywa pracownika socjalnego,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Perspektywa pracy zespołów projektowych,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Perspektywa organizacji pozarządowych.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pl-PL" dirty="0" smtClean="0">
              <a:latin typeface="Bookman Old Style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6" y="904906"/>
            <a:ext cx="10744201" cy="935617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pracownika socjalnego (1)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55785" y="1969477"/>
            <a:ext cx="10445261" cy="407963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Praca socjalna – usamodzielnienie życiowe „klienta pomocy społecznej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Pracownik socjalny musi korzystać ze specjalistycznych usług świadczonych przez inne instytucje, podmioty, organizacje i środowiska sąsiedzkie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dirty="0" smtClean="0">
                <a:latin typeface="Bookman Old Style" pitchFamily="18" charset="0"/>
              </a:rPr>
              <a:t>Współpraca partnerska podstawą dla działania metodą pracy środowiskowej.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6" y="904906"/>
            <a:ext cx="10767647" cy="935617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pracownika socjalnego (2)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969477"/>
            <a:ext cx="11898922" cy="4079631"/>
          </a:xfrm>
        </p:spPr>
        <p:txBody>
          <a:bodyPr>
            <a:normAutofit fontScale="77500" lnSpcReduction="20000"/>
          </a:bodyPr>
          <a:lstStyle/>
          <a:p>
            <a:r>
              <a:rPr lang="pl-PL" sz="1800" dirty="0" smtClean="0">
                <a:latin typeface="Bookman Old Style" pitchFamily="18" charset="0"/>
              </a:rPr>
              <a:t>Przykład opinii z 2013 r. (początki OZPS):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2600" i="1" dirty="0" smtClean="0"/>
              <a:t>     </a:t>
            </a:r>
            <a:r>
              <a:rPr lang="pl-PL" sz="2600" i="1" dirty="0" smtClean="0">
                <a:latin typeface="Bookman Old Style" pitchFamily="18" charset="0"/>
              </a:rPr>
              <a:t>„</a:t>
            </a:r>
            <a:r>
              <a:rPr lang="pl-PL" sz="2600" i="1" dirty="0" smtClean="0">
                <a:solidFill>
                  <a:srgbClr val="FF0000"/>
                </a:solidFill>
                <a:latin typeface="Bookman Old Style" pitchFamily="18" charset="0"/>
              </a:rPr>
              <a:t>Moje poszukiwania zasobów środowiska </a:t>
            </a:r>
            <a:r>
              <a:rPr lang="pl-PL" sz="2600" i="1" dirty="0" smtClean="0">
                <a:latin typeface="Bookman Old Style" pitchFamily="18" charset="0"/>
              </a:rPr>
              <a:t>wzięły się z realnych potrzeb osób starszych, z którymi pracownik socjalny na co dzień pracuje, a których samodzielnie nie jest  w stanie zabezpieczyć bez udziału innych instytucji i pracujących w nimi osób. Wykaz potencjalnych partnerów powstawał w sposób naturalny adekwatnie do podejmowanych zadań. </a:t>
            </a:r>
            <a:r>
              <a:rPr lang="pl-PL" sz="2600" i="1" dirty="0" smtClean="0">
                <a:solidFill>
                  <a:srgbClr val="FF0000"/>
                </a:solidFill>
                <a:latin typeface="Bookman Old Style" pitchFamily="18" charset="0"/>
              </a:rPr>
              <a:t>Bardzo szybko stało się jasne, że dla rozwiązania bieżących problemów klientów przydatne okazały się instytucje, które na pozór nic nie mają wspólnego z pomocą społeczną, a których kompetencje wpisują się jednak w katalog codziennych spraw do załatwienia. W planach mojej pracy korzystam z rejestrów OZPS</a:t>
            </a:r>
            <a:r>
              <a:rPr lang="pl-PL" sz="2600" i="1" dirty="0" smtClean="0">
                <a:latin typeface="Bookman Old Style" pitchFamily="18" charset="0"/>
              </a:rPr>
              <a:t>, </a:t>
            </a:r>
            <a:r>
              <a:rPr lang="pl-PL" sz="2600" i="1" dirty="0" smtClean="0">
                <a:solidFill>
                  <a:srgbClr val="FF0000"/>
                </a:solidFill>
                <a:latin typeface="Bookman Old Style" pitchFamily="18" charset="0"/>
              </a:rPr>
              <a:t>szczególnie w odniesieniu do zdolności wykonawczych różnych instytucji, np. liczby miejsc w różnych jednostkach organizacyjnych – Uniwersytet III Wieku, Ośrodki Wsparcia, inicjatywy projektowe organizacji pozarządowych.”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None/>
            </a:pPr>
            <a:endParaRPr lang="pl-PL" sz="1800" i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800" dirty="0" smtClean="0">
                <a:latin typeface="Bookman Old Style" pitchFamily="18" charset="0"/>
              </a:rPr>
              <a:t>    </a:t>
            </a:r>
            <a:r>
              <a:rPr lang="pl-PL" sz="1500" dirty="0" smtClean="0">
                <a:latin typeface="Bookman Old Style" pitchFamily="18" charset="0"/>
              </a:rPr>
              <a:t>Opinia zarejestrowana w trakcie pilotażu Zadania Nr 2 Zadania nr 2 „Działania w zakresie wdrażania standardów pracy socjalnej i funkcjonowania instytucji pomocy społecznej”, w ramach projektu systemowego 1.18 „Tworzenie i rozwijanie standardów usług pomocy i integracji społecznej”, równolegle realizowanego z projektem „Koordynacja na rzecz aktywnej integracji” – OZPS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buNone/>
            </a:pPr>
            <a:endParaRPr lang="pl-PL" sz="1800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908324" cy="935617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pracy zespołów projektowych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969477"/>
            <a:ext cx="11898922" cy="4079631"/>
          </a:xfrm>
        </p:spPr>
        <p:txBody>
          <a:bodyPr>
            <a:normAutofit fontScale="85000" lnSpcReduction="10000"/>
          </a:bodyPr>
          <a:lstStyle/>
          <a:p>
            <a:endParaRPr lang="pl-PL" sz="1500" dirty="0" smtClean="0">
              <a:latin typeface="Bookman Old Style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   Projekty są zazwyczaj odpowiedzią na zidentyfikowane problemy społeczne.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   Wielu </a:t>
            </a:r>
            <a:r>
              <a:rPr lang="pl-PL" sz="2100" dirty="0" err="1" smtClean="0">
                <a:latin typeface="Bookman Old Style" pitchFamily="18" charset="0"/>
              </a:rPr>
              <a:t>grantodawców</a:t>
            </a:r>
            <a:r>
              <a:rPr lang="pl-PL" sz="2100" dirty="0" smtClean="0">
                <a:latin typeface="Bookman Old Style" pitchFamily="18" charset="0"/>
              </a:rPr>
              <a:t> chętniej popiera wnioski, w których warunkiem przystąpienia do konkursu </a:t>
            </a:r>
            <a:br>
              <a:rPr lang="pl-PL" sz="2100" dirty="0" smtClean="0">
                <a:latin typeface="Bookman Old Style" pitchFamily="18" charset="0"/>
              </a:rPr>
            </a:br>
            <a:r>
              <a:rPr lang="pl-PL" sz="2100" dirty="0" smtClean="0">
                <a:latin typeface="Bookman Old Style" pitchFamily="18" charset="0"/>
              </a:rPr>
              <a:t>    jest zawiązanie  partnerstwa.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   Projekt jako metoda pracy charakteryzuje się następującymi po sobie logicznie ułożonymi    </a:t>
            </a:r>
            <a:br>
              <a:rPr lang="pl-PL" sz="2100" dirty="0" smtClean="0">
                <a:latin typeface="Bookman Old Style" pitchFamily="18" charset="0"/>
              </a:rPr>
            </a:br>
            <a:r>
              <a:rPr lang="pl-PL" sz="2100" dirty="0" smtClean="0">
                <a:latin typeface="Bookman Old Style" pitchFamily="18" charset="0"/>
              </a:rPr>
              <a:t>    działaniami (tzw. kamieniami milowymi).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   Posiadanie wiedzy na temat zasobów otoczenia ułatwia znacznie potencjalnym projektodawcom </a:t>
            </a:r>
            <a:br>
              <a:rPr lang="pl-PL" sz="2100" dirty="0" smtClean="0">
                <a:latin typeface="Bookman Old Style" pitchFamily="18" charset="0"/>
              </a:rPr>
            </a:br>
            <a:r>
              <a:rPr lang="pl-PL" sz="2100" dirty="0" smtClean="0">
                <a:latin typeface="Bookman Old Style" pitchFamily="18" charset="0"/>
              </a:rPr>
              <a:t>    dotarcie do właściwych partnerów czy środków.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  Sporządzona rzetelnie diagnoza przy pomocy formularza OZPS jest źródłem informacji, oszczędzając </a:t>
            </a:r>
            <a:br>
              <a:rPr lang="pl-PL" sz="2100" dirty="0" smtClean="0">
                <a:latin typeface="Bookman Old Style" pitchFamily="18" charset="0"/>
              </a:rPr>
            </a:br>
            <a:r>
              <a:rPr lang="pl-PL" sz="2100" dirty="0" smtClean="0">
                <a:latin typeface="Bookman Old Style" pitchFamily="18" charset="0"/>
              </a:rPr>
              <a:t>   czas i energię zespołu projektowego poszukującego współrealizatorów.</a:t>
            </a:r>
          </a:p>
          <a:p>
            <a:pPr algn="just"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l-PL" sz="1800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239487" y="2906486"/>
            <a:ext cx="11244942" cy="1937657"/>
          </a:xfrm>
          <a:solidFill>
            <a:srgbClr val="93F7A4"/>
          </a:solidFill>
        </p:spPr>
        <p:txBody>
          <a:bodyPr>
            <a:normAutofit lnSpcReduction="10000"/>
          </a:bodyPr>
          <a:lstStyle/>
          <a:p>
            <a:r>
              <a:rPr lang="pl-PL" sz="4800" b="1" i="1" dirty="0" smtClean="0">
                <a:latin typeface="Bookman Old Style" pitchFamily="18" charset="0"/>
              </a:rPr>
              <a:t>OZPS – model kształtowania rzeczywistości w lokalnym środowisku </a:t>
            </a:r>
            <a:endParaRPr lang="pl-PL" sz="4800" dirty="0"/>
          </a:p>
        </p:txBody>
      </p:sp>
    </p:spTree>
    <p:extLst>
      <p:ext uri="{BB962C8B-B14F-4D97-AF65-F5344CB8AC3E}">
        <p14:creationId xmlns="" xmlns:p14="http://schemas.microsoft.com/office/powerpoint/2010/main" val="1465326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908324" cy="935617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organizacji pozarządowej  (1)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969477"/>
            <a:ext cx="11898922" cy="4079631"/>
          </a:xfrm>
        </p:spPr>
        <p:txBody>
          <a:bodyPr>
            <a:normAutofit/>
          </a:bodyPr>
          <a:lstStyle/>
          <a:p>
            <a:endParaRPr lang="pl-PL" sz="1500" dirty="0" smtClean="0">
              <a:latin typeface="Bookman Old Style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2017 r. – inicjatywa grupy osób z zespołu opracowującego w 2012 r. pierwszy formularz OZPS i Janowskiego Stowarzyszenia Niesienia Pomocy „</a:t>
            </a:r>
            <a:r>
              <a:rPr lang="pl-PL" sz="2100" dirty="0" err="1" smtClean="0">
                <a:latin typeface="Bookman Old Style" pitchFamily="18" charset="0"/>
              </a:rPr>
              <a:t>Humanus</a:t>
            </a:r>
            <a:r>
              <a:rPr lang="pl-PL" sz="2100" dirty="0" smtClean="0">
                <a:latin typeface="Bookman Old Style" pitchFamily="18" charset="0"/>
              </a:rPr>
              <a:t>” z Janowa Lubelskiego przybliżenia tematyki OZPS środowisku organizacji pozarządowych przy udziale przedstawicieli jednostek organizacyjnych pomocy społecznej z Woj. Lubelskiego – warsztaty edukacyjne i konsultacje.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z="2100" dirty="0" smtClean="0">
                <a:latin typeface="Bookman Old Style" pitchFamily="18" charset="0"/>
              </a:rPr>
              <a:t> Liczba uczestników – ponad 50 osób, z w tym przedstawiciele 20 NGO oraz 4 </a:t>
            </a:r>
            <a:r>
              <a:rPr lang="pl-PL" sz="2100" dirty="0" err="1" smtClean="0">
                <a:latin typeface="Bookman Old Style" pitchFamily="18" charset="0"/>
              </a:rPr>
              <a:t>OPS-ów</a:t>
            </a:r>
            <a:r>
              <a:rPr lang="pl-PL" sz="2100" dirty="0" smtClean="0">
                <a:latin typeface="Bookman Old Style" pitchFamily="18" charset="0"/>
              </a:rPr>
              <a:t> oraz 1 PCPR.</a:t>
            </a:r>
            <a:endParaRPr lang="pl-PL" sz="1800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908324" cy="935617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organizacji pozarządowej (2)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969477"/>
            <a:ext cx="11898922" cy="4079631"/>
          </a:xfrm>
        </p:spPr>
        <p:txBody>
          <a:bodyPr>
            <a:normAutofit lnSpcReduction="10000"/>
          </a:bodyPr>
          <a:lstStyle/>
          <a:p>
            <a:r>
              <a:rPr lang="pl-PL" sz="1500" b="1" dirty="0" smtClean="0">
                <a:solidFill>
                  <a:srgbClr val="FF0000"/>
                </a:solidFill>
                <a:latin typeface="Bookman Old Style" pitchFamily="18" charset="0"/>
              </a:rPr>
              <a:t>Najważniejsze rezultaty:</a:t>
            </a:r>
          </a:p>
          <a:p>
            <a:pPr algn="just">
              <a:buNone/>
            </a:pPr>
            <a:r>
              <a:rPr lang="pl-PL" sz="1600" b="1" dirty="0" smtClean="0">
                <a:latin typeface="Bookman Old Style" pitchFamily="18" charset="0"/>
              </a:rPr>
              <a:t>    Rezultat: </a:t>
            </a:r>
            <a:r>
              <a:rPr lang="pl-PL" sz="1600" b="1" i="1" dirty="0" smtClean="0">
                <a:latin typeface="Bookman Old Style" pitchFamily="18" charset="0"/>
              </a:rPr>
              <a:t>Pierwsze zetknięcie się z tematyką OZPS oraz techniką jej sporządzania</a:t>
            </a:r>
            <a:r>
              <a:rPr lang="pl-PL" sz="1600" b="1" dirty="0" smtClean="0">
                <a:latin typeface="Bookman Old Style" pitchFamily="18" charset="0"/>
              </a:rPr>
              <a:t> – </a:t>
            </a:r>
            <a:r>
              <a:rPr lang="pl-PL" sz="1600" dirty="0" smtClean="0">
                <a:latin typeface="Bookman Old Style" pitchFamily="18" charset="0"/>
              </a:rPr>
              <a:t>ponad 90% uczestników po raz pierwszy uzyskało informację o zadaniu ustawowym. Uczestnicy do tej pory nie posiadali wiedzy, iż OZPS traktowane jest jako rodzaj badania, pozwalającego uzyskać odpowiedź na przykładowe pytania: co jest badane – jakie obszary działalności lokalnej polityki społecznej? w jaki sposób gromadzone są dane? oraz w co może być końcowym efektem takiej pracy, czyli że są formułowane wnioski i rekomendacje dla lokalnych władz.  </a:t>
            </a:r>
          </a:p>
          <a:p>
            <a:pPr algn="just">
              <a:buNone/>
            </a:pPr>
            <a:r>
              <a:rPr lang="pl-PL" sz="1600" dirty="0" smtClean="0">
                <a:latin typeface="Bookman Old Style" pitchFamily="18" charset="0"/>
              </a:rPr>
              <a:t>    </a:t>
            </a:r>
            <a:r>
              <a:rPr lang="pl-PL" sz="1600" b="1" dirty="0" smtClean="0">
                <a:latin typeface="Bookman Old Style" pitchFamily="18" charset="0"/>
              </a:rPr>
              <a:t>Rezultat: </a:t>
            </a:r>
            <a:r>
              <a:rPr lang="pl-PL" sz="1600" b="1" i="1" dirty="0" smtClean="0">
                <a:latin typeface="Bookman Old Style" pitchFamily="18" charset="0"/>
              </a:rPr>
              <a:t>Uznanie OZPS jako narzędzia zarządzania lokalnymi zasobami w obszarze szerszym niż pomoc społeczna - </a:t>
            </a:r>
            <a:r>
              <a:rPr lang="pl-PL" sz="1600" dirty="0" smtClean="0">
                <a:latin typeface="Bookman Old Style" pitchFamily="18" charset="0"/>
              </a:rPr>
              <a:t>wszyscy reprezentanci NGO uznali narzędzie OZPS (formularz) jako służące lokalnemu zarządzaniu obszarem szerszym niż problematyka pomocy społecznej.</a:t>
            </a:r>
          </a:p>
          <a:p>
            <a:pPr>
              <a:buNone/>
            </a:pPr>
            <a:r>
              <a:rPr lang="pl-PL" sz="1600" dirty="0" smtClean="0">
                <a:latin typeface="Bookman Old Style" pitchFamily="18" charset="0"/>
              </a:rPr>
              <a:t>    </a:t>
            </a:r>
            <a:r>
              <a:rPr lang="pl-PL" sz="1600" b="1" dirty="0" smtClean="0">
                <a:latin typeface="Bookman Old Style" pitchFamily="18" charset="0"/>
              </a:rPr>
              <a:t>Rezultat: </a:t>
            </a:r>
            <a:r>
              <a:rPr lang="pl-PL" sz="1600" b="1" i="1" dirty="0" smtClean="0">
                <a:latin typeface="Bookman Old Style" pitchFamily="18" charset="0"/>
              </a:rPr>
              <a:t>Poznanie kalendarza prac nad OZPS - </a:t>
            </a:r>
            <a:r>
              <a:rPr lang="pl-PL" sz="1600" dirty="0" smtClean="0">
                <a:latin typeface="Bookman Old Style" pitchFamily="18" charset="0"/>
              </a:rPr>
              <a:t>przedstawiciele NGO do tej pory nie znali kalendarza prac nad OZPS a także nie znali najważniejszych „aktorów”. Jednocześnie przedstawiciele NGO uzyskali  wiedzę, że jednostki organizacyjne pomocy społecznej utożsamiane są w procesie OZPS jako koordynatorzy całego zadania na obszarze danego samorządu terytorialnego. </a:t>
            </a:r>
          </a:p>
          <a:p>
            <a:pPr algn="just">
              <a:buNone/>
            </a:pPr>
            <a:r>
              <a:rPr lang="pl-PL" sz="1600" dirty="0" smtClean="0">
                <a:latin typeface="Bookman Old Style" pitchFamily="18" charset="0"/>
              </a:rPr>
              <a:t>    </a:t>
            </a:r>
            <a:r>
              <a:rPr lang="pl-PL" sz="1600" b="1" dirty="0" smtClean="0">
                <a:latin typeface="Bookman Old Style" pitchFamily="18" charset="0"/>
              </a:rPr>
              <a:t>Rezultat: </a:t>
            </a:r>
            <a:r>
              <a:rPr lang="pl-PL" sz="1600" b="1" i="1" dirty="0" smtClean="0">
                <a:latin typeface="Bookman Old Style" pitchFamily="18" charset="0"/>
              </a:rPr>
              <a:t>Poznanie schematu formularza OZPS – obszarów tematycznych oraz ich interpretację – </a:t>
            </a:r>
            <a:r>
              <a:rPr lang="pl-PL" sz="1600" dirty="0" smtClean="0">
                <a:latin typeface="Bookman Old Style" pitchFamily="18" charset="0"/>
              </a:rPr>
              <a:t>przed warsztatami ponad 90% przedstawicieli NGO nie miało okazji poznać wzorzec formularza OZPS, jego wewnętrzną strukturę i zawartości merytoryczne. </a:t>
            </a:r>
          </a:p>
          <a:p>
            <a:pPr>
              <a:buNone/>
            </a:pPr>
            <a:endParaRPr lang="pl-PL" sz="1500" dirty="0" smtClean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908324" cy="560479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organizacji pozarządowej (3)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512277"/>
            <a:ext cx="11898922" cy="4536831"/>
          </a:xfrm>
        </p:spPr>
        <p:txBody>
          <a:bodyPr>
            <a:normAutofit/>
          </a:bodyPr>
          <a:lstStyle/>
          <a:p>
            <a:r>
              <a:rPr lang="pl-PL" sz="1500" b="1" dirty="0" smtClean="0">
                <a:solidFill>
                  <a:srgbClr val="FF0000"/>
                </a:solidFill>
                <a:latin typeface="Bookman Old Style" pitchFamily="18" charset="0"/>
              </a:rPr>
              <a:t>Najważniejsze rezultaty – opinie NGO o możliwości współpracy:</a:t>
            </a:r>
          </a:p>
          <a:p>
            <a:pPr>
              <a:buNone/>
            </a:pPr>
            <a:endParaRPr lang="pl-PL" sz="1500" b="1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22031" y="1962312"/>
          <a:ext cx="11113477" cy="3754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3035"/>
                <a:gridCol w="705044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Bookman Old Style" pitchFamily="18" charset="0"/>
                        </a:rPr>
                        <a:t>Obszar</a:t>
                      </a:r>
                      <a:r>
                        <a:rPr lang="pl-PL" b="1" baseline="0" dirty="0" smtClean="0">
                          <a:latin typeface="Bookman Old Style" pitchFamily="18" charset="0"/>
                        </a:rPr>
                        <a:t> tematyczny </a:t>
                      </a:r>
                      <a:r>
                        <a:rPr lang="pl-PL" b="1" dirty="0" smtClean="0">
                          <a:latin typeface="Bookman Old Style" pitchFamily="18" charset="0"/>
                        </a:rPr>
                        <a:t>Formularza </a:t>
                      </a:r>
                      <a:endParaRPr lang="pl-PL" b="1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Powód uznania do współpracy</a:t>
                      </a:r>
                      <a:endParaRPr lang="pl-PL" b="1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 OZPS: Wprowadzenie (Sekcja Opisowa)</a:t>
                      </a:r>
                    </a:p>
                    <a:p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umieszczania informacji o działalności NGO oraz opisu partnerskiej współpracy na rzecz mieszkańców danego terytorium zamieszkiwania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 OZPS: Dane o sytuacji demograficznej i społecznej 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pozyskiwania danych przez NGO.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 OZPS: Dane o korzystających z pomocy i wsparcia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korzystania z danych przez NGO oraz dostarczanie informacji i danych o osobach objętych wsparciem i pomocą ze strony organizacji (np. osoby bezdomne)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 OZPS: Zadania OPS/PCPR/MOPR 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Uzupełniające dostarczanie danych celem skoordynowania liczby placówek pomocy i wsparcia, liczby udzielonych świadczeń i wielkości ponoszonych kosztów.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6477" y="904906"/>
            <a:ext cx="10908324" cy="560479"/>
          </a:xfrm>
          <a:solidFill>
            <a:srgbClr val="CCFFFF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3600" b="1" dirty="0" smtClean="0">
                <a:latin typeface="Bookman Old Style" pitchFamily="18" charset="0"/>
              </a:rPr>
              <a:t>OZPS – perspektywa organizacji pozarządowej (4) 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401" y="1512277"/>
            <a:ext cx="11898922" cy="4536831"/>
          </a:xfrm>
        </p:spPr>
        <p:txBody>
          <a:bodyPr>
            <a:normAutofit/>
          </a:bodyPr>
          <a:lstStyle/>
          <a:p>
            <a:r>
              <a:rPr lang="pl-PL" sz="1500" b="1" dirty="0" smtClean="0">
                <a:solidFill>
                  <a:srgbClr val="FF0000"/>
                </a:solidFill>
                <a:latin typeface="Bookman Old Style" pitchFamily="18" charset="0"/>
              </a:rPr>
              <a:t>Najważniejsze rezultaty – opinie NGO o możliwości współpracy:</a:t>
            </a:r>
          </a:p>
          <a:p>
            <a:pPr>
              <a:buNone/>
            </a:pPr>
            <a:endParaRPr lang="pl-PL" sz="1500" b="1" dirty="0" smtClean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422031" y="1962313"/>
          <a:ext cx="11113477" cy="4203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3035"/>
                <a:gridCol w="7050442"/>
              </a:tblGrid>
              <a:tr h="41020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latin typeface="Bookman Old Style" pitchFamily="18" charset="0"/>
                        </a:rPr>
                        <a:t>Obszar</a:t>
                      </a:r>
                      <a:r>
                        <a:rPr lang="pl-PL" b="1" baseline="0" dirty="0" smtClean="0">
                          <a:latin typeface="Bookman Old Style" pitchFamily="18" charset="0"/>
                        </a:rPr>
                        <a:t> tematyczny </a:t>
                      </a:r>
                      <a:r>
                        <a:rPr lang="pl-PL" b="1" dirty="0" smtClean="0">
                          <a:latin typeface="Bookman Old Style" pitchFamily="18" charset="0"/>
                        </a:rPr>
                        <a:t>Formularza </a:t>
                      </a:r>
                      <a:endParaRPr lang="pl-PL" b="1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b="1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Powód uznania do współpracy</a:t>
                      </a:r>
                      <a:endParaRPr lang="pl-PL" b="1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165435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Rozdział: Zasoby instytucjonalne pomocy i wsparcia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Uzupełniające dostarczanie danych i informacji </a:t>
                      </a:r>
                      <a:b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</a:br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o zasobie instytucjonalnym (placówki, podmioty ES) prowadzonym przez organizacje pozarządowe</a:t>
                      </a:r>
                      <a:r>
                        <a:rPr lang="pl-PL" sz="1800" kern="1200" baseline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 na danym terytorium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165435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Rozdział: Współpraca z organizacjami pozarządowymi – zadania zlecone w obszarze pomocy i wsparcia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prezentacji efektów działań NGO oraz skoordynowania planów działania, celem nie powielania wsparcia, zwłaszcza w kontekście projektów.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7080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Rozdział: Wskaźniki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zapoznania się NGO z trendami rozwojowymi danych zjawisk społecznych na obszarze działania 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708029">
                <a:tc>
                  <a:txBody>
                    <a:bodyPr/>
                    <a:lstStyle/>
                    <a:p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Rozdział: Wnioski i rekomendacje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l-PL" sz="1800" kern="120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  <a:ea typeface="+mn-ea"/>
                          <a:cs typeface="+mn-cs"/>
                        </a:rPr>
                        <a:t>Możliwość zgłoszenia własnych wniosków i rekomendacji ze strony NGO </a:t>
                      </a:r>
                      <a:endParaRPr lang="pl-PL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838200" y="1115922"/>
            <a:ext cx="5492262" cy="4733893"/>
          </a:xfrm>
        </p:spPr>
        <p:txBody>
          <a:bodyPr/>
          <a:lstStyle/>
          <a:p>
            <a:r>
              <a:rPr lang="pl-PL" sz="1800" b="1" i="1" dirty="0" smtClean="0">
                <a:latin typeface="Bookman Old Style" pitchFamily="18" charset="0"/>
              </a:rPr>
              <a:t>Koniec wykładu nr 2</a:t>
            </a:r>
            <a:r>
              <a:rPr lang="pl-PL" b="1" i="1" dirty="0" smtClean="0">
                <a:latin typeface="Bookman Old Style" pitchFamily="18" charset="0"/>
              </a:rPr>
              <a:t/>
            </a:r>
            <a:br>
              <a:rPr lang="pl-PL" b="1" i="1" dirty="0" smtClean="0">
                <a:latin typeface="Bookman Old Style" pitchFamily="18" charset="0"/>
              </a:rPr>
            </a:br>
            <a:r>
              <a:rPr lang="pl-PL" b="1" i="1" dirty="0" smtClean="0">
                <a:latin typeface="Bookman Old Style" pitchFamily="18" charset="0"/>
              </a:rPr>
              <a:t>Bardzo dziękuję za uwagę</a:t>
            </a:r>
            <a:endParaRPr lang="pl-PL" b="1" i="1" dirty="0">
              <a:latin typeface="Bookman Old Style" pitchFamily="18" charset="0"/>
            </a:endParaRPr>
          </a:p>
        </p:txBody>
      </p:sp>
      <p:pic>
        <p:nvPicPr>
          <p:cNvPr id="1026" name="Picture 2" descr="Czerwona RÃ³Å¼a, Rose, RÃ³Å¼a Kwiat, Kwia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3539" y="996462"/>
            <a:ext cx="6221125" cy="49588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83EC282-BDE8-4508-9B73-D57C74A4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87" y="1123950"/>
            <a:ext cx="11767456" cy="595993"/>
          </a:xfrm>
          <a:solidFill>
            <a:srgbClr val="93F7A4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sz="2700" b="1" i="1" dirty="0" smtClean="0">
                <a:latin typeface="Bookman Old Style" pitchFamily="18" charset="0"/>
              </a:rPr>
              <a:t/>
            </a:r>
            <a:br>
              <a:rPr lang="pl-PL" sz="2700" b="1" i="1" dirty="0" smtClean="0">
                <a:latin typeface="Bookman Old Style" pitchFamily="18" charset="0"/>
              </a:rPr>
            </a:br>
            <a:r>
              <a:rPr lang="pl-PL" sz="2700" b="1" i="1" dirty="0" smtClean="0">
                <a:latin typeface="Bookman Old Style" pitchFamily="18" charset="0"/>
              </a:rPr>
              <a:t>Najprostsza definicja modelu </a:t>
            </a:r>
            <a:r>
              <a:rPr lang="pl-PL" sz="2700" dirty="0" smtClean="0"/>
              <a:t/>
            </a:r>
            <a:br>
              <a:rPr lang="pl-PL" sz="2700" dirty="0" smtClean="0"/>
            </a:br>
            <a:endParaRPr lang="pl-PL" sz="27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AF7BA80-2199-4731-9922-D4C002E4F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5" y="1817077"/>
            <a:ext cx="11409589" cy="429064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>
                <a:latin typeface="Bookman Old Style" pitchFamily="18" charset="0"/>
              </a:rPr>
              <a:t>     </a:t>
            </a:r>
            <a:r>
              <a:rPr lang="pl-PL" sz="9600" dirty="0" smtClean="0">
                <a:latin typeface="Bookman Old Style" pitchFamily="18" charset="0"/>
              </a:rPr>
              <a:t>W największym skrócie termin „model” oznacza pewien </a:t>
            </a:r>
            <a:r>
              <a:rPr lang="pl-PL" sz="9600" dirty="0" smtClean="0">
                <a:solidFill>
                  <a:srgbClr val="FF0000"/>
                </a:solidFill>
                <a:latin typeface="Bookman Old Style" pitchFamily="18" charset="0"/>
              </a:rPr>
              <a:t>system założeń, pojęć i występujących zależności między nimi</a:t>
            </a:r>
            <a:r>
              <a:rPr lang="pl-PL" sz="9600" dirty="0" smtClean="0">
                <a:latin typeface="Bookman Old Style" pitchFamily="18" charset="0"/>
              </a:rPr>
              <a:t>, pozwalający opisać (modelować) w przybliżony sposób jakiś aspekt rzeczywistości. 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dirty="0" smtClean="0">
                <a:latin typeface="Bookman Old Style" pitchFamily="18" charset="0"/>
              </a:rPr>
              <a:t>  W przypadku narzędzia OZPS mamy na myśli rzeczywistość społeczną na określonym terytorium, np. gminy / powiatu / regionu. </a:t>
            </a:r>
          </a:p>
          <a:p>
            <a:pPr algn="just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9600" dirty="0" smtClean="0">
                <a:latin typeface="Bookman Old Style" pitchFamily="18" charset="0"/>
              </a:rPr>
              <a:t>  </a:t>
            </a:r>
            <a:r>
              <a:rPr lang="pl-PL" sz="9600" i="1" dirty="0" smtClean="0">
                <a:latin typeface="Bookman Old Style" pitchFamily="18" charset="0"/>
              </a:rPr>
              <a:t>Przykładem rzeczywistości społecznej jest kreowanie i autentyczne tworzenie architektury usług społecznych</a:t>
            </a:r>
            <a:r>
              <a:rPr lang="pl-PL" sz="9600" dirty="0" smtClean="0">
                <a:latin typeface="Bookman Old Style" pitchFamily="18" charset="0"/>
              </a:rPr>
              <a:t>.</a:t>
            </a:r>
          </a:p>
          <a:p>
            <a:pPr algn="just">
              <a:buNone/>
            </a:pPr>
            <a:endParaRPr lang="pl-PL" sz="9600" dirty="0" smtClean="0">
              <a:latin typeface="Bookman Old Style" pitchFamily="18" charset="0"/>
            </a:endParaRPr>
          </a:p>
          <a:p>
            <a:pPr algn="just">
              <a:buNone/>
            </a:pPr>
            <a:r>
              <a:rPr lang="pl-PL" sz="9600" dirty="0" smtClean="0">
                <a:latin typeface="Bookman Old Style" pitchFamily="18" charset="0"/>
              </a:rPr>
              <a:t/>
            </a:r>
            <a:br>
              <a:rPr lang="pl-PL" sz="9600" dirty="0" smtClean="0">
                <a:latin typeface="Bookman Old Style" pitchFamily="18" charset="0"/>
              </a:rPr>
            </a:br>
            <a:endParaRPr lang="pl-PL" sz="9600" dirty="0" smtClean="0">
              <a:latin typeface="Bookman Old Style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87430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123" y="1115923"/>
            <a:ext cx="12027877" cy="771492"/>
          </a:xfrm>
          <a:solidFill>
            <a:srgbClr val="93F7A4"/>
          </a:solidFill>
        </p:spPr>
        <p:txBody>
          <a:bodyPr>
            <a:normAutofit/>
          </a:bodyPr>
          <a:lstStyle/>
          <a:p>
            <a:r>
              <a:rPr lang="pl-PL" sz="2800" b="1" i="1" dirty="0" smtClean="0">
                <a:latin typeface="Bookman Old Style" pitchFamily="18" charset="0"/>
              </a:rPr>
              <a:t>Uniwersalne cechy modeli w obszarze polityki społecznej (1)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7908" y="2098431"/>
            <a:ext cx="11734800" cy="40561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l-PL" dirty="0" smtClean="0">
                <a:latin typeface="Bookman Old Style" pitchFamily="18" charset="0"/>
              </a:rPr>
              <a:t>W każdym modelu można doszukać się jego swoistych cech </a:t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>(tzw. wyróżników), przy czym część z nich uznaję się za uniwersalne. </a:t>
            </a:r>
          </a:p>
          <a:p>
            <a:r>
              <a:rPr lang="pl-PL" dirty="0" smtClean="0">
                <a:latin typeface="Bookman Old Style" pitchFamily="18" charset="0"/>
              </a:rPr>
              <a:t>Podobnie jest z narzędziem OZPS, w którym można odnaleźć takie cechy, które są identyczne dla większości modeli. Przykład takich modeli:</a:t>
            </a:r>
          </a:p>
          <a:p>
            <a:pPr lvl="0" algn="just"/>
            <a:r>
              <a:rPr lang="pl-PL" sz="1900" dirty="0" smtClean="0">
                <a:latin typeface="Bookman Old Style" pitchFamily="18" charset="0"/>
              </a:rPr>
              <a:t>Gminny Model Wychodzenia z Bezdomności, w ramach projektu systemowego EFS 1.18 pn.: </a:t>
            </a:r>
            <a:r>
              <a:rPr lang="pl-PL" sz="1900" i="1" dirty="0" smtClean="0">
                <a:latin typeface="Bookman Old Style" pitchFamily="18" charset="0"/>
              </a:rPr>
              <a:t>„Tworzenie i rozwijanie standardów usług pomocy i integracji społecznej”</a:t>
            </a:r>
            <a:r>
              <a:rPr lang="pl-PL" sz="1900" dirty="0" smtClean="0">
                <a:latin typeface="Bookman Old Style" pitchFamily="18" charset="0"/>
              </a:rPr>
              <a:t>, zadanie nr 4 w zakresie standaryzacji pracy z bezdomnymi (2014),</a:t>
            </a:r>
          </a:p>
          <a:p>
            <a:pPr lvl="0" algn="just"/>
            <a:r>
              <a:rPr lang="pl-PL" sz="1900" dirty="0" smtClean="0">
                <a:latin typeface="Bookman Old Style" pitchFamily="18" charset="0"/>
              </a:rPr>
              <a:t>Model Lokalnej Współpracy, partnerstwo wielosektorowe na rzecz zatrudnienia socjalnego, w ramach projektu systemowego EFS 1.48 pn.: „</a:t>
            </a:r>
            <a:r>
              <a:rPr lang="pl-PL" sz="1900" i="1" dirty="0" smtClean="0">
                <a:latin typeface="Bookman Old Style" pitchFamily="18" charset="0"/>
              </a:rPr>
              <a:t>Kompleksowe formy reintegracji społeczno-zawodowej w środowisku lokalnym”</a:t>
            </a:r>
            <a:r>
              <a:rPr lang="pl-PL" sz="1900" dirty="0" smtClean="0">
                <a:latin typeface="Bookman Old Style" pitchFamily="18" charset="0"/>
              </a:rPr>
              <a:t>(2014)</a:t>
            </a:r>
            <a:r>
              <a:rPr lang="pl-PL" sz="1900" i="1" dirty="0" smtClean="0">
                <a:latin typeface="Bookman Old Style" pitchFamily="18" charset="0"/>
              </a:rPr>
              <a:t>,</a:t>
            </a:r>
            <a:endParaRPr lang="pl-PL" sz="1900" dirty="0" smtClean="0">
              <a:latin typeface="Bookman Old Style" pitchFamily="18" charset="0"/>
            </a:endParaRPr>
          </a:p>
          <a:p>
            <a:pPr lvl="0" algn="just"/>
            <a:r>
              <a:rPr lang="pl-PL" sz="1900" dirty="0" smtClean="0">
                <a:latin typeface="Bookman Old Style" pitchFamily="18" charset="0"/>
              </a:rPr>
              <a:t>Model Centrum Integracji Społecznej, w ramach projektu systemowego EFS 1.18 pn.: </a:t>
            </a:r>
            <a:r>
              <a:rPr lang="pl-PL" sz="1900" i="1" dirty="0" smtClean="0">
                <a:latin typeface="Bookman Old Style" pitchFamily="18" charset="0"/>
              </a:rPr>
              <a:t>„Tworzenie i rozwijanie standardów usług pomocy i integracji społecznej” </a:t>
            </a:r>
            <a:r>
              <a:rPr lang="pl-PL" sz="1900" dirty="0" smtClean="0">
                <a:latin typeface="Bookman Old Style" pitchFamily="18" charset="0"/>
              </a:rPr>
              <a:t>(2013),</a:t>
            </a:r>
          </a:p>
          <a:p>
            <a:pPr lvl="0" algn="just"/>
            <a:r>
              <a:rPr lang="pl-PL" sz="1900" dirty="0" smtClean="0">
                <a:latin typeface="Bookman Old Style" pitchFamily="18" charset="0"/>
              </a:rPr>
              <a:t>Model współpracy ośrodka pomocy społecznej, powiatowego urzędu pracy i organizacji pozarządowej w celu realizacji usługi integracji społeczno-zawodowej przetestowany w szesnastu społecznościach lokalnych, w ramach projektu EFS </a:t>
            </a:r>
            <a:r>
              <a:rPr lang="pl-PL" sz="1900" i="1" dirty="0" smtClean="0">
                <a:latin typeface="Bookman Old Style" pitchFamily="18" charset="0"/>
              </a:rPr>
              <a:t>„Modelowy system na rzecz integracji społecznej”</a:t>
            </a:r>
            <a:r>
              <a:rPr lang="pl-PL" sz="1900" dirty="0" smtClean="0">
                <a:latin typeface="Bookman Old Style" pitchFamily="18" charset="0"/>
              </a:rPr>
              <a:t> (2013).</a:t>
            </a:r>
          </a:p>
          <a:p>
            <a:endParaRPr lang="pl-PL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123" y="869739"/>
            <a:ext cx="12027877" cy="771492"/>
          </a:xfrm>
          <a:solidFill>
            <a:srgbClr val="93F7A4"/>
          </a:solidFill>
        </p:spPr>
        <p:txBody>
          <a:bodyPr>
            <a:normAutofit/>
          </a:bodyPr>
          <a:lstStyle/>
          <a:p>
            <a:r>
              <a:rPr lang="pl-PL" sz="2800" b="1" i="1" dirty="0" smtClean="0">
                <a:latin typeface="Bookman Old Style" pitchFamily="18" charset="0"/>
              </a:rPr>
              <a:t>Uniwersalne cechy modeli w obszarze polityki społecznej (2)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7908" y="2098431"/>
            <a:ext cx="11734800" cy="4056184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l-PL" sz="1900" dirty="0" smtClean="0">
              <a:latin typeface="Bookman Old Style" pitchFamily="18" charset="0"/>
            </a:endParaRPr>
          </a:p>
          <a:p>
            <a:endParaRPr lang="pl-PL" dirty="0">
              <a:latin typeface="Bookman Old Style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269631" y="1875692"/>
          <a:ext cx="11922369" cy="4262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806663"/>
          </a:xfrm>
          <a:solidFill>
            <a:srgbClr val="93F7A4"/>
          </a:solidFill>
        </p:spPr>
        <p:txBody>
          <a:bodyPr/>
          <a:lstStyle/>
          <a:p>
            <a:r>
              <a:rPr lang="pl-PL" b="1" dirty="0" smtClean="0">
                <a:latin typeface="Bookman Old Style" pitchFamily="18" charset="0"/>
              </a:rPr>
              <a:t>Terytorialność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99293" y="2321169"/>
            <a:ext cx="11594122" cy="357018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>
                <a:latin typeface="Bookman Old Style" pitchFamily="18" charset="0"/>
              </a:rPr>
              <a:t>  Cecha ta oznacza, że proponowany Model oraz jego wewnętrzne mechanizmy mogą być zastosowane na każdym terytorium, tj. </a:t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>w każdej gminie, czy powiecie. W przypadku OZPS oznacza to odniesienie się do określonych obszarów tematycznych: demografia, świadczeniobiorcy pomocy społecznej, zasoby instytucjonalne etc., występujące lub mogące występować na badanym terytorium</a:t>
            </a:r>
            <a:endParaRPr lang="pl-PL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2"/>
            <a:ext cx="10515600" cy="1005955"/>
          </a:xfrm>
          <a:solidFill>
            <a:srgbClr val="93F7A4"/>
          </a:solidFill>
        </p:spPr>
        <p:txBody>
          <a:bodyPr/>
          <a:lstStyle/>
          <a:p>
            <a:r>
              <a:rPr lang="pl-PL" b="1" dirty="0" smtClean="0">
                <a:latin typeface="Bookman Old Style" pitchFamily="18" charset="0"/>
              </a:rPr>
              <a:t>Procesowość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5846" y="2534195"/>
            <a:ext cx="11781692" cy="335715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/>
              <a:t>   </a:t>
            </a:r>
            <a:r>
              <a:rPr lang="pl-PL" dirty="0" smtClean="0">
                <a:latin typeface="Bookman Old Style" pitchFamily="18" charset="0"/>
              </a:rPr>
              <a:t>Cecha ta oznacza, że poza etapowym dochodzeniem do ostatecznego rezultatu, będącego konsekwencją sekwencyjnych działań mamy do czynienia w Modelu z „</a:t>
            </a:r>
            <a:r>
              <a:rPr lang="pl-PL" i="1" dirty="0" smtClean="0">
                <a:latin typeface="Bookman Old Style" pitchFamily="18" charset="0"/>
              </a:rPr>
              <a:t>reżimem technologicznym OZPS</a:t>
            </a:r>
            <a:r>
              <a:rPr lang="pl-PL" dirty="0" smtClean="0">
                <a:latin typeface="Bookman Old Style" pitchFamily="18" charset="0"/>
              </a:rPr>
              <a:t>”. Wyrazem tego „reżimu” jest wykonywanie określonych operacji (np. zasilanie komórek formularza, sprawdzanie poprawności - walidacja), czas na dokonywanie analiz i sporządzanie raportów, etc.;</a:t>
            </a:r>
            <a:endParaRPr lang="pl-PL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3"/>
            <a:ext cx="10515600" cy="537032"/>
          </a:xfrm>
          <a:solidFill>
            <a:srgbClr val="93F7A4"/>
          </a:solidFill>
        </p:spPr>
        <p:txBody>
          <a:bodyPr>
            <a:normAutofit fontScale="90000"/>
          </a:bodyPr>
          <a:lstStyle/>
          <a:p>
            <a:r>
              <a:rPr lang="pl-PL" b="1" dirty="0" smtClean="0">
                <a:latin typeface="Bookman Old Style" pitchFamily="18" charset="0"/>
              </a:rPr>
              <a:t>Otwartość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2737" y="1758462"/>
            <a:ext cx="11828585" cy="4132889"/>
          </a:xfrm>
        </p:spPr>
        <p:txBody>
          <a:bodyPr>
            <a:normAutofit fontScale="70000" lnSpcReduction="20000"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/>
              <a:t>    </a:t>
            </a:r>
            <a:r>
              <a:rPr lang="pl-PL" sz="3400" dirty="0" smtClean="0">
                <a:latin typeface="Bookman Old Style" pitchFamily="18" charset="0"/>
              </a:rPr>
              <a:t>Cecha ta oznacza, że niektóre elementy modelu są podatne na scenariusze zmian (np. wprowadzanie w OZPS nowych obszarów – program „500+”), </a:t>
            </a:r>
            <a:br>
              <a:rPr lang="pl-PL" sz="3400" dirty="0" smtClean="0">
                <a:latin typeface="Bookman Old Style" pitchFamily="18" charset="0"/>
              </a:rPr>
            </a:br>
            <a:r>
              <a:rPr lang="pl-PL" sz="3400" dirty="0" smtClean="0">
                <a:latin typeface="Bookman Old Style" pitchFamily="18" charset="0"/>
              </a:rPr>
              <a:t>na krytykę wobec proponowanych narzędzi i sposobów korzystania z nich (np. w OZPS źródła zasilania w dane statystyczne). Otwartość jest też wyróżnikiem dającym możliwość dokonywania modyfikacji Modelu, szczególnie w fazie jego testowania ale także modyfikowania i dopasowywania do wymogów kierunków prowadzonej polityki społecznej (interwencji pomocy społecznej).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1115923"/>
            <a:ext cx="10515600" cy="689431"/>
          </a:xfrm>
          <a:solidFill>
            <a:srgbClr val="93F7A4"/>
          </a:solidFill>
        </p:spPr>
        <p:txBody>
          <a:bodyPr>
            <a:normAutofit fontScale="90000"/>
          </a:bodyPr>
          <a:lstStyle/>
          <a:p>
            <a:r>
              <a:rPr lang="pl-PL" b="1" dirty="0" smtClean="0">
                <a:latin typeface="Bookman Old Style" pitchFamily="18" charset="0"/>
              </a:rPr>
              <a:t>Partycypacyjność OZPS</a:t>
            </a:r>
            <a:endParaRPr lang="pl-PL" b="1" dirty="0">
              <a:latin typeface="Bookman Old Style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6185" y="1863969"/>
            <a:ext cx="11629291" cy="4027381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 smtClean="0"/>
              <a:t>   </a:t>
            </a:r>
            <a:r>
              <a:rPr lang="pl-PL" dirty="0" smtClean="0">
                <a:latin typeface="Bookman Old Style" pitchFamily="18" charset="0"/>
              </a:rPr>
              <a:t>Cecha ta oznacza, że ostateczny kształt Modelu jest i będzie wynikiem nie tylko praktycznych testów ale także wynikiem konsultacji z przedstawicielami partnerskich podmiotów i instytucji, odpowiedzialnych za sytuację społeczną na danym terytorium, </a:t>
            </a:r>
            <a:br>
              <a:rPr lang="pl-PL" dirty="0" smtClean="0">
                <a:latin typeface="Bookman Old Style" pitchFamily="18" charset="0"/>
              </a:rPr>
            </a:br>
            <a:r>
              <a:rPr lang="pl-PL" dirty="0" smtClean="0">
                <a:latin typeface="Bookman Old Style" pitchFamily="18" charset="0"/>
              </a:rPr>
              <a:t>co miało miejsce na początku konstrukcji formularza (2012/2013) oraz obecnie na etapie wprowadzania mechanizmów agregowania danych.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1322</Words>
  <Application>Microsoft Office PowerPoint</Application>
  <PresentationFormat>Niestandardowy</PresentationFormat>
  <Paragraphs>124</Paragraphs>
  <Slides>24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3</vt:i4>
      </vt:variant>
      <vt:variant>
        <vt:lpstr>Tytuły slajdów</vt:lpstr>
      </vt:variant>
      <vt:variant>
        <vt:i4>24</vt:i4>
      </vt:variant>
    </vt:vector>
  </HeadingPairs>
  <TitlesOfParts>
    <vt:vector size="27" baseType="lpstr">
      <vt:lpstr>Motyw pakietu Office</vt:lpstr>
      <vt:lpstr>1_Motyw pakietu Office</vt:lpstr>
      <vt:lpstr>2_Motyw pakietu Office</vt:lpstr>
      <vt:lpstr>  OZPS TO MODEL, PROCES I PŁASZCZYZNA WSPÓŁPRACY  PARTNERSKIEJ  NA RZECZ  INSTYTUCJI POMOCY SPOŁECZNEJ   Wykład nr 2, część nr 2 seminarium:  Nowe narzędzie oceny zasobów pomocy społecznej </vt:lpstr>
      <vt:lpstr>Slajd 2</vt:lpstr>
      <vt:lpstr> Najprostsza definicja modelu  </vt:lpstr>
      <vt:lpstr>Uniwersalne cechy modeli w obszarze polityki społecznej (1)</vt:lpstr>
      <vt:lpstr>Uniwersalne cechy modeli w obszarze polityki społecznej (2)</vt:lpstr>
      <vt:lpstr>Terytorialność OZPS</vt:lpstr>
      <vt:lpstr>Procesowość OZPS</vt:lpstr>
      <vt:lpstr>Otwartość OZPS</vt:lpstr>
      <vt:lpstr>Partycypacyjność OZPS</vt:lpstr>
      <vt:lpstr>Slajd 10</vt:lpstr>
      <vt:lpstr> Co to jest proces? Najkrócej to:</vt:lpstr>
      <vt:lpstr>Etapowość procesu budowy narzędzia OZPS</vt:lpstr>
      <vt:lpstr>Czy dzisiaj zakończenie prac nad OZPS?</vt:lpstr>
      <vt:lpstr>Slajd 14</vt:lpstr>
      <vt:lpstr>OZPS – specyficzna płaszczyzna dla partnerskiej współpracy</vt:lpstr>
      <vt:lpstr>Na OZPS można spojrzeć przez pryzmat partnerstwa </vt:lpstr>
      <vt:lpstr>OZPS – perspektywa pracownika socjalnego (1) </vt:lpstr>
      <vt:lpstr>OZPS – perspektywa pracownika socjalnego (2) </vt:lpstr>
      <vt:lpstr>OZPS – perspektywa pracy zespołów projektowych </vt:lpstr>
      <vt:lpstr>OZPS – perspektywa organizacji pozarządowej  (1) </vt:lpstr>
      <vt:lpstr>OZPS – perspektywa organizacji pozarządowej (2) </vt:lpstr>
      <vt:lpstr>OZPS – perspektywa organizacji pozarządowej (3) </vt:lpstr>
      <vt:lpstr>OZPS – perspektywa organizacji pozarządowej (4) </vt:lpstr>
      <vt:lpstr>Koniec wykładu nr 2 Bardzo dziękuję za uwagę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</dc:creator>
  <cp:lastModifiedBy>Andrzej Trzeciecki</cp:lastModifiedBy>
  <cp:revision>167</cp:revision>
  <dcterms:created xsi:type="dcterms:W3CDTF">2018-10-30T18:17:20Z</dcterms:created>
  <dcterms:modified xsi:type="dcterms:W3CDTF">2019-06-24T06:49:06Z</dcterms:modified>
</cp:coreProperties>
</file>