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8" r:id="rId2"/>
    <p:sldId id="264" r:id="rId3"/>
    <p:sldId id="257" r:id="rId4"/>
    <p:sldId id="261" r:id="rId5"/>
    <p:sldId id="262" r:id="rId6"/>
    <p:sldId id="260" r:id="rId7"/>
    <p:sldId id="263" r:id="rId8"/>
  </p:sldIdLst>
  <p:sldSz cx="9144000" cy="5143500" type="screen16x9"/>
  <p:notesSz cx="6858000" cy="9144000"/>
  <p:defaultTextStyle>
    <a:defPPr>
      <a:defRPr lang="pl-P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96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38" autoAdjust="0"/>
    <p:restoredTop sz="94660"/>
  </p:normalViewPr>
  <p:slideViewPr>
    <p:cSldViewPr snapToGrid="0">
      <p:cViewPr>
        <p:scale>
          <a:sx n="161" d="100"/>
          <a:sy n="161" d="100"/>
        </p:scale>
        <p:origin x="-78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5" d="100"/>
          <a:sy n="105" d="100"/>
        </p:scale>
        <p:origin x="23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4E24A-8F0B-469C-BE9B-7CF4C4B688A5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BA9EF-B981-49AC-835C-0F144EAB5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875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Przeciągnij obraz na symbol zastępczy lub kliknij ikonę, aby go dodać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D74F4-2871-44DA-983C-2E7A0CB71A33}" type="datetimeFigureOut">
              <a:rPr lang="pl-PL" smtClean="0"/>
              <a:t>2018-02-21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9FA83-00D5-46D4-8067-F80200FFFF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7282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012D3B68-EBF2-45CA-93A4-1D05B19DD8F9}"/>
              </a:ext>
            </a:extLst>
          </p:cNvPr>
          <p:cNvSpPr/>
          <p:nvPr/>
        </p:nvSpPr>
        <p:spPr>
          <a:xfrm>
            <a:off x="1160584" y="1975163"/>
            <a:ext cx="6822831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ln w="0"/>
                <a:solidFill>
                  <a:schemeClr val="tx2">
                    <a:lumMod val="75000"/>
                  </a:schemeClr>
                </a:solidFill>
              </a:rPr>
              <a:t>Badanie ankietowe realizowane w ramach programu </a:t>
            </a:r>
          </a:p>
          <a:p>
            <a:pPr algn="ctr"/>
            <a:r>
              <a:rPr lang="pl-PL" sz="2400" dirty="0" smtClean="0">
                <a:ln w="0"/>
                <a:solidFill>
                  <a:schemeClr val="tx2">
                    <a:lumMod val="75000"/>
                  </a:schemeClr>
                </a:solidFill>
              </a:rPr>
              <a:t>Inkubator </a:t>
            </a:r>
            <a:r>
              <a:rPr lang="pl-PL" sz="2400" dirty="0">
                <a:ln w="0"/>
                <a:solidFill>
                  <a:schemeClr val="tx2">
                    <a:lumMod val="75000"/>
                  </a:schemeClr>
                </a:solidFill>
              </a:rPr>
              <a:t>Liderów Przemysłu </a:t>
            </a:r>
            <a:r>
              <a:rPr lang="pl-PL" sz="2400" dirty="0" smtClean="0">
                <a:ln w="0"/>
                <a:solidFill>
                  <a:schemeClr val="tx2">
                    <a:lumMod val="75000"/>
                  </a:schemeClr>
                </a:solidFill>
              </a:rPr>
              <a:t>4.0</a:t>
            </a:r>
            <a:endParaRPr lang="pl-PL" sz="2400" dirty="0">
              <a:ln w="0"/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4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E9A3ABF2-3004-402A-B9C8-C8BAF5E3F39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0167" y="1405915"/>
          <a:ext cx="4068000" cy="2653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000">
                  <a:extLst>
                    <a:ext uri="{9D8B030D-6E8A-4147-A177-3AD203B41FA5}">
                      <a16:colId xmlns:a16="http://schemas.microsoft.com/office/drawing/2014/main" xmlns="" val="1400433021"/>
                    </a:ext>
                  </a:extLst>
                </a:gridCol>
              </a:tblGrid>
              <a:tr h="282742">
                <a:tc>
                  <a:txBody>
                    <a:bodyPr/>
                    <a:lstStyle/>
                    <a:p>
                      <a:endParaRPr lang="pl-PL" sz="1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07407948"/>
                  </a:ext>
                </a:extLst>
              </a:tr>
              <a:tr h="3253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1.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Podstawowe dane o przedsiębiorstwie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32256881"/>
                  </a:ext>
                </a:extLst>
              </a:tr>
              <a:tr h="482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2.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Kultura organizacyjna otwarta na 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               zmiany</a:t>
                      </a:r>
                    </a:p>
                  </a:txBody>
                  <a:tcPr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9922552"/>
                  </a:ext>
                </a:extLst>
              </a:tr>
              <a:tr h="3253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3.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Ciągłe doskonalenie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0573184"/>
                  </a:ext>
                </a:extLst>
              </a:tr>
              <a:tr h="3253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4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. Automatyzacja, robotyzacja, informatyzacja</a:t>
                      </a:r>
                    </a:p>
                  </a:txBody>
                  <a:tcPr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6597646"/>
                  </a:ext>
                </a:extLst>
              </a:tr>
              <a:tr h="3253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5.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Integracja, wizualizacja, digitalizacja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1729693"/>
                  </a:ext>
                </a:extLst>
              </a:tr>
              <a:tr h="550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6.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Strategia rozwoju firmy w czwartej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               rewolucji przemysłowej</a:t>
                      </a:r>
                    </a:p>
                  </a:txBody>
                  <a:tcPr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3866898"/>
                  </a:ext>
                </a:extLst>
              </a:tr>
            </a:tbl>
          </a:graphicData>
        </a:graphic>
      </p:graphicFrame>
      <p:pic>
        <p:nvPicPr>
          <p:cNvPr id="19" name="Symbol zastępczy zawartości 2" descr="Obraz zawierający tekst, zrzut ekranu&#10;&#10;Opis wygenerowany przy wysokim poziomie pewności">
            <a:extLst>
              <a:ext uri="{FF2B5EF4-FFF2-40B4-BE49-F238E27FC236}">
                <a16:creationId xmlns:a16="http://schemas.microsoft.com/office/drawing/2014/main" xmlns="" id="{AF6C4BC1-01F6-4529-9434-76B3D3D039E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411" y="608166"/>
            <a:ext cx="4257158" cy="365532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0167" y="668454"/>
            <a:ext cx="4068000" cy="792000"/>
          </a:xfrm>
          <a:solidFill>
            <a:schemeClr val="accent1">
              <a:lumMod val="75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l-PL" sz="2000" b="1" dirty="0">
                <a:solidFill>
                  <a:schemeClr val="bg1"/>
                </a:solidFill>
              </a:rPr>
              <a:t>Ankieta 1:</a:t>
            </a: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1900" b="1" i="1" spc="40" dirty="0">
                <a:solidFill>
                  <a:schemeClr val="bg1"/>
                </a:solidFill>
              </a:rPr>
              <a:t>Otwartość kultury organizacyjnej firmy wobec 4 rewolucji przemysłowej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2" y="1789268"/>
            <a:ext cx="3510081" cy="285869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pl-PL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3856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ED279F9D-A61D-4516-B010-55E83581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99406"/>
              </p:ext>
            </p:extLst>
          </p:nvPr>
        </p:nvGraphicFramePr>
        <p:xfrm>
          <a:off x="4567229" y="865309"/>
          <a:ext cx="4144680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680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       Część 2.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Kultura organizacyjna otwarta na zmiany</a:t>
                      </a:r>
                      <a:endParaRPr lang="pl-PL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E4FC0022-2A4B-4B75-A054-3E5B0C49D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310455"/>
              </p:ext>
            </p:extLst>
          </p:nvPr>
        </p:nvGraphicFramePr>
        <p:xfrm>
          <a:off x="559198" y="875357"/>
          <a:ext cx="3761225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225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 Część 1. </a:t>
                      </a:r>
                      <a:r>
                        <a:rPr lang="pl-PL" sz="1400" b="0" i="0" dirty="0">
                          <a:solidFill>
                            <a:schemeClr val="bg1"/>
                          </a:solidFill>
                        </a:rPr>
                        <a:t>Podstawowe dane o przedsiębiorstwie</a:t>
                      </a:r>
                      <a:endParaRPr lang="pl-PL" sz="1400" i="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795649" y="348731"/>
            <a:ext cx="2161000" cy="516276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Wyniki ankiety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598166" y="1379357"/>
            <a:ext cx="4144680" cy="384600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200" b="1" i="1" dirty="0"/>
              <a:t>Pytanie: </a:t>
            </a:r>
            <a:r>
              <a:rPr lang="pl-PL" sz="1200" dirty="0"/>
              <a:t>Kierownictwo regularnie konfrontuje wizję rozwoju firmy z sytuacją na rynku. Kierownictwo nie obawia się wprowadzenia zmian strategicznych.</a:t>
            </a:r>
          </a:p>
          <a:p>
            <a:pPr marL="18000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1400" b="1" i="1" u="sng" dirty="0"/>
          </a:p>
          <a:p>
            <a:pPr marL="180000" indent="0">
              <a:lnSpc>
                <a:spcPct val="100000"/>
              </a:lnSpc>
              <a:spcBef>
                <a:spcPts val="600"/>
              </a:spcBef>
              <a:buNone/>
            </a:pPr>
            <a:endParaRPr lang="pl-PL" sz="1200" b="1" i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z="1200" b="1" dirty="0"/>
          </a:p>
          <a:p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3CC234B3-C1F9-4827-8B5F-F5A99BCC6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198" y="1331848"/>
            <a:ext cx="3463659" cy="3542083"/>
          </a:xfrm>
        </p:spPr>
        <p:txBody>
          <a:bodyPr/>
          <a:lstStyle/>
          <a:p>
            <a:pPr marL="0" indent="0">
              <a:buNone/>
            </a:pPr>
            <a:endParaRPr lang="pl-PL" sz="100" b="1" i="1" dirty="0"/>
          </a:p>
          <a:p>
            <a:pPr marL="0" indent="0" algn="just">
              <a:buNone/>
            </a:pPr>
            <a:r>
              <a:rPr lang="pl-PL" sz="1200" b="1" i="1" dirty="0"/>
              <a:t>Pytanie: </a:t>
            </a:r>
            <a:r>
              <a:rPr lang="pl-PL" sz="1200" spc="-10" dirty="0"/>
              <a:t>Proszę podać liczbę zatrudnionych pracowników.</a:t>
            </a:r>
          </a:p>
          <a:p>
            <a:pPr marL="0" indent="0">
              <a:buNone/>
            </a:pPr>
            <a:endParaRPr lang="pl-PL" sz="100" b="1" i="1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A89806DC-AE3A-4621-8638-2C4B8ED0D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93" y="2052404"/>
            <a:ext cx="4320975" cy="2320948"/>
          </a:xfrm>
          <a:prstGeom prst="rect">
            <a:avLst/>
          </a:prstGeom>
        </p:spPr>
      </p:pic>
      <p:pic>
        <p:nvPicPr>
          <p:cNvPr id="4" name="Obraz 3" descr="Obraz zawierający zewnętrzne, pomiar, parking, znak&#10;&#10;Opis wygenerowany przy wysokim poziomie pewności">
            <a:extLst>
              <a:ext uri="{FF2B5EF4-FFF2-40B4-BE49-F238E27FC236}">
                <a16:creationId xmlns:a16="http://schemas.microsoft.com/office/drawing/2014/main" xmlns="" id="{D133555E-A1FC-4D3F-AC48-5CFD7DEFF3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118" y="2053586"/>
            <a:ext cx="3896901" cy="282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3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ED279F9D-A61D-4516-B010-55E83581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245330"/>
              </p:ext>
            </p:extLst>
          </p:nvPr>
        </p:nvGraphicFramePr>
        <p:xfrm>
          <a:off x="4601215" y="843693"/>
          <a:ext cx="4139908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908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4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. Automatyzacja, robotyzacja, informatyzacja</a:t>
                      </a:r>
                    </a:p>
                  </a:txBody>
                  <a:tcPr anchor="ctr"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E4FC0022-2A4B-4B75-A054-3E5B0C49D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1257"/>
              </p:ext>
            </p:extLst>
          </p:nvPr>
        </p:nvGraphicFramePr>
        <p:xfrm>
          <a:off x="472230" y="857826"/>
          <a:ext cx="3848193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93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                   Część 3.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Ciągłe doskonalenie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486730" y="416158"/>
            <a:ext cx="2161000" cy="413403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Wyniki ankiety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601215" y="1361826"/>
            <a:ext cx="4076707" cy="403264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200" b="1" i="1" u="sng" dirty="0"/>
              <a:t>Pytanie</a:t>
            </a:r>
            <a:r>
              <a:rPr lang="pl-PL" sz="1200" b="1" i="1" dirty="0"/>
              <a:t>: </a:t>
            </a:r>
            <a:r>
              <a:rPr lang="pl-PL" sz="1200" dirty="0"/>
              <a:t>Firma stosuje metodę całkowitego produktywnego utrzymania ruchu maszyn. Zespół ds. utrzymania ruchu monitoruje sprawność funkcjonowania maszyn i urządzeń on-line i dysponuje bieżącymi informacjami o stanie infrastruktury technicznej w firmie. Dzięki temu rzadko dochodzi do awarii lub dłuższych przestojów spowodowanych niezgodnościami.</a:t>
            </a:r>
            <a:endParaRPr lang="pl-PL" sz="1200" b="1" dirty="0"/>
          </a:p>
          <a:p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3CC234B3-C1F9-4827-8B5F-F5A99BCC6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079" y="1361826"/>
            <a:ext cx="3854344" cy="382552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b="1" i="1" u="sng" dirty="0"/>
              <a:t>Pytanie</a:t>
            </a:r>
            <a:r>
              <a:rPr lang="pl-PL" sz="1200" b="1" i="1" dirty="0"/>
              <a:t>: </a:t>
            </a:r>
            <a:r>
              <a:rPr lang="pl-PL" sz="1200" spc="-10" dirty="0"/>
              <a:t>Firma dysponuje systemem informatycznym, który pozwala zarządzać pracą zespołów zaangażowanych w projektach usprawniających procesy. Cyklicznie ocenia się efekty dokonanych zmian. Informacja ta jest wykorzystywana do przygotowania kolejnych działań.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7F20AC0B-04A3-427A-A525-52F063CA8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932" y="2604409"/>
            <a:ext cx="4544474" cy="216048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AE6455F4-D44F-4E67-BB24-165871E75A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" y="2428247"/>
            <a:ext cx="4229284" cy="254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89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ED279F9D-A61D-4516-B010-55E83581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205987"/>
              </p:ext>
            </p:extLst>
          </p:nvPr>
        </p:nvGraphicFramePr>
        <p:xfrm>
          <a:off x="4767208" y="905909"/>
          <a:ext cx="414468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680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Część 6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Strategia rozwoju firmy w czwartej rewolucji przemysłowej</a:t>
                      </a:r>
                    </a:p>
                  </a:txBody>
                  <a:tcPr anchor="ctr">
                    <a:solidFill>
                      <a:srgbClr val="2A96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E4FC0022-2A4B-4B75-A054-3E5B0C49D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36990"/>
              </p:ext>
            </p:extLst>
          </p:nvPr>
        </p:nvGraphicFramePr>
        <p:xfrm>
          <a:off x="478917" y="923389"/>
          <a:ext cx="3761225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225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chemeClr val="bg1"/>
                          </a:solidFill>
                        </a:rPr>
                        <a:t>     Część 5. </a:t>
                      </a:r>
                      <a:r>
                        <a:rPr lang="pl-PL" sz="1400" b="0" dirty="0">
                          <a:solidFill>
                            <a:schemeClr val="bg1"/>
                          </a:solidFill>
                        </a:rPr>
                        <a:t>Integracja, wizualizacja, digitalizacja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758584" y="394565"/>
            <a:ext cx="2161000" cy="516276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Wyniki ankiety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767207" y="1422186"/>
            <a:ext cx="4144680" cy="397228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200" b="1" i="1" dirty="0"/>
              <a:t>Pytanie</a:t>
            </a:r>
            <a:r>
              <a:rPr lang="pl-PL" sz="1100" b="1" i="1" dirty="0"/>
              <a:t>: </a:t>
            </a:r>
            <a:r>
              <a:rPr lang="pl-PL" sz="1100" spc="-10" dirty="0"/>
              <a:t>Kierownictwo dostrzega zmiany spowodowane technologiami przypisanymi do czwartej rewolucji przemysłowej. Kierownictwo przygotowało strategię Przemysłu 4.0 z celami, które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100" spc="-10" dirty="0"/>
              <a:t>chce osiągnąć dzięki wdrożeniu nowych technologii.</a:t>
            </a:r>
            <a:endParaRPr lang="pl-PL" sz="1100" b="1" i="1" spc="-1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z="1200" b="1" dirty="0"/>
          </a:p>
          <a:p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3CC234B3-C1F9-4827-8B5F-F5A99BCC6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8917" y="1484718"/>
            <a:ext cx="3761225" cy="3909749"/>
          </a:xfrm>
        </p:spPr>
        <p:txBody>
          <a:bodyPr/>
          <a:lstStyle/>
          <a:p>
            <a:pPr marL="0" indent="0" algn="just">
              <a:buNone/>
            </a:pPr>
            <a:r>
              <a:rPr lang="pl-PL" sz="1200" b="1" i="1" dirty="0"/>
              <a:t>Pytanie: </a:t>
            </a:r>
            <a:r>
              <a:rPr lang="pl-PL" sz="1200" dirty="0"/>
              <a:t>Firma korzysta w szerokim zakresie z technologii wirtualnej i/lub rozszerzonej rzeczywistości, zarówno w fazie projektowania nowych wyrobów, przy testowaniu nowych procesów produkcji, jak i do szkolenia pracowników.</a:t>
            </a:r>
          </a:p>
          <a:p>
            <a:pPr marL="0" indent="0">
              <a:buNone/>
            </a:pPr>
            <a:endParaRPr lang="pl-PL" sz="100" b="1" i="1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3E8E1FB9-551D-43CD-8CDE-1D0F83540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15" y="2416034"/>
            <a:ext cx="4412667" cy="23324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D8322B2E-56A8-477A-9052-C975A43442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858" y="2418785"/>
            <a:ext cx="4235014" cy="232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572000" y="1279987"/>
            <a:ext cx="3908675" cy="32407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400" b="1" i="1" u="sng" dirty="0"/>
              <a:t>Odpowiedź: </a:t>
            </a:r>
          </a:p>
          <a:p>
            <a:pPr marL="0" indent="0" algn="ctr">
              <a:buNone/>
            </a:pPr>
            <a:r>
              <a:rPr lang="pl-PL" sz="1400" b="1" i="1" dirty="0"/>
              <a:t>               106 ankietowanych odpowiedziało: </a:t>
            </a:r>
          </a:p>
          <a:p>
            <a:pPr marL="0" indent="0">
              <a:buNone/>
            </a:pPr>
            <a:endParaRPr lang="pl-PL" sz="1400" b="1" i="1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3CC234B3-C1F9-4827-8B5F-F5A99BCC6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471" y="1218022"/>
            <a:ext cx="4339542" cy="329075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100" b="1" i="1" u="sng" dirty="0"/>
          </a:p>
          <a:p>
            <a:pPr marL="0" indent="0">
              <a:buNone/>
            </a:pPr>
            <a:r>
              <a:rPr lang="pl-PL" sz="1200" b="1" i="1" u="sng" dirty="0"/>
              <a:t>Przykładowe pytanie: 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pl-PL" sz="1200" b="1" i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pl-PL" sz="1200" b="1" i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pl-PL" sz="200" b="1" i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pl-PL" sz="100" b="1" i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1</a:t>
            </a:r>
            <a:r>
              <a:rPr lang="pl-PL" sz="1200" b="1" dirty="0"/>
              <a:t>. </a:t>
            </a:r>
            <a:r>
              <a:rPr lang="pl-PL" sz="1200" dirty="0"/>
              <a:t>technik komunikacji w środowisku przemysłowym (prezentacja wyników, autoprezentacja, sporządzanie raportów)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2</a:t>
            </a:r>
            <a:r>
              <a:rPr lang="pl-PL" sz="1200" i="1" dirty="0"/>
              <a:t>. </a:t>
            </a:r>
            <a:r>
              <a:rPr lang="pl-PL" sz="1200" dirty="0"/>
              <a:t>technik pracy grupowej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3</a:t>
            </a:r>
            <a:r>
              <a:rPr lang="pl-PL" sz="1200" i="1" dirty="0"/>
              <a:t>. </a:t>
            </a:r>
            <a:r>
              <a:rPr lang="pl-PL" sz="1200" dirty="0"/>
              <a:t>znajomości zagadnień etyki biznesowej i etyki zawodu inżyniera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4</a:t>
            </a:r>
            <a:r>
              <a:rPr lang="pl-PL" sz="1200" dirty="0"/>
              <a:t>. technik negocjacji i podejmowania decyzji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5. </a:t>
            </a:r>
            <a:r>
              <a:rPr lang="pl-PL" sz="1200" dirty="0"/>
              <a:t>zagadnień ochrony własności intelektualnej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6</a:t>
            </a:r>
            <a:r>
              <a:rPr lang="pl-PL" sz="1200" b="1" dirty="0"/>
              <a:t>. </a:t>
            </a:r>
            <a:r>
              <a:rPr lang="pl-PL" sz="1200" dirty="0"/>
              <a:t>technik zarządzania projektami, czasem i zespołem ludzkim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1200" b="1" i="1" dirty="0"/>
              <a:t>Odpowiedź 7. </a:t>
            </a:r>
            <a:r>
              <a:rPr lang="pl-PL" sz="1200" dirty="0"/>
              <a:t>Inne</a:t>
            </a:r>
            <a:r>
              <a:rPr lang="pl-PL" sz="1200" i="1" dirty="0"/>
              <a:t>                           </a:t>
            </a: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A16629FB-59B1-4736-993A-28980BB73AEE}"/>
              </a:ext>
            </a:extLst>
          </p:cNvPr>
          <p:cNvSpPr txBox="1">
            <a:spLocks/>
          </p:cNvSpPr>
          <p:nvPr/>
        </p:nvSpPr>
        <p:spPr>
          <a:xfrm>
            <a:off x="302796" y="675929"/>
            <a:ext cx="6996865" cy="57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750" b="1" dirty="0">
                <a:solidFill>
                  <a:schemeClr val="bg1"/>
                </a:solidFill>
              </a:rPr>
              <a:t>Ankieta 2:</a:t>
            </a:r>
            <a:br>
              <a:rPr lang="pl-PL" sz="1750" b="1" dirty="0">
                <a:solidFill>
                  <a:schemeClr val="bg1"/>
                </a:solidFill>
              </a:rPr>
            </a:br>
            <a:r>
              <a:rPr lang="pl-PL" sz="1750" b="1" dirty="0">
                <a:solidFill>
                  <a:schemeClr val="bg1"/>
                </a:solidFill>
              </a:rPr>
              <a:t>Pożądane kompetencje oraz zapotrzebowania na określone wykształcenie</a:t>
            </a:r>
            <a:endParaRPr lang="pl-PL" sz="1750" b="1" i="1" dirty="0">
              <a:solidFill>
                <a:schemeClr val="bg1"/>
              </a:solidFill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1615C046-26CE-4941-A01D-2EB283FAB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34155"/>
              </p:ext>
            </p:extLst>
          </p:nvPr>
        </p:nvGraphicFramePr>
        <p:xfrm>
          <a:off x="483061" y="1650050"/>
          <a:ext cx="3908675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8675">
                  <a:extLst>
                    <a:ext uri="{9D8B030D-6E8A-4147-A177-3AD203B41FA5}">
                      <a16:colId xmlns:a16="http://schemas.microsoft.com/office/drawing/2014/main" xmlns="" val="211780431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200" dirty="0"/>
                        <a:t>Jakich Pani/Pana zdaniem kompetencji miękkich brakuje współczesnym absolwentom studiów technicznych? 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513083"/>
                  </a:ext>
                </a:extLst>
              </a:tr>
            </a:tbl>
          </a:graphicData>
        </a:graphic>
      </p:graphicFrame>
      <p:pic>
        <p:nvPicPr>
          <p:cNvPr id="4" name="Obraz 3" descr="Obraz zawierający zewnętrzne, parking, zrzut ekranu, czarny&#10;&#10;Opis wygenerowany przy bardzo wysokim poziomie pewności">
            <a:extLst>
              <a:ext uri="{FF2B5EF4-FFF2-40B4-BE49-F238E27FC236}">
                <a16:creationId xmlns:a16="http://schemas.microsoft.com/office/drawing/2014/main" xmlns="" id="{ABD4E2B9-629A-48F7-896F-B8719F57EA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852" y="1800601"/>
            <a:ext cx="4080284" cy="30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2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xmlns="" id="{D1B65F90-9745-4EBE-8668-D73D8781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5D7F4A2F-510A-4BB2-A8AF-67C28338A75B}"/>
              </a:ext>
            </a:extLst>
          </p:cNvPr>
          <p:cNvSpPr/>
          <p:nvPr/>
        </p:nvSpPr>
        <p:spPr>
          <a:xfrm>
            <a:off x="994787" y="1955066"/>
            <a:ext cx="6787661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ln w="0"/>
                <a:solidFill>
                  <a:schemeClr val="tx2">
                    <a:lumMod val="75000"/>
                  </a:schemeClr>
                </a:solidFill>
              </a:rPr>
              <a:t>Dziękujemy za uwagę</a:t>
            </a:r>
          </a:p>
        </p:txBody>
      </p:sp>
    </p:spTree>
    <p:extLst>
      <p:ext uri="{BB962C8B-B14F-4D97-AF65-F5344CB8AC3E}">
        <p14:creationId xmlns:p14="http://schemas.microsoft.com/office/powerpoint/2010/main" val="38941333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</TotalTime>
  <Words>380</Words>
  <Application>Microsoft Office PowerPoint</Application>
  <PresentationFormat>Pokaz na ekranie (16:9)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Prezentacja programu PowerPoint</vt:lpstr>
      <vt:lpstr>Ankieta 1: Otwartość kultury organizacyjnej firmy wobec 4 rewolucji przemysłowej</vt:lpstr>
      <vt:lpstr>Wyniki ankiety</vt:lpstr>
      <vt:lpstr>Wyniki ankiety</vt:lpstr>
      <vt:lpstr>Wyniki ankiety</vt:lpstr>
      <vt:lpstr>Prezentacja programu PowerPoint</vt:lpstr>
      <vt:lpstr>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Ola H.</dc:creator>
  <cp:lastModifiedBy>MAREK</cp:lastModifiedBy>
  <cp:revision>87</cp:revision>
  <dcterms:created xsi:type="dcterms:W3CDTF">2018-02-15T08:58:50Z</dcterms:created>
  <dcterms:modified xsi:type="dcterms:W3CDTF">2018-02-21T05:12:50Z</dcterms:modified>
</cp:coreProperties>
</file>