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99" r:id="rId1"/>
  </p:sldMasterIdLst>
  <p:notesMasterIdLst>
    <p:notesMasterId r:id="rId24"/>
  </p:notesMasterIdLst>
  <p:handoutMasterIdLst>
    <p:handoutMasterId r:id="rId25"/>
  </p:handoutMasterIdLst>
  <p:sldIdLst>
    <p:sldId id="256" r:id="rId2"/>
    <p:sldId id="354" r:id="rId3"/>
    <p:sldId id="352" r:id="rId4"/>
    <p:sldId id="371" r:id="rId5"/>
    <p:sldId id="372" r:id="rId6"/>
    <p:sldId id="373" r:id="rId7"/>
    <p:sldId id="356" r:id="rId8"/>
    <p:sldId id="357" r:id="rId9"/>
    <p:sldId id="358" r:id="rId10"/>
    <p:sldId id="368" r:id="rId11"/>
    <p:sldId id="369" r:id="rId12"/>
    <p:sldId id="370" r:id="rId13"/>
    <p:sldId id="359" r:id="rId14"/>
    <p:sldId id="361" r:id="rId15"/>
    <p:sldId id="362" r:id="rId16"/>
    <p:sldId id="364" r:id="rId17"/>
    <p:sldId id="365" r:id="rId18"/>
    <p:sldId id="366" r:id="rId19"/>
    <p:sldId id="360" r:id="rId20"/>
    <p:sldId id="348" r:id="rId21"/>
    <p:sldId id="353" r:id="rId22"/>
    <p:sldId id="278" r:id="rId23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74" cy="498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29010" y="0"/>
            <a:ext cx="2930574" cy="498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A3DB4-1EAF-46D5-AC23-F07601B2B9C1}" type="datetimeFigureOut">
              <a:rPr lang="pl-PL" smtClean="0"/>
              <a:t>21.02.2022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43709"/>
            <a:ext cx="2930574" cy="498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29010" y="9443709"/>
            <a:ext cx="2930574" cy="498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5445E5-6182-4892-991C-D69AD1C725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5294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29762" y="0"/>
            <a:ext cx="2929837" cy="4988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2EB59C-E76B-41CD-AAE2-E48A7AB4B10A}" type="datetimeFigureOut">
              <a:rPr lang="pl-PL" smtClean="0"/>
              <a:t>21.02.2022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1425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29762" y="9443663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4BBFC9-9574-4734-9AD0-AB6D34C4AE2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672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4BBFC9-9574-4734-9AD0-AB6D34C4AE20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1530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4BBFC9-9574-4734-9AD0-AB6D34C4AE20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1774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D786-8C67-4C88-938E-B85344DF052E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752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1BB1C-C121-4E3D-B115-58E2F31B5275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842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88890-9E72-4E4C-A0EC-E03BB1D88AD8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7835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7201-293D-464C-BE17-07B30368AA74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48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E2741-86D7-448A-A9F8-7749B57C1AF3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2375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1108-3516-43F4-8957-2E13C88652F5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398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1C3B2-1910-4D11-A223-240D3684F5B0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1337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8AFB2-ACDD-446B-BF4F-82AB818F4AA1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877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3F109-3FFD-48EA-8D34-7FAE861CB8D5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960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F90E2-15E4-4867-9405-EE45281292A6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846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CBA6-985B-4B5B-B4B5-195F30A083B6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602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3401-5FF1-4DD9-A449-39EC4EE31AA4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9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A7D2-9DBA-4903-A69C-5B6E0353B0A6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401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C7DF-C83B-44C1-BCF2-7F39A817B738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053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9B214-2C51-43BE-B77E-9DADE4F7F92F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708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E2137-81FF-49B0-A9FC-5FCBC7E3A527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673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05C39-2EA6-4D6B-81F4-249740CEF5D5}" type="datetime1">
              <a:rPr lang="en-US" smtClean="0"/>
              <a:t>2/21/2022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688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gis.gov.pl/wp-content/uploads/2018/04/Poradnik-Dobrej-Praktyki-Higienicznej-i-Produkcyjnej-przy-produkcji-%C5%BCywno%C5%9Bci-niezwierz%C4%99cego-pochodenia-w-warunkach-domowych-z-wykorzystaniem-surowc%C3%B3w-ro%C5%9Blinnych.pdf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0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16987" y="1722965"/>
            <a:ext cx="9142412" cy="2017346"/>
          </a:xfrm>
        </p:spPr>
        <p:txBody>
          <a:bodyPr>
            <a:noAutofit/>
          </a:bodyPr>
          <a:lstStyle/>
          <a:p>
            <a:pPr algn="ctr"/>
            <a:br>
              <a:rPr lang="pl-P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l-P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l-P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l-P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l-P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l-P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l-P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l-P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l-P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l-P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3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Produkcja i sprzedaż żywności przez Koła Gospodyń Wiejskich</a:t>
            </a:r>
            <a:br>
              <a:rPr lang="pl-PL" sz="3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3200" b="1" i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wymagania sanitarno- higieniczne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906419" y="4817696"/>
            <a:ext cx="5119687" cy="1534862"/>
          </a:xfrm>
        </p:spPr>
        <p:txBody>
          <a:bodyPr>
            <a:normAutofit/>
          </a:bodyPr>
          <a:lstStyle/>
          <a:p>
            <a:pPr algn="l"/>
            <a:endParaRPr lang="pl-PL" dirty="0">
              <a:solidFill>
                <a:schemeClr val="tx1"/>
              </a:solidFill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2176208"/>
              </p:ext>
            </p:extLst>
          </p:nvPr>
        </p:nvGraphicFramePr>
        <p:xfrm>
          <a:off x="1282330" y="115366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5" name="Fotografia Photo Editor" r:id="rId4" imgW="4896533" imgH="4847619" progId="MSPhotoEd.3">
                  <p:embed/>
                </p:oleObj>
              </mc:Choice>
              <mc:Fallback>
                <p:oleObj name="Fotografia Photo Editor" r:id="rId4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2330" y="115366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36"/>
          <p:cNvSpPr>
            <a:spLocks noChangeArrowheads="1"/>
          </p:cNvSpPr>
          <p:nvPr/>
        </p:nvSpPr>
        <p:spPr bwMode="auto">
          <a:xfrm>
            <a:off x="2819400" y="218005"/>
            <a:ext cx="59375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1250" algn="l"/>
              </a:tabLst>
            </a:pP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rgbClr val="24406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PAŃSTWOWY POWIATOWY INSPEKTOR SANITARNY W MOŃKACH</a:t>
            </a:r>
            <a:endParaRPr kumimoji="0" lang="pl-PL" altLang="pl-P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1250" algn="l"/>
              </a:tabLst>
            </a:pPr>
            <a:endParaRPr kumimoji="0" lang="pl-PL" altLang="pl-P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Line 135"/>
          <p:cNvSpPr>
            <a:spLocks noChangeShapeType="1"/>
          </p:cNvSpPr>
          <p:nvPr/>
        </p:nvSpPr>
        <p:spPr bwMode="auto">
          <a:xfrm>
            <a:off x="2870200" y="762190"/>
            <a:ext cx="5143500" cy="0"/>
          </a:xfrm>
          <a:prstGeom prst="line">
            <a:avLst/>
          </a:prstGeom>
          <a:noFill/>
          <a:ln w="28575">
            <a:solidFill>
              <a:srgbClr val="243F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8" name="Rectangle 137"/>
          <p:cNvSpPr>
            <a:spLocks noChangeArrowheads="1"/>
          </p:cNvSpPr>
          <p:nvPr/>
        </p:nvSpPr>
        <p:spPr bwMode="auto">
          <a:xfrm>
            <a:off x="2819400" y="363095"/>
            <a:ext cx="5744329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b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pl-PL" altLang="pl-PL" sz="1200" b="0" i="0" u="none" strike="noStrike" cap="none" normalizeH="0" baseline="0" dirty="0">
                <a:ln>
                  <a:noFill/>
                </a:ln>
                <a:solidFill>
                  <a:srgbClr val="24406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ul. Tysiąclecia 5  19-100 Mońki, tel. 85 7162617, e-mail: </a:t>
            </a:r>
            <a:r>
              <a:rPr lang="pl-PL" sz="1100" kern="50" dirty="0">
                <a:solidFill>
                  <a:srgbClr val="244061"/>
                </a:solidFill>
                <a:effectLst/>
                <a:latin typeface="Times New Roman" panose="02020603050405020304" pitchFamily="18" charset="0"/>
                <a:ea typeface="Andale Sans UI"/>
              </a:rPr>
              <a:t>sekretariat@monki.psse.gov.pl</a:t>
            </a:r>
            <a:endParaRPr kumimoji="0" lang="pl-PL" altLang="pl-PL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411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400" dirty="0"/>
              <a:t>Należy pamiętać, że w przypadku wprowadzenia żywności do obrotu (również w niewielkiej ilości) podczas imprez okolicznościowych decydująca jest </a:t>
            </a:r>
            <a:r>
              <a:rPr lang="pl-PL" sz="2400" b="1" dirty="0"/>
              <a:t>ocena ryzyka i skala zagrożenia ze względu na bezpieczeństwo żywności</a:t>
            </a:r>
            <a:r>
              <a:rPr lang="pl-PL" sz="2400" dirty="0"/>
              <a:t>, a co za tym idzie bezpieczeństwo konsumentów.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0457655"/>
              </p:ext>
            </p:extLst>
          </p:nvPr>
        </p:nvGraphicFramePr>
        <p:xfrm>
          <a:off x="10210430" y="4868199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10430" y="4868199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1183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558800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pl-PL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Żywność o potencjalnie niskim ryzyku to produkty, w przypadku których istnieje małe ryzyko rozwoju drobnoustrojów chorobotwórczych i/lub produkty poddane obróbce cieplnej.</a:t>
            </a:r>
            <a:br>
              <a:rPr lang="pl-PL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endParaRPr lang="pl-PL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>
                <a:latin typeface="Arial" panose="020B0604020202020204" pitchFamily="34" charset="0"/>
              </a:rPr>
              <a:t>Makaron </a:t>
            </a:r>
            <a:r>
              <a:rPr lang="pl-PL" sz="2000" dirty="0" err="1">
                <a:latin typeface="Arial" panose="020B0604020202020204" pitchFamily="34" charset="0"/>
              </a:rPr>
              <a:t>bezjajeczny</a:t>
            </a:r>
            <a:endParaRPr lang="pl-PL" sz="2000" dirty="0">
              <a:latin typeface="Arial" panose="020B0604020202020204" pitchFamily="34" charset="0"/>
            </a:endParaRPr>
          </a:p>
          <a:p>
            <a:r>
              <a:rPr lang="pl-PL" sz="2000" dirty="0">
                <a:latin typeface="Arial" panose="020B0604020202020204" pitchFamily="34" charset="0"/>
              </a:rPr>
              <a:t>Dżemy, marmolady, powidła, kompoty, przeciery warzywne poddane obróbce termicznej </a:t>
            </a:r>
          </a:p>
          <a:p>
            <a:r>
              <a:rPr lang="pl-PL" sz="2000" dirty="0">
                <a:latin typeface="Arial" panose="020B0604020202020204" pitchFamily="34" charset="0"/>
              </a:rPr>
              <a:t>Zagęszczone syropy owocowe poddane obróbce termicznej</a:t>
            </a:r>
          </a:p>
          <a:p>
            <a:r>
              <a:rPr lang="pl-PL" sz="2000" dirty="0">
                <a:latin typeface="Arial" panose="020B0604020202020204" pitchFamily="34" charset="0"/>
              </a:rPr>
              <a:t>Soki pasteryzowane </a:t>
            </a:r>
          </a:p>
          <a:p>
            <a:r>
              <a:rPr lang="pl-PL" sz="2000" dirty="0">
                <a:latin typeface="Arial" panose="020B0604020202020204" pitchFamily="34" charset="0"/>
              </a:rPr>
              <a:t>Produkty marynowane o wydłużonym okresie przydatności do spożycia</a:t>
            </a:r>
          </a:p>
          <a:p>
            <a:r>
              <a:rPr lang="pl-PL" sz="2000" dirty="0">
                <a:latin typeface="Arial" panose="020B0604020202020204" pitchFamily="34" charset="0"/>
              </a:rPr>
              <a:t>Cukierki</a:t>
            </a:r>
          </a:p>
          <a:p>
            <a:r>
              <a:rPr lang="pl-PL" sz="2000" dirty="0">
                <a:latin typeface="Arial" panose="020B0604020202020204" pitchFamily="34" charset="0"/>
              </a:rPr>
              <a:t>Chleb i bułki bez dodatku jaj, mleka i jego przetworów, mięsa i jego przetworów.</a:t>
            </a:r>
            <a:endParaRPr lang="pl-PL" sz="20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8061634"/>
              </p:ext>
            </p:extLst>
          </p:nvPr>
        </p:nvGraphicFramePr>
        <p:xfrm>
          <a:off x="9892930" y="5050762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2930" y="5050762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6498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Żywność o potencjalnie wysokim ryzyku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Ciasta z dodatkiem jaj i mleka</a:t>
            </a:r>
          </a:p>
          <a:p>
            <a:r>
              <a:rPr lang="pl-PL" sz="2400" dirty="0"/>
              <a:t>Ciasta z kremem niepoddanym obróbce termicznej</a:t>
            </a:r>
          </a:p>
          <a:p>
            <a:r>
              <a:rPr lang="pl-PL" sz="2400" dirty="0"/>
              <a:t>Ciasta z kremem poddanym obróbce termicznej</a:t>
            </a:r>
          </a:p>
          <a:p>
            <a:r>
              <a:rPr lang="pl-PL" sz="2400" dirty="0"/>
              <a:t>Soki owocowe i warzywne niepasteryzowane (gotowe do spożycia)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3580184"/>
              </p:ext>
            </p:extLst>
          </p:nvPr>
        </p:nvGraphicFramePr>
        <p:xfrm>
          <a:off x="9892930" y="5050762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2930" y="5050762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8008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88434" y="609600"/>
            <a:ext cx="8596668" cy="3880773"/>
          </a:xfrm>
        </p:spPr>
        <p:txBody>
          <a:bodyPr>
            <a:noAutofit/>
          </a:bodyPr>
          <a:lstStyle/>
          <a:p>
            <a:pPr algn="ctr"/>
            <a:endParaRPr lang="pl-PL" sz="1600" dirty="0"/>
          </a:p>
          <a:p>
            <a:pPr algn="ctr"/>
            <a:endParaRPr lang="pl-PL" sz="1600" dirty="0"/>
          </a:p>
          <a:p>
            <a:pPr algn="ctr"/>
            <a:endParaRPr lang="pl-PL" sz="1600" dirty="0"/>
          </a:p>
          <a:p>
            <a:pPr algn="ctr"/>
            <a:endParaRPr lang="pl-PL" sz="1600" dirty="0"/>
          </a:p>
          <a:p>
            <a:pPr marL="0" indent="0" algn="ctr">
              <a:buNone/>
            </a:pPr>
            <a:br>
              <a:rPr lang="pl-PL" sz="1600" dirty="0"/>
            </a:br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Minimalne wymagania przy produkcji i dystrybucji żywności</a:t>
            </a:r>
          </a:p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3580184"/>
              </p:ext>
            </p:extLst>
          </p:nvPr>
        </p:nvGraphicFramePr>
        <p:xfrm>
          <a:off x="9892930" y="5050762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2930" y="5050762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5029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Utrzymanie czystości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1652589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dirty="0"/>
              <a:t>Należy: </a:t>
            </a:r>
            <a:br>
              <a:rPr lang="pl-PL" sz="2400" dirty="0"/>
            </a:br>
            <a:r>
              <a:rPr lang="pl-PL" sz="2400" dirty="0"/>
              <a:t>- pomieszczenia kuchenne utrzymywać w czystości i dobrym stanie technicznym;</a:t>
            </a:r>
            <a:br>
              <a:rPr lang="pl-PL" sz="2400" dirty="0"/>
            </a:br>
            <a:r>
              <a:rPr lang="pl-PL" sz="2400" dirty="0"/>
              <a:t>- myć i odkażać wszystkie powierzchnie i sprzęty wykorzystywane podczas produkcji, przechowywania i transportu żywności;</a:t>
            </a:r>
            <a:br>
              <a:rPr lang="pl-PL" sz="2400" dirty="0"/>
            </a:br>
            <a:r>
              <a:rPr lang="pl-PL" sz="2400" dirty="0"/>
              <a:t>- chronić kuchnię i żywność przed owadami i innymi zwierzętami;</a:t>
            </a:r>
            <a:br>
              <a:rPr lang="pl-PL" sz="2400" dirty="0"/>
            </a:br>
            <a:r>
              <a:rPr lang="pl-PL" sz="2400" dirty="0"/>
              <a:t>- myć ręce przed kontaktem z żywnością i podczas jej przygotowywania oraz po wyjściu z toalety;</a:t>
            </a:r>
            <a:br>
              <a:rPr lang="pl-PL" sz="2400" dirty="0"/>
            </a:br>
            <a:r>
              <a:rPr lang="pl-PL" sz="2400" dirty="0"/>
              <a:t>- przy kontakcie z żywnością stosować czystą, jasną odzież i osłaniać włosy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3580184"/>
              </p:ext>
            </p:extLst>
          </p:nvPr>
        </p:nvGraphicFramePr>
        <p:xfrm>
          <a:off x="9892930" y="5050762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2930" y="5050762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3018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Oddzielanie żywności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sz="2400" dirty="0"/>
              <a:t>- należy oddzielać i osobno magazynować surową żywność od ugotowanej: surowe mięso, drób, owoce i warzywa od gotowych potraw;</a:t>
            </a:r>
            <a:endParaRPr lang="pl-PL" sz="900" dirty="0"/>
          </a:p>
          <a:p>
            <a:pPr marL="0" indent="0" algn="just">
              <a:buNone/>
            </a:pPr>
            <a:r>
              <a:rPr lang="pl-PL" sz="2400" dirty="0"/>
              <a:t>- do przygotowywania surowej żywności należy używać oddzielnego sprzętu i przedmiotów, np. noży i desek do krojenia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3580184"/>
              </p:ext>
            </p:extLst>
          </p:nvPr>
        </p:nvGraphicFramePr>
        <p:xfrm>
          <a:off x="9892930" y="5050762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2930" y="5050762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8962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Warunki przechowywania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sz="2400" dirty="0"/>
              <a:t>-Żywność łatwo psująca się wymaga przechowywania, transportu i sprzedaży w warunkach termicznych uniemożliwiających namnażanie się mikroorganizmów – najlepiej w temperaturze poniżej 5°C.</a:t>
            </a:r>
          </a:p>
          <a:p>
            <a:pPr marL="0" indent="0" algn="just">
              <a:buNone/>
            </a:pPr>
            <a:r>
              <a:rPr lang="pl-PL" sz="2400" dirty="0"/>
              <a:t>-Do transportu, przechowywania i pakowania artykułów spożywczych należy stosować </a:t>
            </a:r>
            <a:r>
              <a:rPr lang="pl-PL" sz="2400" b="1" dirty="0"/>
              <a:t>pojemniki i materiały przeznaczone do kontaktu z żywnością</a:t>
            </a:r>
            <a:r>
              <a:rPr lang="pl-PL" sz="2400" dirty="0"/>
              <a:t>. Muszą one być czyste, w dobrym stanie technicznym, aby chronić środki spożywcze przed zanieczyszczeniem.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3580184"/>
              </p:ext>
            </p:extLst>
          </p:nvPr>
        </p:nvGraphicFramePr>
        <p:xfrm>
          <a:off x="9892930" y="5050762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2930" y="5050762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8957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Bezpieczeństwo surowców</a:t>
            </a:r>
            <a:endParaRPr lang="pl-PL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1485900"/>
            <a:ext cx="8961966" cy="5079999"/>
          </a:xfrm>
        </p:spPr>
        <p:txBody>
          <a:bodyPr>
            <a:normAutofit lnSpcReduction="10000"/>
          </a:bodyPr>
          <a:lstStyle/>
          <a:p>
            <a:pPr algn="just"/>
            <a:r>
              <a:rPr lang="pl-PL" sz="2400" dirty="0"/>
              <a:t>Woda używana do produkcji żywności oraz zabiegów higienicznych musi spełniać wymagania dla wody pitnej, a jej jakość musi być monitorowana. </a:t>
            </a:r>
          </a:p>
          <a:p>
            <a:pPr algn="just"/>
            <a:r>
              <a:rPr lang="pl-PL" sz="2400" dirty="0"/>
              <a:t>Surowce i inne składniki żywności muszą pochodzić z identyfikowanego źródła, muszą być świeże, czyste i zdrowe – nie zawierać pasożytów, patogenów czy substancji toksycznych.</a:t>
            </a:r>
          </a:p>
          <a:p>
            <a:pPr algn="just"/>
            <a:r>
              <a:rPr lang="pl-PL" sz="2400" dirty="0"/>
              <a:t>Osoba przygotowująca i sprzedająca żywność powinny posiadać aktualne badania lekarskie do celów sanitarno-epidemiologicznych, które będą świadczyć o braku przeciwwskazań do wykonywania prac, przy których istnieje możliwość zakażenia na inne osoby. Nie może być zainfekowana, przeziębiona i mieć odkrytych ran czy innych uszkodzeń ciała.</a:t>
            </a:r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3580184"/>
              </p:ext>
            </p:extLst>
          </p:nvPr>
        </p:nvGraphicFramePr>
        <p:xfrm>
          <a:off x="9892930" y="5050762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3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2930" y="5050762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6892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5. </a:t>
            </a:r>
            <a:r>
              <a:rPr lang="pl-PL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Warunki przy sprzedaży żywności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1384300"/>
            <a:ext cx="8596668" cy="50221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000" b="1" dirty="0"/>
              <a:t>Organizator imprezy powinien zapewnić odpowiednie warunki do prowadzenia obrotu żywnością:</a:t>
            </a:r>
            <a:endParaRPr lang="pl-PL" sz="2000" dirty="0"/>
          </a:p>
          <a:p>
            <a:pPr>
              <a:spcBef>
                <a:spcPts val="0"/>
              </a:spcBef>
            </a:pPr>
            <a:r>
              <a:rPr lang="pl-PL" sz="2000" dirty="0"/>
              <a:t>wyznaczyć utwardzony teren;</a:t>
            </a:r>
          </a:p>
          <a:p>
            <a:pPr>
              <a:spcBef>
                <a:spcPts val="0"/>
              </a:spcBef>
            </a:pPr>
            <a:r>
              <a:rPr lang="pl-PL" sz="2000" dirty="0"/>
              <a:t>udostępnić urządzenia sanitarno-higieniczne z bieżącą ciepłą i zimną wodą;</a:t>
            </a:r>
          </a:p>
          <a:p>
            <a:pPr>
              <a:spcBef>
                <a:spcPts val="0"/>
              </a:spcBef>
            </a:pPr>
            <a:r>
              <a:rPr lang="pl-PL" sz="2000" dirty="0"/>
              <a:t> zapewnić miejsce i pojemniki do prawidłowego gromadzenia odpadów;</a:t>
            </a:r>
          </a:p>
          <a:p>
            <a:pPr>
              <a:spcBef>
                <a:spcPts val="0"/>
              </a:spcBef>
            </a:pPr>
            <a:r>
              <a:rPr lang="pl-PL" sz="2000" dirty="0"/>
              <a:t> umożliwić podłączenie do energii elektrycznej w przypadku konieczności korzystania z urządzeń chłodniczych (sprzedaż artykułów spożywczych wymagających utrzymania „łańcucha chłodniczego”)</a:t>
            </a:r>
          </a:p>
          <a:p>
            <a:pPr>
              <a:spcBef>
                <a:spcPts val="0"/>
              </a:spcBef>
            </a:pPr>
            <a:endParaRPr lang="pl-PL" sz="2000" dirty="0"/>
          </a:p>
          <a:p>
            <a:pPr marL="0" indent="0" algn="just">
              <a:buNone/>
            </a:pPr>
            <a:r>
              <a:rPr lang="pl-PL" sz="2000" dirty="0"/>
              <a:t>Dystrybucję można prowadzić z obiektów ruchomych lub tymczasowych (z namiotów, straganów, ruchomych punktów sprzedaży) w sposób chroniący żywność przed zanieczyszczeniem, niekorzystnymi warunkami atmosferycznymi, owadami i skażeniem.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3580184"/>
              </p:ext>
            </p:extLst>
          </p:nvPr>
        </p:nvGraphicFramePr>
        <p:xfrm>
          <a:off x="9892930" y="5050762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2930" y="5050762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452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pole tekstowe 2"/>
          <p:cNvSpPr txBox="1"/>
          <p:nvPr/>
        </p:nvSpPr>
        <p:spPr>
          <a:xfrm>
            <a:off x="546100" y="2197100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5540840"/>
              </p:ext>
            </p:extLst>
          </p:nvPr>
        </p:nvGraphicFramePr>
        <p:xfrm>
          <a:off x="9778630" y="5050762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78630" y="5050762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Obraz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3937" y="0"/>
            <a:ext cx="47985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89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55134" y="31750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pl-PL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Wszelkie kwestie związane z produkcją i obrotem żywnością są regulowane przepisami prawa żywnościowego, w tym w</a:t>
            </a:r>
            <a:br>
              <a:rPr lang="pl-PL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</a:br>
            <a:r>
              <a:rPr lang="pl-PL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szczególności:</a:t>
            </a:r>
            <a:br>
              <a:rPr lang="pl-PL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</a:br>
            <a:endParaRPr lang="pl-PL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1606550"/>
            <a:ext cx="8596668" cy="4974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latin typeface="tahoma" panose="020B0604030504040204" pitchFamily="34" charset="0"/>
              </a:rPr>
              <a:t>   - rozporządzenia (WE) </a:t>
            </a:r>
            <a:r>
              <a:rPr lang="pl-PL" b="1" dirty="0">
                <a:solidFill>
                  <a:schemeClr val="tx1"/>
                </a:solidFill>
                <a:latin typeface="tahoma" panose="020B0604030504040204" pitchFamily="34" charset="0"/>
              </a:rPr>
              <a:t>nr 178/2002 </a:t>
            </a:r>
            <a:r>
              <a:rPr lang="pl-PL" dirty="0">
                <a:solidFill>
                  <a:schemeClr val="tx1"/>
                </a:solidFill>
                <a:latin typeface="tahoma" panose="020B0604030504040204" pitchFamily="34" charset="0"/>
              </a:rPr>
              <a:t>Parlamentu Europejskiego i Rady z dnia 28 stycznia 2002 r. ustanawiającego ogólne zasady i wymagania prawa żywnościowego, powołującego Europejski Urząd ds. Bezpieczeństwa Żywności oraz ustanawiającego procedury w zakresie bezpieczeństwa żywności (Dz. Urz. UE L 31 z 01.02.2002 r., str. 1, Dz. Urz. UE Polskie wydanie specjalne, rozdz. 15, t. 6, str. 463);</a:t>
            </a: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latin typeface="tahoma" panose="020B0604030504040204" pitchFamily="34" charset="0"/>
              </a:rPr>
              <a:t>   - rozporządzenia (WE) </a:t>
            </a:r>
            <a:r>
              <a:rPr lang="pl-PL" b="1" dirty="0">
                <a:solidFill>
                  <a:schemeClr val="tx1"/>
                </a:solidFill>
                <a:latin typeface="tahoma" panose="020B0604030504040204" pitchFamily="34" charset="0"/>
              </a:rPr>
              <a:t>nr 852/2004 </a:t>
            </a:r>
            <a:r>
              <a:rPr lang="pl-PL" dirty="0">
                <a:solidFill>
                  <a:schemeClr val="tx1"/>
                </a:solidFill>
                <a:latin typeface="tahoma" panose="020B0604030504040204" pitchFamily="34" charset="0"/>
              </a:rPr>
              <a:t>Parlamentu Europejskiego i Rady z dnia 29 kwietnia 2004 r. w sprawie higieny środków spożywczych (Dz. Urz. UE L 139 z 30.04.2004 r., str. 1, Dz. Urz. UE Polskie wydanie specjalne, rozdz. 13, t. 34, str. 319)</a:t>
            </a: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latin typeface="tahoma" panose="020B0604030504040204" pitchFamily="34" charset="0"/>
              </a:rPr>
              <a:t>   oraz przepisami krajowymi:</a:t>
            </a: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latin typeface="tahoma" panose="020B0604030504040204" pitchFamily="34" charset="0"/>
              </a:rPr>
              <a:t>   - </a:t>
            </a:r>
            <a:r>
              <a:rPr lang="pl-PL" b="1" dirty="0">
                <a:solidFill>
                  <a:schemeClr val="tx1"/>
                </a:solidFill>
                <a:latin typeface="tahoma" panose="020B0604030504040204" pitchFamily="34" charset="0"/>
              </a:rPr>
              <a:t>ustawą z dnia 25 sierpnia 2006 r. o bezpieczeństwie żywności i żywienia </a:t>
            </a:r>
            <a:r>
              <a:rPr lang="pl-PL" dirty="0">
                <a:solidFill>
                  <a:schemeClr val="tx1"/>
                </a:solidFill>
                <a:latin typeface="tahoma" panose="020B0604030504040204" pitchFamily="34" charset="0"/>
              </a:rPr>
              <a:t>(Dz. U. z 2020r. poz. 2021 ze zm.) i rozporządzeniami wykonawczymi wydanymi na podstawie tej ustawy.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3506604"/>
              </p:ext>
            </p:extLst>
          </p:nvPr>
        </p:nvGraphicFramePr>
        <p:xfrm>
          <a:off x="10210430" y="4868199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10430" y="4868199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8747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51000" y="407687"/>
            <a:ext cx="9853613" cy="760190"/>
          </a:xfrm>
        </p:spPr>
        <p:txBody>
          <a:bodyPr>
            <a:noAutofit/>
          </a:bodyPr>
          <a:lstStyle/>
          <a:p>
            <a:r>
              <a:rPr lang="pl-PL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Wytyczne dot. wymagań higienicznych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0518" y="1167877"/>
            <a:ext cx="9853612" cy="455127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1800"/>
              </a:spcAft>
              <a:buNone/>
            </a:pPr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Osoby produkujące żywność na małą skalę w warunkach domowych oraz prowadzące rolniczy handel detaliczny mogą stosować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pl-PL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Wytyczne Dobrej Praktyki Higienicznej i Produkcyjnej przy produkcji żywności niezwierzęcego pochodzenia w warunkach domowych z wykorzystaniem surowców roślinnych z własnych upraw oraz w ramach rolniczego handlu detalicznego</a:t>
            </a:r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0" indent="0">
              <a:spcBef>
                <a:spcPts val="0"/>
              </a:spcBef>
              <a:buNone/>
            </a:pPr>
            <a:endParaRPr lang="pl-PL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Ww. wytyczne są dostępne na stronie internetowej Głównego Inspektoratu Sanitarnego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https://gis.gov.pl/wp-content/uploads/2018/04/Poradnik-Dobrej-Praktyki-Higienicznej-i-Produkcyjnej-przy-produkcji-%C5%BCywno%C5%9Bci-niezwierz%C4%99cego-pochodenia-w-warunkach-domowych-z-wykorzystaniem-surowc%C3%B3w-ro%C5%9Blinnych.pdf</a:t>
            </a:r>
            <a:endParaRPr lang="pl-PL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800"/>
              </a:spcBef>
              <a:buNone/>
            </a:pPr>
            <a:endParaRPr lang="pl-PL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pl-PL" sz="2800" dirty="0">
              <a:solidFill>
                <a:srgbClr val="FFFE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9116840"/>
              </p:ext>
            </p:extLst>
          </p:nvPr>
        </p:nvGraphicFramePr>
        <p:xfrm>
          <a:off x="10604130" y="5357410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Fotografia Photo Editor" r:id="rId4" imgW="4896533" imgH="4847619" progId="MSPhotoEd.3">
                  <p:embed/>
                </p:oleObj>
              </mc:Choice>
              <mc:Fallback>
                <p:oleObj name="Fotografia Photo Editor" r:id="rId4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04130" y="5357410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33840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089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184400" y="3136900"/>
            <a:ext cx="6337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Dziękujemy za uwagę </a:t>
            </a:r>
          </a:p>
        </p:txBody>
      </p:sp>
    </p:spTree>
    <p:extLst>
      <p:ext uri="{BB962C8B-B14F-4D97-AF65-F5344CB8AC3E}">
        <p14:creationId xmlns:p14="http://schemas.microsoft.com/office/powerpoint/2010/main" val="4200506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44500" y="503684"/>
            <a:ext cx="9853613" cy="760190"/>
          </a:xfrm>
        </p:spPr>
        <p:txBody>
          <a:bodyPr>
            <a:noAutofit/>
          </a:bodyPr>
          <a:lstStyle/>
          <a:p>
            <a:r>
              <a:rPr lang="pl-PL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Przepisy prawa żywnościowego dotyczą produkcji / obrotu żywnością, tam gdzie jest:</a:t>
            </a:r>
            <a:br>
              <a:rPr lang="pl-P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2400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3329" y="1518083"/>
            <a:ext cx="10335953" cy="506801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  <a:t>pewna ciągłość </a:t>
            </a:r>
          </a:p>
          <a:p>
            <a: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  <a:t>pewien stopień organizacji</a:t>
            </a:r>
            <a:endParaRPr lang="pl-PL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pl-PL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  <a:t>Np. stała lub sezonowa produkcja domowa żywności i jej sprzedaż w lokalnym sklepie, produkcja żywności w wynajętych pomieszczeniach (np. w stołówce szkolnej) np. pierogów, ciast, które są sprzedawane klientom lub do sklepów.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7357921"/>
              </p:ext>
            </p:extLst>
          </p:nvPr>
        </p:nvGraphicFramePr>
        <p:xfrm>
          <a:off x="10136188" y="5261899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36188" y="5261899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0785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Żywność przygotowywana w warunkach domowych</a:t>
            </a:r>
            <a:br>
              <a:rPr lang="pl-PL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Podmioty te </a:t>
            </a:r>
            <a:r>
              <a:rPr lang="pl-PL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podlegają rejestracji </a:t>
            </a:r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przez terenowo właściwy organ Państwowej Inspekcji Sanitarnej</a:t>
            </a:r>
          </a:p>
          <a:p>
            <a:endParaRPr lang="pl-PL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Aft>
                <a:spcPts val="1200"/>
              </a:spcAft>
            </a:pPr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rodzaj i ilość produktów, możliwy do wyprodukowania w warunkach domowych, z użyciem zwykłych sprzętów standardowo wykorzystywanych w kuchni w domu,</a:t>
            </a:r>
          </a:p>
          <a:p>
            <a:pPr lvl="1" algn="just"/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może być prowadzona jeśli warunki sanitarne są odpowiednie dla tego rodzaju produkcji </a:t>
            </a:r>
          </a:p>
          <a:p>
            <a:pPr marL="457200" lvl="1" indent="0">
              <a:buNone/>
            </a:pPr>
            <a:r>
              <a:rPr lang="pl-PL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(nie każde warunki domowe pozwalają na prowadzenie takiej działalności)</a:t>
            </a:r>
          </a:p>
          <a:p>
            <a:endParaRPr lang="pl-PL" sz="24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31613"/>
              </p:ext>
            </p:extLst>
          </p:nvPr>
        </p:nvGraphicFramePr>
        <p:xfrm>
          <a:off x="10136188" y="5261899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36188" y="5261899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938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Rolniczy handel detaliczny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400" dirty="0"/>
              <a:t>Podmioty prowadzące rolniczy handel detaliczny żywnością </a:t>
            </a:r>
            <a:r>
              <a:rPr lang="pl-PL" sz="2400" b="1" dirty="0"/>
              <a:t>pochodzenia niezwierzęcego </a:t>
            </a:r>
            <a:r>
              <a:rPr lang="pl-PL" sz="2400" dirty="0"/>
              <a:t>(np. chleb, soki, dżemy, przeciery itp.) podlegają rejestracji przez terenowo właściwy organ Państwowej Inspekcji Sanitarnej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9015704"/>
              </p:ext>
            </p:extLst>
          </p:nvPr>
        </p:nvGraphicFramePr>
        <p:xfrm>
          <a:off x="9869488" y="4685637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5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69488" y="4685637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2497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Produkcja żywności na większą skalę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Produkcja i sprzedaż żywności w ilościach większych niż pozwala na to produkcja w domu oraz limity dla rolniczego handlu detalicznego np. mała przetwórnia owoców przy gospodarstwie powinna być prowadzona w odrębnych pomieszczeniach spełniających wymagania rozporządzenia nr 852/2004.  </a:t>
            </a:r>
          </a:p>
          <a:p>
            <a:pPr>
              <a:spcBef>
                <a:spcPts val="0"/>
              </a:spcBef>
            </a:pPr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Podmioty te </a:t>
            </a:r>
            <a:r>
              <a:rPr lang="pl-PL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podlegają zatwierdzeniu i rejestracji </a:t>
            </a:r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przez terenowo właściwy organ Państwowej Inspekcji Sanitarnej </a:t>
            </a:r>
          </a:p>
          <a:p>
            <a:pPr>
              <a:spcBef>
                <a:spcPts val="0"/>
              </a:spcBef>
            </a:pPr>
            <a:endParaRPr lang="pl-PL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5215003"/>
              </p:ext>
            </p:extLst>
          </p:nvPr>
        </p:nvGraphicFramePr>
        <p:xfrm>
          <a:off x="9844088" y="5050762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4088" y="5050762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2481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1169989"/>
            <a:ext cx="8596668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400" b="1" dirty="0"/>
              <a:t>Działalność okazjonalna </a:t>
            </a:r>
            <a:r>
              <a:rPr lang="pl-PL" sz="2400" dirty="0"/>
              <a:t>nie posiada jednoznacznie przyjętej definicji prawnej. </a:t>
            </a:r>
          </a:p>
          <a:p>
            <a:pPr marL="0" indent="0" algn="just">
              <a:buNone/>
            </a:pPr>
            <a:r>
              <a:rPr lang="pl-PL" sz="2400" dirty="0"/>
              <a:t>Niemniej jednak za </a:t>
            </a:r>
            <a:r>
              <a:rPr lang="pl-PL" sz="2400" b="1" dirty="0"/>
              <a:t>działalność okazjonalną </a:t>
            </a:r>
            <a:r>
              <a:rPr lang="pl-PL" sz="2400" dirty="0"/>
              <a:t>uznaje się przygotowywanie, przechowywanie i serwowanie żywności przez osoby fizyczne w trakcie imprez, tj. jarmarki, targi, festyny, kiermasze, święta kościelne, szkolne, miejskie czy wiejskie, gdzie </a:t>
            </a:r>
            <a:r>
              <a:rPr lang="pl-PL" sz="2400" b="1" dirty="0"/>
              <a:t>żywność jest przygotowywana czasami, sporadycznie i na małą skalę.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3716541"/>
              </p:ext>
            </p:extLst>
          </p:nvPr>
        </p:nvGraphicFramePr>
        <p:xfrm>
          <a:off x="9753230" y="4868199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53230" y="4868199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73113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8634" y="1157289"/>
            <a:ext cx="8596668" cy="388077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2400" dirty="0"/>
              <a:t>Należy zaznaczyć, że również w przypadku niewielkich rozmiarów produkcji żywności przeznaczonej do wprowadzenia do obrotu podczas określonego wydarzenia, </a:t>
            </a:r>
            <a:r>
              <a:rPr lang="pl-PL" sz="2400" b="1" dirty="0"/>
              <a:t>produkty</a:t>
            </a:r>
            <a:r>
              <a:rPr lang="pl-PL" sz="2400" dirty="0"/>
              <a:t> przygotowane w celu sprzedaży </a:t>
            </a:r>
            <a:r>
              <a:rPr lang="pl-PL" sz="2400" b="1" dirty="0"/>
              <a:t>muszą być bezpieczne dla zdrowia i życia konsumentów.</a:t>
            </a:r>
          </a:p>
          <a:p>
            <a:pPr marL="0" indent="0" algn="just">
              <a:buNone/>
            </a:pPr>
            <a:endParaRPr lang="pl-PL" sz="2400" b="1" dirty="0"/>
          </a:p>
          <a:p>
            <a:pPr marL="0" indent="0" algn="just">
              <a:buNone/>
            </a:pPr>
            <a:r>
              <a:rPr lang="pl-PL" sz="2400" dirty="0"/>
              <a:t>W związku z tym osoby sprzedające żywność na tego typu imprezach powinny stosować zasady dobrej praktyki higienicznej, które są podstawą spełniania wymagań higienicznych.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413783"/>
              </p:ext>
            </p:extLst>
          </p:nvPr>
        </p:nvGraphicFramePr>
        <p:xfrm>
          <a:off x="9981830" y="4868199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81830" y="4868199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3832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1169989"/>
            <a:ext cx="8596668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800" dirty="0"/>
              <a:t>Zgodnie z ogólną zasadą zawartą w art. 14 i 17 ww. rozporządzenia, </a:t>
            </a:r>
            <a:r>
              <a:rPr lang="pl-PL" sz="2800" b="1" dirty="0"/>
              <a:t>nr 178/2002</a:t>
            </a:r>
            <a:r>
              <a:rPr lang="pl-PL" sz="2800" dirty="0"/>
              <a:t>, żywność musi być bezpieczna dla zdrowia i życia człowieka, a </a:t>
            </a:r>
            <a:r>
              <a:rPr lang="pl-PL" sz="2800" b="1" dirty="0"/>
              <a:t>odpowiedzialność za bezpieczeństwo żywności ponosi producent lub podmiot wprowadzający żywność do obrotu</a:t>
            </a:r>
            <a:r>
              <a:rPr lang="pl-PL" sz="2800" dirty="0"/>
              <a:t>. Zasada ta odnosi się również do żywności sprzedawanej na imprezach okolicznościowych.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7699066"/>
              </p:ext>
            </p:extLst>
          </p:nvPr>
        </p:nvGraphicFramePr>
        <p:xfrm>
          <a:off x="9600830" y="5050762"/>
          <a:ext cx="1368425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Fotografia Photo Editor" r:id="rId3" imgW="4896533" imgH="4847619" progId="MSPhotoEd.3">
                  <p:embed/>
                </p:oleObj>
              </mc:Choice>
              <mc:Fallback>
                <p:oleObj name="Fotografia Photo Editor" r:id="rId3" imgW="4896533" imgH="484761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0830" y="5050762"/>
                        <a:ext cx="1368425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512893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Odcienie szarośc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1123</TotalTime>
  <Words>1312</Words>
  <Application>Microsoft Office PowerPoint</Application>
  <PresentationFormat>Panoramiczny</PresentationFormat>
  <Paragraphs>103</Paragraphs>
  <Slides>22</Slides>
  <Notes>2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30" baseType="lpstr">
      <vt:lpstr>Arial</vt:lpstr>
      <vt:lpstr>Calibri</vt:lpstr>
      <vt:lpstr>tahoma</vt:lpstr>
      <vt:lpstr>Times New Roman</vt:lpstr>
      <vt:lpstr>Trebuchet MS</vt:lpstr>
      <vt:lpstr>Wingdings 3</vt:lpstr>
      <vt:lpstr>Faseta</vt:lpstr>
      <vt:lpstr>Fotografia Photo Editor</vt:lpstr>
      <vt:lpstr>          Produkcja i sprzedaż żywności przez Koła Gospodyń Wiejskich - wymagania sanitarno- higieniczne</vt:lpstr>
      <vt:lpstr>Wszelkie kwestie związane z produkcją i obrotem żywnością są regulowane przepisami prawa żywnościowego, w tym w szczególności: </vt:lpstr>
      <vt:lpstr>Przepisy prawa żywnościowego dotyczą produkcji / obrotu żywnością, tam gdzie jest: </vt:lpstr>
      <vt:lpstr>Żywność przygotowywana w warunkach domowych </vt:lpstr>
      <vt:lpstr>Rolniczy handel detaliczny </vt:lpstr>
      <vt:lpstr>Produkcja żywności na większą skalę</vt:lpstr>
      <vt:lpstr>Prezentacja programu PowerPoint</vt:lpstr>
      <vt:lpstr>Prezentacja programu PowerPoint</vt:lpstr>
      <vt:lpstr>Prezentacja programu PowerPoint</vt:lpstr>
      <vt:lpstr>Prezentacja programu PowerPoint</vt:lpstr>
      <vt:lpstr>Żywność o potencjalnie niskim ryzyku to produkty, w przypadku których istnieje małe ryzyko rozwoju drobnoustrojów chorobotwórczych i/lub produkty poddane obróbce cieplnej. </vt:lpstr>
      <vt:lpstr>Żywność o potencjalnie wysokim ryzyku</vt:lpstr>
      <vt:lpstr>Prezentacja programu PowerPoint</vt:lpstr>
      <vt:lpstr>1. Utrzymanie czystości </vt:lpstr>
      <vt:lpstr>2. Oddzielanie żywności </vt:lpstr>
      <vt:lpstr>3. Warunki przechowywania </vt:lpstr>
      <vt:lpstr>4. Bezpieczeństwo surowców</vt:lpstr>
      <vt:lpstr>5. Warunki przy sprzedaży żywności</vt:lpstr>
      <vt:lpstr>Prezentacja programu PowerPoint</vt:lpstr>
      <vt:lpstr>Wytyczne dot. wymagań higienicznych 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 Poskoczym</dc:creator>
  <cp:lastModifiedBy>Paulina Dziekonska</cp:lastModifiedBy>
  <cp:revision>182</cp:revision>
  <cp:lastPrinted>2019-11-14T08:25:58Z</cp:lastPrinted>
  <dcterms:created xsi:type="dcterms:W3CDTF">2016-11-25T10:46:38Z</dcterms:created>
  <dcterms:modified xsi:type="dcterms:W3CDTF">2022-02-21T20:52:15Z</dcterms:modified>
</cp:coreProperties>
</file>