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1"/>
  </p:sldMasterIdLst>
  <p:notesMasterIdLst>
    <p:notesMasterId r:id="rId34"/>
  </p:notesMasterIdLst>
  <p:sldIdLst>
    <p:sldId id="335" r:id="rId2"/>
    <p:sldId id="406" r:id="rId3"/>
    <p:sldId id="449" r:id="rId4"/>
    <p:sldId id="404" r:id="rId5"/>
    <p:sldId id="427" r:id="rId6"/>
    <p:sldId id="408" r:id="rId7"/>
    <p:sldId id="409" r:id="rId8"/>
    <p:sldId id="410" r:id="rId9"/>
    <p:sldId id="428" r:id="rId10"/>
    <p:sldId id="411" r:id="rId11"/>
    <p:sldId id="448" r:id="rId12"/>
    <p:sldId id="412" r:id="rId13"/>
    <p:sldId id="443" r:id="rId14"/>
    <p:sldId id="429" r:id="rId15"/>
    <p:sldId id="430" r:id="rId16"/>
    <p:sldId id="431" r:id="rId17"/>
    <p:sldId id="432" r:id="rId18"/>
    <p:sldId id="433" r:id="rId19"/>
    <p:sldId id="434" r:id="rId20"/>
    <p:sldId id="435" r:id="rId21"/>
    <p:sldId id="436" r:id="rId22"/>
    <p:sldId id="437" r:id="rId23"/>
    <p:sldId id="438" r:id="rId24"/>
    <p:sldId id="439" r:id="rId25"/>
    <p:sldId id="440" r:id="rId26"/>
    <p:sldId id="441" r:id="rId27"/>
    <p:sldId id="442" r:id="rId28"/>
    <p:sldId id="444" r:id="rId29"/>
    <p:sldId id="445" r:id="rId30"/>
    <p:sldId id="446" r:id="rId31"/>
    <p:sldId id="447" r:id="rId32"/>
    <p:sldId id="332" r:id="rId33"/>
  </p:sldIdLst>
  <p:sldSz cx="10691813" cy="7559675"/>
  <p:notesSz cx="7104063" cy="102346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8B12B6"/>
    <a:srgbClr val="554B97"/>
    <a:srgbClr val="FFFFFF"/>
    <a:srgbClr val="002073"/>
    <a:srgbClr val="FA8606"/>
    <a:srgbClr val="FDABFF"/>
    <a:srgbClr val="3C3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06" autoAdjust="0"/>
    <p:restoredTop sz="86405" autoAdjust="0"/>
  </p:normalViewPr>
  <p:slideViewPr>
    <p:cSldViewPr>
      <p:cViewPr varScale="1">
        <p:scale>
          <a:sx n="65" d="100"/>
          <a:sy n="65" d="100"/>
        </p:scale>
        <p:origin x="84" y="1104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9202" cy="513940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3203" y="1"/>
            <a:ext cx="3079202" cy="513940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2024-01-25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9663" y="1279525"/>
            <a:ext cx="48847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075" y="4924989"/>
            <a:ext cx="5683914" cy="4029684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0673"/>
            <a:ext cx="3079202" cy="513940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3203" y="9720673"/>
            <a:ext cx="3079202" cy="513940"/>
          </a:xfrm>
          <a:prstGeom prst="rect">
            <a:avLst/>
          </a:prstGeom>
        </p:spPr>
        <p:txBody>
          <a:bodyPr vert="horz" wrap="square" lIns="94796" tIns="47398" rIns="94796" bIns="4739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 dirty="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17342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93794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85711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42345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589250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654245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722995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68920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43182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4349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036865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93737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2045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57796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198917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185272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449085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67823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512306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592549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59610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742139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286092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975289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32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97011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46934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41035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49116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70216" indent="-29623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4948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892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32907" indent="-23699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6886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80865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5484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8824" indent="-236990" defTabSz="4739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0835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2024-01-25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png"/><Relationship Id="rId4" Type="http://schemas.openxmlformats.org/officeDocument/2006/relationships/hyperlink" Target="https://wod.cst2021.gov.p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215336" y="4859957"/>
            <a:ext cx="10261140" cy="553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/>
            <a:r>
              <a:rPr lang="pl-PL" altLang="pl-PL" sz="25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Kryteria wyboru projektów dla Działania FENX.01.04.Gospodarka odpadami oraz gospodarka o obiegu zamkniętym</a:t>
            </a:r>
          </a:p>
          <a:p>
            <a:pPr eaLnBrk="1" hangingPunct="1">
              <a:lnSpc>
                <a:spcPct val="150000"/>
              </a:lnSpc>
            </a:pPr>
            <a:r>
              <a:rPr lang="pl-PL" altLang="pl-PL" sz="16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Typ projektów: Instalacje do przetwarzania odpadów komunalnych zgodnie z hierarchią sposobów postępowania z odpadami</a:t>
            </a:r>
          </a:p>
          <a:p>
            <a:pPr eaLnBrk="1" hangingPunct="1">
              <a:lnSpc>
                <a:spcPct val="150000"/>
              </a:lnSpc>
            </a:pPr>
            <a:endParaRPr lang="pl-PL" altLang="pl-PL" sz="16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  <a:p>
            <a:pPr algn="ctr" eaLnBrk="1" hangingPunct="1"/>
            <a:endParaRPr lang="pl-PL" altLang="pl-PL" sz="16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7411" name="Symbol zastępczy numeru slajdu 3" hidden="1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3041650" y="6270346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2330450" algn="ctr" eaLnBrk="1" hangingPunct="1">
              <a:lnSpc>
                <a:spcPts val="1200"/>
              </a:lnSpc>
            </a:pPr>
            <a:endParaRPr lang="pl-PL" altLang="pl-PL" sz="14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  <a:p>
            <a:pPr marL="2330450" algn="ctr" eaLnBrk="1" hangingPunct="1">
              <a:lnSpc>
                <a:spcPts val="12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Konrad Miłoszewski</a:t>
            </a:r>
          </a:p>
          <a:p>
            <a:pPr marL="2330450" algn="ctr" eaLnBrk="1" hangingPunct="1">
              <a:lnSpc>
                <a:spcPts val="12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Warszawa, 25 stycznia 2024 r.                        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61" y="848976"/>
            <a:ext cx="3448946" cy="5804054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>
              <a:solidFill>
                <a:srgbClr val="93C67B"/>
              </a:solidFill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9600" dirty="0" err="1"/>
              <a:t>FEnIKS</a:t>
            </a:r>
            <a:r>
              <a:rPr lang="pl-PL" sz="9600" dirty="0"/>
              <a:t> </a:t>
            </a:r>
            <a:br>
              <a:rPr lang="pl-PL" sz="9600" dirty="0"/>
            </a:br>
            <a:r>
              <a:rPr lang="pl-PL" sz="9600" dirty="0"/>
              <a:t>2021-2027</a:t>
            </a:r>
            <a:br>
              <a:rPr lang="pl-PL" sz="9600" dirty="0"/>
            </a:br>
            <a:br>
              <a:rPr lang="pl-PL" sz="9600" dirty="0"/>
            </a:br>
            <a:endParaRPr lang="pl-PL" sz="9600" dirty="0"/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2318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Instalacje do przetwarzania odpadów komunalnych zgodnie z hierarchią sposobów postępowania z odpadami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F3BFA9-2AAF-C511-FD9E-A4C7B8333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655185" y="848976"/>
            <a:ext cx="5995006" cy="2832002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7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Wspierane będą działania polegające na budowie nowych, rozbudowie lub modernizacji istniejących instalacji do przetwarzania poszczególnych frakcji odpadów, w szczególności w zakresie zwiększenia zdolności odzysku, w tym recyklingu odpadów. Preferowanymi rodzajami inwestycji będą instalacje zapewniające finalne zagospodarowanie odpadów w procesach recyklingu materiałowego lub recyklingu organicznego (bioodpadów).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52EB6C8-CA10-B61F-2D47-20081F473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2439" y="3807317"/>
            <a:ext cx="6002261" cy="2845713"/>
          </a:xfrm>
          <a:prstGeom prst="rect">
            <a:avLst/>
          </a:prstGeom>
          <a:solidFill>
            <a:schemeClr val="accent1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700" b="1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 celu zwiększenia osiąganego stopnia oraz jakości odzysku, w tym recyklingu, realizowane będą mogły być także instalacje do sortowania i mechanicznego przetwarzania odpadów pochodzących z selektywnego zbierania. Uzyskane w ten sposób jednolite frakcje odpadów będą kierowane następnie do dalszych procesów zagospodarowania odpadów, </a:t>
            </a:r>
            <a:br>
              <a:rPr lang="pl-PL" sz="1700" b="1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1700" b="1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 szczególności recyklingu, lub do wykorzystania </a:t>
            </a:r>
            <a:br>
              <a:rPr lang="pl-PL" sz="1700" b="1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1700" b="1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 procesach produkcyjnych.</a:t>
            </a:r>
          </a:p>
        </p:txBody>
      </p:sp>
    </p:spTree>
    <p:extLst>
      <p:ext uri="{BB962C8B-B14F-4D97-AF65-F5344CB8AC3E}">
        <p14:creationId xmlns:p14="http://schemas.microsoft.com/office/powerpoint/2010/main" val="3464218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61" y="848976"/>
            <a:ext cx="3448946" cy="5804054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>
              <a:solidFill>
                <a:srgbClr val="93C67B"/>
              </a:solidFill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9600" dirty="0" err="1"/>
              <a:t>FEnIKS</a:t>
            </a:r>
            <a:r>
              <a:rPr lang="pl-PL" sz="9600" dirty="0"/>
              <a:t> </a:t>
            </a:r>
            <a:br>
              <a:rPr lang="pl-PL" sz="9600" dirty="0"/>
            </a:br>
            <a:r>
              <a:rPr lang="pl-PL" sz="9600" dirty="0"/>
              <a:t>2021-2027</a:t>
            </a:r>
            <a:br>
              <a:rPr lang="pl-PL" sz="9600" dirty="0"/>
            </a:br>
            <a:br>
              <a:rPr lang="pl-PL" sz="9600" dirty="0"/>
            </a:br>
            <a:endParaRPr lang="pl-PL" sz="9600" dirty="0"/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2318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Instalacje do przetwarzania odpadów komunalnych zgodnie z hierarchią sposobów postępowania z odpadami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F3BFA9-2AAF-C511-FD9E-A4C7B8333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655185" y="848976"/>
            <a:ext cx="5995006" cy="5804054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7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 zakresie inwestycji dedykowanych przetwarzaniu odpadów komunalnych wsparcie przeznaczone jest wyłącznie dla projektów zgodnych z założeniami KPGO oraz </a:t>
            </a:r>
            <a:r>
              <a:rPr lang="pl-PL" sz="1700" b="1" u="sng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ujętych w Planach inwestycyjnych stanowiących załącznik do wojewódzkich planów gospodarki odpadami.</a:t>
            </a:r>
            <a:r>
              <a:rPr lang="pl-PL" sz="17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Warunek ujęcia w Planie inwestycyjnym nie obejmuje projektów dotyczących odpadów innych niż komunalne oraz projektów w zakresie selektywnego zbierania odpadów komunalnych oraz recyklingu odpadów komunalnych.</a:t>
            </a:r>
          </a:p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endParaRPr lang="pl-PL" sz="1700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7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Zgodnie z przyjętą linią demarkacyjną finansowania projektów z poziomu krajowego i poziomu regionalnego do finansowania mogą zostać zgłoszone inwestycje o wartości kosztów kwalifikowanych powyżej 12 mln zł.</a:t>
            </a:r>
          </a:p>
        </p:txBody>
      </p:sp>
    </p:spTree>
    <p:extLst>
      <p:ext uri="{BB962C8B-B14F-4D97-AF65-F5344CB8AC3E}">
        <p14:creationId xmlns:p14="http://schemas.microsoft.com/office/powerpoint/2010/main" val="537452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59" y="848976"/>
            <a:ext cx="3539271" cy="5985514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9600" dirty="0" err="1"/>
              <a:t>FEnIKS</a:t>
            </a:r>
            <a:r>
              <a:rPr lang="pl-PL" sz="9600" dirty="0"/>
              <a:t> </a:t>
            </a:r>
            <a:br>
              <a:rPr lang="pl-PL" sz="9600" dirty="0"/>
            </a:br>
            <a:r>
              <a:rPr lang="pl-PL" sz="9600" dirty="0"/>
              <a:t>2021-2027</a:t>
            </a:r>
            <a:br>
              <a:rPr lang="pl-PL" sz="9600" dirty="0">
                <a:solidFill>
                  <a:schemeClr val="bg1"/>
                </a:solidFill>
              </a:rPr>
            </a:br>
            <a:br>
              <a:rPr lang="pl-PL" sz="9600" dirty="0">
                <a:solidFill>
                  <a:schemeClr val="bg1"/>
                </a:solidFill>
              </a:rPr>
            </a:br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2318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Instalacje do przetwarzania odpadów komunalnych zgodnie z hierarchią sposobów postępowania z odpadami</a:t>
            </a: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298729"/>
              </p:ext>
            </p:extLst>
          </p:nvPr>
        </p:nvGraphicFramePr>
        <p:xfrm>
          <a:off x="3760018" y="1872247"/>
          <a:ext cx="6266409" cy="391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4874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3581535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406731">
                <a:tc gridSpan="2">
                  <a:txBody>
                    <a:bodyPr/>
                    <a:lstStyle/>
                    <a:p>
                      <a:pPr lvl="1" algn="ctr">
                        <a:lnSpc>
                          <a:spcPct val="150000"/>
                        </a:lnSpc>
                      </a:pPr>
                      <a:r>
                        <a:rPr lang="pl-PL" sz="15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WAŻNE INFORMACJE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1728731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Beneficjenci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jednostki samorządu terytorialnego i ich związki,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podmioty świadczące usługi publiczne w ramach realizacji obowiązków własnych jednostek samorządu terytorialnego.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  <a:tr h="491726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Sposób wyboru projektów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Konkurencyjny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083602"/>
                  </a:ext>
                </a:extLst>
              </a:tr>
              <a:tr h="1127192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Maksymalny poziom</a:t>
                      </a:r>
                      <a:r>
                        <a:rPr lang="pl-PL" sz="1600" b="1" baseline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dofinansowania</a:t>
                      </a: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do</a:t>
                      </a:r>
                      <a:r>
                        <a:rPr lang="pl-PL" sz="1600" b="1" baseline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85%</a:t>
                      </a: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0534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933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8669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  <a:p>
            <a:endParaRPr lang="pl-PL" sz="2000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9416" y="1169987"/>
            <a:ext cx="9452980" cy="396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9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065346"/>
              </p:ext>
            </p:extLst>
          </p:nvPr>
        </p:nvGraphicFramePr>
        <p:xfrm>
          <a:off x="521371" y="423507"/>
          <a:ext cx="9505056" cy="6483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obligatoryjne horyzontalne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z Programem Fundusze Europejskie na Infrastrukturę, Klimat, Środowisko 2021-2027, Szczegółowym opisem priorytetów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FEnIKS</a:t>
                      </a: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oraz regulaminem wyboru projektów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Typ/rodzaj projektu jest zgodny z przewidzianym w Programie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FEnIKS</a:t>
                      </a: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szczegółowym opisie priorytetów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FEnIKS</a:t>
                      </a: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oraz regulaminie wyboru projektów,?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projektu z opisem działania (w tym celem oraz zakresem interwencji i przyporządkowaniem adekwatnych wskaźników produktu i rezultatu dla danego typu projektu)?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Wnioskodawca jest zgodny z określonym typem beneficjenta?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Nie przekroczono pułapu maksymalnego poziomu dofinansowania?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Spełniono warunki minimalnej/maksymalnej wartości projektu (o ile dotyczy)?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Spełniono warunki minimalnej/maksymalnej wartości wydatków kwalifikowanych </a:t>
                      </a:r>
                      <a:r>
                        <a:rPr lang="pl-PL" sz="1600" b="1" baseline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projektu (o ile dotyczy)?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Wnioskodawcy składający wniosek są uprawnieni do ubiegania się o przyznanie  dofinansowania w ramach danego naboru?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  <a:tr h="934459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2.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projektu z dokumentami składającymi się na spełnienie warunków podstawowych.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Jeśli projekt wchodzi w zakres warunku podstawowego sformułowanego w Rozdziale 4 Programu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FEnIKS</a:t>
                      </a: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„Warunki podstawowe”, projekt jest spójny ze wskazanymi w tym rozdziale odpowiednimi strategiami i dokumentami dotyczącymi planowania ustanowionymi w celu spełnienia tego warunku podstawowego?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083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987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9805166"/>
              </p:ext>
            </p:extLst>
          </p:nvPr>
        </p:nvGraphicFramePr>
        <p:xfrm>
          <a:off x="521371" y="423507"/>
          <a:ext cx="9505056" cy="5670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obligatoryjne horyzontalne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448272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3.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z realizacją zasady n+2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Czy Harmonogram realizacji projektu nie narusza zasady n+2 w zakresie kwalifikowalności wydatków, zgodnie z zapisami art. 63 ust. 2 CPR?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  <a:tr h="934459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4.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Projekt nie został zakończony przed złożeniem dokumentacji aplikacyjnej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Czy projekt nie został fizycznie ukończony (w przypadku robót budowlanych) lub w pełni zrealizowany (w przypadku dostaw </a:t>
                      </a:r>
                    </a:p>
                    <a:p>
                      <a:pPr algn="just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 usług) przed przedłożeniem wniosku o dofinansowanie, niezależnie od tego, czy wszystkie dotyczące tego projektu płatności zostały przez wnioskodawcę dokonane? </a:t>
                      </a:r>
                    </a:p>
                    <a:p>
                      <a:pPr algn="just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just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Przez projekt ukończony/zrealizowany należy rozumieć projekt, dla którego przed dniem złożenia wniosku o dofinansowanie nastąpił odbiór końcowy ostatnich robót (protokół odbioru końcowego), dostaw lub usług.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083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954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68218"/>
              </p:ext>
            </p:extLst>
          </p:nvPr>
        </p:nvGraphicFramePr>
        <p:xfrm>
          <a:off x="521371" y="423507"/>
          <a:ext cx="9505056" cy="6086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obligatoryjne horyzontalne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1728192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5.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Kompletność dokumentacji aplikacyjnej i spójność informacji zawartych we wniosku, załącznikach do wniosku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Czy wymagana dokumentacja aplikacyjna jest kompletna oraz czy występuje spójność informacji zawartych we wniosku oraz załącznikach do wniosku, w tym dokumentacji technicznej?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  <a:tr h="934459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8.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Wnioskodawca nie podlega wykluczeniu z ubiegania się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 dofinansowanie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Czy wobec Wnioskodawcy nie orzeczono zakazu dostępu do środków funduszy europejskich na podstawie odrębnych przepisów: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l-PL" sz="14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art. 207 ust. 4 ustawy z dnia 27 sierpnia 2009 r. o finansach publicznych (Dz. U. z 2022 r. poz. 1634 z </a:t>
                      </a:r>
                      <a:r>
                        <a:rPr lang="pl-PL" sz="1400" b="0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późn</a:t>
                      </a:r>
                      <a:r>
                        <a:rPr lang="pl-PL" sz="14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. zm.);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l-PL" sz="14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art. 12 ust. 1 pkt 1 ustawy z dnia 15 czerwca 2012 r. o skutkach powierzania wykonywania pracy cudzoziemcom przebywającym wbrew przepisom na terytorium Rzeczypospolitej Polskiej (Dz. U. z 2021 poz. 1745);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pl-PL" sz="14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art. 9 ust. 1 pkt 2a ustawy z dnia 28 października 2002 r. o odpowiedzialności podmiotów zbiorowych za czyny zabronione pod groźbą kary (Dz. U. z 2020 r. poz. 358 z </a:t>
                      </a:r>
                      <a:r>
                        <a:rPr lang="pl-PL" sz="1400" b="0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późn</a:t>
                      </a:r>
                      <a:r>
                        <a:rPr lang="pl-PL" sz="14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. zm.) lub nie zakazane zostało udzielanie bezpośredniego lub pośredniego wsparcia ze środków unijnych na podstawie art 1 ustawy z dnia 13 kwietnia 2022 r. o szczególnych rozwiązaniach w zakresie przeciwdziałania wspieraniu agresji na Ukrainę oraz służących ochronie bezpieczeństwa narodowego (Dz. U. poz. 835)?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083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6541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703008"/>
              </p:ext>
            </p:extLst>
          </p:nvPr>
        </p:nvGraphicFramePr>
        <p:xfrm>
          <a:off x="521371" y="423507"/>
          <a:ext cx="9505056" cy="3356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obligatoryjne horyzontalne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664296">
                <a:tc>
                  <a:txBody>
                    <a:bodyPr/>
                    <a:lstStyle/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10.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Brak podwójnego finansowania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Czy Wnioskodawca przedłożył jako załącznik do wniosku o dofinansowanie oświadczenie o braku podwójnego finansowania, wynikające z zakazu podwójnego finansowania?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122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3560443"/>
              </p:ext>
            </p:extLst>
          </p:nvPr>
        </p:nvGraphicFramePr>
        <p:xfrm>
          <a:off x="521371" y="423507"/>
          <a:ext cx="9505056" cy="6391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obligatoryjne specyficzne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Gotowość techniczna projektu do realizacji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Czy występuje zgodność z miejscowym planem zagospodarowania przestrzennego (mpzp), a w przypadku braku mpzp – z ostateczną decyzją o warunkach zabudowy i zagospodarowania terenu (decyzja o warunkach zabudowy lub ostateczną decyzja o lokalizacji inwestycji celu publicznego);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 przypadku zadań realizowanych zgodnie z „Warunkami Kontraktowymi dla Budowy - dla robót inżynieryjno-budowlanych projektowanych przez zamawiającego” tzw. Czerwona Książka FIDIC (lub równoważnymi) – wartość zadań inwestycyjnych, dla których wydano ostateczną decyzję w/s pozwolenia na budowę albo dokonano zgłoszenia budowy lub robót budowlanych, wobec którego organ administracji architektoniczno-budowlanej nie wniósł sprzeciwu oraz sporządzono dokumentację wymaganą w związku z postępowaniem w sprawie udzielenia zamówienia (SIWZ i ogłoszenie) dla kontraktów na roboty w stosunku do całkowitej wartości zadań planowanych do realizacji (wymagających pozwolenia na budowę albo zgłoszenia budowy lub robót budowlanych) wg. warunków kontraktowych „Czerwonej Książki FIDIC” (lub równoważnej) – min. 40 %;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279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727644"/>
              </p:ext>
            </p:extLst>
          </p:nvPr>
        </p:nvGraphicFramePr>
        <p:xfrm>
          <a:off x="521371" y="423507"/>
          <a:ext cx="9505056" cy="5416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obligatoryjne specyficzne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Gotowość techniczna projektu do realizacji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 przypadku zadań realizowanych zgodnie z „Warunkami Kontraktowymi dla Urządzeń oraz Projektowania i Budowy - dla urządzeń elektrycznych i mechanicznych oraz robót inżynieryjnych i budowlanych projektowanych przez wykonawcę” tzw. Żółta Książka FIDIC (lub równoważnymi) – posiadanie dokumentacji wymaganej w związku z postępowaniem w sprawie udzielenia zamówienia (SIWZ i ogłoszenie) dla wszystkich zadań realizowanych wg Żółtej Książki FIDIC (lub równoważnej);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 przypadku zadań realizowanych w ramach partnerstwa publiczno-prywatnego – posiadanie dokumentacji niezbędnej do rozpoczęcia postępowania mającego na celu wybór partnera prywatnego.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Ocena „Tak” przysługuje, gdy łącznie spełnione są warunki z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punktora</a:t>
                      </a: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pierwszego i każdego spośród pozostałych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punktorów</a:t>
                      </a: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, których zapisy mają zastosowanie do danego wniosku.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568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59" y="611485"/>
            <a:ext cx="2980958" cy="6167883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9600" dirty="0" err="1"/>
              <a:t>FEnIKS</a:t>
            </a:r>
            <a:r>
              <a:rPr lang="pl-PL" sz="9600" dirty="0"/>
              <a:t> </a:t>
            </a:r>
            <a:br>
              <a:rPr lang="pl-PL" sz="9600" dirty="0"/>
            </a:br>
            <a:r>
              <a:rPr lang="pl-PL" sz="9600" dirty="0"/>
              <a:t>2021-2027</a:t>
            </a:r>
            <a:br>
              <a:rPr lang="pl-PL" sz="9600" dirty="0">
                <a:solidFill>
                  <a:schemeClr val="bg1"/>
                </a:solidFill>
              </a:rPr>
            </a:br>
            <a:br>
              <a:rPr lang="pl-PL" sz="9600" dirty="0">
                <a:solidFill>
                  <a:schemeClr val="bg1"/>
                </a:solidFill>
              </a:rPr>
            </a:br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116874" y="2694650"/>
            <a:ext cx="3152994" cy="2077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FENX.01.04 </a:t>
            </a:r>
          </a:p>
          <a:p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Gospodarka odpadami </a:t>
            </a:r>
            <a:b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oraz gospodarka </a:t>
            </a:r>
            <a:b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 obiegu zamkniętym </a:t>
            </a:r>
            <a:endParaRPr sz="2000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FC12C8F-482C-9AC8-F00C-5E170D986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210607" y="611486"/>
            <a:ext cx="6661372" cy="6167884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2000" b="1" u="sng" dirty="0">
                <a:latin typeface="Open Sans" pitchFamily="2" charset="0"/>
                <a:ea typeface="Open Sans" pitchFamily="2" charset="0"/>
                <a:cs typeface="Open Sans" pitchFamily="2" charset="0"/>
              </a:rPr>
              <a:t>systemy selektywnego zbierania odpadów komunalnych uwzględniające rozwiązania dotyczące zapobiegania powstawaniu odpadów, w tym ponowne użycie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2000" b="1" u="sng" dirty="0">
                <a:latin typeface="Open Sans" pitchFamily="2" charset="0"/>
                <a:ea typeface="Open Sans" pitchFamily="2" charset="0"/>
                <a:cs typeface="Open Sans" pitchFamily="2" charset="0"/>
              </a:rPr>
              <a:t>instalacje do przetwarzania odpadów komunalnych zgodnie z hierarchią sposobów postępowania z odpadami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2000" b="1" dirty="0">
                <a:solidFill>
                  <a:schemeClr val="bg1">
                    <a:lumMod val="6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rozwijanie recyklingu odpadów 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2000" b="1" dirty="0">
                <a:solidFill>
                  <a:schemeClr val="bg1">
                    <a:lumMod val="6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optymalizacja gospodarki surowcami i odpadami w przedsiębiorstwach w celu realizacji założeń GOZ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2000" b="1" dirty="0">
                <a:solidFill>
                  <a:schemeClr val="bg1">
                    <a:lumMod val="6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zapobieganie powstawaniu odpadów żywności poprzez wykorzystanie niesprzedanych produktów spożywczych lub produktów spożywczych o krótkim terminie przydatności do spożycia</a:t>
            </a:r>
          </a:p>
        </p:txBody>
      </p:sp>
    </p:spTree>
    <p:extLst>
      <p:ext uri="{BB962C8B-B14F-4D97-AF65-F5344CB8AC3E}">
        <p14:creationId xmlns:p14="http://schemas.microsoft.com/office/powerpoint/2010/main" val="694680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069196"/>
              </p:ext>
            </p:extLst>
          </p:nvPr>
        </p:nvGraphicFramePr>
        <p:xfrm>
          <a:off x="521371" y="423507"/>
          <a:ext cx="9505056" cy="5355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rankingujące specyficzne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Metody przetwarzania odpadów</a:t>
                      </a: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Ocenie podlegają zastosowane </a:t>
                      </a:r>
                    </a:p>
                    <a:p>
                      <a:pPr algn="ctr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 ramach realizacji projektu procesy zagospodarowania odpadów dla osiągnięcia celów wynikających </a:t>
                      </a:r>
                    </a:p>
                    <a:p>
                      <a:pPr algn="ctr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 dyrektyw UE w zakresie gospodarki odpadami.</a:t>
                      </a: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25 p. – recykling materiałowy lub recykling organiczny selektywnie zebranych bioodpadów (m.in. fermentacja i kompostowanie);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15 p. – odzysk odpadów polegający na przygotowaniu odpadów do recyklingu poza zakładem (np. poprzez doczyszczanie czy sortowanie odpadów);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10 p. – inwestycje w technologie odzyskiwania materiałów z odpadów oraz odpadów resztkowych (pozostałości z przetwarzania odpadów) do celów gospodarki o obiegu zamkniętym;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4 p. – przygotowanie odpadów do odzysku energii poza zakładem;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 p. – żadne z powyższych.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Jeżeli w instalacji objętej projektem zastosowanych zostało kilka technologii, ocena kryterium dla instalacji polega na wyliczeniu średniej ważonej, gdzie za wagę przyjmuje się moc przerobową instalacji w zakresie danej technologii. W przypadku jeżeli wyliczona wartość punktów właściwych do przyznania nie jest liczbą całkowitą podlega zaokrągleniu do wartości całkowitej.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Jeżeli w ramach projektu realizowanych jest kilka instalacji to ocena kryterium polega na wyliczeniu średniej ważonej, gdzie za wagę przyjmuje się moc przerobową instalacji.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050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198252"/>
              </p:ext>
            </p:extLst>
          </p:nvPr>
        </p:nvGraphicFramePr>
        <p:xfrm>
          <a:off x="521371" y="423507"/>
          <a:ext cx="9505056" cy="5751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rankingujące specyficzne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2.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Masa zagospodarowanych odpadów komunalnych w ramach projektu</a:t>
                      </a:r>
                    </a:p>
                    <a:p>
                      <a:pPr algn="ctr"/>
                      <a:endParaRPr lang="pl-PL" sz="16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Sumaryczna masa odpadów poddana przetworzeniu w instalacjach objętych projektem w pierwszym pełnym roku kalendarzowym po zakończeniu realizacji projektu.</a:t>
                      </a: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20 p. – powyżej 40 tys. Mg;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15 p. – powyżej 20 do 40 tys. Mg (włącznie);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10 p. – powyżej 10 do 20 tys. Mg (włącznie);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5 p. – od 5 do 10 tys. Mg (włącznie);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 p. – poniżej 5 tys. Mg.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Jeżeli w ramach inwestycji oprócz głównej instalacji planowana jest budowa instalacji uzupełniających, kryterium oceniane jest jako suma odpadów przyjęta przez główną instalację i instalacje uzupełniające. W kryterium nie uwzględnia się mocy (pojemności) składowisk odpadów.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  <a:tr h="934459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3.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Odsetek przetworzonych odpadów kierowanych na składowiska odpadów (%).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15 p. – poniżej 5 %;</a:t>
                      </a:r>
                    </a:p>
                    <a:p>
                      <a:pPr algn="just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10 p. – od 5 % do 10 % (włącznie);</a:t>
                      </a:r>
                    </a:p>
                    <a:p>
                      <a:pPr algn="just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7 p. – powyżej 10 % do 20 % (włącznie);</a:t>
                      </a:r>
                    </a:p>
                    <a:p>
                      <a:pPr algn="just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3 p. – powyżej 20 % do 30 % (włącznie);</a:t>
                      </a:r>
                    </a:p>
                    <a:p>
                      <a:pPr algn="just"/>
                      <a:r>
                        <a:rPr lang="pl-PL" sz="16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 p. – powyżej 30 %.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083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446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867964"/>
              </p:ext>
            </p:extLst>
          </p:nvPr>
        </p:nvGraphicFramePr>
        <p:xfrm>
          <a:off x="521371" y="423507"/>
          <a:ext cx="9505056" cy="4669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rankingujące specyficzne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4.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Efektywność w zakresie recyklingu odpadów</a:t>
                      </a:r>
                    </a:p>
                    <a:p>
                      <a:pPr algn="ctr"/>
                      <a:endParaRPr lang="pl-PL" sz="16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Jako wskaźnik efektywności w zakresie recyklingu ocenie podlega iloraz sumy mas: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− odpadów poddanych recyklingowi w instalacjach objętych projektem,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− odpadów wytworzonych w instalacjach objętych projektem i przekazanych do poddania recyklingowi w innych instalacjach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oraz łącznej masy odpadów komunalnych poddanych w nich przetworzeniu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(wyrażony w % określony dla pierwszego pełnego roku kalendarzowego po zakończeniu realizacji projektu).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15 p. – powyżej 60 %;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8 p. – powyżej 40 % do 60 % (włącznie);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6 p. – powyżej 30 % do 40 % (włącznie);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4 p. – od 20 % do 30 % (włącznie);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 p. – poniżej 20 %.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3324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379289"/>
              </p:ext>
            </p:extLst>
          </p:nvPr>
        </p:nvGraphicFramePr>
        <p:xfrm>
          <a:off x="521371" y="423507"/>
          <a:ext cx="9505056" cy="489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rankingujące specyficzne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6.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Dodatkowe zdolności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 zakresie recyklingu odpadów</a:t>
                      </a:r>
                    </a:p>
                    <a:p>
                      <a:pPr algn="ctr"/>
                      <a:endParaRPr lang="pl-PL" sz="16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15 p. – projekt obejmuje instalacje o łącznej nowej mocy przerobowej w zakresie recyklingu – ponad 30 tys. Mg/rok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12 p. – projekt obejmuje instalacje o łącznej nowej mocy przerobowej w zakresie recyklingu – powyżej 20 tys. Mg/rok do 30 tys. Mg/rok (włącznie);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9 p. – projekt obejmuje instalacje o łącznej nowej mocy przerobowej w zakresie recyklingu – powyżej 10 tys. Mg/rok do 20 tys. Mg (włącznie);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6 p. – projekt obejmuje instalacje o łącznej nowej mocy przerobowej w zakresie recyklingu – co najmniej 5 tys. Mg/rok do 10 tys. Mg (włącznie);-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3 p.– projekt obejmuje instalacje o łącznej nowej mocy przerobowej w zakresie recyklingu – poniżej 5 tys. Mg.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 p. – projekt nie obejmuje instalacji w zakresie nowych mocy przerobowych recyklingu odpadów.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243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727084"/>
              </p:ext>
            </p:extLst>
          </p:nvPr>
        </p:nvGraphicFramePr>
        <p:xfrm>
          <a:off x="521371" y="423507"/>
          <a:ext cx="9505056" cy="5812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rankingujące specyficzne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7.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Gotowość do realizacji inwestycji</a:t>
                      </a:r>
                      <a:endParaRPr lang="pl-PL" sz="16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2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c) wartość zadań inwestycyjnych posiadających ostateczną decyzję </a:t>
                      </a:r>
                    </a:p>
                    <a:p>
                      <a:pPr algn="l"/>
                      <a:r>
                        <a:rPr lang="pl-PL" sz="12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w/s pozwolenia na budowę albo zgłoszenie budowy lub robót budowlanych wobec którego organ administracji architektoniczno-budowlanej nie wniósł sprzeciwu w stosunku do wartości wszystkich zadań wymagających pozwoleń na budowę albo zgłoszenia budowy lub robót budowlanych planowanych do realizacji;</a:t>
                      </a:r>
                    </a:p>
                    <a:p>
                      <a:pPr algn="l"/>
                      <a:endParaRPr lang="pl-PL" sz="12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2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d) wartość kontraktów posiadających dokumentację przetargową (SIWZ </a:t>
                      </a:r>
                    </a:p>
                    <a:p>
                      <a:pPr algn="l"/>
                      <a:r>
                        <a:rPr lang="pl-PL" sz="12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 ogłoszenie) w stosunku do całkowitej wartości projektu.</a:t>
                      </a:r>
                    </a:p>
                    <a:p>
                      <a:pPr algn="l"/>
                      <a:endParaRPr lang="pl-PL" sz="12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a) uregulowana własność gruntów oraz Wnioskodawca dysponuje tytułem prawnym do gruntu umożliwiającym realizację projektu i zachowanie trwałości projektu: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 p. – tak;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b) powołanie jednostki realizującej projekt lub powierzenie koordynacji projektu istniejącej komórce organizacyjnej: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 p. – tak;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c) zaokrąglając do pełnego procenta: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5 p. – 86 – 100 %;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3 p. – 71 % – 85 %;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2 p. – 56 % – 70 %;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 p. – 40 % – 55%;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 p. – 0 – 39 %;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d) zaokrąglając do pełnego procenta: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5 p. – 86 % – 100 %;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3 p. – 71 % – 85 %;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2 p. – 56 % – 70 %;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1 p. – 40 % – 55 %;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 p. – 0 % – 39 %.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03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4838299"/>
              </p:ext>
            </p:extLst>
          </p:nvPr>
        </p:nvGraphicFramePr>
        <p:xfrm>
          <a:off x="521371" y="423507"/>
          <a:ext cx="9505056" cy="3593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rankingujące specyficzne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8.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Posiadanie wdrożonego Systemu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Ekozarządzania</a:t>
                      </a: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 Audytu EMAS</a:t>
                      </a:r>
                    </a:p>
                    <a:p>
                      <a:pPr algn="ctr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3 p. – wnioskodawca projektu udokumentował posiadanie wpisu lub trwający proces ubiegania się o wpis do rejestru Systemu </a:t>
                      </a:r>
                      <a:r>
                        <a:rPr lang="pl-PL" sz="1500" b="0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Ekozarządzania</a:t>
                      </a: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i Audytu EMAS;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0 p. – wnioskodawca projektu nie udokumentował posiadania wpisu lub trwającego procesu ubiegania się o wpis do rejestru Systemu </a:t>
                      </a:r>
                      <a:r>
                        <a:rPr lang="pl-PL" sz="1500" b="0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Ekozarządzania</a:t>
                      </a:r>
                      <a:r>
                        <a:rPr lang="pl-PL" sz="1500" b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i Audytu EMAS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827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9349716"/>
              </p:ext>
            </p:extLst>
          </p:nvPr>
        </p:nvGraphicFramePr>
        <p:xfrm>
          <a:off x="521371" y="423507"/>
          <a:ext cx="9505056" cy="5142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5056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</a:tblGrid>
              <a:tr h="692034">
                <a:tc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rankingujące horyzontalne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1.   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Zastosowanie elementów z zakresu gospodarki o obiegu zamkniętym, poprawy efektywności energetycznej i OZE, ochrony przyrody (w tym różnorodności biologicznej) oraz adaptacji do zmian klimatu</a:t>
                      </a:r>
                    </a:p>
                    <a:p>
                      <a:pPr algn="l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2.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Zastosowanie elementów edukacyjnych w projekcie</a:t>
                      </a:r>
                    </a:p>
                    <a:p>
                      <a:pPr algn="l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3.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projektu ze Strategią Unii Europejskiej dla regionu Morza Bałtyckiego (SUE RMB)</a:t>
                      </a:r>
                    </a:p>
                    <a:p>
                      <a:pPr algn="l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4. 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Projekt przewiduje elementy związane ze współpracą z partnerami z innych państw</a:t>
                      </a:r>
                    </a:p>
                    <a:p>
                      <a:pPr algn="l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5. 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Projekt jest operacją o strategicznym znaczeniu w rozumieniu przepisów art. 2 pkt 5 CPR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925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478160"/>
              </p:ext>
            </p:extLst>
          </p:nvPr>
        </p:nvGraphicFramePr>
        <p:xfrm>
          <a:off x="521371" y="423507"/>
          <a:ext cx="9505056" cy="6848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5056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</a:tblGrid>
              <a:tr h="692034">
                <a:tc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1 oceny – kryteria rankingujące horyzontalne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6.   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Projekt realizowany na obszarze strategicznej interwencji (OSI) wskazanym w Krajowej Strategii Rozwoju Regionalnego 2030 (KSRR): miasta średnie tracące funkcje społeczno-gospodarcze/obszary zagrożone trwałą marginalizacją</a:t>
                      </a:r>
                    </a:p>
                    <a:p>
                      <a:pPr algn="l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7. 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Projekt realizowany na obszarze strategicznej interwencji (OSI) wskazanym w Krajowej Strategii Rozwoju Regionalnego 2030 (KSRR): Polska Wschodnia/Śląsk</a:t>
                      </a:r>
                    </a:p>
                    <a:p>
                      <a:pPr algn="l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8. 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Projekt wynikający z zapisów strategii terytorialnej (ZIT lub IIT), bądź strategii rozwoju ponadlokalnego albo wynikający z dokumentów strategicznych i/lub planistycznych powstałych w ramach współpracy samorządów lub komplementarny do ww. dokumentów</a:t>
                      </a:r>
                    </a:p>
                    <a:p>
                      <a:pPr algn="l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9. 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Projekt jest finansowany również z innych źródeł finansowania niż fundusze UE.</a:t>
                      </a:r>
                    </a:p>
                    <a:p>
                      <a:pPr algn="l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10. 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Projekt wpisuje się w realizację wartości Nowego Europejskiego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Bauhausu</a:t>
                      </a: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11. </a:t>
                      </a:r>
                    </a:p>
                    <a:p>
                      <a:pPr algn="l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Partnerstwo międzysektorowe. Kryterium wynika z art. 28a ustawy o zasadach prowadzenia polityki rozwoju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168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9274461"/>
              </p:ext>
            </p:extLst>
          </p:nvPr>
        </p:nvGraphicFramePr>
        <p:xfrm>
          <a:off x="521371" y="423507"/>
          <a:ext cx="9505056" cy="45605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5056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</a:tblGrid>
              <a:tr h="692034">
                <a:tc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Lista rankingowa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2901740">
                <a:tc>
                  <a:txBody>
                    <a:bodyPr/>
                    <a:lstStyle/>
                    <a:p>
                      <a:endParaRPr lang="pl-PL" sz="1984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800" b="1" i="0" u="none" strike="noStrike" kern="1200" baseline="0" dirty="0">
                          <a:solidFill>
                            <a:schemeClr val="dk1"/>
                          </a:solidFill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Ocenione projekty, które spełniły kryteria obligatoryjne w ETAPIE 1 oceny są umieszczane na liście rankingowej. Liczba zebranych punktów w ramach oceny kryteriami rankingującymi decyduje o pozycji projektu na liście rankingowej.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l-PL" sz="1800" b="1" i="0" u="none" strike="noStrike" kern="1200" baseline="0" dirty="0">
                        <a:solidFill>
                          <a:schemeClr val="dk1"/>
                        </a:solidFill>
                        <a:latin typeface="Open Sans Light" pitchFamily="2" charset="0"/>
                        <a:ea typeface="Open Sans Light" pitchFamily="2" charset="0"/>
                        <a:cs typeface="Open Sans Light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800" b="1" i="0" u="none" strike="noStrike" kern="1200" baseline="0" dirty="0">
                          <a:solidFill>
                            <a:schemeClr val="dk1"/>
                          </a:solidFill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Projekty, które uzyskały minimum 64 pkt, uszeregowywane w kolejności od pierwszego z największą liczbą punktów do wyczerpania kwoty przeznaczonej na dofinansowanie projektów w danym naborze uzyskują status projektów podstawowych.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l-PL" sz="1800" b="1" i="0" u="none" strike="noStrike" kern="1200" baseline="0" dirty="0">
                        <a:solidFill>
                          <a:schemeClr val="dk1"/>
                        </a:solidFill>
                        <a:latin typeface="Open Sans Light" pitchFamily="2" charset="0"/>
                        <a:ea typeface="Open Sans Light" pitchFamily="2" charset="0"/>
                        <a:cs typeface="Open Sans Light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l-PL" sz="1800" b="1" i="0" u="none" strike="noStrike" kern="1200" baseline="0" dirty="0">
                        <a:solidFill>
                          <a:schemeClr val="dk1"/>
                        </a:solidFill>
                        <a:latin typeface="Open Sans Light" pitchFamily="2" charset="0"/>
                        <a:ea typeface="Open Sans Light" pitchFamily="2" charset="0"/>
                        <a:cs typeface="Open Sans Light" pitchFamily="2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800" b="1" i="0" u="none" strike="noStrike" kern="1200" baseline="0" dirty="0">
                          <a:solidFill>
                            <a:schemeClr val="dk1"/>
                          </a:solidFill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Projekty, które uzyskały status projektów podstawowych są kierowane do oceny w ramach ETAPU 2.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pl-PL" sz="1500" b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126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7389234"/>
              </p:ext>
            </p:extLst>
          </p:nvPr>
        </p:nvGraphicFramePr>
        <p:xfrm>
          <a:off x="521371" y="423507"/>
          <a:ext cx="9505056" cy="6147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5056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</a:tblGrid>
              <a:tr h="692034">
                <a:tc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2 oceny – kryteria obligatoryjne horyzontalne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3836199">
                <a:tc>
                  <a:txBody>
                    <a:bodyPr/>
                    <a:lstStyle/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5.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Kompletność dokumentacji aplikacyjnej i spójność informacji zawartych we wniosku, załącznikach do wniosku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6.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projektu z przepisami o pomocy publicznej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7.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Trwałość projektu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9.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Wnioskodawca nie jest przedsiębiorstwem w trudnej sytuacji w rozumieniu unijnych przepisów dotyczących pomocy państwa 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11.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Stabilność finansowa projektu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12.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Poprawność analizy finansowej i ekonomicznej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13.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Gotowość organizacyjno-instytucjonalna wnioskodawcy w obszarze zawierania umów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37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864" y="323453"/>
            <a:ext cx="5428386" cy="5865389"/>
          </a:xfrm>
        </p:spPr>
        <p:txBody>
          <a:bodyPr/>
          <a:lstStyle/>
          <a:p>
            <a:pPr algn="ctr"/>
            <a:r>
              <a:rPr lang="pl-PL" sz="2400" dirty="0"/>
              <a:t>Budżet działania FENX.01.04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617715" y="752254"/>
            <a:ext cx="6912768" cy="6027115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800"/>
              </a:spcAft>
            </a:pPr>
            <a:r>
              <a:rPr lang="pl-PL" sz="2000" b="1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FENX.01.04 Gospodarka odpadami oraz gospodarka </a:t>
            </a:r>
            <a:br>
              <a:rPr lang="pl-PL" sz="2000" b="1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2000" b="1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 obiegu zamkniętym - </a:t>
            </a:r>
            <a:r>
              <a:rPr lang="pl-PL" sz="20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itchFamily="2" charset="0"/>
                <a:ea typeface="Open Sans" pitchFamily="2" charset="0"/>
                <a:cs typeface="Open Sans" pitchFamily="2" charset="0"/>
              </a:rPr>
              <a:t>160 mln euro</a:t>
            </a:r>
          </a:p>
          <a:p>
            <a:pPr>
              <a:spcAft>
                <a:spcPts val="800"/>
              </a:spcAft>
            </a:pPr>
            <a:r>
              <a:rPr lang="pl-PL" sz="2000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 tym kategorie interwencji:</a:t>
            </a:r>
          </a:p>
          <a:p>
            <a:pPr marL="450850" indent="-450850">
              <a:spcAft>
                <a:spcPts val="800"/>
              </a:spcAft>
            </a:pPr>
            <a:r>
              <a:rPr lang="pl-PL" sz="2000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67 - Gospodarowanie odpadami z gospodarstw domowych: działania w zakresie zapobiegania powstawaniu odpadów, ich minimalizacji, segregacji, ponownego użycia, recyklingu – </a:t>
            </a:r>
            <a:r>
              <a:rPr lang="pl-PL" sz="2000" b="1" u="sng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150 mln euro</a:t>
            </a:r>
          </a:p>
          <a:p>
            <a:pPr marL="450850" indent="-450850">
              <a:spcAft>
                <a:spcPts val="800"/>
              </a:spcAft>
            </a:pPr>
            <a:r>
              <a:rPr lang="pl-PL" sz="2000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69 - Gospodarowanie odpadami przemysłowymi </a:t>
            </a:r>
            <a:br>
              <a:rPr lang="pl-PL" sz="2000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2000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 handlowymi: działania w zakresie zapobiegania powstawaniu odpadów, ich minimalizacji, segregacji, ponownego użycia, recyklingu – </a:t>
            </a:r>
            <a:r>
              <a:rPr lang="pl-PL" sz="2000" b="1" u="sng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 mln euro</a:t>
            </a:r>
          </a:p>
          <a:p>
            <a:pPr marL="450850" indent="-450850">
              <a:spcAft>
                <a:spcPts val="800"/>
              </a:spcAft>
            </a:pPr>
            <a:r>
              <a:rPr lang="pl-PL" sz="2000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72 - Wykorzystanie materiałów pochodzących z recyklingu jako surowców, zgodne z kryteriami efektywności – </a:t>
            </a:r>
            <a:r>
              <a:rPr lang="pl-PL" sz="2000" b="1" u="sng" dirty="0">
                <a:solidFill>
                  <a:schemeClr val="bg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 mln euro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4303216" y="1370833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 eaLnBrk="1" hangingPunct="1">
              <a:buFont typeface="+mj-lt"/>
              <a:buAutoNum type="arabicPeriod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17" name="Obraz 3">
            <a:extLst>
              <a:ext uri="{FF2B5EF4-FFF2-40B4-BE49-F238E27FC236}">
                <a16:creationId xmlns:a16="http://schemas.microsoft.com/office/drawing/2014/main" id="{63EA04A9-4F3C-EA47-B75C-14D46A33F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0" y="1547589"/>
            <a:ext cx="3276405" cy="4162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487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400806"/>
              </p:ext>
            </p:extLst>
          </p:nvPr>
        </p:nvGraphicFramePr>
        <p:xfrm>
          <a:off x="521371" y="423507"/>
          <a:ext cx="9505056" cy="663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05056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</a:tblGrid>
              <a:tr h="692034">
                <a:tc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2 oceny – kryteria obligatoryjne horyzontalne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3836199">
                <a:tc>
                  <a:txBody>
                    <a:bodyPr/>
                    <a:lstStyle/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14.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Klauzula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delokalizacyjna</a:t>
                      </a:r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15.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projektu z wymaganiami prawa dotyczącego ochrony środowiska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16.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Zasada zrównoważonego rozwoju, w tym zasada „nie czyń poważnej szkody”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17.  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Odporność infrastruktury na zmiany klimatu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18.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Poprawność identyfikacji i przypisania wydatków projektu z punktu widzenia ich kwalifikowalności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19.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projektu z zasadami równości szans, włączenia społecznego i niedyskryminacji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20.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projektu z Kartą Praw Podstawowych Unii Europejskiej</a:t>
                      </a:r>
                    </a:p>
                    <a:p>
                      <a:pPr algn="l" defTabSz="633413"/>
                      <a:endParaRPr lang="pl-PL" sz="16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21.	</a:t>
                      </a:r>
                    </a:p>
                    <a:p>
                      <a:pPr algn="l" defTabSz="633413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projektu z Konwencją o Prawach Osób Niepełnosprawnych.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378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625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4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7232638"/>
              </p:ext>
            </p:extLst>
          </p:nvPr>
        </p:nvGraphicFramePr>
        <p:xfrm>
          <a:off x="521371" y="423507"/>
          <a:ext cx="9505056" cy="3703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1997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665305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692034">
                <a:tc gridSpan="2">
                  <a:txBody>
                    <a:bodyPr/>
                    <a:lstStyle/>
                    <a:p>
                      <a:pPr lvl="1" algn="l">
                        <a:lnSpc>
                          <a:spcPct val="150000"/>
                        </a:lnSpc>
                      </a:pPr>
                      <a:r>
                        <a:rPr lang="pl-PL" sz="20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ETAP 2 oceny – kryteria obligatoryjne specyficzne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1944216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2.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Wykonalność techniczna projektu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Czy istnieje możliwość wdrożenia proponowanych rozwiązań technologicznych i ich dostosowanie do potrzeb obsługiwanego obszaru/gminy z uwzględnieniem w szczególności wojewódzkiego planu gospodarki odpadami oraz studium wykonalności.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Ponadto, czy założenia projektu są realne a stopień jego dojrzałości technologicznej jest na odpowiednim poziomie.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  <a:tr h="934459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Nr 3.   </a:t>
                      </a:r>
                    </a:p>
                    <a:p>
                      <a:pPr algn="ctr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z dokumentami strategicznymi z zakresu gospodarki odpadami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Czy planowany do realizacji projekt jest zgodny z krajowym oraz właściwym wojewódzkim planem gospodarki odpadami (oba warunki muszą być spełnione łącznie)?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083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218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C606A43-3DCD-DBFD-BEF8-A1F6A0EB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82" y="5075981"/>
            <a:ext cx="9433048" cy="553510"/>
          </a:xfrm>
        </p:spPr>
        <p:txBody>
          <a:bodyPr/>
          <a:lstStyle/>
          <a:p>
            <a:pPr algn="ctr" eaLnBrk="1" hangingPunct="1"/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Dziękuję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74755" name="Symbol zastępczy numeru slajdu 2" hidden="1">
            <a:extLst>
              <a:ext uri="{FF2B5EF4-FFF2-40B4-BE49-F238E27FC236}">
                <a16:creationId xmlns:a16="http://schemas.microsoft.com/office/drawing/2014/main" id="{21EEAE4B-6A9B-9FAD-8F55-1930A5D58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625B326-A187-4C68-A9E3-C464BC509609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32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864" y="323453"/>
            <a:ext cx="5428386" cy="5865389"/>
          </a:xfrm>
        </p:spPr>
        <p:txBody>
          <a:bodyPr/>
          <a:lstStyle/>
          <a:p>
            <a:pPr algn="ctr"/>
            <a:r>
              <a:rPr lang="pl-PL" sz="2400" dirty="0"/>
              <a:t>Nabory w ramach działania FENX.01.04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4303216" y="1370833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 eaLnBrk="1" hangingPunct="1">
              <a:buFont typeface="+mj-lt"/>
              <a:buAutoNum type="arabicPeriod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E1300A7-FD02-33BF-DD94-EE83119FC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832589"/>
              </p:ext>
            </p:extLst>
          </p:nvPr>
        </p:nvGraphicFramePr>
        <p:xfrm>
          <a:off x="521370" y="1187549"/>
          <a:ext cx="9721079" cy="532859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411392">
                  <a:extLst>
                    <a:ext uri="{9D8B030D-6E8A-4147-A177-3AD203B41FA5}">
                      <a16:colId xmlns:a16="http://schemas.microsoft.com/office/drawing/2014/main" val="4195392635"/>
                    </a:ext>
                  </a:extLst>
                </a:gridCol>
                <a:gridCol w="2870561">
                  <a:extLst>
                    <a:ext uri="{9D8B030D-6E8A-4147-A177-3AD203B41FA5}">
                      <a16:colId xmlns:a16="http://schemas.microsoft.com/office/drawing/2014/main" val="1786412465"/>
                    </a:ext>
                  </a:extLst>
                </a:gridCol>
                <a:gridCol w="901384">
                  <a:extLst>
                    <a:ext uri="{9D8B030D-6E8A-4147-A177-3AD203B41FA5}">
                      <a16:colId xmlns:a16="http://schemas.microsoft.com/office/drawing/2014/main" val="787801236"/>
                    </a:ext>
                  </a:extLst>
                </a:gridCol>
                <a:gridCol w="942986">
                  <a:extLst>
                    <a:ext uri="{9D8B030D-6E8A-4147-A177-3AD203B41FA5}">
                      <a16:colId xmlns:a16="http://schemas.microsoft.com/office/drawing/2014/main" val="805182937"/>
                    </a:ext>
                  </a:extLst>
                </a:gridCol>
                <a:gridCol w="1594756">
                  <a:extLst>
                    <a:ext uri="{9D8B030D-6E8A-4147-A177-3AD203B41FA5}">
                      <a16:colId xmlns:a16="http://schemas.microsoft.com/office/drawing/2014/main" val="2385107580"/>
                    </a:ext>
                  </a:extLst>
                </a:gridCol>
              </a:tblGrid>
              <a:tr h="558116">
                <a:tc>
                  <a:txBody>
                    <a:bodyPr/>
                    <a:lstStyle/>
                    <a:p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Typy projektów, które mogą otrzymać dofinansowanie 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Wnioskodawcy 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Data początkowa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Data końcowa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Kwota dofinansowania </a:t>
                      </a:r>
                    </a:p>
                  </a:txBody>
                  <a:tcPr marL="3583" marR="3583" marT="3583" marB="0" anchor="ctr"/>
                </a:tc>
                <a:extLst>
                  <a:ext uri="{0D108BD9-81ED-4DB2-BD59-A6C34878D82A}">
                    <a16:rowId xmlns:a16="http://schemas.microsoft.com/office/drawing/2014/main" val="2401211596"/>
                  </a:ext>
                </a:extLst>
              </a:tr>
              <a:tr h="930842">
                <a:tc>
                  <a:txBody>
                    <a:bodyPr/>
                    <a:lstStyle/>
                    <a:p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Systemy selektywnego zbierania odpadów komunalnych uwzględniające rozwiązania dotyczące zapobiegania powstawaniu odpadów, w tym ponowne użycie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Administracja publiczna, Przedsiębiorstwa realizujące cele publiczne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31.10.2023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29.12.2023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100 000 000</a:t>
                      </a:r>
                    </a:p>
                  </a:txBody>
                  <a:tcPr marL="3583" marR="3583" marT="3583" marB="0" anchor="ctr"/>
                </a:tc>
                <a:extLst>
                  <a:ext uri="{0D108BD9-81ED-4DB2-BD59-A6C34878D82A}">
                    <a16:rowId xmlns:a16="http://schemas.microsoft.com/office/drawing/2014/main" val="4129159215"/>
                  </a:ext>
                </a:extLst>
              </a:tr>
              <a:tr h="930842">
                <a:tc>
                  <a:txBody>
                    <a:bodyPr/>
                    <a:lstStyle/>
                    <a:p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Instalacje do przetwarzania odpadów komunalnych zgodnie z hierarchią sposobów postępowania z odpadami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Administracja publiczna, Przedsiębiorstwa realizujące cele publiczne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29.12.2023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29.02.2024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300 000 000</a:t>
                      </a:r>
                    </a:p>
                  </a:txBody>
                  <a:tcPr marL="3583" marR="3583" marT="3583" marB="0" anchor="ctr"/>
                </a:tc>
                <a:extLst>
                  <a:ext uri="{0D108BD9-81ED-4DB2-BD59-A6C34878D82A}">
                    <a16:rowId xmlns:a16="http://schemas.microsoft.com/office/drawing/2014/main" val="2842550265"/>
                  </a:ext>
                </a:extLst>
              </a:tr>
              <a:tr h="930842">
                <a:tc>
                  <a:txBody>
                    <a:bodyPr/>
                    <a:lstStyle/>
                    <a:p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Rozwijanie recyklingu odpadów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Przedsiębiorstwa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b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31.10.2024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b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30.12.2024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b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100 000 000</a:t>
                      </a:r>
                    </a:p>
                  </a:txBody>
                  <a:tcPr marL="3583" marR="3583" marT="3583" marB="0" anchor="ctr"/>
                </a:tc>
                <a:extLst>
                  <a:ext uri="{0D108BD9-81ED-4DB2-BD59-A6C34878D82A}">
                    <a16:rowId xmlns:a16="http://schemas.microsoft.com/office/drawing/2014/main" val="1835415554"/>
                  </a:ext>
                </a:extLst>
              </a:tr>
              <a:tr h="930842">
                <a:tc>
                  <a:txBody>
                    <a:bodyPr/>
                    <a:lstStyle/>
                    <a:p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Optymalizacja gospodarki surowcami i odpadami w przedsiębiorstwach w celu realizacji założeń GOZ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Przedsiębiorstwa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b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31.10.2024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b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30.12.2024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b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40 000 000</a:t>
                      </a:r>
                    </a:p>
                  </a:txBody>
                  <a:tcPr marL="3583" marR="3583" marT="3583" marB="0" anchor="ctr"/>
                </a:tc>
                <a:extLst>
                  <a:ext uri="{0D108BD9-81ED-4DB2-BD59-A6C34878D82A}">
                    <a16:rowId xmlns:a16="http://schemas.microsoft.com/office/drawing/2014/main" val="3746359700"/>
                  </a:ext>
                </a:extLst>
              </a:tr>
              <a:tr h="1047109">
                <a:tc>
                  <a:txBody>
                    <a:bodyPr/>
                    <a:lstStyle/>
                    <a:p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Zapobieganie powstawaniu odpadów żywności poprzez wykorzystanie</a:t>
                      </a:r>
                      <a:b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niesprzedanych produktów spożywczych lub produktów spożywczych o krótkim terminie przydatności do spożycia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Administracja publiczna, Organizacje społeczne i związki wyznaniowe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b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26.04.2024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b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28.06.2024</a:t>
                      </a:r>
                    </a:p>
                  </a:txBody>
                  <a:tcPr marL="3583" marR="3583" marT="3583" marB="0" anchor="ctr"/>
                </a:tc>
                <a:tc>
                  <a:txBody>
                    <a:bodyPr/>
                    <a:lstStyle/>
                    <a:p>
                      <a:b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</a:br>
                      <a:r>
                        <a:rPr lang="pl-PL" sz="1200" dirty="0">
                          <a:effectLst/>
                          <a:latin typeface="Open Sans Light" pitchFamily="2" charset="0"/>
                          <a:ea typeface="Open Sans Light" pitchFamily="2" charset="0"/>
                          <a:cs typeface="Open Sans Light" pitchFamily="2" charset="0"/>
                        </a:rPr>
                        <a:t>40 000 000</a:t>
                      </a:r>
                    </a:p>
                  </a:txBody>
                  <a:tcPr marL="3583" marR="3583" marT="3583" marB="0" anchor="ctr"/>
                </a:tc>
                <a:extLst>
                  <a:ext uri="{0D108BD9-81ED-4DB2-BD59-A6C34878D82A}">
                    <a16:rowId xmlns:a16="http://schemas.microsoft.com/office/drawing/2014/main" val="36905839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864" y="405001"/>
            <a:ext cx="5571336" cy="569924"/>
          </a:xfrm>
        </p:spPr>
        <p:txBody>
          <a:bodyPr/>
          <a:lstStyle/>
          <a:p>
            <a:pPr algn="ctr"/>
            <a:r>
              <a:rPr lang="pl-PL" sz="2400" dirty="0"/>
              <a:t>Nabór FENX.01.04-IW.01-001/23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4303216" y="1370833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 eaLnBrk="1" hangingPunct="1">
              <a:buFont typeface="+mj-lt"/>
              <a:buAutoNum type="arabicPeriod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6" name="Obraz 4">
            <a:extLst>
              <a:ext uri="{FF2B5EF4-FFF2-40B4-BE49-F238E27FC236}">
                <a16:creationId xmlns:a16="http://schemas.microsoft.com/office/drawing/2014/main" id="{3E1B9070-5016-AB4C-FA91-04A3618CA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619" y="2125293"/>
            <a:ext cx="3384376" cy="345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142C7F8C-040C-70E5-90B0-AD854BFF2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5346" y="1370833"/>
            <a:ext cx="6888273" cy="4968552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l-PL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Systemy selektywnego zbierania odpadów komunalnych uwzględniające rozwiązania dotyczące zapobiegania powstawaniu odpadów, w tym ponowne użycie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pl-PL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31.10.2023 r. - 29.12.2023 r.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pl-PL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Budżet – 100 mln zł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Złożono -  42 Wnioski o dofinansowanie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Kwota wnioskowanego wsparcia – 233,5 mln zł</a:t>
            </a:r>
          </a:p>
        </p:txBody>
      </p:sp>
    </p:spTree>
    <p:extLst>
      <p:ext uri="{BB962C8B-B14F-4D97-AF65-F5344CB8AC3E}">
        <p14:creationId xmlns:p14="http://schemas.microsoft.com/office/powerpoint/2010/main" val="212832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566" y="877810"/>
            <a:ext cx="3160268" cy="5804054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305345" y="1097367"/>
            <a:ext cx="3075671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9600" dirty="0" err="1"/>
              <a:t>FEnIKS</a:t>
            </a:r>
            <a:r>
              <a:rPr lang="pl-PL" sz="9600" dirty="0"/>
              <a:t> </a:t>
            </a:r>
            <a:br>
              <a:rPr lang="pl-PL" sz="9600" dirty="0"/>
            </a:br>
            <a:r>
              <a:rPr lang="pl-PL" sz="9600" dirty="0"/>
              <a:t>2021-2027</a:t>
            </a:r>
            <a:br>
              <a:rPr lang="pl-PL" sz="9600" dirty="0">
                <a:solidFill>
                  <a:schemeClr val="bg1"/>
                </a:solidFill>
              </a:rPr>
            </a:br>
            <a:br>
              <a:rPr lang="pl-PL" sz="9600" dirty="0">
                <a:solidFill>
                  <a:schemeClr val="bg1"/>
                </a:solidFill>
              </a:rPr>
            </a:br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305345" y="2048283"/>
            <a:ext cx="3330685" cy="3426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Systemy selektywnego zbierania odpadów komunalnych uwzględniające rozwiązania dotyczące zapobiegania powstawaniu odpadów, </a:t>
            </a:r>
            <a:b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 tym ponowne użycie</a:t>
            </a:r>
          </a:p>
        </p:txBody>
      </p:sp>
      <p:pic>
        <p:nvPicPr>
          <p:cNvPr id="12" name="Image 1" descr="Image">
            <a:extLst>
              <a:ext uri="{FF2B5EF4-FFF2-40B4-BE49-F238E27FC236}">
                <a16:creationId xmlns:a16="http://schemas.microsoft.com/office/drawing/2014/main" id="{9B1AC0F0-1886-8693-BF9C-5CE520545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293" y="8214131"/>
            <a:ext cx="1780575" cy="176768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283E280E-06BB-1177-E0E2-B52694E91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36030" y="877810"/>
            <a:ext cx="6888273" cy="4054155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6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6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Wspierane będą projekty dotyczące m.in. ponownego użycia, naprawy, wymiany rzeczy używanych, które będą prowadzić do wydłużenia cyklu życia produktu. Finansowane będą również projekty dotyczące zintegrowanego systemu selektywnego zbierania odpadów, w tym działania pozwalające na zapewnienie należytej jakości zebranych odpadów w miejscach ich powstawania, tj. „u źródła”.</a:t>
            </a:r>
          </a:p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6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Usprawnienie gminnych systemów selektywnego zbierania odpadów będzie dotyczyło zarówno stacjonarnych punktów selektywnego zbierania odpadów komunalnych, jak również innych metod poprawiających systemową jakość selektywnego zbierania odpadów. </a:t>
            </a:r>
          </a:p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endParaRPr lang="pl-PL" sz="1700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E3E24D67-A84A-2D11-4C9A-463C0F5C9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1131" y="4931965"/>
            <a:ext cx="6883174" cy="1749899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Zgodnie z przyjętą linią demarkacyjną finansowania projektów </a:t>
            </a:r>
            <a:br>
              <a:rPr lang="pl-PL" sz="1600" b="1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1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z poziomu krajowego i poziomu regionalnego do finansowania mogą zostać zgłoszone projekty dotyczące budowy, modernizacji lub rozbudowy PSZOK obsługującego powyżej 20 tys. mieszkańców lub inwestycje w tym zakresie o wartości kosztów kwalifikowanych powyżej 2 mln zł</a:t>
            </a:r>
          </a:p>
        </p:txBody>
      </p:sp>
    </p:spTree>
    <p:extLst>
      <p:ext uri="{BB962C8B-B14F-4D97-AF65-F5344CB8AC3E}">
        <p14:creationId xmlns:p14="http://schemas.microsoft.com/office/powerpoint/2010/main" val="1367337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60" y="848975"/>
            <a:ext cx="3160268" cy="6084375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9600" dirty="0" err="1"/>
              <a:t>FEnIKS</a:t>
            </a:r>
            <a:r>
              <a:rPr lang="pl-PL" sz="9600" dirty="0"/>
              <a:t> </a:t>
            </a:r>
            <a:br>
              <a:rPr lang="pl-PL" sz="9600" dirty="0"/>
            </a:br>
            <a:r>
              <a:rPr lang="pl-PL" sz="9600" dirty="0"/>
              <a:t>2021-2027</a:t>
            </a:r>
            <a:br>
              <a:rPr lang="pl-PL" sz="9600" dirty="0">
                <a:solidFill>
                  <a:schemeClr val="bg1"/>
                </a:solidFill>
              </a:rPr>
            </a:br>
            <a:br>
              <a:rPr lang="pl-PL" sz="9600" dirty="0">
                <a:solidFill>
                  <a:schemeClr val="bg1"/>
                </a:solidFill>
              </a:rPr>
            </a:br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26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Systemy selektywnego zbierania odpadów komunalnych uwzględniające rozwiązania dotyczące zapobiegania powstawaniu odpadów, </a:t>
            </a:r>
            <a:b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 tym ponowne użycie</a:t>
            </a:r>
          </a:p>
        </p:txBody>
      </p:sp>
      <p:graphicFrame>
        <p:nvGraphicFramePr>
          <p:cNvPr id="5" name="Tabela 1">
            <a:extLst>
              <a:ext uri="{FF2B5EF4-FFF2-40B4-BE49-F238E27FC236}">
                <a16:creationId xmlns:a16="http://schemas.microsoft.com/office/drawing/2014/main" id="{14BA973C-27C2-CD28-888E-61E717798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88867"/>
              </p:ext>
            </p:extLst>
          </p:nvPr>
        </p:nvGraphicFramePr>
        <p:xfrm>
          <a:off x="3381015" y="848976"/>
          <a:ext cx="6861435" cy="60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9816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3921619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395473">
                <a:tc gridSpan="2">
                  <a:txBody>
                    <a:bodyPr/>
                    <a:lstStyle/>
                    <a:p>
                      <a:pPr lvl="1" algn="ctr">
                        <a:lnSpc>
                          <a:spcPct val="150000"/>
                        </a:lnSpc>
                      </a:pPr>
                      <a:r>
                        <a:rPr lang="pl-PL" sz="1500" dirty="0">
                          <a:solidFill>
                            <a:schemeClr val="tx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WAŻNE INFORMACJE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1428620"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Beneficjenci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jednostki samorządu terytorialnego i ich związki,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podmioty świadczące usługi publiczne w ramach realizacji obowiązków własnych jednostek samorządu terytorialnego.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  <a:tr h="694466"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Sposób wyboru projektów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Konkurencyjny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083602"/>
                  </a:ext>
                </a:extLst>
              </a:tr>
              <a:tr h="694466"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Maksymalny poziom</a:t>
                      </a:r>
                      <a:r>
                        <a:rPr lang="pl-PL" sz="1500" b="1" baseline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dofinansowania</a:t>
                      </a:r>
                      <a:endParaRPr lang="pl-PL" sz="15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do</a:t>
                      </a:r>
                      <a:r>
                        <a:rPr lang="pl-PL" sz="1500" b="1" baseline="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85%</a:t>
                      </a:r>
                      <a:endParaRPr lang="pl-PL" sz="1500" b="1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0534227"/>
                  </a:ext>
                </a:extLst>
              </a:tr>
              <a:tr h="2591030">
                <a:tc>
                  <a:txBody>
                    <a:bodyPr/>
                    <a:lstStyle/>
                    <a:p>
                      <a:pPr algn="ctr"/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Kryteria obligatoryjne</a:t>
                      </a:r>
                    </a:p>
                    <a:p>
                      <a:pPr algn="ctr"/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(specyficzne)</a:t>
                      </a: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Gotowość techniczna projektu do realizacji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Wykonalność techniczna projektu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Uwzględnienie w projekcie działań w zakresie zapobiegania powstawaniu odpadów oraz informowania społeczeństwa o zasadach selektywnego zbierania odpadów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5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Zgodność z dokumentami strategicznymi z zakresu gospodarki odpadami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927983"/>
                  </a:ext>
                </a:extLst>
              </a:tr>
            </a:tbl>
          </a:graphicData>
        </a:graphic>
      </p:graphicFrame>
      <p:sp>
        <p:nvSpPr>
          <p:cNvPr id="11" name="Prostokąt 10">
            <a:extLst>
              <a:ext uri="{FF2B5EF4-FFF2-40B4-BE49-F238E27FC236}">
                <a16:creationId xmlns:a16="http://schemas.microsoft.com/office/drawing/2014/main" id="{283E280E-06BB-1177-E0E2-B52694E91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3839" y="6005106"/>
            <a:ext cx="2586110" cy="653949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7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 kryteria horyzontalne</a:t>
            </a:r>
          </a:p>
        </p:txBody>
      </p:sp>
    </p:spTree>
    <p:extLst>
      <p:ext uri="{BB962C8B-B14F-4D97-AF65-F5344CB8AC3E}">
        <p14:creationId xmlns:p14="http://schemas.microsoft.com/office/powerpoint/2010/main" val="100336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60" y="242819"/>
            <a:ext cx="3160268" cy="6616423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9" name="Tytuł slajdu 7">
            <a:extLst>
              <a:ext uri="{FF2B5EF4-FFF2-40B4-BE49-F238E27FC236}">
                <a16:creationId xmlns:a16="http://schemas.microsoft.com/office/drawing/2014/main" id="{AB4F2A2F-6F35-91D8-F3DE-7D163BD24293}"/>
              </a:ext>
            </a:extLst>
          </p:cNvPr>
          <p:cNvSpPr txBox="1">
            <a:spLocks/>
          </p:cNvSpPr>
          <p:nvPr/>
        </p:nvSpPr>
        <p:spPr bwMode="auto">
          <a:xfrm>
            <a:off x="220747" y="1097367"/>
            <a:ext cx="3160269" cy="55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9600" dirty="0" err="1"/>
              <a:t>FEnIKS</a:t>
            </a:r>
            <a:r>
              <a:rPr lang="pl-PL" sz="9600" dirty="0"/>
              <a:t> </a:t>
            </a:r>
            <a:br>
              <a:rPr lang="pl-PL" sz="9600" dirty="0"/>
            </a:br>
            <a:r>
              <a:rPr lang="pl-PL" sz="9600" dirty="0"/>
              <a:t>2021-2027</a:t>
            </a:r>
            <a:br>
              <a:rPr lang="pl-PL" sz="9600" dirty="0">
                <a:solidFill>
                  <a:schemeClr val="bg1"/>
                </a:solidFill>
              </a:rPr>
            </a:br>
            <a:br>
              <a:rPr lang="pl-PL" sz="9600" dirty="0">
                <a:solidFill>
                  <a:schemeClr val="bg1"/>
                </a:solidFill>
              </a:rPr>
            </a:br>
            <a:endParaRPr lang="pl-PL" sz="9600" dirty="0">
              <a:solidFill>
                <a:schemeClr val="bg1"/>
              </a:solidFill>
            </a:endParaRPr>
          </a:p>
        </p:txBody>
      </p:sp>
      <p:sp>
        <p:nvSpPr>
          <p:cNvPr id="10" name="TextBox 21"/>
          <p:cNvSpPr txBox="1"/>
          <p:nvPr/>
        </p:nvSpPr>
        <p:spPr>
          <a:xfrm>
            <a:off x="220747" y="2048283"/>
            <a:ext cx="3415284" cy="3426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defRPr sz="2500">
                <a:solidFill>
                  <a:srgbClr val="FFFFFF"/>
                </a:solidFill>
                <a:latin typeface="+mn-lt"/>
                <a:ea typeface="+mn-ea"/>
                <a:cs typeface="+mn-cs"/>
                <a:sym typeface="Source Sans Pro Semibold"/>
              </a:defRPr>
            </a:lvl1pPr>
          </a:lstStyle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Systemy selektywnego zbierania odpadów komunalnych uwzględniające rozwiązania dotyczące zapobiegania powstawaniu odpadów, </a:t>
            </a:r>
            <a:b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20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 tym ponowne użycie</a:t>
            </a:r>
          </a:p>
        </p:txBody>
      </p:sp>
      <p:pic>
        <p:nvPicPr>
          <p:cNvPr id="12" name="Image 1" descr="Image">
            <a:extLst>
              <a:ext uri="{FF2B5EF4-FFF2-40B4-BE49-F238E27FC236}">
                <a16:creationId xmlns:a16="http://schemas.microsoft.com/office/drawing/2014/main" id="{9B1AC0F0-1886-8693-BF9C-5CE520545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293" y="8214131"/>
            <a:ext cx="1780575" cy="1767682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6" name="Tabela 1">
            <a:extLst>
              <a:ext uri="{FF2B5EF4-FFF2-40B4-BE49-F238E27FC236}">
                <a16:creationId xmlns:a16="http://schemas.microsoft.com/office/drawing/2014/main" id="{B09A21DF-1EBB-DCDC-11B3-59EE54295B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495722"/>
              </p:ext>
            </p:extLst>
          </p:nvPr>
        </p:nvGraphicFramePr>
        <p:xfrm>
          <a:off x="3381015" y="242819"/>
          <a:ext cx="6283685" cy="6616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060">
                  <a:extLst>
                    <a:ext uri="{9D8B030D-6E8A-4147-A177-3AD203B41FA5}">
                      <a16:colId xmlns:a16="http://schemas.microsoft.com/office/drawing/2014/main" val="1725255450"/>
                    </a:ext>
                  </a:extLst>
                </a:gridCol>
                <a:gridCol w="5961625">
                  <a:extLst>
                    <a:ext uri="{9D8B030D-6E8A-4147-A177-3AD203B41FA5}">
                      <a16:colId xmlns:a16="http://schemas.microsoft.com/office/drawing/2014/main" val="1200751302"/>
                    </a:ext>
                  </a:extLst>
                </a:gridCol>
              </a:tblGrid>
              <a:tr h="550903">
                <a:tc gridSpan="2"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Kryteria rankingujące (specyficzne)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67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16149220"/>
                  </a:ext>
                </a:extLst>
              </a:tr>
              <a:tr h="5859309">
                <a:tc>
                  <a:txBody>
                    <a:bodyPr/>
                    <a:lstStyle/>
                    <a:p>
                      <a:pPr algn="l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l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algn="ctr"/>
                      <a:endParaRPr lang="pl-PL" sz="17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Liczba rodzajów (kodów) odpadów komunalnych objętych selektywnym zbieraniem w punktach selektywnego zbierania odpadów komunalnych (PSZOK)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Liczba rodzajów (kodów) odpadów niebezpiecznych wyselekcjonowanych ze strumienia odpadów komunalnych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Dostępność PSZOK osiągnięta po zakończeniu realizacji projektu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Działania służące zapobieganiu powstawania odpadów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Dodatkowe funkcje spełniane przez PSZOK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Zastosowanie innych niż w ramach PSZOK metod selektywnego zbierania odpadów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Gotowość do realizacji inwestycji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Posiadanie wdrożonego Systemu </a:t>
                      </a:r>
                      <a:r>
                        <a:rPr lang="pl-PL" sz="1600" b="1" dirty="0" err="1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Ekozarządzania</a:t>
                      </a: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i Audytu EMAS</a:t>
                      </a:r>
                    </a:p>
                    <a:p>
                      <a:pPr marL="285750" indent="-285750" algn="l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pl-PL" sz="1600" b="1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Zmniejszenie bariery dostępności dla osób z niepełnosprawnościami oraz osób z innych grup społecznych o specyficznych potrzebach w zakresie dostępu do infrastruktury selektywnego zbierania odpadów</a:t>
                      </a:r>
                    </a:p>
                  </a:txBody>
                  <a:tcPr>
                    <a:lnL w="28575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32350"/>
                  </a:ext>
                </a:extLst>
              </a:tr>
            </a:tbl>
          </a:graphicData>
        </a:graphic>
      </p:graphicFrame>
      <p:sp>
        <p:nvSpPr>
          <p:cNvPr id="11" name="Prostokąt 10">
            <a:extLst>
              <a:ext uri="{FF2B5EF4-FFF2-40B4-BE49-F238E27FC236}">
                <a16:creationId xmlns:a16="http://schemas.microsoft.com/office/drawing/2014/main" id="{283E280E-06BB-1177-E0E2-B52694E91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3839" y="6005106"/>
            <a:ext cx="2586110" cy="653949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Bef>
                <a:spcPts val="1000"/>
              </a:spcBef>
              <a:defRPr sz="2500">
                <a:latin typeface="+mn-lt"/>
                <a:ea typeface="+mn-ea"/>
                <a:cs typeface="+mn-cs"/>
                <a:sym typeface="Source Sans Pro Semibold"/>
              </a:defRPr>
            </a:pPr>
            <a:r>
              <a:rPr lang="pl-PL" sz="17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+ kryteria horyzontalne</a:t>
            </a:r>
          </a:p>
        </p:txBody>
      </p:sp>
    </p:spTree>
    <p:extLst>
      <p:ext uri="{BB962C8B-B14F-4D97-AF65-F5344CB8AC3E}">
        <p14:creationId xmlns:p14="http://schemas.microsoft.com/office/powerpoint/2010/main" val="3568596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864" y="405001"/>
            <a:ext cx="5571336" cy="569924"/>
          </a:xfrm>
        </p:spPr>
        <p:txBody>
          <a:bodyPr/>
          <a:lstStyle/>
          <a:p>
            <a:pPr algn="ctr"/>
            <a:r>
              <a:rPr lang="pl-PL" sz="2400" dirty="0"/>
              <a:t>Nabór FENX.01.04-IW.01-002/23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4303216" y="1370833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 eaLnBrk="1" hangingPunct="1">
              <a:buFont typeface="+mj-lt"/>
              <a:buAutoNum type="arabicPeriod"/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42C7F8C-040C-70E5-90B0-AD854BFF2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5346" y="1370833"/>
            <a:ext cx="6888273" cy="4968552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l-PL" sz="2000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Instalacje do przetwarzania odpadów komunalnych zgodnie z hierarchią sposobów postępowania z odpadami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pl-PL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29.12.2023 r. - 29.02.2024 r.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300 mln zł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pl-PL" sz="1400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4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Wnioski o dofinansowanie należy składać jedynie w formie elektronicznej, przy użyciu aplikacji WOD2021 dostępnej pod adresem: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pl-PL" u="sng" dirty="0">
                <a:hlinkClick r:id="rId4"/>
              </a:rPr>
              <a:t>https://wod.cst2021.gov.pl</a:t>
            </a:r>
            <a:endParaRPr lang="pl-PL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3619" y="2372545"/>
            <a:ext cx="3408871" cy="291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00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0</TotalTime>
  <Words>3735</Words>
  <Application>Microsoft Office PowerPoint</Application>
  <PresentationFormat>Niestandardowy</PresentationFormat>
  <Paragraphs>484</Paragraphs>
  <Slides>32</Slides>
  <Notes>32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7" baseType="lpstr">
      <vt:lpstr>Arial</vt:lpstr>
      <vt:lpstr>Calibri</vt:lpstr>
      <vt:lpstr>Open Sans</vt:lpstr>
      <vt:lpstr>Open Sans Light</vt:lpstr>
      <vt:lpstr>Motyw pakietu Office</vt:lpstr>
      <vt:lpstr>Slajd tytułowy</vt:lpstr>
      <vt:lpstr>Najważniejsze informacje</vt:lpstr>
      <vt:lpstr>Budżet działania FENX.01.04</vt:lpstr>
      <vt:lpstr>Nabory w ramach działania FENX.01.04</vt:lpstr>
      <vt:lpstr>Nabór FENX.01.04-IW.01-001/23 </vt:lpstr>
      <vt:lpstr>Najważniejsze informacje</vt:lpstr>
      <vt:lpstr>Najważniejsze informacje</vt:lpstr>
      <vt:lpstr>Najważniejsze informacje</vt:lpstr>
      <vt:lpstr>Nabór FENX.01.04-IW.01-002/23 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Dziękuję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Wzór prezentacji FEnIKS</dc:title>
  <dc:creator/>
  <cp:lastModifiedBy/>
  <cp:revision>1</cp:revision>
  <dcterms:created xsi:type="dcterms:W3CDTF">2023-09-15T11:09:44Z</dcterms:created>
  <dcterms:modified xsi:type="dcterms:W3CDTF">2024-01-25T07:35:44Z</dcterms:modified>
</cp:coreProperties>
</file>