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57" r:id="rId5"/>
    <p:sldId id="907" r:id="rId6"/>
    <p:sldId id="919" r:id="rId7"/>
    <p:sldId id="920" r:id="rId8"/>
    <p:sldId id="916" r:id="rId9"/>
    <p:sldId id="921" r:id="rId10"/>
    <p:sldId id="923" r:id="rId11"/>
    <p:sldId id="924" r:id="rId12"/>
    <p:sldId id="925" r:id="rId13"/>
    <p:sldId id="930" r:id="rId14"/>
    <p:sldId id="931" r:id="rId15"/>
    <p:sldId id="926" r:id="rId16"/>
    <p:sldId id="927" r:id="rId17"/>
    <p:sldId id="929" r:id="rId18"/>
    <p:sldId id="935" r:id="rId19"/>
    <p:sldId id="91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Delgado Martin" initials="AM" lastIdx="8" clrIdx="0">
    <p:extLst>
      <p:ext uri="{19B8F6BF-5375-455C-9EA6-DF929625EA0E}">
        <p15:presenceInfo xmlns:p15="http://schemas.microsoft.com/office/powerpoint/2012/main" userId="S::adelgado@worldbank.org::0d2c2db3-a865-4d3d-82a4-39cdd1d19b29" providerId="AD"/>
      </p:ext>
    </p:extLst>
  </p:cmAuthor>
  <p:cmAuthor id="2" name="Carlo Alberto Amadei" initials="CAA" lastIdx="1" clrIdx="1">
    <p:extLst>
      <p:ext uri="{19B8F6BF-5375-455C-9EA6-DF929625EA0E}">
        <p15:presenceInfo xmlns:p15="http://schemas.microsoft.com/office/powerpoint/2012/main" userId="S::camadei@worldbank.org::e2ebdef0-571f-4d2d-ab8f-163fbe85493d" providerId="AD"/>
      </p:ext>
    </p:extLst>
  </p:cmAuthor>
  <p:cmAuthor id="3" name="Diego Juan Rodriguez" initials="DR" lastIdx="5" clrIdx="2">
    <p:extLst>
      <p:ext uri="{19B8F6BF-5375-455C-9EA6-DF929625EA0E}">
        <p15:presenceInfo xmlns:p15="http://schemas.microsoft.com/office/powerpoint/2012/main" userId="S::drodriguez1@worldbank.org::e8a10a9c-9116-45fc-89c3-f30e3678d461" providerId="AD"/>
      </p:ext>
    </p:extLst>
  </p:cmAuthor>
  <p:cmAuthor id="4" name="Mouhamed Fadel Ndaw" initials="MFN" lastIdx="3" clrIdx="3">
    <p:extLst>
      <p:ext uri="{19B8F6BF-5375-455C-9EA6-DF929625EA0E}">
        <p15:presenceInfo xmlns:p15="http://schemas.microsoft.com/office/powerpoint/2012/main" userId="S::mndaw2@worldbank.org::d626d87e-6b64-4979-a129-8d3d1abd00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CDDD"/>
    <a:srgbClr val="DFEEEF"/>
    <a:srgbClr val="F4F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2865" autoAdjust="0"/>
  </p:normalViewPr>
  <p:slideViewPr>
    <p:cSldViewPr snapToGrid="0">
      <p:cViewPr varScale="1">
        <p:scale>
          <a:sx n="94" d="100"/>
          <a:sy n="94" d="100"/>
        </p:scale>
        <p:origin x="1194" y="90"/>
      </p:cViewPr>
      <p:guideLst/>
    </p:cSldViewPr>
  </p:slideViewPr>
  <p:notesTextViewPr>
    <p:cViewPr>
      <p:scale>
        <a:sx n="1" d="1"/>
        <a:sy n="1" d="1"/>
      </p:scale>
      <p:origin x="0" y="0"/>
    </p:cViewPr>
  </p:notesTextViewPr>
  <p:sorterViewPr>
    <p:cViewPr>
      <p:scale>
        <a:sx n="100" d="100"/>
        <a:sy n="100" d="100"/>
      </p:scale>
      <p:origin x="0" y="-15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C0C2A7-827D-43C3-B8AE-92BC6B2CB6EB}"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5A3DB-1A9A-4877-B764-095FC32FDF69}" type="slidenum">
              <a:rPr lang="en-US" smtClean="0"/>
              <a:t>‹#›</a:t>
            </a:fld>
            <a:endParaRPr lang="en-US"/>
          </a:p>
        </p:txBody>
      </p:sp>
    </p:spTree>
    <p:extLst>
      <p:ext uri="{BB962C8B-B14F-4D97-AF65-F5344CB8AC3E}">
        <p14:creationId xmlns:p14="http://schemas.microsoft.com/office/powerpoint/2010/main" val="274460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45A3DB-1A9A-4877-B764-095FC32FDF69}" type="slidenum">
              <a:rPr lang="en-US" smtClean="0"/>
              <a:t>1</a:t>
            </a:fld>
            <a:endParaRPr lang="en-US"/>
          </a:p>
        </p:txBody>
      </p:sp>
    </p:spTree>
    <p:extLst>
      <p:ext uri="{BB962C8B-B14F-4D97-AF65-F5344CB8AC3E}">
        <p14:creationId xmlns:p14="http://schemas.microsoft.com/office/powerpoint/2010/main" val="3785382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B745A3DB-1A9A-4877-B764-095FC32FDF69}" type="slidenum">
              <a:rPr lang="en-US" smtClean="0"/>
              <a:t>16</a:t>
            </a:fld>
            <a:endParaRPr lang="en-US"/>
          </a:p>
        </p:txBody>
      </p:sp>
    </p:spTree>
    <p:extLst>
      <p:ext uri="{BB962C8B-B14F-4D97-AF65-F5344CB8AC3E}">
        <p14:creationId xmlns:p14="http://schemas.microsoft.com/office/powerpoint/2010/main" val="3570546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need to talk that we are trying to mimic the natural water cycle</a:t>
            </a:r>
          </a:p>
        </p:txBody>
      </p:sp>
      <p:sp>
        <p:nvSpPr>
          <p:cNvPr id="4" name="Slide Number Placeholder 3"/>
          <p:cNvSpPr>
            <a:spLocks noGrp="1"/>
          </p:cNvSpPr>
          <p:nvPr>
            <p:ph type="sldNum" sz="quarter" idx="5"/>
          </p:nvPr>
        </p:nvSpPr>
        <p:spPr/>
        <p:txBody>
          <a:bodyPr/>
          <a:lstStyle/>
          <a:p>
            <a:fld id="{B745A3DB-1A9A-4877-B764-095FC32FDF69}" type="slidenum">
              <a:rPr lang="en-US" smtClean="0"/>
              <a:t>3</a:t>
            </a:fld>
            <a:endParaRPr lang="en-US"/>
          </a:p>
        </p:txBody>
      </p:sp>
    </p:spTree>
    <p:extLst>
      <p:ext uri="{BB962C8B-B14F-4D97-AF65-F5344CB8AC3E}">
        <p14:creationId xmlns:p14="http://schemas.microsoft.com/office/powerpoint/2010/main" val="415699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need to talk that we are trying to mimic the natural water cycle</a:t>
            </a:r>
          </a:p>
          <a:p>
            <a:endParaRPr lang="en-US" dirty="0"/>
          </a:p>
          <a:p>
            <a:pPr fontAlgn="base"/>
            <a:r>
              <a:rPr lang="en-US" sz="1200" b="1" kern="1200" dirty="0">
                <a:solidFill>
                  <a:schemeClr val="tx1"/>
                </a:solidFill>
                <a:effectLst/>
                <a:latin typeface="+mn-lt"/>
                <a:ea typeface="+mn-ea"/>
                <a:cs typeface="+mn-cs"/>
              </a:rPr>
              <a:t>Circular Economy principles offer an opportunity to transform the urban water sector and deliver services in a more sustainable, inclusive, efficient, and resilient manner.</a:t>
            </a:r>
            <a:r>
              <a:rPr lang="en-US" sz="1200" kern="1200" dirty="0">
                <a:solidFill>
                  <a:schemeClr val="tx1"/>
                </a:solidFill>
                <a:effectLst/>
                <a:latin typeface="+mn-lt"/>
                <a:ea typeface="+mn-ea"/>
                <a:cs typeface="+mn-cs"/>
              </a:rPr>
              <a:t> </a:t>
            </a:r>
            <a:endParaRPr lang="en-NL"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The circular economy principles have emerged as a response to the current unsustainable linear model of “take, make, consume, and waste.” </a:t>
            </a:r>
            <a:endParaRPr lang="en-NL"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In a circular economy, we recognize and capture the full value of water - as a service, an input to processes, a source of energy and a carrier of nutrients and other materials. </a:t>
            </a:r>
            <a:endParaRPr lang="en-NL"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Water systems are designed to reduce pollution and water use, to capture and reuse resources such as wastewater, and to restore ecosystems as much as possible. </a:t>
            </a:r>
            <a:endParaRPr lang="en-NL"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endParaRPr lang="en-NL"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745A3DB-1A9A-4877-B764-095FC32FDF69}" type="slidenum">
              <a:rPr lang="en-US" smtClean="0"/>
              <a:t>4</a:t>
            </a:fld>
            <a:endParaRPr lang="en-US"/>
          </a:p>
        </p:txBody>
      </p:sp>
    </p:spTree>
    <p:extLst>
      <p:ext uri="{BB962C8B-B14F-4D97-AF65-F5344CB8AC3E}">
        <p14:creationId xmlns:p14="http://schemas.microsoft.com/office/powerpoint/2010/main" val="32020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increase the portfolio of water resources available, including sources with different risk and cost profiles, and sources that have low vulnerability to shocks and stresses, such as the reuse of wastewater. </a:t>
            </a:r>
            <a:endParaRPr lang="en-NL" dirty="0"/>
          </a:p>
        </p:txBody>
      </p:sp>
      <p:sp>
        <p:nvSpPr>
          <p:cNvPr id="4" name="Slide Number Placeholder 3"/>
          <p:cNvSpPr>
            <a:spLocks noGrp="1"/>
          </p:cNvSpPr>
          <p:nvPr>
            <p:ph type="sldNum" sz="quarter" idx="5"/>
          </p:nvPr>
        </p:nvSpPr>
        <p:spPr/>
        <p:txBody>
          <a:bodyPr/>
          <a:lstStyle/>
          <a:p>
            <a:fld id="{B745A3DB-1A9A-4877-B764-095FC32FDF69}" type="slidenum">
              <a:rPr lang="en-US" smtClean="0"/>
              <a:t>7</a:t>
            </a:fld>
            <a:endParaRPr lang="en-US"/>
          </a:p>
        </p:txBody>
      </p:sp>
    </p:spTree>
    <p:extLst>
      <p:ext uri="{BB962C8B-B14F-4D97-AF65-F5344CB8AC3E}">
        <p14:creationId xmlns:p14="http://schemas.microsoft.com/office/powerpoint/2010/main" val="4067743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Audits to I</a:t>
            </a:r>
            <a:r>
              <a:rPr lang="en-NL" dirty="0"/>
              <a:t>dentify bottlenecks in processes</a:t>
            </a:r>
          </a:p>
        </p:txBody>
      </p:sp>
      <p:sp>
        <p:nvSpPr>
          <p:cNvPr id="4" name="Slide Number Placeholder 3"/>
          <p:cNvSpPr>
            <a:spLocks noGrp="1"/>
          </p:cNvSpPr>
          <p:nvPr>
            <p:ph type="sldNum" sz="quarter" idx="5"/>
          </p:nvPr>
        </p:nvSpPr>
        <p:spPr/>
        <p:txBody>
          <a:bodyPr/>
          <a:lstStyle/>
          <a:p>
            <a:fld id="{B745A3DB-1A9A-4877-B764-095FC32FDF69}" type="slidenum">
              <a:rPr lang="en-US" smtClean="0"/>
              <a:t>8</a:t>
            </a:fld>
            <a:endParaRPr lang="en-US"/>
          </a:p>
        </p:txBody>
      </p:sp>
    </p:spTree>
    <p:extLst>
      <p:ext uri="{BB962C8B-B14F-4D97-AF65-F5344CB8AC3E}">
        <p14:creationId xmlns:p14="http://schemas.microsoft.com/office/powerpoint/2010/main" val="2051332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B745A3DB-1A9A-4877-B764-095FC32FDF69}" type="slidenum">
              <a:rPr lang="en-US" smtClean="0"/>
              <a:t>12</a:t>
            </a:fld>
            <a:endParaRPr lang="en-US"/>
          </a:p>
        </p:txBody>
      </p:sp>
    </p:spTree>
    <p:extLst>
      <p:ext uri="{BB962C8B-B14F-4D97-AF65-F5344CB8AC3E}">
        <p14:creationId xmlns:p14="http://schemas.microsoft.com/office/powerpoint/2010/main" val="1532630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B745A3DB-1A9A-4877-B764-095FC32FDF69}" type="slidenum">
              <a:rPr lang="en-US" smtClean="0"/>
              <a:t>13</a:t>
            </a:fld>
            <a:endParaRPr lang="en-US"/>
          </a:p>
        </p:txBody>
      </p:sp>
    </p:spTree>
    <p:extLst>
      <p:ext uri="{BB962C8B-B14F-4D97-AF65-F5344CB8AC3E}">
        <p14:creationId xmlns:p14="http://schemas.microsoft.com/office/powerpoint/2010/main" val="820645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B745A3DB-1A9A-4877-B764-095FC32FDF69}" type="slidenum">
              <a:rPr lang="en-US" smtClean="0"/>
              <a:t>14</a:t>
            </a:fld>
            <a:endParaRPr lang="en-US"/>
          </a:p>
        </p:txBody>
      </p:sp>
    </p:spTree>
    <p:extLst>
      <p:ext uri="{BB962C8B-B14F-4D97-AF65-F5344CB8AC3E}">
        <p14:creationId xmlns:p14="http://schemas.microsoft.com/office/powerpoint/2010/main" val="1457931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investments to improve resource efficiency were recovered in less than two years due to operational savings (see the case of Monclova, Mexico, </a:t>
            </a:r>
            <a:r>
              <a:rPr lang="en-GB" sz="1200" u="sng" kern="1200" dirty="0">
                <a:solidFill>
                  <a:schemeClr val="tx1"/>
                </a:solidFill>
                <a:effectLst/>
                <a:latin typeface="+mn-lt"/>
                <a:ea typeface="+mn-ea"/>
                <a:cs typeface="+mn-cs"/>
              </a:rPr>
              <a:t>box 3.5</a:t>
            </a:r>
            <a:r>
              <a:rPr lang="en-GB" sz="1200" kern="1200" dirty="0">
                <a:solidFill>
                  <a:schemeClr val="tx1"/>
                </a:solidFill>
                <a:effectLst/>
                <a:latin typeface="+mn-lt"/>
                <a:ea typeface="+mn-ea"/>
                <a:cs typeface="+mn-cs"/>
              </a:rPr>
              <a:t>) or where resources were recovered and sold, creating a revenue stream for the utility (see the cases of Chennai, described in </a:t>
            </a:r>
            <a:r>
              <a:rPr lang="en-GB" sz="1200" u="sng" kern="1200" dirty="0">
                <a:solidFill>
                  <a:schemeClr val="tx1"/>
                </a:solidFill>
                <a:effectLst/>
                <a:latin typeface="+mn-lt"/>
                <a:ea typeface="+mn-ea"/>
                <a:cs typeface="+mn-cs"/>
              </a:rPr>
              <a:t>box 3.1</a:t>
            </a:r>
            <a:r>
              <a:rPr lang="en-GB" sz="1200" kern="1200" dirty="0">
                <a:solidFill>
                  <a:schemeClr val="tx1"/>
                </a:solidFill>
                <a:effectLst/>
                <a:latin typeface="+mn-lt"/>
                <a:ea typeface="+mn-ea"/>
                <a:cs typeface="+mn-cs"/>
              </a:rPr>
              <a:t>, and San Luis Potosi, in </a:t>
            </a:r>
            <a:r>
              <a:rPr lang="en-GB" sz="1200" u="sng" kern="1200" dirty="0">
                <a:solidFill>
                  <a:schemeClr val="tx1"/>
                </a:solidFill>
                <a:effectLst/>
                <a:latin typeface="+mn-lt"/>
                <a:ea typeface="+mn-ea"/>
                <a:cs typeface="+mn-cs"/>
              </a:rPr>
              <a:t>box 3.8</a:t>
            </a:r>
            <a:r>
              <a:rPr lang="en-GB" sz="1200" kern="1200" dirty="0">
                <a:solidFill>
                  <a:schemeClr val="tx1"/>
                </a:solidFill>
                <a:effectLst/>
                <a:latin typeface="+mn-lt"/>
                <a:ea typeface="+mn-ea"/>
                <a:cs typeface="+mn-cs"/>
              </a:rPr>
              <a:t>). Circular economy could therefore also reduce the financial risk of infrastructure projects, improve the rate of return, and create a more attractive environment for the private sector. </a:t>
            </a:r>
          </a:p>
          <a:p>
            <a:endParaRPr lang="en-NL" dirty="0"/>
          </a:p>
        </p:txBody>
      </p:sp>
      <p:sp>
        <p:nvSpPr>
          <p:cNvPr id="4" name="Slide Number Placeholder 3"/>
          <p:cNvSpPr>
            <a:spLocks noGrp="1"/>
          </p:cNvSpPr>
          <p:nvPr>
            <p:ph type="sldNum" sz="quarter" idx="5"/>
          </p:nvPr>
        </p:nvSpPr>
        <p:spPr/>
        <p:txBody>
          <a:bodyPr/>
          <a:lstStyle/>
          <a:p>
            <a:fld id="{B745A3DB-1A9A-4877-B764-095FC32FDF69}" type="slidenum">
              <a:rPr lang="en-US" smtClean="0"/>
              <a:t>15</a:t>
            </a:fld>
            <a:endParaRPr lang="en-US"/>
          </a:p>
        </p:txBody>
      </p:sp>
    </p:spTree>
    <p:extLst>
      <p:ext uri="{BB962C8B-B14F-4D97-AF65-F5344CB8AC3E}">
        <p14:creationId xmlns:p14="http://schemas.microsoft.com/office/powerpoint/2010/main" val="4006188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6A6F1-9BB2-4F20-BEC8-4DABDA1655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699844-5323-4E20-B1B5-972D339CBA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9AF1B5-BF7B-47D6-8F35-CB865DDAA8C0}"/>
              </a:ext>
            </a:extLst>
          </p:cNvPr>
          <p:cNvSpPr>
            <a:spLocks noGrp="1"/>
          </p:cNvSpPr>
          <p:nvPr>
            <p:ph type="dt" sz="half" idx="10"/>
          </p:nvPr>
        </p:nvSpPr>
        <p:spPr/>
        <p:txBody>
          <a:bodyPr/>
          <a:lstStyle/>
          <a:p>
            <a:fld id="{1A962B6E-62E7-44CA-B271-75AE54538AFD}" type="datetimeFigureOut">
              <a:rPr lang="en-US" smtClean="0"/>
              <a:t>11/8/2023</a:t>
            </a:fld>
            <a:endParaRPr lang="en-US"/>
          </a:p>
        </p:txBody>
      </p:sp>
      <p:sp>
        <p:nvSpPr>
          <p:cNvPr id="5" name="Footer Placeholder 4">
            <a:extLst>
              <a:ext uri="{FF2B5EF4-FFF2-40B4-BE49-F238E27FC236}">
                <a16:creationId xmlns:a16="http://schemas.microsoft.com/office/drawing/2014/main" id="{B79C5502-60AE-4534-A815-2C60537D1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AAB765-F58A-4368-B181-587A2DBB4996}"/>
              </a:ext>
            </a:extLst>
          </p:cNvPr>
          <p:cNvSpPr>
            <a:spLocks noGrp="1"/>
          </p:cNvSpPr>
          <p:nvPr>
            <p:ph type="sldNum" sz="quarter" idx="12"/>
          </p:nvPr>
        </p:nvSpPr>
        <p:spPr/>
        <p:txBody>
          <a:bodyPr/>
          <a:lstStyle/>
          <a:p>
            <a:fld id="{63CCD06A-91FE-429A-A64A-7B7974AA5A73}" type="slidenum">
              <a:rPr lang="en-US" smtClean="0"/>
              <a:t>‹#›</a:t>
            </a:fld>
            <a:endParaRPr lang="en-US"/>
          </a:p>
        </p:txBody>
      </p:sp>
    </p:spTree>
    <p:extLst>
      <p:ext uri="{BB962C8B-B14F-4D97-AF65-F5344CB8AC3E}">
        <p14:creationId xmlns:p14="http://schemas.microsoft.com/office/powerpoint/2010/main" val="2815349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DBBC-3DBA-4BF0-88DD-85244F6CF7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893AC5-23BD-4EE8-999D-B062ABEC44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44FB4-CF81-4D1B-A249-98B5CA9CD06A}"/>
              </a:ext>
            </a:extLst>
          </p:cNvPr>
          <p:cNvSpPr>
            <a:spLocks noGrp="1"/>
          </p:cNvSpPr>
          <p:nvPr>
            <p:ph type="dt" sz="half" idx="10"/>
          </p:nvPr>
        </p:nvSpPr>
        <p:spPr/>
        <p:txBody>
          <a:bodyPr/>
          <a:lstStyle/>
          <a:p>
            <a:fld id="{1A962B6E-62E7-44CA-B271-75AE54538AFD}" type="datetimeFigureOut">
              <a:rPr lang="en-US" smtClean="0"/>
              <a:t>11/8/2023</a:t>
            </a:fld>
            <a:endParaRPr lang="en-US"/>
          </a:p>
        </p:txBody>
      </p:sp>
      <p:sp>
        <p:nvSpPr>
          <p:cNvPr id="5" name="Footer Placeholder 4">
            <a:extLst>
              <a:ext uri="{FF2B5EF4-FFF2-40B4-BE49-F238E27FC236}">
                <a16:creationId xmlns:a16="http://schemas.microsoft.com/office/drawing/2014/main" id="{825A7FE2-0CD4-428F-B9E0-A14A59280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E5DAD-1EEC-46DF-A888-A992B9BE48E5}"/>
              </a:ext>
            </a:extLst>
          </p:cNvPr>
          <p:cNvSpPr>
            <a:spLocks noGrp="1"/>
          </p:cNvSpPr>
          <p:nvPr>
            <p:ph type="sldNum" sz="quarter" idx="12"/>
          </p:nvPr>
        </p:nvSpPr>
        <p:spPr/>
        <p:txBody>
          <a:bodyPr/>
          <a:lstStyle/>
          <a:p>
            <a:fld id="{63CCD06A-91FE-429A-A64A-7B7974AA5A73}" type="slidenum">
              <a:rPr lang="en-US" smtClean="0"/>
              <a:t>‹#›</a:t>
            </a:fld>
            <a:endParaRPr lang="en-US"/>
          </a:p>
        </p:txBody>
      </p:sp>
    </p:spTree>
    <p:extLst>
      <p:ext uri="{BB962C8B-B14F-4D97-AF65-F5344CB8AC3E}">
        <p14:creationId xmlns:p14="http://schemas.microsoft.com/office/powerpoint/2010/main" val="60155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089C06-3D70-4EA4-ACAF-F24C4C1354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75CA04-CD4B-43AE-AEDF-FEEF2E4FE0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32E20-A8C7-4A6A-9387-132C4CA25FAE}"/>
              </a:ext>
            </a:extLst>
          </p:cNvPr>
          <p:cNvSpPr>
            <a:spLocks noGrp="1"/>
          </p:cNvSpPr>
          <p:nvPr>
            <p:ph type="dt" sz="half" idx="10"/>
          </p:nvPr>
        </p:nvSpPr>
        <p:spPr/>
        <p:txBody>
          <a:bodyPr/>
          <a:lstStyle/>
          <a:p>
            <a:fld id="{1A962B6E-62E7-44CA-B271-75AE54538AFD}" type="datetimeFigureOut">
              <a:rPr lang="en-US" smtClean="0"/>
              <a:t>11/8/2023</a:t>
            </a:fld>
            <a:endParaRPr lang="en-US"/>
          </a:p>
        </p:txBody>
      </p:sp>
      <p:sp>
        <p:nvSpPr>
          <p:cNvPr id="5" name="Footer Placeholder 4">
            <a:extLst>
              <a:ext uri="{FF2B5EF4-FFF2-40B4-BE49-F238E27FC236}">
                <a16:creationId xmlns:a16="http://schemas.microsoft.com/office/drawing/2014/main" id="{5EE0EF54-56D8-40FB-B4ED-538264E7F4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9B634-754B-4DB8-9BE9-0F64F8E5E9A2}"/>
              </a:ext>
            </a:extLst>
          </p:cNvPr>
          <p:cNvSpPr>
            <a:spLocks noGrp="1"/>
          </p:cNvSpPr>
          <p:nvPr>
            <p:ph type="sldNum" sz="quarter" idx="12"/>
          </p:nvPr>
        </p:nvSpPr>
        <p:spPr/>
        <p:txBody>
          <a:bodyPr/>
          <a:lstStyle/>
          <a:p>
            <a:fld id="{63CCD06A-91FE-429A-A64A-7B7974AA5A73}" type="slidenum">
              <a:rPr lang="en-US" smtClean="0"/>
              <a:t>‹#›</a:t>
            </a:fld>
            <a:endParaRPr lang="en-US"/>
          </a:p>
        </p:txBody>
      </p:sp>
    </p:spTree>
    <p:extLst>
      <p:ext uri="{BB962C8B-B14F-4D97-AF65-F5344CB8AC3E}">
        <p14:creationId xmlns:p14="http://schemas.microsoft.com/office/powerpoint/2010/main" val="4086643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62C9-21BD-4374-B4DE-DCF3A8FBC5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0230F7-22C0-4527-AF52-98E8C15D6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947F8-6B55-4112-8B09-02395A8548DB}"/>
              </a:ext>
            </a:extLst>
          </p:cNvPr>
          <p:cNvSpPr>
            <a:spLocks noGrp="1"/>
          </p:cNvSpPr>
          <p:nvPr>
            <p:ph type="dt" sz="half" idx="10"/>
          </p:nvPr>
        </p:nvSpPr>
        <p:spPr/>
        <p:txBody>
          <a:bodyPr/>
          <a:lstStyle/>
          <a:p>
            <a:fld id="{1A962B6E-62E7-44CA-B271-75AE54538AFD}" type="datetimeFigureOut">
              <a:rPr lang="en-US" smtClean="0"/>
              <a:t>11/8/2023</a:t>
            </a:fld>
            <a:endParaRPr lang="en-US"/>
          </a:p>
        </p:txBody>
      </p:sp>
      <p:sp>
        <p:nvSpPr>
          <p:cNvPr id="5" name="Footer Placeholder 4">
            <a:extLst>
              <a:ext uri="{FF2B5EF4-FFF2-40B4-BE49-F238E27FC236}">
                <a16:creationId xmlns:a16="http://schemas.microsoft.com/office/drawing/2014/main" id="{C12E6574-D760-471E-81FD-DE55544F7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5E179-3D5B-426F-9B37-EACD1F4951DC}"/>
              </a:ext>
            </a:extLst>
          </p:cNvPr>
          <p:cNvSpPr>
            <a:spLocks noGrp="1"/>
          </p:cNvSpPr>
          <p:nvPr>
            <p:ph type="sldNum" sz="quarter" idx="12"/>
          </p:nvPr>
        </p:nvSpPr>
        <p:spPr/>
        <p:txBody>
          <a:bodyPr/>
          <a:lstStyle/>
          <a:p>
            <a:fld id="{63CCD06A-91FE-429A-A64A-7B7974AA5A73}" type="slidenum">
              <a:rPr lang="en-US" smtClean="0"/>
              <a:t>‹#›</a:t>
            </a:fld>
            <a:endParaRPr lang="en-US"/>
          </a:p>
        </p:txBody>
      </p:sp>
    </p:spTree>
    <p:extLst>
      <p:ext uri="{BB962C8B-B14F-4D97-AF65-F5344CB8AC3E}">
        <p14:creationId xmlns:p14="http://schemas.microsoft.com/office/powerpoint/2010/main" val="28887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9DD6B-6B8C-4599-9E87-045612E66A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51E6C3-FE54-4A4D-8E05-C52A1A06B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79C8A6-B00F-4CF1-A1BD-A43D564A520C}"/>
              </a:ext>
            </a:extLst>
          </p:cNvPr>
          <p:cNvSpPr>
            <a:spLocks noGrp="1"/>
          </p:cNvSpPr>
          <p:nvPr>
            <p:ph type="dt" sz="half" idx="10"/>
          </p:nvPr>
        </p:nvSpPr>
        <p:spPr/>
        <p:txBody>
          <a:bodyPr/>
          <a:lstStyle/>
          <a:p>
            <a:fld id="{1A962B6E-62E7-44CA-B271-75AE54538AFD}" type="datetimeFigureOut">
              <a:rPr lang="en-US" smtClean="0"/>
              <a:t>11/8/2023</a:t>
            </a:fld>
            <a:endParaRPr lang="en-US"/>
          </a:p>
        </p:txBody>
      </p:sp>
      <p:sp>
        <p:nvSpPr>
          <p:cNvPr id="5" name="Footer Placeholder 4">
            <a:extLst>
              <a:ext uri="{FF2B5EF4-FFF2-40B4-BE49-F238E27FC236}">
                <a16:creationId xmlns:a16="http://schemas.microsoft.com/office/drawing/2014/main" id="{CCFBF4F9-4EC6-4130-9304-3494BA3E6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D10EB-93DA-48A6-A32C-1C77E7B88C86}"/>
              </a:ext>
            </a:extLst>
          </p:cNvPr>
          <p:cNvSpPr>
            <a:spLocks noGrp="1"/>
          </p:cNvSpPr>
          <p:nvPr>
            <p:ph type="sldNum" sz="quarter" idx="12"/>
          </p:nvPr>
        </p:nvSpPr>
        <p:spPr/>
        <p:txBody>
          <a:bodyPr/>
          <a:lstStyle/>
          <a:p>
            <a:fld id="{63CCD06A-91FE-429A-A64A-7B7974AA5A73}" type="slidenum">
              <a:rPr lang="en-US" smtClean="0"/>
              <a:t>‹#›</a:t>
            </a:fld>
            <a:endParaRPr lang="en-US"/>
          </a:p>
        </p:txBody>
      </p:sp>
    </p:spTree>
    <p:extLst>
      <p:ext uri="{BB962C8B-B14F-4D97-AF65-F5344CB8AC3E}">
        <p14:creationId xmlns:p14="http://schemas.microsoft.com/office/powerpoint/2010/main" val="3445932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2D505-F5DA-445A-A14E-D3600A97EB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D25E69-B4B5-413E-9577-DD75F9856F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2F02DA-DFEC-43D4-B0A7-ED891C52B4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AE2ABE-713C-4A84-ACE8-91F3E9681180}"/>
              </a:ext>
            </a:extLst>
          </p:cNvPr>
          <p:cNvSpPr>
            <a:spLocks noGrp="1"/>
          </p:cNvSpPr>
          <p:nvPr>
            <p:ph type="dt" sz="half" idx="10"/>
          </p:nvPr>
        </p:nvSpPr>
        <p:spPr/>
        <p:txBody>
          <a:bodyPr/>
          <a:lstStyle/>
          <a:p>
            <a:fld id="{1A962B6E-62E7-44CA-B271-75AE54538AFD}" type="datetimeFigureOut">
              <a:rPr lang="en-US" smtClean="0"/>
              <a:t>11/8/2023</a:t>
            </a:fld>
            <a:endParaRPr lang="en-US"/>
          </a:p>
        </p:txBody>
      </p:sp>
      <p:sp>
        <p:nvSpPr>
          <p:cNvPr id="6" name="Footer Placeholder 5">
            <a:extLst>
              <a:ext uri="{FF2B5EF4-FFF2-40B4-BE49-F238E27FC236}">
                <a16:creationId xmlns:a16="http://schemas.microsoft.com/office/drawing/2014/main" id="{1C0CB082-887A-434C-9C6A-949FE27CC9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D3210D-498A-4BA4-8AC5-904748E4764F}"/>
              </a:ext>
            </a:extLst>
          </p:cNvPr>
          <p:cNvSpPr>
            <a:spLocks noGrp="1"/>
          </p:cNvSpPr>
          <p:nvPr>
            <p:ph type="sldNum" sz="quarter" idx="12"/>
          </p:nvPr>
        </p:nvSpPr>
        <p:spPr/>
        <p:txBody>
          <a:bodyPr/>
          <a:lstStyle/>
          <a:p>
            <a:fld id="{63CCD06A-91FE-429A-A64A-7B7974AA5A73}" type="slidenum">
              <a:rPr lang="en-US" smtClean="0"/>
              <a:t>‹#›</a:t>
            </a:fld>
            <a:endParaRPr lang="en-US"/>
          </a:p>
        </p:txBody>
      </p:sp>
    </p:spTree>
    <p:extLst>
      <p:ext uri="{BB962C8B-B14F-4D97-AF65-F5344CB8AC3E}">
        <p14:creationId xmlns:p14="http://schemas.microsoft.com/office/powerpoint/2010/main" val="1881256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ED427-94A5-4306-9B92-DD21807510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6F23DB-001D-4409-A48E-814A2C5FC9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378AD6-A1B1-4E96-88BE-AC11600746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99C957-BD96-4193-94BD-A4B7CC6004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B7B959-DC38-4C5E-98FB-DE509C9367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DE10BB-4CE9-4D9D-A856-CB2268AA2775}"/>
              </a:ext>
            </a:extLst>
          </p:cNvPr>
          <p:cNvSpPr>
            <a:spLocks noGrp="1"/>
          </p:cNvSpPr>
          <p:nvPr>
            <p:ph type="dt" sz="half" idx="10"/>
          </p:nvPr>
        </p:nvSpPr>
        <p:spPr/>
        <p:txBody>
          <a:bodyPr/>
          <a:lstStyle/>
          <a:p>
            <a:fld id="{1A962B6E-62E7-44CA-B271-75AE54538AFD}" type="datetimeFigureOut">
              <a:rPr lang="en-US" smtClean="0"/>
              <a:t>11/8/2023</a:t>
            </a:fld>
            <a:endParaRPr lang="en-US"/>
          </a:p>
        </p:txBody>
      </p:sp>
      <p:sp>
        <p:nvSpPr>
          <p:cNvPr id="8" name="Footer Placeholder 7">
            <a:extLst>
              <a:ext uri="{FF2B5EF4-FFF2-40B4-BE49-F238E27FC236}">
                <a16:creationId xmlns:a16="http://schemas.microsoft.com/office/drawing/2014/main" id="{45F0DB85-41E6-44DA-86CD-48598C765A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1FC544-36D4-4F22-87C9-EE193F5E9270}"/>
              </a:ext>
            </a:extLst>
          </p:cNvPr>
          <p:cNvSpPr>
            <a:spLocks noGrp="1"/>
          </p:cNvSpPr>
          <p:nvPr>
            <p:ph type="sldNum" sz="quarter" idx="12"/>
          </p:nvPr>
        </p:nvSpPr>
        <p:spPr/>
        <p:txBody>
          <a:bodyPr/>
          <a:lstStyle/>
          <a:p>
            <a:fld id="{63CCD06A-91FE-429A-A64A-7B7974AA5A73}" type="slidenum">
              <a:rPr lang="en-US" smtClean="0"/>
              <a:t>‹#›</a:t>
            </a:fld>
            <a:endParaRPr lang="en-US"/>
          </a:p>
        </p:txBody>
      </p:sp>
    </p:spTree>
    <p:extLst>
      <p:ext uri="{BB962C8B-B14F-4D97-AF65-F5344CB8AC3E}">
        <p14:creationId xmlns:p14="http://schemas.microsoft.com/office/powerpoint/2010/main" val="56280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B07A-2D25-4A3B-A29B-60A818959C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10CAFB-9DCC-46CE-98F0-D40A76138C0A}"/>
              </a:ext>
            </a:extLst>
          </p:cNvPr>
          <p:cNvSpPr>
            <a:spLocks noGrp="1"/>
          </p:cNvSpPr>
          <p:nvPr>
            <p:ph type="dt" sz="half" idx="10"/>
          </p:nvPr>
        </p:nvSpPr>
        <p:spPr/>
        <p:txBody>
          <a:bodyPr/>
          <a:lstStyle/>
          <a:p>
            <a:fld id="{1A962B6E-62E7-44CA-B271-75AE54538AFD}" type="datetimeFigureOut">
              <a:rPr lang="en-US" smtClean="0"/>
              <a:t>11/8/2023</a:t>
            </a:fld>
            <a:endParaRPr lang="en-US"/>
          </a:p>
        </p:txBody>
      </p:sp>
      <p:sp>
        <p:nvSpPr>
          <p:cNvPr id="4" name="Footer Placeholder 3">
            <a:extLst>
              <a:ext uri="{FF2B5EF4-FFF2-40B4-BE49-F238E27FC236}">
                <a16:creationId xmlns:a16="http://schemas.microsoft.com/office/drawing/2014/main" id="{F98C0C9B-F0EC-4A05-AEDE-23C73D0F2A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0B093A-195A-4757-836A-DA84DDE96617}"/>
              </a:ext>
            </a:extLst>
          </p:cNvPr>
          <p:cNvSpPr>
            <a:spLocks noGrp="1"/>
          </p:cNvSpPr>
          <p:nvPr>
            <p:ph type="sldNum" sz="quarter" idx="12"/>
          </p:nvPr>
        </p:nvSpPr>
        <p:spPr/>
        <p:txBody>
          <a:bodyPr/>
          <a:lstStyle/>
          <a:p>
            <a:fld id="{63CCD06A-91FE-429A-A64A-7B7974AA5A73}" type="slidenum">
              <a:rPr lang="en-US" smtClean="0"/>
              <a:t>‹#›</a:t>
            </a:fld>
            <a:endParaRPr lang="en-US"/>
          </a:p>
        </p:txBody>
      </p:sp>
    </p:spTree>
    <p:extLst>
      <p:ext uri="{BB962C8B-B14F-4D97-AF65-F5344CB8AC3E}">
        <p14:creationId xmlns:p14="http://schemas.microsoft.com/office/powerpoint/2010/main" val="624437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3EAF08-B29D-4C7C-81AF-E11EC3BC81A3}"/>
              </a:ext>
            </a:extLst>
          </p:cNvPr>
          <p:cNvSpPr>
            <a:spLocks noGrp="1"/>
          </p:cNvSpPr>
          <p:nvPr>
            <p:ph type="dt" sz="half" idx="10"/>
          </p:nvPr>
        </p:nvSpPr>
        <p:spPr/>
        <p:txBody>
          <a:bodyPr/>
          <a:lstStyle/>
          <a:p>
            <a:fld id="{1A962B6E-62E7-44CA-B271-75AE54538AFD}" type="datetimeFigureOut">
              <a:rPr lang="en-US" smtClean="0"/>
              <a:t>11/8/2023</a:t>
            </a:fld>
            <a:endParaRPr lang="en-US"/>
          </a:p>
        </p:txBody>
      </p:sp>
      <p:sp>
        <p:nvSpPr>
          <p:cNvPr id="3" name="Footer Placeholder 2">
            <a:extLst>
              <a:ext uri="{FF2B5EF4-FFF2-40B4-BE49-F238E27FC236}">
                <a16:creationId xmlns:a16="http://schemas.microsoft.com/office/drawing/2014/main" id="{CF676C4F-1829-4E93-8BED-32AA79AECB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29094E-69AD-4BF4-9077-F2CBA1A85893}"/>
              </a:ext>
            </a:extLst>
          </p:cNvPr>
          <p:cNvSpPr>
            <a:spLocks noGrp="1"/>
          </p:cNvSpPr>
          <p:nvPr>
            <p:ph type="sldNum" sz="quarter" idx="12"/>
          </p:nvPr>
        </p:nvSpPr>
        <p:spPr/>
        <p:txBody>
          <a:bodyPr/>
          <a:lstStyle/>
          <a:p>
            <a:fld id="{63CCD06A-91FE-429A-A64A-7B7974AA5A73}" type="slidenum">
              <a:rPr lang="en-US" smtClean="0"/>
              <a:t>‹#›</a:t>
            </a:fld>
            <a:endParaRPr lang="en-US"/>
          </a:p>
        </p:txBody>
      </p:sp>
    </p:spTree>
    <p:extLst>
      <p:ext uri="{BB962C8B-B14F-4D97-AF65-F5344CB8AC3E}">
        <p14:creationId xmlns:p14="http://schemas.microsoft.com/office/powerpoint/2010/main" val="46354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189-19F2-4645-992A-61A4722DD7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85023D-D43B-4C99-812B-FC2458F24E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81A2F3-808A-465F-9F7A-482931850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518C02-B834-4E68-A912-15C84FECB04B}"/>
              </a:ext>
            </a:extLst>
          </p:cNvPr>
          <p:cNvSpPr>
            <a:spLocks noGrp="1"/>
          </p:cNvSpPr>
          <p:nvPr>
            <p:ph type="dt" sz="half" idx="10"/>
          </p:nvPr>
        </p:nvSpPr>
        <p:spPr/>
        <p:txBody>
          <a:bodyPr/>
          <a:lstStyle/>
          <a:p>
            <a:fld id="{1A962B6E-62E7-44CA-B271-75AE54538AFD}" type="datetimeFigureOut">
              <a:rPr lang="en-US" smtClean="0"/>
              <a:t>11/8/2023</a:t>
            </a:fld>
            <a:endParaRPr lang="en-US"/>
          </a:p>
        </p:txBody>
      </p:sp>
      <p:sp>
        <p:nvSpPr>
          <p:cNvPr id="6" name="Footer Placeholder 5">
            <a:extLst>
              <a:ext uri="{FF2B5EF4-FFF2-40B4-BE49-F238E27FC236}">
                <a16:creationId xmlns:a16="http://schemas.microsoft.com/office/drawing/2014/main" id="{FEBFFBC8-6ECB-4F0A-A475-60E247E1ED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A65-1A9C-465F-BC0D-B27FD9A9167B}"/>
              </a:ext>
            </a:extLst>
          </p:cNvPr>
          <p:cNvSpPr>
            <a:spLocks noGrp="1"/>
          </p:cNvSpPr>
          <p:nvPr>
            <p:ph type="sldNum" sz="quarter" idx="12"/>
          </p:nvPr>
        </p:nvSpPr>
        <p:spPr/>
        <p:txBody>
          <a:bodyPr/>
          <a:lstStyle/>
          <a:p>
            <a:fld id="{63CCD06A-91FE-429A-A64A-7B7974AA5A73}" type="slidenum">
              <a:rPr lang="en-US" smtClean="0"/>
              <a:t>‹#›</a:t>
            </a:fld>
            <a:endParaRPr lang="en-US"/>
          </a:p>
        </p:txBody>
      </p:sp>
    </p:spTree>
    <p:extLst>
      <p:ext uri="{BB962C8B-B14F-4D97-AF65-F5344CB8AC3E}">
        <p14:creationId xmlns:p14="http://schemas.microsoft.com/office/powerpoint/2010/main" val="2850856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89730-43A4-4E58-A814-4F7B5D9FA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630C0F-ACFE-4E09-AA4F-DA6A30C4DA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0A4D9D-AA93-40EF-8103-325E1A08BF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87EB41-8C7A-4EDB-A72D-A6D7B9C92309}"/>
              </a:ext>
            </a:extLst>
          </p:cNvPr>
          <p:cNvSpPr>
            <a:spLocks noGrp="1"/>
          </p:cNvSpPr>
          <p:nvPr>
            <p:ph type="dt" sz="half" idx="10"/>
          </p:nvPr>
        </p:nvSpPr>
        <p:spPr/>
        <p:txBody>
          <a:bodyPr/>
          <a:lstStyle/>
          <a:p>
            <a:fld id="{1A962B6E-62E7-44CA-B271-75AE54538AFD}" type="datetimeFigureOut">
              <a:rPr lang="en-US" smtClean="0"/>
              <a:t>11/8/2023</a:t>
            </a:fld>
            <a:endParaRPr lang="en-US"/>
          </a:p>
        </p:txBody>
      </p:sp>
      <p:sp>
        <p:nvSpPr>
          <p:cNvPr id="6" name="Footer Placeholder 5">
            <a:extLst>
              <a:ext uri="{FF2B5EF4-FFF2-40B4-BE49-F238E27FC236}">
                <a16:creationId xmlns:a16="http://schemas.microsoft.com/office/drawing/2014/main" id="{4B0E90FE-24ED-451E-B62A-2E8594486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01FAF-824E-474C-83C6-3BB8D7F8A485}"/>
              </a:ext>
            </a:extLst>
          </p:cNvPr>
          <p:cNvSpPr>
            <a:spLocks noGrp="1"/>
          </p:cNvSpPr>
          <p:nvPr>
            <p:ph type="sldNum" sz="quarter" idx="12"/>
          </p:nvPr>
        </p:nvSpPr>
        <p:spPr/>
        <p:txBody>
          <a:bodyPr/>
          <a:lstStyle/>
          <a:p>
            <a:fld id="{63CCD06A-91FE-429A-A64A-7B7974AA5A73}" type="slidenum">
              <a:rPr lang="en-US" smtClean="0"/>
              <a:t>‹#›</a:t>
            </a:fld>
            <a:endParaRPr lang="en-US"/>
          </a:p>
        </p:txBody>
      </p:sp>
    </p:spTree>
    <p:extLst>
      <p:ext uri="{BB962C8B-B14F-4D97-AF65-F5344CB8AC3E}">
        <p14:creationId xmlns:p14="http://schemas.microsoft.com/office/powerpoint/2010/main" val="1650203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14936C-8044-4AB2-9513-3B98E51CDF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CF869C-CB45-4DB3-B4BE-9A09F86321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73FFE-D84F-40D7-93A7-A3E5C23537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962B6E-62E7-44CA-B271-75AE54538AFD}" type="datetimeFigureOut">
              <a:rPr lang="en-US" smtClean="0"/>
              <a:t>11/8/2023</a:t>
            </a:fld>
            <a:endParaRPr lang="en-US"/>
          </a:p>
        </p:txBody>
      </p:sp>
      <p:sp>
        <p:nvSpPr>
          <p:cNvPr id="5" name="Footer Placeholder 4">
            <a:extLst>
              <a:ext uri="{FF2B5EF4-FFF2-40B4-BE49-F238E27FC236}">
                <a16:creationId xmlns:a16="http://schemas.microsoft.com/office/drawing/2014/main" id="{D8832D4D-6B68-4AC6-B1B5-37CD1C1834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447054-551E-4971-AEDD-51D77BEA5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CD06A-91FE-429A-A64A-7B7974AA5A73}" type="slidenum">
              <a:rPr lang="en-US" smtClean="0"/>
              <a:t>‹#›</a:t>
            </a:fld>
            <a:endParaRPr lang="en-US"/>
          </a:p>
        </p:txBody>
      </p:sp>
    </p:spTree>
    <p:extLst>
      <p:ext uri="{BB962C8B-B14F-4D97-AF65-F5344CB8AC3E}">
        <p14:creationId xmlns:p14="http://schemas.microsoft.com/office/powerpoint/2010/main" val="3936250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tif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tiff"/><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ogo, company name&#10;&#10;Description automatically generated">
            <a:extLst>
              <a:ext uri="{FF2B5EF4-FFF2-40B4-BE49-F238E27FC236}">
                <a16:creationId xmlns:a16="http://schemas.microsoft.com/office/drawing/2014/main" id="{6569F354-6EA4-4489-9E30-8C20505FC0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8949" y="5593833"/>
            <a:ext cx="1796239" cy="1010960"/>
          </a:xfrm>
          <a:prstGeom prst="rect">
            <a:avLst/>
          </a:prstGeom>
        </p:spPr>
      </p:pic>
      <p:pic>
        <p:nvPicPr>
          <p:cNvPr id="18" name="Picture 17">
            <a:extLst>
              <a:ext uri="{FF2B5EF4-FFF2-40B4-BE49-F238E27FC236}">
                <a16:creationId xmlns:a16="http://schemas.microsoft.com/office/drawing/2014/main" id="{F6BB3BAA-BD56-4F34-9E51-CED2E138224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18929" y="5949598"/>
            <a:ext cx="3118428" cy="618533"/>
          </a:xfrm>
          <a:prstGeom prst="rect">
            <a:avLst/>
          </a:prstGeom>
        </p:spPr>
      </p:pic>
      <p:pic>
        <p:nvPicPr>
          <p:cNvPr id="6" name="Picture 5" descr="Diagram&#10;&#10;Description automatically generated">
            <a:extLst>
              <a:ext uri="{FF2B5EF4-FFF2-40B4-BE49-F238E27FC236}">
                <a16:creationId xmlns:a16="http://schemas.microsoft.com/office/drawing/2014/main" id="{CBDD9647-A1D0-4B77-85CE-7735BE424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416" y="463031"/>
            <a:ext cx="7421127" cy="5130803"/>
          </a:xfrm>
          <a:prstGeom prst="rect">
            <a:avLst/>
          </a:prstGeom>
        </p:spPr>
      </p:pic>
      <p:pic>
        <p:nvPicPr>
          <p:cNvPr id="1026" name="Imagem 1" descr="Uma imagem com captura de ecrã, Gráficos, Saturação de cores&#10;&#10;Descrição gerada automaticamente">
            <a:extLst>
              <a:ext uri="{FF2B5EF4-FFF2-40B4-BE49-F238E27FC236}">
                <a16:creationId xmlns:a16="http://schemas.microsoft.com/office/drawing/2014/main" id="{26F79003-D8AC-CB6A-4CF6-894CB3A31A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0720" y="5943600"/>
            <a:ext cx="15684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9BE65F1F-7358-3A31-558A-D9D7815DEC79}"/>
              </a:ext>
            </a:extLst>
          </p:cNvPr>
          <p:cNvSpPr>
            <a:spLocks noGrp="1"/>
          </p:cNvSpPr>
          <p:nvPr>
            <p:ph type="ctrTitle"/>
          </p:nvPr>
        </p:nvSpPr>
        <p:spPr/>
        <p:txBody>
          <a:bodyPr/>
          <a:lstStyle/>
          <a:p>
            <a:br>
              <a:rPr lang="en-US"/>
            </a:br>
            <a:endParaRPr lang="en-US" dirty="0"/>
          </a:p>
        </p:txBody>
      </p:sp>
      <p:pic>
        <p:nvPicPr>
          <p:cNvPr id="3" name="Picture 2">
            <a:extLst>
              <a:ext uri="{FF2B5EF4-FFF2-40B4-BE49-F238E27FC236}">
                <a16:creationId xmlns:a16="http://schemas.microsoft.com/office/drawing/2014/main" id="{737FCBBD-2E8C-39F7-D357-DB2318BAF963}"/>
              </a:ext>
            </a:extLst>
          </p:cNvPr>
          <p:cNvPicPr>
            <a:picLocks noChangeAspect="1"/>
          </p:cNvPicPr>
          <p:nvPr/>
        </p:nvPicPr>
        <p:blipFill>
          <a:blip r:embed="rId7"/>
          <a:stretch>
            <a:fillRect/>
          </a:stretch>
        </p:blipFill>
        <p:spPr>
          <a:xfrm>
            <a:off x="7863843" y="457200"/>
            <a:ext cx="3843808" cy="5120640"/>
          </a:xfrm>
          <a:prstGeom prst="rect">
            <a:avLst/>
          </a:prstGeom>
        </p:spPr>
      </p:pic>
    </p:spTree>
    <p:extLst>
      <p:ext uri="{BB962C8B-B14F-4D97-AF65-F5344CB8AC3E}">
        <p14:creationId xmlns:p14="http://schemas.microsoft.com/office/powerpoint/2010/main" val="2045289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10306E-262D-0047-B03E-DA770784B144}"/>
              </a:ext>
            </a:extLst>
          </p:cNvPr>
          <p:cNvSpPr/>
          <p:nvPr/>
        </p:nvSpPr>
        <p:spPr>
          <a:xfrm>
            <a:off x="23683" y="-2"/>
            <a:ext cx="12192000" cy="6858000"/>
          </a:xfrm>
          <a:prstGeom prst="rect">
            <a:avLst/>
          </a:prstGeom>
          <a:solidFill>
            <a:srgbClr val="F4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B8452779-335E-2B49-A67F-20C0B2412F98}"/>
              </a:ext>
            </a:extLst>
          </p:cNvPr>
          <p:cNvSpPr txBox="1"/>
          <p:nvPr/>
        </p:nvSpPr>
        <p:spPr>
          <a:xfrm>
            <a:off x="806088" y="1415034"/>
            <a:ext cx="3972086"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spc="-150" dirty="0">
                <a:solidFill>
                  <a:srgbClr val="2D9AD8"/>
                </a:solidFill>
                <a:latin typeface="Segoe UI" panose="020B0502040204020203" pitchFamily="34" charset="0"/>
                <a:cs typeface="Segoe UI" panose="020B0502040204020203" pitchFamily="34" charset="0"/>
              </a:rPr>
              <a:t>Optimizing operations</a:t>
            </a:r>
          </a:p>
          <a:p>
            <a:endParaRPr lang="en-US" sz="4000" spc="-150" dirty="0">
              <a:solidFill>
                <a:srgbClr val="2D9AD8"/>
              </a:solidFill>
              <a:latin typeface="Segoe UI" panose="020B0502040204020203" pitchFamily="34" charset="0"/>
              <a:cs typeface="Segoe UI" panose="020B0502040204020203" pitchFamily="34" charset="0"/>
            </a:endParaRPr>
          </a:p>
          <a:p>
            <a:pPr marL="571500" indent="-571500">
              <a:buFont typeface="Arial" panose="020B0604020202020204" pitchFamily="34" charset="0"/>
              <a:buChar char="•"/>
            </a:pPr>
            <a:r>
              <a:rPr lang="en-US" sz="2800" spc="-150" dirty="0">
                <a:solidFill>
                  <a:srgbClr val="2D9AD8"/>
                </a:solidFill>
                <a:latin typeface="Segoe UI" panose="020B0502040204020203" pitchFamily="34" charset="0"/>
                <a:cs typeface="Segoe UI" panose="020B0502040204020203" pitchFamily="34" charset="0"/>
              </a:rPr>
              <a:t>Reducing NRW</a:t>
            </a:r>
          </a:p>
          <a:p>
            <a:pPr marL="571500" indent="-571500">
              <a:buFont typeface="Arial" panose="020B0604020202020204" pitchFamily="34" charset="0"/>
              <a:buChar char="•"/>
            </a:pPr>
            <a:r>
              <a:rPr lang="en-US" sz="2800" spc="-150" dirty="0">
                <a:solidFill>
                  <a:srgbClr val="2D9AD8"/>
                </a:solidFill>
                <a:latin typeface="Segoe UI" panose="020B0502040204020203" pitchFamily="34" charset="0"/>
                <a:cs typeface="Segoe UI" panose="020B0502040204020203" pitchFamily="34" charset="0"/>
              </a:rPr>
              <a:t>Increasing overall efficiency of processes</a:t>
            </a:r>
          </a:p>
        </p:txBody>
      </p:sp>
      <p:sp>
        <p:nvSpPr>
          <p:cNvPr id="5" name="TextBox 4">
            <a:extLst>
              <a:ext uri="{FF2B5EF4-FFF2-40B4-BE49-F238E27FC236}">
                <a16:creationId xmlns:a16="http://schemas.microsoft.com/office/drawing/2014/main" id="{83029805-B594-48CF-A472-D310A87606B9}"/>
              </a:ext>
            </a:extLst>
          </p:cNvPr>
          <p:cNvSpPr txBox="1"/>
          <p:nvPr/>
        </p:nvSpPr>
        <p:spPr>
          <a:xfrm>
            <a:off x="47367" y="113588"/>
            <a:ext cx="121446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spc="-150" dirty="0">
                <a:solidFill>
                  <a:srgbClr val="00B050"/>
                </a:solidFill>
                <a:latin typeface="Segoe UI" panose="020B0502040204020203" pitchFamily="34" charset="0"/>
                <a:cs typeface="Segoe UI" panose="020B0502040204020203" pitchFamily="34" charset="0"/>
              </a:rPr>
              <a:t>OUTCOME 2: DESIGN OUT WASTE AND POLLUTION</a:t>
            </a:r>
          </a:p>
        </p:txBody>
      </p:sp>
      <p:pic>
        <p:nvPicPr>
          <p:cNvPr id="6" name="Picture 5">
            <a:extLst>
              <a:ext uri="{FF2B5EF4-FFF2-40B4-BE49-F238E27FC236}">
                <a16:creationId xmlns:a16="http://schemas.microsoft.com/office/drawing/2014/main" id="{900A31E6-F421-B848-BB21-3543393693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07742" y="1051269"/>
            <a:ext cx="2989186" cy="3266806"/>
          </a:xfrm>
          <a:prstGeom prst="ellipse">
            <a:avLst/>
          </a:prstGeom>
        </p:spPr>
      </p:pic>
      <p:pic>
        <p:nvPicPr>
          <p:cNvPr id="8" name="Picture 7">
            <a:extLst>
              <a:ext uri="{FF2B5EF4-FFF2-40B4-BE49-F238E27FC236}">
                <a16:creationId xmlns:a16="http://schemas.microsoft.com/office/drawing/2014/main" id="{FC57B456-CC5C-FE4D-BFA7-88B836CFB1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05556" y="3428998"/>
            <a:ext cx="2641880" cy="2753730"/>
          </a:xfrm>
          <a:prstGeom prst="ellipse">
            <a:avLst/>
          </a:prstGeom>
        </p:spPr>
      </p:pic>
      <p:pic>
        <p:nvPicPr>
          <p:cNvPr id="10" name="Picture 9">
            <a:extLst>
              <a:ext uri="{FF2B5EF4-FFF2-40B4-BE49-F238E27FC236}">
                <a16:creationId xmlns:a16="http://schemas.microsoft.com/office/drawing/2014/main" id="{9863F9BE-B8A0-5A44-82DC-E8BFDC64E7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33648" y="5972176"/>
            <a:ext cx="802918" cy="749557"/>
          </a:xfrm>
          <a:prstGeom prst="rect">
            <a:avLst/>
          </a:prstGeom>
        </p:spPr>
      </p:pic>
    </p:spTree>
    <p:extLst>
      <p:ext uri="{BB962C8B-B14F-4D97-AF65-F5344CB8AC3E}">
        <p14:creationId xmlns:p14="http://schemas.microsoft.com/office/powerpoint/2010/main" val="1377680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10306E-262D-0047-B03E-DA770784B144}"/>
              </a:ext>
            </a:extLst>
          </p:cNvPr>
          <p:cNvSpPr/>
          <p:nvPr/>
        </p:nvSpPr>
        <p:spPr>
          <a:xfrm>
            <a:off x="23683" y="-2"/>
            <a:ext cx="12192000" cy="6858000"/>
          </a:xfrm>
          <a:prstGeom prst="rect">
            <a:avLst/>
          </a:prstGeom>
          <a:solidFill>
            <a:srgbClr val="F4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B8452779-335E-2B49-A67F-20C0B2412F98}"/>
              </a:ext>
            </a:extLst>
          </p:cNvPr>
          <p:cNvSpPr txBox="1"/>
          <p:nvPr/>
        </p:nvSpPr>
        <p:spPr>
          <a:xfrm>
            <a:off x="344963" y="2423573"/>
            <a:ext cx="360031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spc="-150" dirty="0">
                <a:solidFill>
                  <a:srgbClr val="2D9AD8"/>
                </a:solidFill>
                <a:latin typeface="Segoe UI" panose="020B0502040204020203" pitchFamily="34" charset="0"/>
                <a:cs typeface="Segoe UI" panose="020B0502040204020203" pitchFamily="34" charset="0"/>
              </a:rPr>
              <a:t>Being energy efficient and using renewable energy</a:t>
            </a:r>
          </a:p>
        </p:txBody>
      </p:sp>
      <p:sp>
        <p:nvSpPr>
          <p:cNvPr id="5" name="TextBox 4">
            <a:extLst>
              <a:ext uri="{FF2B5EF4-FFF2-40B4-BE49-F238E27FC236}">
                <a16:creationId xmlns:a16="http://schemas.microsoft.com/office/drawing/2014/main" id="{83029805-B594-48CF-A472-D310A87606B9}"/>
              </a:ext>
            </a:extLst>
          </p:cNvPr>
          <p:cNvSpPr txBox="1"/>
          <p:nvPr/>
        </p:nvSpPr>
        <p:spPr>
          <a:xfrm>
            <a:off x="47367" y="113588"/>
            <a:ext cx="121446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spc="-150" dirty="0">
                <a:solidFill>
                  <a:srgbClr val="00B050"/>
                </a:solidFill>
                <a:latin typeface="Segoe UI" panose="020B0502040204020203" pitchFamily="34" charset="0"/>
                <a:cs typeface="Segoe UI" panose="020B0502040204020203" pitchFamily="34" charset="0"/>
              </a:rPr>
              <a:t>OUTCOME 2: DESIGN OUT WASTE AND POLLUTION</a:t>
            </a:r>
          </a:p>
        </p:txBody>
      </p:sp>
      <p:pic>
        <p:nvPicPr>
          <p:cNvPr id="6" name="Picture 5">
            <a:extLst>
              <a:ext uri="{FF2B5EF4-FFF2-40B4-BE49-F238E27FC236}">
                <a16:creationId xmlns:a16="http://schemas.microsoft.com/office/drawing/2014/main" id="{56C801CB-7DE6-8743-8A54-2EC1207DD6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46215" y="1228622"/>
            <a:ext cx="2940410" cy="3223546"/>
          </a:xfrm>
          <a:prstGeom prst="ellipse">
            <a:avLst/>
          </a:prstGeom>
        </p:spPr>
      </p:pic>
      <p:pic>
        <p:nvPicPr>
          <p:cNvPr id="8" name="Picture 7">
            <a:extLst>
              <a:ext uri="{FF2B5EF4-FFF2-40B4-BE49-F238E27FC236}">
                <a16:creationId xmlns:a16="http://schemas.microsoft.com/office/drawing/2014/main" id="{40B9B64D-F65B-844B-BA89-71B9DD41ADF9}"/>
              </a:ext>
            </a:extLst>
          </p:cNvPr>
          <p:cNvPicPr>
            <a:picLocks noChangeAspect="1"/>
          </p:cNvPicPr>
          <p:nvPr/>
        </p:nvPicPr>
        <p:blipFill>
          <a:blip r:embed="rId3"/>
          <a:stretch>
            <a:fillRect/>
          </a:stretch>
        </p:blipFill>
        <p:spPr>
          <a:xfrm>
            <a:off x="7447180" y="2857500"/>
            <a:ext cx="4051082" cy="3509963"/>
          </a:xfrm>
          <a:prstGeom prst="rect">
            <a:avLst/>
          </a:prstGeom>
        </p:spPr>
      </p:pic>
      <p:pic>
        <p:nvPicPr>
          <p:cNvPr id="9" name="Picture 8">
            <a:extLst>
              <a:ext uri="{FF2B5EF4-FFF2-40B4-BE49-F238E27FC236}">
                <a16:creationId xmlns:a16="http://schemas.microsoft.com/office/drawing/2014/main" id="{0B49379F-6ECD-7B4C-99F5-C450D8EB49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33648" y="5972176"/>
            <a:ext cx="802918" cy="749557"/>
          </a:xfrm>
          <a:prstGeom prst="rect">
            <a:avLst/>
          </a:prstGeom>
        </p:spPr>
      </p:pic>
    </p:spTree>
    <p:extLst>
      <p:ext uri="{BB962C8B-B14F-4D97-AF65-F5344CB8AC3E}">
        <p14:creationId xmlns:p14="http://schemas.microsoft.com/office/powerpoint/2010/main" val="783024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626109-1637-A141-91E4-F679F2DB2415}"/>
              </a:ext>
            </a:extLst>
          </p:cNvPr>
          <p:cNvSpPr/>
          <p:nvPr/>
        </p:nvSpPr>
        <p:spPr>
          <a:xfrm>
            <a:off x="0" y="0"/>
            <a:ext cx="12192000" cy="6858000"/>
          </a:xfrm>
          <a:prstGeom prst="rect">
            <a:avLst/>
          </a:prstGeom>
          <a:solidFill>
            <a:srgbClr val="DFE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 name="Picture 1">
            <a:extLst>
              <a:ext uri="{FF2B5EF4-FFF2-40B4-BE49-F238E27FC236}">
                <a16:creationId xmlns:a16="http://schemas.microsoft.com/office/drawing/2014/main" id="{5B48F024-2194-B548-B0F4-467C23A139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6390" y="2682567"/>
            <a:ext cx="7791450" cy="4175433"/>
          </a:xfrm>
          <a:prstGeom prst="rect">
            <a:avLst/>
          </a:prstGeom>
        </p:spPr>
      </p:pic>
      <p:sp>
        <p:nvSpPr>
          <p:cNvPr id="4" name="TextBox 3">
            <a:extLst>
              <a:ext uri="{FF2B5EF4-FFF2-40B4-BE49-F238E27FC236}">
                <a16:creationId xmlns:a16="http://schemas.microsoft.com/office/drawing/2014/main" id="{2911D13B-535E-AB40-A9D7-A06D02B027DB}"/>
              </a:ext>
            </a:extLst>
          </p:cNvPr>
          <p:cNvSpPr txBox="1"/>
          <p:nvPr/>
        </p:nvSpPr>
        <p:spPr>
          <a:xfrm>
            <a:off x="286798" y="1613044"/>
            <a:ext cx="370959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panose="020B0604020202020204" pitchFamily="34" charset="0"/>
              <a:buChar char="•"/>
            </a:pPr>
            <a:r>
              <a:rPr lang="en-US" sz="3200" spc="-150" dirty="0">
                <a:solidFill>
                  <a:srgbClr val="2D9AD8"/>
                </a:solidFill>
                <a:latin typeface="Segoe UI" panose="020B0502040204020203" pitchFamily="34" charset="0"/>
                <a:cs typeface="Segoe UI" panose="020B0502040204020203" pitchFamily="34" charset="0"/>
              </a:rPr>
              <a:t>Restoring degraded land and  watersheds</a:t>
            </a:r>
          </a:p>
          <a:p>
            <a:pPr marL="571500" indent="-571500">
              <a:buFont typeface="Arial" panose="020B0604020202020204" pitchFamily="34" charset="0"/>
              <a:buChar char="•"/>
            </a:pPr>
            <a:r>
              <a:rPr lang="en-US" sz="3200" spc="-150" dirty="0">
                <a:solidFill>
                  <a:srgbClr val="2D9AD8"/>
                </a:solidFill>
                <a:latin typeface="Segoe UI" panose="020B0502040204020203" pitchFamily="34" charset="0"/>
                <a:cs typeface="Segoe UI" panose="020B0502040204020203" pitchFamily="34" charset="0"/>
              </a:rPr>
              <a:t>Managing and recharging groundwater</a:t>
            </a:r>
          </a:p>
          <a:p>
            <a:pPr marL="571500" indent="-571500">
              <a:buFont typeface="Arial" panose="020B0604020202020204" pitchFamily="34" charset="0"/>
              <a:buChar char="•"/>
            </a:pPr>
            <a:r>
              <a:rPr lang="en-US" sz="3200" spc="-150" dirty="0">
                <a:solidFill>
                  <a:srgbClr val="2D9AD8"/>
                </a:solidFill>
                <a:latin typeface="Segoe UI" panose="020B0502040204020203" pitchFamily="34" charset="0"/>
                <a:cs typeface="Segoe UI" panose="020B0502040204020203" pitchFamily="34" charset="0"/>
              </a:rPr>
              <a:t>Incorporating nature-based solutions </a:t>
            </a:r>
          </a:p>
        </p:txBody>
      </p:sp>
      <p:sp>
        <p:nvSpPr>
          <p:cNvPr id="5" name="TextBox 4">
            <a:extLst>
              <a:ext uri="{FF2B5EF4-FFF2-40B4-BE49-F238E27FC236}">
                <a16:creationId xmlns:a16="http://schemas.microsoft.com/office/drawing/2014/main" id="{280A8437-E5C1-4B13-8AF3-F17DA6B3917A}"/>
              </a:ext>
            </a:extLst>
          </p:cNvPr>
          <p:cNvSpPr txBox="1"/>
          <p:nvPr/>
        </p:nvSpPr>
        <p:spPr>
          <a:xfrm>
            <a:off x="47367" y="-22387"/>
            <a:ext cx="121446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spc="-150" dirty="0">
                <a:solidFill>
                  <a:srgbClr val="00B050"/>
                </a:solidFill>
                <a:latin typeface="Segoe UI" panose="020B0502040204020203" pitchFamily="34" charset="0"/>
                <a:cs typeface="Segoe UI" panose="020B0502040204020203" pitchFamily="34" charset="0"/>
              </a:rPr>
              <a:t>OUTCOME 3: PRESERVE AND REGENERATE NATURAL SYSTEMS </a:t>
            </a:r>
          </a:p>
        </p:txBody>
      </p:sp>
      <p:pic>
        <p:nvPicPr>
          <p:cNvPr id="6" name="Picture 5">
            <a:extLst>
              <a:ext uri="{FF2B5EF4-FFF2-40B4-BE49-F238E27FC236}">
                <a16:creationId xmlns:a16="http://schemas.microsoft.com/office/drawing/2014/main" id="{DC78859C-BA68-794E-8E67-1C7BE40E21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01912" y="1504942"/>
            <a:ext cx="1959242" cy="1924058"/>
          </a:xfrm>
          <a:prstGeom prst="ellipse">
            <a:avLst/>
          </a:prstGeom>
        </p:spPr>
      </p:pic>
    </p:spTree>
    <p:extLst>
      <p:ext uri="{BB962C8B-B14F-4D97-AF65-F5344CB8AC3E}">
        <p14:creationId xmlns:p14="http://schemas.microsoft.com/office/powerpoint/2010/main" val="2081496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A1F12D-5788-C64B-8A0F-5BE4D133F1D2}"/>
              </a:ext>
            </a:extLst>
          </p:cNvPr>
          <p:cNvSpPr/>
          <p:nvPr/>
        </p:nvSpPr>
        <p:spPr>
          <a:xfrm>
            <a:off x="0" y="0"/>
            <a:ext cx="12192000" cy="6858000"/>
          </a:xfrm>
          <a:prstGeom prst="rect">
            <a:avLst/>
          </a:prstGeom>
          <a:solidFill>
            <a:srgbClr val="F4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 name="Picture 1">
            <a:extLst>
              <a:ext uri="{FF2B5EF4-FFF2-40B4-BE49-F238E27FC236}">
                <a16:creationId xmlns:a16="http://schemas.microsoft.com/office/drawing/2014/main" id="{14808251-7A5C-B143-B97E-480398939E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3447" y="882097"/>
            <a:ext cx="6761660" cy="5862315"/>
          </a:xfrm>
          <a:prstGeom prst="rect">
            <a:avLst/>
          </a:prstGeom>
        </p:spPr>
      </p:pic>
      <p:sp>
        <p:nvSpPr>
          <p:cNvPr id="4" name="TextBox 3">
            <a:extLst>
              <a:ext uri="{FF2B5EF4-FFF2-40B4-BE49-F238E27FC236}">
                <a16:creationId xmlns:a16="http://schemas.microsoft.com/office/drawing/2014/main" id="{476EC027-E5C5-7F4A-85B8-AADAAC6C9B91}"/>
              </a:ext>
            </a:extLst>
          </p:cNvPr>
          <p:cNvSpPr txBox="1"/>
          <p:nvPr/>
        </p:nvSpPr>
        <p:spPr>
          <a:xfrm>
            <a:off x="484306" y="1380106"/>
            <a:ext cx="494030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400" spc="-150" dirty="0">
              <a:solidFill>
                <a:srgbClr val="2D9AD8"/>
              </a:solidFill>
              <a:latin typeface="Segoe UI" panose="020B0502040204020203" pitchFamily="34" charset="0"/>
              <a:cs typeface="Segoe UI" panose="020B0502040204020203" pitchFamily="34" charset="0"/>
            </a:endParaRPr>
          </a:p>
          <a:p>
            <a:pPr marL="571500" indent="-571500">
              <a:spcAft>
                <a:spcPts val="1200"/>
              </a:spcAft>
              <a:buFont typeface="Arial" panose="020B0604020202020204" pitchFamily="34" charset="0"/>
              <a:buChar char="•"/>
            </a:pPr>
            <a:r>
              <a:rPr lang="en-US" sz="3200" spc="-150" dirty="0">
                <a:solidFill>
                  <a:srgbClr val="2D9AD8"/>
                </a:solidFill>
                <a:latin typeface="Segoe UI" panose="020B0502040204020203" pitchFamily="34" charset="0"/>
                <a:cs typeface="Segoe UI" panose="020B0502040204020203" pitchFamily="34" charset="0"/>
              </a:rPr>
              <a:t>Creating the right PIR environment</a:t>
            </a:r>
          </a:p>
          <a:p>
            <a:pPr marL="571500" indent="-571500">
              <a:spcAft>
                <a:spcPts val="1200"/>
              </a:spcAft>
              <a:buFont typeface="Arial" panose="020B0604020202020204" pitchFamily="34" charset="0"/>
              <a:buChar char="•"/>
            </a:pPr>
            <a:r>
              <a:rPr lang="en-US" sz="3200" spc="-150" dirty="0">
                <a:solidFill>
                  <a:srgbClr val="2D9AD8"/>
                </a:solidFill>
                <a:latin typeface="Segoe UI" panose="020B0502040204020203" pitchFamily="34" charset="0"/>
                <a:cs typeface="Segoe UI" panose="020B0502040204020203" pitchFamily="34" charset="0"/>
              </a:rPr>
              <a:t>Managing water demand</a:t>
            </a:r>
          </a:p>
          <a:p>
            <a:pPr marL="571500" indent="-571500">
              <a:spcAft>
                <a:spcPts val="1200"/>
              </a:spcAft>
              <a:buFont typeface="Arial" panose="020B0604020202020204" pitchFamily="34" charset="0"/>
              <a:buChar char="•"/>
            </a:pPr>
            <a:r>
              <a:rPr lang="en-US" sz="3200" spc="-150" dirty="0">
                <a:solidFill>
                  <a:srgbClr val="2D9AD8"/>
                </a:solidFill>
                <a:latin typeface="Segoe UI" panose="020B0502040204020203" pitchFamily="34" charset="0"/>
                <a:cs typeface="Segoe UI" panose="020B0502040204020203" pitchFamily="34" charset="0"/>
              </a:rPr>
              <a:t>Leveraging digitalization </a:t>
            </a:r>
          </a:p>
          <a:p>
            <a:pPr marL="571500" indent="-571500">
              <a:spcAft>
                <a:spcPts val="1200"/>
              </a:spcAft>
              <a:buFont typeface="Arial" panose="020B0604020202020204" pitchFamily="34" charset="0"/>
              <a:buChar char="•"/>
            </a:pPr>
            <a:r>
              <a:rPr lang="en-US" sz="3200" spc="-150" dirty="0">
                <a:solidFill>
                  <a:srgbClr val="2D9AD8"/>
                </a:solidFill>
                <a:latin typeface="Segoe UI" panose="020B0502040204020203" pitchFamily="34" charset="0"/>
                <a:cs typeface="Segoe UI" panose="020B0502040204020203" pitchFamily="34" charset="0"/>
              </a:rPr>
              <a:t>Building Inclusiveness</a:t>
            </a:r>
          </a:p>
        </p:txBody>
      </p:sp>
      <p:sp>
        <p:nvSpPr>
          <p:cNvPr id="5" name="TextBox 4">
            <a:extLst>
              <a:ext uri="{FF2B5EF4-FFF2-40B4-BE49-F238E27FC236}">
                <a16:creationId xmlns:a16="http://schemas.microsoft.com/office/drawing/2014/main" id="{EA963766-93FF-4CEA-9DA1-6D75C43D3458}"/>
              </a:ext>
            </a:extLst>
          </p:cNvPr>
          <p:cNvSpPr txBox="1"/>
          <p:nvPr/>
        </p:nvSpPr>
        <p:spPr>
          <a:xfrm>
            <a:off x="47367" y="113588"/>
            <a:ext cx="121446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spc="-150" dirty="0">
                <a:solidFill>
                  <a:srgbClr val="00B050"/>
                </a:solidFill>
                <a:latin typeface="Segoe UI" panose="020B0502040204020203" pitchFamily="34" charset="0"/>
                <a:cs typeface="Segoe UI" panose="020B0502040204020203" pitchFamily="34" charset="0"/>
              </a:rPr>
              <a:t>CROSS-CUTTING ISSUES</a:t>
            </a:r>
          </a:p>
        </p:txBody>
      </p:sp>
      <p:pic>
        <p:nvPicPr>
          <p:cNvPr id="7" name="Picture 6">
            <a:extLst>
              <a:ext uri="{FF2B5EF4-FFF2-40B4-BE49-F238E27FC236}">
                <a16:creationId xmlns:a16="http://schemas.microsoft.com/office/drawing/2014/main" id="{D2A5DAB7-6A4E-DA40-928A-C5E7B2536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33648" y="5972176"/>
            <a:ext cx="802918" cy="749557"/>
          </a:xfrm>
          <a:prstGeom prst="rect">
            <a:avLst/>
          </a:prstGeom>
        </p:spPr>
      </p:pic>
      <p:pic>
        <p:nvPicPr>
          <p:cNvPr id="8" name="Picture 7">
            <a:extLst>
              <a:ext uri="{FF2B5EF4-FFF2-40B4-BE49-F238E27FC236}">
                <a16:creationId xmlns:a16="http://schemas.microsoft.com/office/drawing/2014/main" id="{6B0C729D-E594-6449-AC62-2DD0B60A6F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29399" y="1162069"/>
            <a:ext cx="1643063" cy="1624727"/>
          </a:xfrm>
          <a:prstGeom prst="ellipse">
            <a:avLst/>
          </a:prstGeom>
        </p:spPr>
      </p:pic>
      <p:pic>
        <p:nvPicPr>
          <p:cNvPr id="10" name="Picture 9">
            <a:extLst>
              <a:ext uri="{FF2B5EF4-FFF2-40B4-BE49-F238E27FC236}">
                <a16:creationId xmlns:a16="http://schemas.microsoft.com/office/drawing/2014/main" id="{75BAEFC1-670C-9841-B826-4B6062C7D90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54276" y="5073425"/>
            <a:ext cx="1696571" cy="1624727"/>
          </a:xfrm>
          <a:prstGeom prst="ellipse">
            <a:avLst/>
          </a:prstGeom>
        </p:spPr>
      </p:pic>
    </p:spTree>
    <p:extLst>
      <p:ext uri="{BB962C8B-B14F-4D97-AF65-F5344CB8AC3E}">
        <p14:creationId xmlns:p14="http://schemas.microsoft.com/office/powerpoint/2010/main" val="1614128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7E690-2B8F-2943-A399-C576755D1A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47"/>
          <a:stretch/>
        </p:blipFill>
        <p:spPr>
          <a:xfrm>
            <a:off x="7916882" y="1409699"/>
            <a:ext cx="4275118" cy="5576889"/>
          </a:xfrm>
          <a:prstGeom prst="rect">
            <a:avLst/>
          </a:prstGeom>
        </p:spPr>
      </p:pic>
      <p:pic>
        <p:nvPicPr>
          <p:cNvPr id="2" name="Picture 1">
            <a:extLst>
              <a:ext uri="{FF2B5EF4-FFF2-40B4-BE49-F238E27FC236}">
                <a16:creationId xmlns:a16="http://schemas.microsoft.com/office/drawing/2014/main" id="{46B8BE58-B032-AE4E-8B38-8E01695BE5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09699"/>
            <a:ext cx="8538519" cy="5461051"/>
          </a:xfrm>
          <a:prstGeom prst="rect">
            <a:avLst/>
          </a:prstGeom>
        </p:spPr>
      </p:pic>
      <p:sp>
        <p:nvSpPr>
          <p:cNvPr id="4" name="TextBox 3">
            <a:extLst>
              <a:ext uri="{FF2B5EF4-FFF2-40B4-BE49-F238E27FC236}">
                <a16:creationId xmlns:a16="http://schemas.microsoft.com/office/drawing/2014/main" id="{841A06FD-C4DC-0C48-BE69-06F28C4B4FE8}"/>
              </a:ext>
            </a:extLst>
          </p:cNvPr>
          <p:cNvSpPr txBox="1"/>
          <p:nvPr/>
        </p:nvSpPr>
        <p:spPr>
          <a:xfrm>
            <a:off x="176060" y="15098"/>
            <a:ext cx="1103641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300" spc="-150">
                <a:solidFill>
                  <a:srgbClr val="2D9AD8"/>
                </a:solidFill>
                <a:latin typeface="Segoe UI" panose="020B0502040204020203" pitchFamily="34" charset="0"/>
                <a:cs typeface="Segoe UI" panose="020B0502040204020203" pitchFamily="34" charset="0"/>
              </a:rPr>
              <a:t>Both </a:t>
            </a:r>
            <a:r>
              <a:rPr lang="en-US" sz="3300" spc="-150" dirty="0">
                <a:solidFill>
                  <a:srgbClr val="2D9AD8"/>
                </a:solidFill>
                <a:latin typeface="Segoe UI" panose="020B0502040204020203" pitchFamily="34" charset="0"/>
                <a:cs typeface="Segoe UI" panose="020B0502040204020203" pitchFamily="34" charset="0"/>
              </a:rPr>
              <a:t>high- and low-income countries can benefit from</a:t>
            </a:r>
          </a:p>
          <a:p>
            <a:pPr algn="ctr"/>
            <a:r>
              <a:rPr lang="en-US" sz="3300" spc="-150" dirty="0">
                <a:solidFill>
                  <a:srgbClr val="2D9AD8"/>
                </a:solidFill>
                <a:latin typeface="Segoe UI" panose="020B0502040204020203" pitchFamily="34" charset="0"/>
                <a:cs typeface="Segoe UI" panose="020B0502040204020203" pitchFamily="34" charset="0"/>
              </a:rPr>
              <a:t> Circular Economy by capturing the full value of water</a:t>
            </a:r>
          </a:p>
        </p:txBody>
      </p:sp>
      <p:pic>
        <p:nvPicPr>
          <p:cNvPr id="5" name="Picture 4">
            <a:extLst>
              <a:ext uri="{FF2B5EF4-FFF2-40B4-BE49-F238E27FC236}">
                <a16:creationId xmlns:a16="http://schemas.microsoft.com/office/drawing/2014/main" id="{1C7E68DD-6CF8-3E49-9320-037E5C972C1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33648" y="5972176"/>
            <a:ext cx="802918" cy="749557"/>
          </a:xfrm>
          <a:prstGeom prst="rect">
            <a:avLst/>
          </a:prstGeom>
        </p:spPr>
      </p:pic>
    </p:spTree>
    <p:extLst>
      <p:ext uri="{BB962C8B-B14F-4D97-AF65-F5344CB8AC3E}">
        <p14:creationId xmlns:p14="http://schemas.microsoft.com/office/powerpoint/2010/main" val="2603495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688F6C-1338-C844-ADD4-955B456E73CC}"/>
              </a:ext>
            </a:extLst>
          </p:cNvPr>
          <p:cNvSpPr/>
          <p:nvPr/>
        </p:nvSpPr>
        <p:spPr>
          <a:xfrm>
            <a:off x="-15025" y="0"/>
            <a:ext cx="12192000" cy="6858000"/>
          </a:xfrm>
          <a:prstGeom prst="rect">
            <a:avLst/>
          </a:prstGeom>
          <a:solidFill>
            <a:srgbClr val="F4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t>U</a:t>
            </a:r>
          </a:p>
        </p:txBody>
      </p:sp>
      <p:sp>
        <p:nvSpPr>
          <p:cNvPr id="4" name="TextBox 3">
            <a:extLst>
              <a:ext uri="{FF2B5EF4-FFF2-40B4-BE49-F238E27FC236}">
                <a16:creationId xmlns:a16="http://schemas.microsoft.com/office/drawing/2014/main" id="{841A06FD-C4DC-0C48-BE69-06F28C4B4FE8}"/>
              </a:ext>
            </a:extLst>
          </p:cNvPr>
          <p:cNvSpPr txBox="1"/>
          <p:nvPr/>
        </p:nvSpPr>
        <p:spPr>
          <a:xfrm>
            <a:off x="197233" y="136267"/>
            <a:ext cx="1103641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300" spc="-150" dirty="0">
                <a:solidFill>
                  <a:srgbClr val="2D9AD8"/>
                </a:solidFill>
                <a:latin typeface="Segoe UI" panose="020B0502040204020203" pitchFamily="34" charset="0"/>
                <a:cs typeface="Segoe UI" panose="020B0502040204020203" pitchFamily="34" charset="0"/>
              </a:rPr>
              <a:t>Implementing circular economy principles also makes economic and financial sense</a:t>
            </a:r>
          </a:p>
        </p:txBody>
      </p:sp>
      <p:pic>
        <p:nvPicPr>
          <p:cNvPr id="5" name="Picture 4">
            <a:extLst>
              <a:ext uri="{FF2B5EF4-FFF2-40B4-BE49-F238E27FC236}">
                <a16:creationId xmlns:a16="http://schemas.microsoft.com/office/drawing/2014/main" id="{1C7E68DD-6CF8-3E49-9320-037E5C972C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33648" y="5972176"/>
            <a:ext cx="802918" cy="749557"/>
          </a:xfrm>
          <a:prstGeom prst="rect">
            <a:avLst/>
          </a:prstGeom>
        </p:spPr>
      </p:pic>
      <p:pic>
        <p:nvPicPr>
          <p:cNvPr id="8" name="Picture 7">
            <a:extLst>
              <a:ext uri="{FF2B5EF4-FFF2-40B4-BE49-F238E27FC236}">
                <a16:creationId xmlns:a16="http://schemas.microsoft.com/office/drawing/2014/main" id="{CE08C219-7D51-0A43-B766-E20D9175EF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2703" y="3833084"/>
            <a:ext cx="1519523" cy="1492328"/>
          </a:xfrm>
          <a:prstGeom prst="ellipse">
            <a:avLst/>
          </a:prstGeom>
        </p:spPr>
      </p:pic>
      <p:sp>
        <p:nvSpPr>
          <p:cNvPr id="11" name="TextBox 10">
            <a:extLst>
              <a:ext uri="{FF2B5EF4-FFF2-40B4-BE49-F238E27FC236}">
                <a16:creationId xmlns:a16="http://schemas.microsoft.com/office/drawing/2014/main" id="{BB17EF22-3FE7-CB47-8FEE-7F3E25092AED}"/>
              </a:ext>
            </a:extLst>
          </p:cNvPr>
          <p:cNvSpPr txBox="1"/>
          <p:nvPr/>
        </p:nvSpPr>
        <p:spPr>
          <a:xfrm>
            <a:off x="8242126" y="4021216"/>
            <a:ext cx="3610826" cy="1015663"/>
          </a:xfrm>
          <a:prstGeom prst="rect">
            <a:avLst/>
          </a:prstGeom>
          <a:noFill/>
          <a:ln>
            <a:solidFill>
              <a:srgbClr val="87CDDD"/>
            </a:solidFill>
          </a:ln>
        </p:spPr>
        <p:txBody>
          <a:bodyPr wrap="square" rtlCol="0">
            <a:spAutoFit/>
          </a:bodyPr>
          <a:lstStyle/>
          <a:p>
            <a:r>
              <a:rPr lang="en-NL" sz="2000" dirty="0">
                <a:solidFill>
                  <a:srgbClr val="002060"/>
                </a:solidFill>
              </a:rPr>
              <a:t>Utilities are creating additional revenue streams to cover O&amp;M costs </a:t>
            </a:r>
          </a:p>
        </p:txBody>
      </p:sp>
      <p:pic>
        <p:nvPicPr>
          <p:cNvPr id="12" name="Picture 11">
            <a:extLst>
              <a:ext uri="{FF2B5EF4-FFF2-40B4-BE49-F238E27FC236}">
                <a16:creationId xmlns:a16="http://schemas.microsoft.com/office/drawing/2014/main" id="{0884C748-A5B1-E743-BC27-7A490F41F44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3998" y="1401246"/>
            <a:ext cx="1790420" cy="1956705"/>
          </a:xfrm>
          <a:prstGeom prst="ellipse">
            <a:avLst/>
          </a:prstGeom>
        </p:spPr>
      </p:pic>
      <p:sp>
        <p:nvSpPr>
          <p:cNvPr id="14" name="TextBox 13">
            <a:extLst>
              <a:ext uri="{FF2B5EF4-FFF2-40B4-BE49-F238E27FC236}">
                <a16:creationId xmlns:a16="http://schemas.microsoft.com/office/drawing/2014/main" id="{5E36F855-1EE4-0C45-80CE-8EDB6523CD16}"/>
              </a:ext>
            </a:extLst>
          </p:cNvPr>
          <p:cNvSpPr txBox="1"/>
          <p:nvPr/>
        </p:nvSpPr>
        <p:spPr>
          <a:xfrm>
            <a:off x="2434118" y="1933803"/>
            <a:ext cx="3610826" cy="1015663"/>
          </a:xfrm>
          <a:prstGeom prst="rect">
            <a:avLst/>
          </a:prstGeom>
          <a:noFill/>
          <a:ln>
            <a:solidFill>
              <a:srgbClr val="87CDDD"/>
            </a:solidFill>
          </a:ln>
        </p:spPr>
        <p:txBody>
          <a:bodyPr wrap="square" rtlCol="0">
            <a:spAutoFit/>
          </a:bodyPr>
          <a:lstStyle>
            <a:defPPr>
              <a:defRPr lang="en-US"/>
            </a:defPPr>
            <a:lvl1pPr>
              <a:defRPr>
                <a:solidFill>
                  <a:srgbClr val="002060"/>
                </a:solidFill>
              </a:defRPr>
            </a:lvl1pPr>
          </a:lstStyle>
          <a:p>
            <a:r>
              <a:rPr lang="en-NL" sz="2000" dirty="0"/>
              <a:t>Investments in energy efficiency and reducing NRW can be recovered in less than 3 years</a:t>
            </a:r>
          </a:p>
        </p:txBody>
      </p:sp>
      <p:pic>
        <p:nvPicPr>
          <p:cNvPr id="15" name="Picture 14">
            <a:extLst>
              <a:ext uri="{FF2B5EF4-FFF2-40B4-BE49-F238E27FC236}">
                <a16:creationId xmlns:a16="http://schemas.microsoft.com/office/drawing/2014/main" id="{C30FAB58-CC83-0D48-8AC1-6513E8A9A8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70393" y="1634398"/>
            <a:ext cx="1670307" cy="1530445"/>
          </a:xfrm>
          <a:prstGeom prst="rect">
            <a:avLst/>
          </a:prstGeom>
        </p:spPr>
      </p:pic>
      <p:sp>
        <p:nvSpPr>
          <p:cNvPr id="16" name="TextBox 15">
            <a:extLst>
              <a:ext uri="{FF2B5EF4-FFF2-40B4-BE49-F238E27FC236}">
                <a16:creationId xmlns:a16="http://schemas.microsoft.com/office/drawing/2014/main" id="{054365DF-DDEB-DD41-B73F-BAC8DA140DA1}"/>
              </a:ext>
            </a:extLst>
          </p:cNvPr>
          <p:cNvSpPr txBox="1"/>
          <p:nvPr/>
        </p:nvSpPr>
        <p:spPr>
          <a:xfrm>
            <a:off x="8242126" y="1927802"/>
            <a:ext cx="3657774" cy="1015663"/>
          </a:xfrm>
          <a:prstGeom prst="rect">
            <a:avLst/>
          </a:prstGeom>
          <a:noFill/>
          <a:ln>
            <a:solidFill>
              <a:srgbClr val="87CDDD"/>
            </a:solidFill>
          </a:ln>
        </p:spPr>
        <p:txBody>
          <a:bodyPr wrap="square" rtlCol="0">
            <a:spAutoFit/>
          </a:bodyPr>
          <a:lstStyle>
            <a:defPPr>
              <a:defRPr lang="en-US"/>
            </a:defPPr>
            <a:lvl1pPr>
              <a:defRPr>
                <a:solidFill>
                  <a:srgbClr val="002060"/>
                </a:solidFill>
              </a:defRPr>
            </a:lvl1pPr>
          </a:lstStyle>
          <a:p>
            <a:r>
              <a:rPr lang="en-NL" sz="2000" dirty="0"/>
              <a:t>Self-generating renewable energy can reduce energy costs and increase system resiliency </a:t>
            </a:r>
          </a:p>
        </p:txBody>
      </p:sp>
      <p:pic>
        <p:nvPicPr>
          <p:cNvPr id="17" name="Picture 16">
            <a:extLst>
              <a:ext uri="{FF2B5EF4-FFF2-40B4-BE49-F238E27FC236}">
                <a16:creationId xmlns:a16="http://schemas.microsoft.com/office/drawing/2014/main" id="{858514ED-9B70-B441-9F6C-B4D4DCF2F71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9224" y="3862373"/>
            <a:ext cx="1459968" cy="1433750"/>
          </a:xfrm>
          <a:prstGeom prst="ellipse">
            <a:avLst/>
          </a:prstGeom>
        </p:spPr>
      </p:pic>
      <p:sp>
        <p:nvSpPr>
          <p:cNvPr id="18" name="TextBox 17">
            <a:extLst>
              <a:ext uri="{FF2B5EF4-FFF2-40B4-BE49-F238E27FC236}">
                <a16:creationId xmlns:a16="http://schemas.microsoft.com/office/drawing/2014/main" id="{A30DFDD1-29C7-7743-B9C1-7ED0F8784CB6}"/>
              </a:ext>
            </a:extLst>
          </p:cNvPr>
          <p:cNvSpPr txBox="1"/>
          <p:nvPr/>
        </p:nvSpPr>
        <p:spPr>
          <a:xfrm>
            <a:off x="2406153" y="4021216"/>
            <a:ext cx="3610826" cy="1323439"/>
          </a:xfrm>
          <a:prstGeom prst="rect">
            <a:avLst/>
          </a:prstGeom>
          <a:noFill/>
          <a:ln>
            <a:solidFill>
              <a:srgbClr val="87CDDD"/>
            </a:solidFill>
          </a:ln>
        </p:spPr>
        <p:txBody>
          <a:bodyPr wrap="square" rtlCol="0">
            <a:spAutoFit/>
          </a:bodyPr>
          <a:lstStyle>
            <a:defPPr>
              <a:defRPr lang="en-US"/>
            </a:defPPr>
            <a:lvl1pPr>
              <a:defRPr>
                <a:solidFill>
                  <a:srgbClr val="002060"/>
                </a:solidFill>
              </a:defRPr>
            </a:lvl1pPr>
          </a:lstStyle>
          <a:p>
            <a:r>
              <a:rPr lang="en-NL" sz="2000" dirty="0"/>
              <a:t>Investments in nature-based solutions such as upstream reforestarion, can reduce treatment needs and costs</a:t>
            </a:r>
          </a:p>
        </p:txBody>
      </p:sp>
    </p:spTree>
    <p:extLst>
      <p:ext uri="{BB962C8B-B14F-4D97-AF65-F5344CB8AC3E}">
        <p14:creationId xmlns:p14="http://schemas.microsoft.com/office/powerpoint/2010/main" val="3198143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AF7845-2183-4013-B1FF-991564E6F3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1955801"/>
          </a:xfrm>
          <a:prstGeom prst="rect">
            <a:avLst/>
          </a:prstGeom>
        </p:spPr>
      </p:pic>
      <p:sp>
        <p:nvSpPr>
          <p:cNvPr id="11" name="Rectangle 10">
            <a:extLst>
              <a:ext uri="{FF2B5EF4-FFF2-40B4-BE49-F238E27FC236}">
                <a16:creationId xmlns:a16="http://schemas.microsoft.com/office/drawing/2014/main" id="{CEE5EDA2-1A79-4446-B477-042F4FACFD81}"/>
              </a:ext>
            </a:extLst>
          </p:cNvPr>
          <p:cNvSpPr/>
          <p:nvPr/>
        </p:nvSpPr>
        <p:spPr>
          <a:xfrm>
            <a:off x="3486002" y="839970"/>
            <a:ext cx="4349898" cy="2371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CBA0FDC9-29DF-4A65-B70A-803742075305}"/>
              </a:ext>
            </a:extLst>
          </p:cNvPr>
          <p:cNvSpPr>
            <a:spLocks noGrp="1"/>
          </p:cNvSpPr>
          <p:nvPr>
            <p:ph type="sldNum" sz="quarter" idx="12"/>
          </p:nvPr>
        </p:nvSpPr>
        <p:spPr/>
        <p:txBody>
          <a:bodyPr/>
          <a:lstStyle/>
          <a:p>
            <a:fld id="{B6D52CC8-E66C-4753-AB97-32C1D5EB4999}" type="slidenum">
              <a:rPr lang="en-US" smtClean="0"/>
              <a:t>16</a:t>
            </a:fld>
            <a:endParaRPr lang="en-US"/>
          </a:p>
        </p:txBody>
      </p:sp>
      <p:sp>
        <p:nvSpPr>
          <p:cNvPr id="5" name="Rectangle 4">
            <a:extLst>
              <a:ext uri="{FF2B5EF4-FFF2-40B4-BE49-F238E27FC236}">
                <a16:creationId xmlns:a16="http://schemas.microsoft.com/office/drawing/2014/main" id="{807A7B67-D8BD-4D02-A966-B96254CC59B7}"/>
              </a:ext>
            </a:extLst>
          </p:cNvPr>
          <p:cNvSpPr/>
          <p:nvPr/>
        </p:nvSpPr>
        <p:spPr>
          <a:xfrm>
            <a:off x="313095" y="1858264"/>
            <a:ext cx="11878905" cy="2857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3DEF6FA-503D-42B6-9E23-0F375A35349B}"/>
              </a:ext>
            </a:extLst>
          </p:cNvPr>
          <p:cNvSpPr/>
          <p:nvPr/>
        </p:nvSpPr>
        <p:spPr>
          <a:xfrm>
            <a:off x="1789816" y="1796903"/>
            <a:ext cx="1679943" cy="255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4213976-E904-459E-984B-B00515999A94}"/>
              </a:ext>
            </a:extLst>
          </p:cNvPr>
          <p:cNvSpPr/>
          <p:nvPr/>
        </p:nvSpPr>
        <p:spPr>
          <a:xfrm>
            <a:off x="1358687" y="790940"/>
            <a:ext cx="5037419" cy="4278094"/>
          </a:xfrm>
          <a:prstGeom prst="rect">
            <a:avLst/>
          </a:prstGeom>
        </p:spPr>
        <p:txBody>
          <a:bodyPr wrap="square">
            <a:spAutoFit/>
          </a:bodyPr>
          <a:lstStyle/>
          <a:p>
            <a:pPr algn="ctr"/>
            <a:r>
              <a:rPr lang="en-US" sz="4800" b="1" dirty="0">
                <a:solidFill>
                  <a:schemeClr val="accent5"/>
                </a:solidFill>
              </a:rPr>
              <a:t>Water in Circular Economy and Resilience (WICER)</a:t>
            </a:r>
            <a:endParaRPr lang="en-US" sz="4400" b="1" dirty="0">
              <a:solidFill>
                <a:schemeClr val="accent5"/>
              </a:solidFill>
            </a:endParaRPr>
          </a:p>
          <a:p>
            <a:pPr algn="ctr"/>
            <a:endParaRPr lang="en-US" sz="4800" b="1" dirty="0">
              <a:solidFill>
                <a:schemeClr val="accent5"/>
              </a:solidFill>
            </a:endParaRPr>
          </a:p>
          <a:p>
            <a:pPr algn="ctr"/>
            <a:r>
              <a:rPr lang="en-US" sz="4000" b="1" dirty="0">
                <a:solidFill>
                  <a:schemeClr val="accent5"/>
                </a:solidFill>
              </a:rPr>
              <a:t>Find out more at:</a:t>
            </a:r>
          </a:p>
          <a:p>
            <a:pPr algn="ctr"/>
            <a:r>
              <a:rPr lang="en-US" sz="4000" b="1" dirty="0" err="1">
                <a:solidFill>
                  <a:schemeClr val="accent5"/>
                </a:solidFill>
              </a:rPr>
              <a:t>worldbank.org</a:t>
            </a:r>
            <a:r>
              <a:rPr lang="en-US" sz="4000" b="1" dirty="0">
                <a:solidFill>
                  <a:schemeClr val="accent5"/>
                </a:solidFill>
              </a:rPr>
              <a:t>/</a:t>
            </a:r>
            <a:r>
              <a:rPr lang="en-US" sz="4000" b="1" dirty="0" err="1">
                <a:solidFill>
                  <a:schemeClr val="accent5"/>
                </a:solidFill>
              </a:rPr>
              <a:t>wicer</a:t>
            </a:r>
            <a:endParaRPr lang="en-US" sz="4000" b="1" dirty="0">
              <a:solidFill>
                <a:schemeClr val="accent5"/>
              </a:solidFill>
            </a:endParaRPr>
          </a:p>
        </p:txBody>
      </p:sp>
      <p:grpSp>
        <p:nvGrpSpPr>
          <p:cNvPr id="9" name="Group 8">
            <a:extLst>
              <a:ext uri="{FF2B5EF4-FFF2-40B4-BE49-F238E27FC236}">
                <a16:creationId xmlns:a16="http://schemas.microsoft.com/office/drawing/2014/main" id="{4B139A8C-F88E-48BB-9117-6926BCEDA87D}"/>
              </a:ext>
            </a:extLst>
          </p:cNvPr>
          <p:cNvGrpSpPr/>
          <p:nvPr/>
        </p:nvGrpSpPr>
        <p:grpSpPr>
          <a:xfrm>
            <a:off x="0" y="5218078"/>
            <a:ext cx="9144000" cy="1639922"/>
            <a:chOff x="0" y="5218078"/>
            <a:chExt cx="9144000" cy="1639922"/>
          </a:xfrm>
        </p:grpSpPr>
        <p:pic>
          <p:nvPicPr>
            <p:cNvPr id="3" name="Picture 2">
              <a:extLst>
                <a:ext uri="{FF2B5EF4-FFF2-40B4-BE49-F238E27FC236}">
                  <a16:creationId xmlns:a16="http://schemas.microsoft.com/office/drawing/2014/main" id="{84DECA65-093F-4908-BAFC-2A632706F91B}"/>
                </a:ext>
              </a:extLst>
            </p:cNvPr>
            <p:cNvPicPr>
              <a:picLocks noChangeAspect="1"/>
            </p:cNvPicPr>
            <p:nvPr/>
          </p:nvPicPr>
          <p:blipFill>
            <a:blip r:embed="rId4"/>
            <a:stretch>
              <a:fillRect/>
            </a:stretch>
          </p:blipFill>
          <p:spPr>
            <a:xfrm>
              <a:off x="0" y="5218078"/>
              <a:ext cx="9144000" cy="1639922"/>
            </a:xfrm>
            <a:prstGeom prst="rect">
              <a:avLst/>
            </a:prstGeom>
          </p:spPr>
        </p:pic>
        <p:sp>
          <p:nvSpPr>
            <p:cNvPr id="7" name="Rectangle 6">
              <a:extLst>
                <a:ext uri="{FF2B5EF4-FFF2-40B4-BE49-F238E27FC236}">
                  <a16:creationId xmlns:a16="http://schemas.microsoft.com/office/drawing/2014/main" id="{9712E982-1BE8-4D2E-B769-A6205016165E}"/>
                </a:ext>
              </a:extLst>
            </p:cNvPr>
            <p:cNvSpPr/>
            <p:nvPr/>
          </p:nvSpPr>
          <p:spPr>
            <a:xfrm>
              <a:off x="5085347" y="5218078"/>
              <a:ext cx="4058653" cy="1256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0" name="Picture 9">
            <a:extLst>
              <a:ext uri="{FF2B5EF4-FFF2-40B4-BE49-F238E27FC236}">
                <a16:creationId xmlns:a16="http://schemas.microsoft.com/office/drawing/2014/main" id="{3AB121D6-5196-244D-9FDF-7544A38FDC1F}"/>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6396106" y="1178649"/>
            <a:ext cx="5678859" cy="5678859"/>
          </a:xfrm>
          <a:prstGeom prst="rect">
            <a:avLst/>
          </a:prstGeom>
        </p:spPr>
      </p:pic>
    </p:spTree>
    <p:extLst>
      <p:ext uri="{BB962C8B-B14F-4D97-AF65-F5344CB8AC3E}">
        <p14:creationId xmlns:p14="http://schemas.microsoft.com/office/powerpoint/2010/main" val="819627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8876F16C-942B-4744-B4AF-921CC93F78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534" y="-306332"/>
            <a:ext cx="12272534" cy="7164331"/>
          </a:xfrm>
          <a:prstGeom prst="rect">
            <a:avLst/>
          </a:prstGeom>
        </p:spPr>
      </p:pic>
      <p:pic>
        <p:nvPicPr>
          <p:cNvPr id="3" name="Picture 2">
            <a:extLst>
              <a:ext uri="{FF2B5EF4-FFF2-40B4-BE49-F238E27FC236}">
                <a16:creationId xmlns:a16="http://schemas.microsoft.com/office/drawing/2014/main" id="{C998FCED-3B87-304C-935F-FFD32BF6E8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33648" y="5972176"/>
            <a:ext cx="802918" cy="749557"/>
          </a:xfrm>
          <a:prstGeom prst="rect">
            <a:avLst/>
          </a:prstGeom>
        </p:spPr>
      </p:pic>
    </p:spTree>
    <p:extLst>
      <p:ext uri="{BB962C8B-B14F-4D97-AF65-F5344CB8AC3E}">
        <p14:creationId xmlns:p14="http://schemas.microsoft.com/office/powerpoint/2010/main" val="1368084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DE90C5-034D-FD48-8BA9-2FD751FE0E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38280"/>
            <a:ext cx="12192000" cy="2889319"/>
          </a:xfrm>
          <a:prstGeom prst="rect">
            <a:avLst/>
          </a:prstGeom>
        </p:spPr>
      </p:pic>
      <p:sp>
        <p:nvSpPr>
          <p:cNvPr id="10" name="TextBox 9">
            <a:extLst>
              <a:ext uri="{FF2B5EF4-FFF2-40B4-BE49-F238E27FC236}">
                <a16:creationId xmlns:a16="http://schemas.microsoft.com/office/drawing/2014/main" id="{DB431B49-4241-F54A-9229-96690643877C}"/>
              </a:ext>
            </a:extLst>
          </p:cNvPr>
          <p:cNvSpPr txBox="1"/>
          <p:nvPr/>
        </p:nvSpPr>
        <p:spPr>
          <a:xfrm>
            <a:off x="518996" y="1693784"/>
            <a:ext cx="5019792" cy="646331"/>
          </a:xfrm>
          <a:prstGeom prst="rect">
            <a:avLst/>
          </a:prstGeom>
          <a:noFill/>
        </p:spPr>
        <p:txBody>
          <a:bodyPr wrap="square" rtlCol="0">
            <a:spAutoFit/>
          </a:bodyPr>
          <a:lstStyle/>
          <a:p>
            <a:r>
              <a:rPr lang="en-US" sz="3600" dirty="0">
                <a:solidFill>
                  <a:schemeClr val="accent2"/>
                </a:solidFill>
                <a:latin typeface="Arial" panose="020B0604020202020204" pitchFamily="34" charset="0"/>
                <a:cs typeface="Arial" panose="020B0604020202020204" pitchFamily="34" charset="0"/>
              </a:rPr>
              <a:t>A LINEAR SYSTEM …</a:t>
            </a:r>
          </a:p>
        </p:txBody>
      </p:sp>
      <p:sp>
        <p:nvSpPr>
          <p:cNvPr id="6" name="TextBox 5">
            <a:extLst>
              <a:ext uri="{FF2B5EF4-FFF2-40B4-BE49-F238E27FC236}">
                <a16:creationId xmlns:a16="http://schemas.microsoft.com/office/drawing/2014/main" id="{B84749F8-A02D-AD47-BC7E-527FE58BC83A}"/>
              </a:ext>
            </a:extLst>
          </p:cNvPr>
          <p:cNvSpPr txBox="1"/>
          <p:nvPr/>
        </p:nvSpPr>
        <p:spPr>
          <a:xfrm>
            <a:off x="577792" y="102438"/>
            <a:ext cx="1103641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300" spc="-150" dirty="0">
                <a:solidFill>
                  <a:srgbClr val="2D9AD8"/>
                </a:solidFill>
                <a:latin typeface="Segoe UI" panose="020B0502040204020203" pitchFamily="34" charset="0"/>
                <a:cs typeface="Segoe UI" panose="020B0502040204020203" pitchFamily="34" charset="0"/>
              </a:rPr>
              <a:t>TO ADDRESS THE CHALLENGES AND GLOBAL COMMITMENTS WE MUST SHIFT FROM …..</a:t>
            </a:r>
          </a:p>
        </p:txBody>
      </p:sp>
      <p:pic>
        <p:nvPicPr>
          <p:cNvPr id="5" name="Picture 4">
            <a:extLst>
              <a:ext uri="{FF2B5EF4-FFF2-40B4-BE49-F238E27FC236}">
                <a16:creationId xmlns:a16="http://schemas.microsoft.com/office/drawing/2014/main" id="{5D54F26F-E92E-E442-A830-E7F563674E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33648" y="5972176"/>
            <a:ext cx="802918" cy="749557"/>
          </a:xfrm>
          <a:prstGeom prst="rect">
            <a:avLst/>
          </a:prstGeom>
        </p:spPr>
      </p:pic>
    </p:spTree>
    <p:extLst>
      <p:ext uri="{BB962C8B-B14F-4D97-AF65-F5344CB8AC3E}">
        <p14:creationId xmlns:p14="http://schemas.microsoft.com/office/powerpoint/2010/main" val="2399216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E62D0D-BADE-7F4F-B1CA-4707BAE851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85583" y="1043360"/>
            <a:ext cx="4204827" cy="5273751"/>
          </a:xfrm>
          <a:prstGeom prst="rect">
            <a:avLst/>
          </a:prstGeom>
          <a:solidFill>
            <a:schemeClr val="accent5">
              <a:lumMod val="60000"/>
              <a:lumOff val="40000"/>
            </a:schemeClr>
          </a:solidFill>
        </p:spPr>
      </p:pic>
      <p:sp>
        <p:nvSpPr>
          <p:cNvPr id="2" name="TextBox 1">
            <a:extLst>
              <a:ext uri="{FF2B5EF4-FFF2-40B4-BE49-F238E27FC236}">
                <a16:creationId xmlns:a16="http://schemas.microsoft.com/office/drawing/2014/main" id="{F5ACE55F-8DB8-5D4A-8AE6-2C28816EE65F}"/>
              </a:ext>
            </a:extLst>
          </p:cNvPr>
          <p:cNvSpPr txBox="1"/>
          <p:nvPr/>
        </p:nvSpPr>
        <p:spPr>
          <a:xfrm rot="18478077">
            <a:off x="6057173" y="2003823"/>
            <a:ext cx="1399935" cy="584775"/>
          </a:xfrm>
          <a:prstGeom prst="rect">
            <a:avLst/>
          </a:prstGeom>
          <a:noFill/>
        </p:spPr>
        <p:txBody>
          <a:bodyPr wrap="none" rtlCol="0">
            <a:spAutoFit/>
          </a:bodyPr>
          <a:lstStyle/>
          <a:p>
            <a:r>
              <a:rPr lang="en-NL" sz="3200" dirty="0">
                <a:solidFill>
                  <a:srgbClr val="002060"/>
                </a:solidFill>
              </a:rPr>
              <a:t>SUPPLY</a:t>
            </a:r>
          </a:p>
        </p:txBody>
      </p:sp>
      <p:sp>
        <p:nvSpPr>
          <p:cNvPr id="10" name="TextBox 9">
            <a:extLst>
              <a:ext uri="{FF2B5EF4-FFF2-40B4-BE49-F238E27FC236}">
                <a16:creationId xmlns:a16="http://schemas.microsoft.com/office/drawing/2014/main" id="{564EC0FC-975E-6F4F-AF84-F25424037B58}"/>
              </a:ext>
            </a:extLst>
          </p:cNvPr>
          <p:cNvSpPr txBox="1"/>
          <p:nvPr/>
        </p:nvSpPr>
        <p:spPr>
          <a:xfrm rot="3365735">
            <a:off x="10026170" y="1849444"/>
            <a:ext cx="1742208" cy="584775"/>
          </a:xfrm>
          <a:prstGeom prst="rect">
            <a:avLst/>
          </a:prstGeom>
          <a:solidFill>
            <a:schemeClr val="bg1"/>
          </a:solidFill>
        </p:spPr>
        <p:txBody>
          <a:bodyPr wrap="none" rtlCol="0">
            <a:spAutoFit/>
          </a:bodyPr>
          <a:lstStyle/>
          <a:p>
            <a:r>
              <a:rPr lang="en-NL" sz="3200" dirty="0">
                <a:solidFill>
                  <a:srgbClr val="002060"/>
                </a:solidFill>
              </a:rPr>
              <a:t>RECOVER</a:t>
            </a:r>
          </a:p>
        </p:txBody>
      </p:sp>
      <p:sp>
        <p:nvSpPr>
          <p:cNvPr id="12" name="TextBox 11">
            <a:extLst>
              <a:ext uri="{FF2B5EF4-FFF2-40B4-BE49-F238E27FC236}">
                <a16:creationId xmlns:a16="http://schemas.microsoft.com/office/drawing/2014/main" id="{CB96BBDF-69BD-6049-A850-A5C515409E8F}"/>
              </a:ext>
            </a:extLst>
          </p:cNvPr>
          <p:cNvSpPr txBox="1"/>
          <p:nvPr/>
        </p:nvSpPr>
        <p:spPr>
          <a:xfrm>
            <a:off x="771018" y="1548332"/>
            <a:ext cx="4698543"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spc="-150" dirty="0">
                <a:solidFill>
                  <a:srgbClr val="2D9AD8"/>
                </a:solidFill>
                <a:latin typeface="Segoe UI" panose="020B0502040204020203" pitchFamily="34" charset="0"/>
                <a:cs typeface="Segoe UI" panose="020B0502040204020203" pitchFamily="34" charset="0"/>
              </a:rPr>
              <a:t>TO A CIRCULAR SISTEM THAT RESPONDS TO THE UNSUSTAINABLE MODEL OF ‘TAKE, MAKE, CONSUME, AND WASTE’ </a:t>
            </a:r>
          </a:p>
        </p:txBody>
      </p:sp>
      <p:sp>
        <p:nvSpPr>
          <p:cNvPr id="11" name="TextBox 10">
            <a:extLst>
              <a:ext uri="{FF2B5EF4-FFF2-40B4-BE49-F238E27FC236}">
                <a16:creationId xmlns:a16="http://schemas.microsoft.com/office/drawing/2014/main" id="{AEFF9A2C-457A-A543-977D-8159BB8B7033}"/>
              </a:ext>
            </a:extLst>
          </p:cNvPr>
          <p:cNvSpPr txBox="1"/>
          <p:nvPr/>
        </p:nvSpPr>
        <p:spPr>
          <a:xfrm>
            <a:off x="7860994" y="5691774"/>
            <a:ext cx="1674626" cy="584775"/>
          </a:xfrm>
          <a:prstGeom prst="rect">
            <a:avLst/>
          </a:prstGeom>
          <a:noFill/>
        </p:spPr>
        <p:txBody>
          <a:bodyPr wrap="none" rtlCol="0">
            <a:spAutoFit/>
          </a:bodyPr>
          <a:lstStyle/>
          <a:p>
            <a:r>
              <a:rPr lang="en-NL" sz="3200" dirty="0">
                <a:solidFill>
                  <a:srgbClr val="002060"/>
                </a:solidFill>
              </a:rPr>
              <a:t>RESTORE</a:t>
            </a:r>
          </a:p>
        </p:txBody>
      </p:sp>
      <p:pic>
        <p:nvPicPr>
          <p:cNvPr id="1026" name="Picture 2" descr="Three arrows circle #AD , #Sponsored, #Paid, #circle, #arrows | Circle arrow,  Circle, Graphic design logo">
            <a:extLst>
              <a:ext uri="{FF2B5EF4-FFF2-40B4-BE49-F238E27FC236}">
                <a16:creationId xmlns:a16="http://schemas.microsoft.com/office/drawing/2014/main" id="{E8E5F1DB-8CDB-FE49-88B7-28ACA3E36D1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520407" flipH="1">
            <a:off x="5373522" y="101648"/>
            <a:ext cx="6861154" cy="69013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7800785-E5D8-E04A-9A30-1A2EDA3449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33648" y="5972176"/>
            <a:ext cx="802918" cy="749557"/>
          </a:xfrm>
          <a:prstGeom prst="rect">
            <a:avLst/>
          </a:prstGeom>
        </p:spPr>
      </p:pic>
    </p:spTree>
    <p:extLst>
      <p:ext uri="{BB962C8B-B14F-4D97-AF65-F5344CB8AC3E}">
        <p14:creationId xmlns:p14="http://schemas.microsoft.com/office/powerpoint/2010/main" val="4179915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C836A3-2E79-2449-8645-67DC31BCE212}"/>
              </a:ext>
            </a:extLst>
          </p:cNvPr>
          <p:cNvSpPr>
            <a:spLocks noGrp="1"/>
          </p:cNvSpPr>
          <p:nvPr>
            <p:ph type="sldNum" sz="quarter" idx="12"/>
          </p:nvPr>
        </p:nvSpPr>
        <p:spPr/>
        <p:txBody>
          <a:bodyPr/>
          <a:lstStyle/>
          <a:p>
            <a:fld id="{B6D52CC8-E66C-4753-AB97-32C1D5EB4999}" type="slidenum">
              <a:rPr lang="en-US" smtClean="0"/>
              <a:t>5</a:t>
            </a:fld>
            <a:endParaRPr lang="en-US"/>
          </a:p>
        </p:txBody>
      </p:sp>
      <p:pic>
        <p:nvPicPr>
          <p:cNvPr id="3" name="Picture 2" descr="Diagram&#10;&#10;Description automatically generated">
            <a:extLst>
              <a:ext uri="{FF2B5EF4-FFF2-40B4-BE49-F238E27FC236}">
                <a16:creationId xmlns:a16="http://schemas.microsoft.com/office/drawing/2014/main" id="{EF7001E2-3D22-E641-8D01-310F1F43B3E1}"/>
              </a:ext>
            </a:extLst>
          </p:cNvPr>
          <p:cNvPicPr/>
          <p:nvPr/>
        </p:nvPicPr>
        <p:blipFill rotWithShape="1">
          <a:blip r:embed="rId2" cstate="screen">
            <a:extLst>
              <a:ext uri="{28A0092B-C50C-407E-A947-70E740481C1C}">
                <a14:useLocalDpi xmlns:a14="http://schemas.microsoft.com/office/drawing/2010/main"/>
              </a:ext>
            </a:extLst>
          </a:blip>
          <a:srcRect t="7217"/>
          <a:stretch/>
        </p:blipFill>
        <p:spPr>
          <a:xfrm>
            <a:off x="2464487" y="0"/>
            <a:ext cx="7517713" cy="6858000"/>
          </a:xfrm>
          <a:prstGeom prst="rect">
            <a:avLst/>
          </a:prstGeom>
          <a:pattFill prst="pct10">
            <a:fgClr>
              <a:schemeClr val="accent5">
                <a:lumMod val="60000"/>
                <a:lumOff val="40000"/>
              </a:schemeClr>
            </a:fgClr>
            <a:bgClr>
              <a:schemeClr val="bg1"/>
            </a:bgClr>
          </a:pattFill>
        </p:spPr>
      </p:pic>
      <p:sp>
        <p:nvSpPr>
          <p:cNvPr id="4" name="TextBox 3">
            <a:extLst>
              <a:ext uri="{FF2B5EF4-FFF2-40B4-BE49-F238E27FC236}">
                <a16:creationId xmlns:a16="http://schemas.microsoft.com/office/drawing/2014/main" id="{C1400482-8B76-BE49-879F-066D23BA88F5}"/>
              </a:ext>
            </a:extLst>
          </p:cNvPr>
          <p:cNvSpPr txBox="1"/>
          <p:nvPr/>
        </p:nvSpPr>
        <p:spPr>
          <a:xfrm>
            <a:off x="-214570" y="0"/>
            <a:ext cx="357213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spc="-150" dirty="0">
                <a:solidFill>
                  <a:srgbClr val="00B050"/>
                </a:solidFill>
                <a:latin typeface="Segoe UI" panose="020B0502040204020203" pitchFamily="34" charset="0"/>
                <a:cs typeface="Segoe UI" panose="020B0502040204020203" pitchFamily="34" charset="0"/>
              </a:rPr>
              <a:t>THE</a:t>
            </a:r>
          </a:p>
          <a:p>
            <a:pPr algn="ctr"/>
            <a:r>
              <a:rPr lang="en-US" sz="3600" b="1" spc="-150" dirty="0">
                <a:solidFill>
                  <a:srgbClr val="00B050"/>
                </a:solidFill>
                <a:latin typeface="Segoe UI" panose="020B0502040204020203" pitchFamily="34" charset="0"/>
                <a:cs typeface="Segoe UI" panose="020B0502040204020203" pitchFamily="34" charset="0"/>
              </a:rPr>
              <a:t>WICER</a:t>
            </a:r>
          </a:p>
          <a:p>
            <a:pPr algn="ctr"/>
            <a:r>
              <a:rPr lang="en-US" sz="3600" b="1" spc="-150" dirty="0">
                <a:solidFill>
                  <a:srgbClr val="00B050"/>
                </a:solidFill>
                <a:latin typeface="Segoe UI" panose="020B0502040204020203" pitchFamily="34" charset="0"/>
                <a:cs typeface="Segoe UI" panose="020B0502040204020203" pitchFamily="34" charset="0"/>
              </a:rPr>
              <a:t>FRAMEWORK</a:t>
            </a:r>
          </a:p>
        </p:txBody>
      </p:sp>
      <p:pic>
        <p:nvPicPr>
          <p:cNvPr id="5" name="Picture 4">
            <a:extLst>
              <a:ext uri="{FF2B5EF4-FFF2-40B4-BE49-F238E27FC236}">
                <a16:creationId xmlns:a16="http://schemas.microsoft.com/office/drawing/2014/main" id="{A71098B8-179B-DC45-A02A-5376D91AFD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33648" y="5972176"/>
            <a:ext cx="802918" cy="749557"/>
          </a:xfrm>
          <a:prstGeom prst="rect">
            <a:avLst/>
          </a:prstGeom>
        </p:spPr>
      </p:pic>
    </p:spTree>
    <p:extLst>
      <p:ext uri="{BB962C8B-B14F-4D97-AF65-F5344CB8AC3E}">
        <p14:creationId xmlns:p14="http://schemas.microsoft.com/office/powerpoint/2010/main" val="3866847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D05143-BEAC-4347-B644-1FF41FB9DE9E}"/>
              </a:ext>
            </a:extLst>
          </p:cNvPr>
          <p:cNvSpPr/>
          <p:nvPr/>
        </p:nvSpPr>
        <p:spPr>
          <a:xfrm>
            <a:off x="0" y="0"/>
            <a:ext cx="12192000" cy="6858000"/>
          </a:xfrm>
          <a:prstGeom prst="rect">
            <a:avLst/>
          </a:prstGeom>
          <a:solidFill>
            <a:srgbClr val="F4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 name="Picture 1">
            <a:extLst>
              <a:ext uri="{FF2B5EF4-FFF2-40B4-BE49-F238E27FC236}">
                <a16:creationId xmlns:a16="http://schemas.microsoft.com/office/drawing/2014/main" id="{FFEA3975-94CF-8F45-8273-5B1AC38B5C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1676" y="1520117"/>
            <a:ext cx="8670324" cy="5001285"/>
          </a:xfrm>
          <a:prstGeom prst="rect">
            <a:avLst/>
          </a:prstGeom>
        </p:spPr>
      </p:pic>
      <p:sp>
        <p:nvSpPr>
          <p:cNvPr id="3" name="TextBox 2">
            <a:extLst>
              <a:ext uri="{FF2B5EF4-FFF2-40B4-BE49-F238E27FC236}">
                <a16:creationId xmlns:a16="http://schemas.microsoft.com/office/drawing/2014/main" id="{413A0F9D-1835-9348-BA96-687CA5381E16}"/>
              </a:ext>
            </a:extLst>
          </p:cNvPr>
          <p:cNvSpPr txBox="1"/>
          <p:nvPr/>
        </p:nvSpPr>
        <p:spPr>
          <a:xfrm>
            <a:off x="236687" y="1934553"/>
            <a:ext cx="433415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spc="-150" dirty="0">
                <a:solidFill>
                  <a:srgbClr val="2D9AD8"/>
                </a:solidFill>
                <a:latin typeface="Segoe UI" panose="020B0502040204020203" pitchFamily="34" charset="0"/>
                <a:cs typeface="Segoe UI" panose="020B0502040204020203" pitchFamily="34" charset="0"/>
              </a:rPr>
              <a:t>Planning and investing for climate and non-climate uncertainties</a:t>
            </a:r>
          </a:p>
        </p:txBody>
      </p:sp>
      <p:sp>
        <p:nvSpPr>
          <p:cNvPr id="5" name="TextBox 4">
            <a:extLst>
              <a:ext uri="{FF2B5EF4-FFF2-40B4-BE49-F238E27FC236}">
                <a16:creationId xmlns:a16="http://schemas.microsoft.com/office/drawing/2014/main" id="{3CE7E2AB-D6F1-420D-9A7D-9AA410AFA955}"/>
              </a:ext>
            </a:extLst>
          </p:cNvPr>
          <p:cNvSpPr txBox="1"/>
          <p:nvPr/>
        </p:nvSpPr>
        <p:spPr>
          <a:xfrm>
            <a:off x="47367" y="168299"/>
            <a:ext cx="121446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spc="-150" dirty="0">
                <a:solidFill>
                  <a:srgbClr val="00B050"/>
                </a:solidFill>
                <a:latin typeface="Segoe UI" panose="020B0502040204020203" pitchFamily="34" charset="0"/>
                <a:cs typeface="Segoe UI" panose="020B0502040204020203" pitchFamily="34" charset="0"/>
              </a:rPr>
              <a:t>OUTCOME 1: DELIVER RESILIENT AND INCLUSIVE SERVICES</a:t>
            </a:r>
          </a:p>
        </p:txBody>
      </p:sp>
      <p:pic>
        <p:nvPicPr>
          <p:cNvPr id="6" name="Picture 5">
            <a:extLst>
              <a:ext uri="{FF2B5EF4-FFF2-40B4-BE49-F238E27FC236}">
                <a16:creationId xmlns:a16="http://schemas.microsoft.com/office/drawing/2014/main" id="{4EBB88F3-BC13-6040-8A69-9744205012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33648" y="5972176"/>
            <a:ext cx="802918" cy="749557"/>
          </a:xfrm>
          <a:prstGeom prst="rect">
            <a:avLst/>
          </a:prstGeom>
        </p:spPr>
      </p:pic>
    </p:spTree>
    <p:extLst>
      <p:ext uri="{BB962C8B-B14F-4D97-AF65-F5344CB8AC3E}">
        <p14:creationId xmlns:p14="http://schemas.microsoft.com/office/powerpoint/2010/main" val="1637792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C44458-95EB-2F41-9DB4-797D5DF662E9}"/>
              </a:ext>
            </a:extLst>
          </p:cNvPr>
          <p:cNvSpPr/>
          <p:nvPr/>
        </p:nvSpPr>
        <p:spPr>
          <a:xfrm>
            <a:off x="0" y="0"/>
            <a:ext cx="12192000" cy="6858000"/>
          </a:xfrm>
          <a:prstGeom prst="rect">
            <a:avLst/>
          </a:prstGeom>
          <a:solidFill>
            <a:srgbClr val="F4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 name="Picture 1">
            <a:extLst>
              <a:ext uri="{FF2B5EF4-FFF2-40B4-BE49-F238E27FC236}">
                <a16:creationId xmlns:a16="http://schemas.microsoft.com/office/drawing/2014/main" id="{2C3B1497-9B04-0A46-AD3E-BBADC09BFA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2606" y="1246271"/>
            <a:ext cx="7360816" cy="5410200"/>
          </a:xfrm>
          <a:prstGeom prst="rect">
            <a:avLst/>
          </a:prstGeom>
        </p:spPr>
      </p:pic>
      <p:sp>
        <p:nvSpPr>
          <p:cNvPr id="4" name="TextBox 3">
            <a:extLst>
              <a:ext uri="{FF2B5EF4-FFF2-40B4-BE49-F238E27FC236}">
                <a16:creationId xmlns:a16="http://schemas.microsoft.com/office/drawing/2014/main" id="{4C6E3600-0220-A241-A60B-27FD9AE12D5E}"/>
              </a:ext>
            </a:extLst>
          </p:cNvPr>
          <p:cNvSpPr txBox="1"/>
          <p:nvPr/>
        </p:nvSpPr>
        <p:spPr>
          <a:xfrm>
            <a:off x="581644" y="1823800"/>
            <a:ext cx="350931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spc="-150" dirty="0">
                <a:solidFill>
                  <a:srgbClr val="2D9AD8"/>
                </a:solidFill>
                <a:latin typeface="Segoe UI" panose="020B0502040204020203" pitchFamily="34" charset="0"/>
                <a:cs typeface="Segoe UI" panose="020B0502040204020203" pitchFamily="34" charset="0"/>
              </a:rPr>
              <a:t>Diversifying water supply portfolio including sources with different risk and cost profiles and low vulnerabilities  </a:t>
            </a:r>
          </a:p>
        </p:txBody>
      </p:sp>
      <p:sp>
        <p:nvSpPr>
          <p:cNvPr id="5" name="TextBox 4">
            <a:extLst>
              <a:ext uri="{FF2B5EF4-FFF2-40B4-BE49-F238E27FC236}">
                <a16:creationId xmlns:a16="http://schemas.microsoft.com/office/drawing/2014/main" id="{353593B3-82C4-4081-9251-595C5A169A20}"/>
              </a:ext>
            </a:extLst>
          </p:cNvPr>
          <p:cNvSpPr txBox="1"/>
          <p:nvPr/>
        </p:nvSpPr>
        <p:spPr>
          <a:xfrm>
            <a:off x="47367" y="113588"/>
            <a:ext cx="121446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spc="-150" dirty="0">
                <a:solidFill>
                  <a:srgbClr val="00B050"/>
                </a:solidFill>
                <a:latin typeface="Segoe UI" panose="020B0502040204020203" pitchFamily="34" charset="0"/>
                <a:cs typeface="Segoe UI" panose="020B0502040204020203" pitchFamily="34" charset="0"/>
              </a:rPr>
              <a:t>OUTCOME 1: DELIVER RESILIENT AND INCLUSIVE SERVICES</a:t>
            </a:r>
          </a:p>
        </p:txBody>
      </p:sp>
      <p:pic>
        <p:nvPicPr>
          <p:cNvPr id="6" name="Picture 5">
            <a:extLst>
              <a:ext uri="{FF2B5EF4-FFF2-40B4-BE49-F238E27FC236}">
                <a16:creationId xmlns:a16="http://schemas.microsoft.com/office/drawing/2014/main" id="{69F294B3-338F-BF46-BD17-E0016F9369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33648" y="5972176"/>
            <a:ext cx="802918" cy="749557"/>
          </a:xfrm>
          <a:prstGeom prst="rect">
            <a:avLst/>
          </a:prstGeom>
        </p:spPr>
      </p:pic>
    </p:spTree>
    <p:extLst>
      <p:ext uri="{BB962C8B-B14F-4D97-AF65-F5344CB8AC3E}">
        <p14:creationId xmlns:p14="http://schemas.microsoft.com/office/powerpoint/2010/main" val="1294076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EA7D8B-4AAD-D84C-8F06-21EA5A6F1CB2}"/>
              </a:ext>
            </a:extLst>
          </p:cNvPr>
          <p:cNvSpPr/>
          <p:nvPr/>
        </p:nvSpPr>
        <p:spPr>
          <a:xfrm>
            <a:off x="0" y="0"/>
            <a:ext cx="12192000" cy="6858000"/>
          </a:xfrm>
          <a:prstGeom prst="rect">
            <a:avLst/>
          </a:prstGeom>
          <a:solidFill>
            <a:srgbClr val="F4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 name="Picture 2">
            <a:extLst>
              <a:ext uri="{FF2B5EF4-FFF2-40B4-BE49-F238E27FC236}">
                <a16:creationId xmlns:a16="http://schemas.microsoft.com/office/drawing/2014/main" id="{222A38E7-9CCD-A640-B56B-CD338F12A9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46559" y="1962421"/>
            <a:ext cx="6536235" cy="3820613"/>
          </a:xfrm>
          <a:prstGeom prst="rect">
            <a:avLst/>
          </a:prstGeom>
        </p:spPr>
      </p:pic>
      <p:sp>
        <p:nvSpPr>
          <p:cNvPr id="5" name="TextBox 4">
            <a:extLst>
              <a:ext uri="{FF2B5EF4-FFF2-40B4-BE49-F238E27FC236}">
                <a16:creationId xmlns:a16="http://schemas.microsoft.com/office/drawing/2014/main" id="{C5709A85-DA6D-5B49-BE77-02F8B1EDA8D2}"/>
              </a:ext>
            </a:extLst>
          </p:cNvPr>
          <p:cNvSpPr txBox="1"/>
          <p:nvPr/>
        </p:nvSpPr>
        <p:spPr>
          <a:xfrm>
            <a:off x="633842" y="1344371"/>
            <a:ext cx="397887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spc="-150" dirty="0">
                <a:solidFill>
                  <a:srgbClr val="2D9AD8"/>
                </a:solidFill>
                <a:latin typeface="Segoe UI" panose="020B0502040204020203" pitchFamily="34" charset="0"/>
                <a:cs typeface="Segoe UI" panose="020B0502040204020203" pitchFamily="34" charset="0"/>
              </a:rPr>
              <a:t>Maximizing the use of existing infrastructure</a:t>
            </a:r>
          </a:p>
        </p:txBody>
      </p:sp>
      <p:sp>
        <p:nvSpPr>
          <p:cNvPr id="6" name="TextBox 5">
            <a:extLst>
              <a:ext uri="{FF2B5EF4-FFF2-40B4-BE49-F238E27FC236}">
                <a16:creationId xmlns:a16="http://schemas.microsoft.com/office/drawing/2014/main" id="{041183C4-EB00-4215-A654-CBC6AE6EDA95}"/>
              </a:ext>
            </a:extLst>
          </p:cNvPr>
          <p:cNvSpPr txBox="1"/>
          <p:nvPr/>
        </p:nvSpPr>
        <p:spPr>
          <a:xfrm>
            <a:off x="47367" y="113588"/>
            <a:ext cx="121446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spc="-150" dirty="0">
                <a:solidFill>
                  <a:srgbClr val="00B050"/>
                </a:solidFill>
                <a:latin typeface="Segoe UI" panose="020B0502040204020203" pitchFamily="34" charset="0"/>
                <a:cs typeface="Segoe UI" panose="020B0502040204020203" pitchFamily="34" charset="0"/>
              </a:rPr>
              <a:t>OUTCOME 1: DELIVER RESILIENT AND INCLUSIVE SERVICES</a:t>
            </a:r>
          </a:p>
        </p:txBody>
      </p:sp>
      <p:pic>
        <p:nvPicPr>
          <p:cNvPr id="2" name="Picture 1">
            <a:extLst>
              <a:ext uri="{FF2B5EF4-FFF2-40B4-BE49-F238E27FC236}">
                <a16:creationId xmlns:a16="http://schemas.microsoft.com/office/drawing/2014/main" id="{0D4DFA13-BA20-BD4B-89A0-F2A92E8920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588" y="3767457"/>
            <a:ext cx="3559383" cy="2421783"/>
          </a:xfrm>
          <a:prstGeom prst="rect">
            <a:avLst/>
          </a:prstGeom>
        </p:spPr>
      </p:pic>
      <p:pic>
        <p:nvPicPr>
          <p:cNvPr id="7" name="Picture 6">
            <a:extLst>
              <a:ext uri="{FF2B5EF4-FFF2-40B4-BE49-F238E27FC236}">
                <a16:creationId xmlns:a16="http://schemas.microsoft.com/office/drawing/2014/main" id="{F5E901AE-60C0-8547-97F8-95958ECF25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33648" y="5972176"/>
            <a:ext cx="802918" cy="749557"/>
          </a:xfrm>
          <a:prstGeom prst="rect">
            <a:avLst/>
          </a:prstGeom>
        </p:spPr>
      </p:pic>
    </p:spTree>
    <p:extLst>
      <p:ext uri="{BB962C8B-B14F-4D97-AF65-F5344CB8AC3E}">
        <p14:creationId xmlns:p14="http://schemas.microsoft.com/office/powerpoint/2010/main" val="467222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10306E-262D-0047-B03E-DA770784B144}"/>
              </a:ext>
            </a:extLst>
          </p:cNvPr>
          <p:cNvSpPr/>
          <p:nvPr/>
        </p:nvSpPr>
        <p:spPr>
          <a:xfrm>
            <a:off x="23683" y="-2"/>
            <a:ext cx="12192000" cy="6858000"/>
          </a:xfrm>
          <a:prstGeom prst="rect">
            <a:avLst/>
          </a:prstGeom>
          <a:solidFill>
            <a:srgbClr val="F4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 name="Picture 1">
            <a:extLst>
              <a:ext uri="{FF2B5EF4-FFF2-40B4-BE49-F238E27FC236}">
                <a16:creationId xmlns:a16="http://schemas.microsoft.com/office/drawing/2014/main" id="{59BA4A85-9082-3B43-B9B5-7F3D78BA78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9827" y="1391433"/>
            <a:ext cx="8793709" cy="4075133"/>
          </a:xfrm>
          <a:prstGeom prst="rect">
            <a:avLst/>
          </a:prstGeom>
        </p:spPr>
      </p:pic>
      <p:sp>
        <p:nvSpPr>
          <p:cNvPr id="4" name="TextBox 3">
            <a:extLst>
              <a:ext uri="{FF2B5EF4-FFF2-40B4-BE49-F238E27FC236}">
                <a16:creationId xmlns:a16="http://schemas.microsoft.com/office/drawing/2014/main" id="{B8452779-335E-2B49-A67F-20C0B2412F98}"/>
              </a:ext>
            </a:extLst>
          </p:cNvPr>
          <p:cNvSpPr txBox="1"/>
          <p:nvPr/>
        </p:nvSpPr>
        <p:spPr>
          <a:xfrm>
            <a:off x="148464" y="2423573"/>
            <a:ext cx="328383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spc="-150" dirty="0">
                <a:solidFill>
                  <a:srgbClr val="2D9AD8"/>
                </a:solidFill>
                <a:latin typeface="Segoe UI" panose="020B0502040204020203" pitchFamily="34" charset="0"/>
                <a:cs typeface="Segoe UI" panose="020B0502040204020203" pitchFamily="34" charset="0"/>
              </a:rPr>
              <a:t>Recovering resources from water and wastewater</a:t>
            </a:r>
          </a:p>
        </p:txBody>
      </p:sp>
      <p:sp>
        <p:nvSpPr>
          <p:cNvPr id="5" name="TextBox 4">
            <a:extLst>
              <a:ext uri="{FF2B5EF4-FFF2-40B4-BE49-F238E27FC236}">
                <a16:creationId xmlns:a16="http://schemas.microsoft.com/office/drawing/2014/main" id="{83029805-B594-48CF-A472-D310A87606B9}"/>
              </a:ext>
            </a:extLst>
          </p:cNvPr>
          <p:cNvSpPr txBox="1"/>
          <p:nvPr/>
        </p:nvSpPr>
        <p:spPr>
          <a:xfrm>
            <a:off x="47367" y="113588"/>
            <a:ext cx="121446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spc="-150" dirty="0">
                <a:solidFill>
                  <a:srgbClr val="00B050"/>
                </a:solidFill>
                <a:latin typeface="Segoe UI" panose="020B0502040204020203" pitchFamily="34" charset="0"/>
                <a:cs typeface="Segoe UI" panose="020B0502040204020203" pitchFamily="34" charset="0"/>
              </a:rPr>
              <a:t>OUTCOME 2: DESIGN OUT WASTE AND POLLUTION</a:t>
            </a:r>
          </a:p>
        </p:txBody>
      </p:sp>
      <p:pic>
        <p:nvPicPr>
          <p:cNvPr id="6" name="Picture 5">
            <a:extLst>
              <a:ext uri="{FF2B5EF4-FFF2-40B4-BE49-F238E27FC236}">
                <a16:creationId xmlns:a16="http://schemas.microsoft.com/office/drawing/2014/main" id="{DF2FB96B-73CF-5842-8395-8A3CF96931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33648" y="5972176"/>
            <a:ext cx="802918" cy="749557"/>
          </a:xfrm>
          <a:prstGeom prst="rect">
            <a:avLst/>
          </a:prstGeom>
        </p:spPr>
      </p:pic>
    </p:spTree>
    <p:extLst>
      <p:ext uri="{BB962C8B-B14F-4D97-AF65-F5344CB8AC3E}">
        <p14:creationId xmlns:p14="http://schemas.microsoft.com/office/powerpoint/2010/main" val="4198073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134D9E379C7642B5D5314B28A4D36F" ma:contentTypeVersion="12" ma:contentTypeDescription="Create a new document." ma:contentTypeScope="" ma:versionID="ba7f04ecd8fbc118c2d5faaf08adfc16">
  <xsd:schema xmlns:xsd="http://www.w3.org/2001/XMLSchema" xmlns:xs="http://www.w3.org/2001/XMLSchema" xmlns:p="http://schemas.microsoft.com/office/2006/metadata/properties" xmlns:ns2="96032c9e-a5c6-4e9c-b54b-6074542a8a88" xmlns:ns3="0dc7aa96-465b-4d84-9950-a94a4ad813a6" targetNamespace="http://schemas.microsoft.com/office/2006/metadata/properties" ma:root="true" ma:fieldsID="9bdd7ad9f42335f485c46b035f8d991f" ns2:_="" ns3:_="">
    <xsd:import namespace="96032c9e-a5c6-4e9c-b54b-6074542a8a88"/>
    <xsd:import namespace="0dc7aa96-465b-4d84-9950-a94a4ad813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032c9e-a5c6-4e9c-b54b-6074542a8a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c7aa96-465b-4d84-9950-a94a4ad813a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8145E6-C79C-4180-B28C-2A52756E11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032c9e-a5c6-4e9c-b54b-6074542a8a88"/>
    <ds:schemaRef ds:uri="0dc7aa96-465b-4d84-9950-a94a4ad813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6D6ACF-F870-4D72-B117-6A99CE37323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C503C18-1C87-4C21-B0F5-1E201110E2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4213</TotalTime>
  <Words>577</Words>
  <Application>Microsoft Office PowerPoint</Application>
  <PresentationFormat>Panoramiczny</PresentationFormat>
  <Paragraphs>70</Paragraphs>
  <Slides>16</Slides>
  <Notes>10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16</vt:i4>
      </vt:variant>
    </vt:vector>
  </HeadingPairs>
  <TitlesOfParts>
    <vt:vector size="21" baseType="lpstr">
      <vt:lpstr>Arial</vt:lpstr>
      <vt:lpstr>Calibri</vt:lpstr>
      <vt:lpstr>Calibri Light</vt:lpstr>
      <vt:lpstr>Segoe UI</vt:lpstr>
      <vt:lpstr>Office Theme</vt:lpstr>
      <vt:lpstr>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 Alberto Amadei</dc:creator>
  <cp:lastModifiedBy>Adamowicz Agnieszka</cp:lastModifiedBy>
  <cp:revision>35</cp:revision>
  <dcterms:created xsi:type="dcterms:W3CDTF">2021-03-19T22:16:51Z</dcterms:created>
  <dcterms:modified xsi:type="dcterms:W3CDTF">2023-11-08T10:39:54Z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0x0101007B134D9E379C7642B5D5314B28A4D36F</vt:lpwstr>
  </property>
</Properties>
</file>