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8"/>
  </p:notesMasterIdLst>
  <p:handoutMasterIdLst>
    <p:handoutMasterId r:id="rId29"/>
  </p:handoutMasterIdLst>
  <p:sldIdLst>
    <p:sldId id="1520" r:id="rId5"/>
    <p:sldId id="1578" r:id="rId6"/>
    <p:sldId id="1579" r:id="rId7"/>
    <p:sldId id="1554" r:id="rId8"/>
    <p:sldId id="1594" r:id="rId9"/>
    <p:sldId id="1593" r:id="rId10"/>
    <p:sldId id="1583" r:id="rId11"/>
    <p:sldId id="1585" r:id="rId12"/>
    <p:sldId id="1580" r:id="rId13"/>
    <p:sldId id="1590" r:id="rId14"/>
    <p:sldId id="1573" r:id="rId15"/>
    <p:sldId id="1588" r:id="rId16"/>
    <p:sldId id="1586" r:id="rId17"/>
    <p:sldId id="1587" r:id="rId18"/>
    <p:sldId id="1581" r:id="rId19"/>
    <p:sldId id="271" r:id="rId20"/>
    <p:sldId id="1582" r:id="rId21"/>
    <p:sldId id="1591" r:id="rId22"/>
    <p:sldId id="1555" r:id="rId23"/>
    <p:sldId id="1577" r:id="rId24"/>
    <p:sldId id="1535" r:id="rId25"/>
    <p:sldId id="1556" r:id="rId26"/>
    <p:sldId id="15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76" d="100"/>
          <a:sy n="76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z Agata" userId="a28e7d5f-1101-412d-9994-05cdc9d05e3a" providerId="ADAL" clId="{2E161EE2-6B7D-4C6A-AB3D-30EDB639DCB8}"/>
    <pc:docChg chg="custSel modSld modMainMaster">
      <pc:chgData name="Godz Agata" userId="a28e7d5f-1101-412d-9994-05cdc9d05e3a" providerId="ADAL" clId="{2E161EE2-6B7D-4C6A-AB3D-30EDB639DCB8}" dt="2025-10-17T06:40:23.770" v="6"/>
      <pc:docMkLst>
        <pc:docMk/>
      </pc:docMkLst>
      <pc:sldChg chg="addSp delSp modSp mod">
        <pc:chgData name="Godz Agata" userId="a28e7d5f-1101-412d-9994-05cdc9d05e3a" providerId="ADAL" clId="{2E161EE2-6B7D-4C6A-AB3D-30EDB639DCB8}" dt="2025-10-17T06:40:23.770" v="6"/>
        <pc:sldMkLst>
          <pc:docMk/>
          <pc:sldMk cId="2035567466" sldId="1561"/>
        </pc:sldMkLst>
        <pc:picChg chg="add mod">
          <ac:chgData name="Godz Agata" userId="a28e7d5f-1101-412d-9994-05cdc9d05e3a" providerId="ADAL" clId="{2E161EE2-6B7D-4C6A-AB3D-30EDB639DCB8}" dt="2025-10-17T06:40:23.770" v="6"/>
          <ac:picMkLst>
            <pc:docMk/>
            <pc:sldMk cId="2035567466" sldId="1561"/>
            <ac:picMk id="8" creationId="{77F7258D-B94E-FE76-87AD-35053F2BE066}"/>
          </ac:picMkLst>
        </pc:picChg>
      </pc:sldChg>
      <pc:sldMasterChg chg="addSp delSp modSp mod modSldLayout">
        <pc:chgData name="Godz Agata" userId="a28e7d5f-1101-412d-9994-05cdc9d05e3a" providerId="ADAL" clId="{2E161EE2-6B7D-4C6A-AB3D-30EDB639DCB8}" dt="2025-10-17T06:40:16.704" v="4"/>
        <pc:sldMasterMkLst>
          <pc:docMk/>
          <pc:sldMasterMk cId="3754265272" sldId="2147483770"/>
        </pc:sldMasterMkLst>
        <pc:picChg chg="add mod">
          <ac:chgData name="Godz Agata" userId="a28e7d5f-1101-412d-9994-05cdc9d05e3a" providerId="ADAL" clId="{2E161EE2-6B7D-4C6A-AB3D-30EDB639DCB8}" dt="2025-10-17T06:40:16.704" v="4"/>
          <ac:picMkLst>
            <pc:docMk/>
            <pc:sldMasterMk cId="3754265272" sldId="2147483770"/>
            <ac:picMk id="9" creationId="{9A023DF2-AA6E-3C82-3349-3C050D0B9A36}"/>
          </ac:picMkLst>
        </pc:picChg>
        <pc:sldLayoutChg chg="addSp delSp modSp mod">
          <pc:chgData name="Godz Agata" userId="a28e7d5f-1101-412d-9994-05cdc9d05e3a" providerId="ADAL" clId="{2E161EE2-6B7D-4C6A-AB3D-30EDB639DCB8}" dt="2025-10-17T06:40:06.827" v="2" actId="1076"/>
          <pc:sldLayoutMkLst>
            <pc:docMk/>
            <pc:sldMasterMk cId="3754265272" sldId="2147483770"/>
            <pc:sldLayoutMk cId="3379534623" sldId="2147483813"/>
          </pc:sldLayoutMkLst>
          <pc:picChg chg="add mod">
            <ac:chgData name="Godz Agata" userId="a28e7d5f-1101-412d-9994-05cdc9d05e3a" providerId="ADAL" clId="{2E161EE2-6B7D-4C6A-AB3D-30EDB639DCB8}" dt="2025-10-17T06:40:06.827" v="2" actId="1076"/>
            <ac:picMkLst>
              <pc:docMk/>
              <pc:sldMasterMk cId="3754265272" sldId="2147483770"/>
              <pc:sldLayoutMk cId="3379534623" sldId="2147483813"/>
              <ac:picMk id="6" creationId="{31770E0B-DFCA-3909-84B1-6376F7CD1B06}"/>
            </ac:picMkLst>
          </pc:picChg>
        </pc:sldLayoutChg>
      </pc:sldMasterChg>
    </pc:docChg>
  </pc:docChgLst>
  <pc:docChgLst>
    <pc:chgData name="Godz Agata" userId="a28e7d5f-1101-412d-9994-05cdc9d05e3a" providerId="ADAL" clId="{7302760C-29D1-40EA-8CDF-EEC9B1F206A5}"/>
    <pc:docChg chg="undo custSel modSld modMainMaster">
      <pc:chgData name="Godz Agata" userId="a28e7d5f-1101-412d-9994-05cdc9d05e3a" providerId="ADAL" clId="{7302760C-29D1-40EA-8CDF-EEC9B1F206A5}" dt="2025-10-20T11:40:35.211" v="11"/>
      <pc:docMkLst>
        <pc:docMk/>
      </pc:docMkLst>
      <pc:sldChg chg="addSp delSp modSp mod">
        <pc:chgData name="Godz Agata" userId="a28e7d5f-1101-412d-9994-05cdc9d05e3a" providerId="ADAL" clId="{7302760C-29D1-40EA-8CDF-EEC9B1F206A5}" dt="2025-10-20T11:39:36.906" v="8" actId="1076"/>
        <pc:sldMkLst>
          <pc:docMk/>
          <pc:sldMk cId="2759999973" sldId="1518"/>
        </pc:sldMkLst>
        <pc:spChg chg="add del mod">
          <ac:chgData name="Godz Agata" userId="a28e7d5f-1101-412d-9994-05cdc9d05e3a" providerId="ADAL" clId="{7302760C-29D1-40EA-8CDF-EEC9B1F206A5}" dt="2025-10-20T11:39:36.906" v="8" actId="1076"/>
          <ac:spMkLst>
            <pc:docMk/>
            <pc:sldMk cId="2759999973" sldId="1518"/>
            <ac:spMk id="2" creationId="{D186C03F-2ADF-2910-9471-1936C7AFD44F}"/>
          </ac:spMkLst>
        </pc:spChg>
        <pc:picChg chg="del">
          <ac:chgData name="Godz Agata" userId="a28e7d5f-1101-412d-9994-05cdc9d05e3a" providerId="ADAL" clId="{7302760C-29D1-40EA-8CDF-EEC9B1F206A5}" dt="2025-10-20T11:39:25.924" v="0" actId="478"/>
          <ac:picMkLst>
            <pc:docMk/>
            <pc:sldMk cId="2759999973" sldId="1518"/>
            <ac:picMk id="4" creationId="{D084239A-F6B1-8C77-18CE-35308AD0F5E3}"/>
          </ac:picMkLst>
        </pc:picChg>
        <pc:picChg chg="add mod">
          <ac:chgData name="Godz Agata" userId="a28e7d5f-1101-412d-9994-05cdc9d05e3a" providerId="ADAL" clId="{7302760C-29D1-40EA-8CDF-EEC9B1F206A5}" dt="2025-10-20T11:39:29.450" v="2"/>
          <ac:picMkLst>
            <pc:docMk/>
            <pc:sldMk cId="2759999973" sldId="1518"/>
            <ac:picMk id="6" creationId="{AFCBF688-3ED1-2889-83FD-5427CD1F21C0}"/>
          </ac:picMkLst>
        </pc:picChg>
        <pc:picChg chg="add mod">
          <ac:chgData name="Godz Agata" userId="a28e7d5f-1101-412d-9994-05cdc9d05e3a" providerId="ADAL" clId="{7302760C-29D1-40EA-8CDF-EEC9B1F206A5}" dt="2025-10-20T11:39:36.462" v="7" actId="1076"/>
          <ac:picMkLst>
            <pc:docMk/>
            <pc:sldMk cId="2759999973" sldId="1518"/>
            <ac:picMk id="7" creationId="{BC73A59E-8CDF-2156-83AA-C0C78630EB57}"/>
          </ac:picMkLst>
        </pc:picChg>
      </pc:sldChg>
      <pc:sldChg chg="addSp delSp modSp mod">
        <pc:chgData name="Godz Agata" userId="a28e7d5f-1101-412d-9994-05cdc9d05e3a" providerId="ADAL" clId="{7302760C-29D1-40EA-8CDF-EEC9B1F206A5}" dt="2025-10-20T11:40:35.211" v="11"/>
        <pc:sldMkLst>
          <pc:docMk/>
          <pc:sldMk cId="2741694754" sldId="1567"/>
        </pc:sldMkLst>
        <pc:picChg chg="del">
          <ac:chgData name="Godz Agata" userId="a28e7d5f-1101-412d-9994-05cdc9d05e3a" providerId="ADAL" clId="{7302760C-29D1-40EA-8CDF-EEC9B1F206A5}" dt="2025-10-20T11:40:34.239" v="10" actId="478"/>
          <ac:picMkLst>
            <pc:docMk/>
            <pc:sldMk cId="2741694754" sldId="1567"/>
            <ac:picMk id="4" creationId="{7E64F97C-9DF0-CBF3-FDF4-467E5160F13E}"/>
          </ac:picMkLst>
        </pc:picChg>
        <pc:picChg chg="add mod">
          <ac:chgData name="Godz Agata" userId="a28e7d5f-1101-412d-9994-05cdc9d05e3a" providerId="ADAL" clId="{7302760C-29D1-40EA-8CDF-EEC9B1F206A5}" dt="2025-10-20T11:40:35.211" v="11"/>
          <ac:picMkLst>
            <pc:docMk/>
            <pc:sldMk cId="2741694754" sldId="1567"/>
            <ac:picMk id="5" creationId="{70DC2E89-3065-20C9-B58F-0ED15250C612}"/>
          </ac:picMkLst>
        </pc:picChg>
      </pc:sldChg>
      <pc:sldMasterChg chg="modSp mod">
        <pc:chgData name="Godz Agata" userId="a28e7d5f-1101-412d-9994-05cdc9d05e3a" providerId="ADAL" clId="{7302760C-29D1-40EA-8CDF-EEC9B1F206A5}" dt="2025-10-20T11:39:52.687" v="9" actId="12788"/>
        <pc:sldMasterMkLst>
          <pc:docMk/>
          <pc:sldMasterMk cId="3754265272" sldId="2147483770"/>
        </pc:sldMasterMkLst>
        <pc:picChg chg="mod">
          <ac:chgData name="Godz Agata" userId="a28e7d5f-1101-412d-9994-05cdc9d05e3a" providerId="ADAL" clId="{7302760C-29D1-40EA-8CDF-EEC9B1F206A5}" dt="2025-10-20T11:39:52.687" v="9" actId="12788"/>
          <ac:picMkLst>
            <pc:docMk/>
            <pc:sldMasterMk cId="3754265272" sldId="2147483770"/>
            <ac:picMk id="9" creationId="{9A023DF2-AA6E-3C82-3349-3C050D0B9A3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5CCD-1838-BC3B-7748-A0B83241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CF96E5B-2994-39F3-039D-47637E02C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D51B248-AFD8-FBF9-5143-F10DC13BA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72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2EAF8-8C09-F78F-A13B-3CF409E4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BD65C1-7428-349F-1EEF-A8207D48C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78004B2-5959-A01A-D1B3-E48224020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778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AF40-1EE4-0BFE-6B9A-A6A70E106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79C08EC-0F24-A575-2862-B7B4B3BA4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139B3D6-0A28-6AF0-7AD9-C40D22C94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CA5EF4-E0D2-F997-4F9D-2058EF28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0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59.svg"/><Relationship Id="rId3" Type="http://schemas.openxmlformats.org/officeDocument/2006/relationships/image" Target="../media/image52.jpeg"/><Relationship Id="rId7" Type="http://schemas.openxmlformats.org/officeDocument/2006/relationships/image" Target="../media/image55.svg"/><Relationship Id="rId12" Type="http://schemas.openxmlformats.org/officeDocument/2006/relationships/image" Target="../media/image58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57.sv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dirty="0"/>
              <a:t>Podstawowe informacje o naborze FENX.02.01-IW.01-001/26 i ocenie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109328"/>
            <a:ext cx="6675120" cy="944540"/>
          </a:xfrm>
        </p:spPr>
        <p:txBody>
          <a:bodyPr anchor="b">
            <a:normAutofit/>
          </a:bodyPr>
          <a:lstStyle/>
          <a:p>
            <a:r>
              <a:rPr lang="pl-PL" dirty="0"/>
              <a:t>Departament Energetyki i Przemysłu</a:t>
            </a:r>
          </a:p>
          <a:p>
            <a:r>
              <a:rPr lang="pl-PL" dirty="0"/>
              <a:t>10.02.2026 r., Warszawa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2C6BE-BA64-FE68-31C2-3977CE1D5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BACF60-7D90-2B1F-FB6F-353EBFB4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ea typeface="Calibri"/>
                <a:cs typeface="Calibri"/>
              </a:rPr>
              <a:t>Wniosek - Ważne informacje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7793B6-EBA5-CFF2-EACC-FB7511405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8654" y="1630455"/>
            <a:ext cx="9289143" cy="4301419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Projekty muszą być zgodne z zasadą DNSH – „nie czyń poważnych szkód”.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Projekt musi wykazywać efekt ekologiczny – ograniczenie emisji gazów cieplarnianych.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Podstawowe źródła ciepła systemu ciepłowniczego, instalacje wewnętrze budynków, podzielniki itp. nie stanowią elementów kwalifikowalnych projektu.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Oświadczenie dot. trwałości projektu podpisywane jest przez Wnioskodawcę oraz Podmiot kontrolujący Wnioskodawcę.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Minimum punktowe – dobrą praktykę stanowi robocze wypełnienie listy sprawdzającej z kryteriami rankingującymi (zał. 6 do Regulaminu).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Wniosek należy przygotować zgodnie z instrukcją Wnioskodawcy (zał. 2 do Regulaminu).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e-Doręczenia i CST2021 – podstawowy sposób komunikacji.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Wniosek i załączniki są podpisywane elektronicznym podpisem kwalifikowanym.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Maksymalny rozmiar załącznika wynosi 25 MB, a dodatkowe/podzielone załączniki należy umieścić </a:t>
            </a:r>
            <a:b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 sekcji „Inne” oraz „Wyjaśnienia/uzupełnienia do wniosku”.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055A2E9D-82F6-ADE5-8849-09706363C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9196" y="1903316"/>
            <a:ext cx="764316" cy="739759"/>
          </a:xfrm>
          <a:prstGeom prst="rect">
            <a:avLst/>
          </a:prstGeom>
        </p:spPr>
      </p:pic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4F80BAD-F778-E535-D4CA-7BBF713BEF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83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ea typeface="Calibri"/>
                <a:cs typeface="Calibri"/>
              </a:rPr>
              <a:t>Nabór - Ważne informacje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8654" y="1630455"/>
            <a:ext cx="9289143" cy="4301419"/>
          </a:xfrm>
        </p:spPr>
        <p:txBody>
          <a:bodyPr anchor="t"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Brak możliwości współfinansowania projektów ze środków NFOŚiGW.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Realizacja projektu nie może spowodować zwiększenia wytwarzania energii z paliw kopalnych (weryfikowane na moment zakończenia projektu – uzyskania wskaźnika rezultatu).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Dofinansowanie dla sieci ciepłowniczych wyliczane jest w oparciu o lukę w finansowaniu (</a:t>
            </a:r>
            <a:r>
              <a:rPr lang="pl-PL" sz="1600" b="1" dirty="0">
                <a:ea typeface="Calibri" panose="020F0502020204030204" pitchFamily="34" charset="0"/>
                <a:cs typeface="Calibri" panose="020F0502020204030204" pitchFamily="34" charset="0"/>
              </a:rPr>
              <a:t>kluczowe właściwe oszacowanie kosztów i zakresu projektu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Budowa magazynu energii cieplnej nie może być jedynym elementem projektu.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Możliwe jest sfinansowanie w projekcie wydatków na działania edukacyjne w zakresie podnoszenia świadomości ekologicznej pod warunkiem, że będzie to bezpośrednio związane z realizowanym projektem.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Koszty obowiązkowych działań informacyjno-promocyjnych mogą stanowić wydatek kwalifikowalny projektu.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Koszty dodatkowych </a:t>
            </a:r>
            <a:r>
              <a:rPr lang="pl-PL" sz="1600" dirty="0" err="1"/>
              <a:t>nasadzeń</a:t>
            </a:r>
            <a:r>
              <a:rPr lang="pl-PL" sz="1600" dirty="0"/>
              <a:t> (ponad wynikające z obowiązkowych dla projektu rozstrzygnięć administracyjnych) stanowią wydatek niekwalifikowalny projektu.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Brak minimalnego wymogu w zakresie tzw. gotowości technicznej.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Projekt należy zakończyć do dnia 31.12.2029 r. (płatności, odbiór końcowy, przekazanie do eksploatacji).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b="1" dirty="0"/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0EEFAF59-DE18-C09D-5EC5-F18EA755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9196" y="1903316"/>
            <a:ext cx="764316" cy="739759"/>
          </a:xfrm>
          <a:prstGeom prst="rect">
            <a:avLst/>
          </a:prstGeom>
        </p:spPr>
      </p:pic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035B-11C2-38DB-B73B-40B65E382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275302-17FD-46AB-ECB6-46130C9D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094" y="825703"/>
            <a:ext cx="4522936" cy="932688"/>
          </a:xfrm>
        </p:spPr>
        <p:txBody>
          <a:bodyPr anchor="t">
            <a:normAutofit/>
          </a:bodyPr>
          <a:lstStyle/>
          <a:p>
            <a:r>
              <a:rPr lang="pl-PL" sz="3000" dirty="0"/>
              <a:t>OCENA</a:t>
            </a:r>
            <a:endParaRPr lang="en-US"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341B3E-441F-2AB1-F8B9-293D9606F6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521553"/>
            <a:ext cx="5063357" cy="46265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Ocena dokonywana jest zgodnie z regulaminem naboru, kryteriami wyboru projektów oraz systemem oceny i wyboru projektów w ramach programu Fundusze Europejskie na Infrastrukturę, Klimat, Środowisko 2021-2027.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Projekty oceniane są kryteriami: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horyzontalnymi dla Programu Fundusze Europejskie na Infrastrukturę, Klimat, Środowisko na lata 2021-2027;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specyficznymi dla Działania FENX.02.01 Infrastruktura ciepłownicza.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Kryteria horyzontalne i specyficzne dzielą się na obligatoryjne </a:t>
            </a:r>
            <a:br>
              <a:rPr lang="pl-PL" sz="1400" dirty="0"/>
            </a:br>
            <a:r>
              <a:rPr lang="pl-PL" sz="1400" dirty="0"/>
              <a:t>i rankingujące.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Ocena dokonywana jest w dwóch etapach.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Całkowity czas oceny wniosku nie powinien przekroczyć 120 dni.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Do czasu oceny wniosku nie wlicza się czasu związanego z udzielaniem przez wnioskodawcę wyjaśnień lub z korektami </a:t>
            </a:r>
            <a:br>
              <a:rPr lang="pl-PL" sz="1400" dirty="0"/>
            </a:br>
            <a:r>
              <a:rPr lang="pl-PL" sz="1400" dirty="0"/>
              <a:t>i uzupełnieniami braków we wniosku.</a:t>
            </a:r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7DD86EA1-6A06-8254-447D-CF8EC094CE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559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C516-D629-15BC-4013-EB6B58CD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A5D4B9C-B065-3439-DE29-3E33B188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5300865-8751-13FB-80CD-B1B7B4BE2FC8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F457B86E-217C-C416-EAC9-E7AF69B1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pic>
        <p:nvPicPr>
          <p:cNvPr id="4" name="Symbol zastępczy zawartości 7">
            <a:extLst>
              <a:ext uri="{FF2B5EF4-FFF2-40B4-BE49-F238E27FC236}">
                <a16:creationId xmlns:a16="http://schemas.microsoft.com/office/drawing/2014/main" id="{DE27B4E4-6160-B3A3-9EDE-5BE670C85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7" y="716421"/>
            <a:ext cx="11064526" cy="47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815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61C93-7E7F-C11B-B779-D6E43989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chemat blokowy: proces alternatywny 4">
            <a:extLst>
              <a:ext uri="{FF2B5EF4-FFF2-40B4-BE49-F238E27FC236}">
                <a16:creationId xmlns:a16="http://schemas.microsoft.com/office/drawing/2014/main" id="{2533BF9C-B041-7B29-9C90-7315100B40FD}"/>
              </a:ext>
            </a:extLst>
          </p:cNvPr>
          <p:cNvSpPr/>
          <p:nvPr/>
        </p:nvSpPr>
        <p:spPr>
          <a:xfrm>
            <a:off x="1296617" y="4152818"/>
            <a:ext cx="9610513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1B301-B722-EE9A-5ECD-AD4791C548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0" y="371460"/>
            <a:ext cx="9599612" cy="86042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ea typeface="Open Sans" panose="020B0606030504020204" pitchFamily="34" charset="0"/>
                <a:cs typeface="Open Sans" panose="020B0606030504020204" pitchFamily="34" charset="0"/>
              </a:rPr>
              <a:t>Ocena – etap 1</a:t>
            </a:r>
          </a:p>
        </p:txBody>
      </p:sp>
      <p:sp>
        <p:nvSpPr>
          <p:cNvPr id="6" name="Prostokąt 10">
            <a:extLst>
              <a:ext uri="{FF2B5EF4-FFF2-40B4-BE49-F238E27FC236}">
                <a16:creationId xmlns:a16="http://schemas.microsoft.com/office/drawing/2014/main" id="{C5B97F35-1B20-8A35-5E0A-F40EA7C11A73}"/>
              </a:ext>
            </a:extLst>
          </p:cNvPr>
          <p:cNvSpPr/>
          <p:nvPr/>
        </p:nvSpPr>
        <p:spPr>
          <a:xfrm>
            <a:off x="1296617" y="1496569"/>
            <a:ext cx="9599030" cy="553996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FFFFFF"/>
                </a:solidFill>
              </a:rPr>
              <a:t>Ocena polega na weryfikacji spełnienia przez projekt Kryteriów obligatoryjnych ocenianych zero-jedynkowo, wchodzących w skład Kryteriów horyzontalnych </a:t>
            </a:r>
            <a:r>
              <a:rPr lang="pl-PL" sz="1600" b="1" dirty="0" err="1">
                <a:solidFill>
                  <a:srgbClr val="FFFFFF"/>
                </a:solidFill>
              </a:rPr>
              <a:t>FEnIKS</a:t>
            </a:r>
            <a:r>
              <a:rPr lang="pl-PL" sz="1600" b="1" dirty="0">
                <a:solidFill>
                  <a:srgbClr val="FFFFFF"/>
                </a:solidFill>
              </a:rPr>
              <a:t>, określonych w Załączniku nr 5 do Regulaminu.</a:t>
            </a:r>
          </a:p>
        </p:txBody>
      </p:sp>
      <p:sp>
        <p:nvSpPr>
          <p:cNvPr id="20" name="pole tekstowe 16">
            <a:extLst>
              <a:ext uri="{FF2B5EF4-FFF2-40B4-BE49-F238E27FC236}">
                <a16:creationId xmlns:a16="http://schemas.microsoft.com/office/drawing/2014/main" id="{3F09EA29-1DC3-7E16-A5B3-24973CE06E69}"/>
              </a:ext>
            </a:extLst>
          </p:cNvPr>
          <p:cNvSpPr txBox="1"/>
          <p:nvPr/>
        </p:nvSpPr>
        <p:spPr>
          <a:xfrm>
            <a:off x="1308099" y="4240422"/>
            <a:ext cx="9587283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004066"/>
                </a:solidFill>
                <a:latin typeface="+mj-lt"/>
                <a:ea typeface="Calibri"/>
                <a:cs typeface="Calibri"/>
                <a:sym typeface="Calibri"/>
              </a:rPr>
              <a:t>W przypadku gdy dochowanie powyższego terminu nie jest możliwe i jest niezależne od Wnioskodawcy, IW na prośbę wnioskodawcy może je wydłużyć dodatkowo o maksymalnie 7 dni.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4" name="Schemat blokowy: proces alternatywny 31">
            <a:extLst>
              <a:ext uri="{FF2B5EF4-FFF2-40B4-BE49-F238E27FC236}">
                <a16:creationId xmlns:a16="http://schemas.microsoft.com/office/drawing/2014/main" id="{7A2AC8EC-FE95-5C67-B44F-A3F6547110E7}"/>
              </a:ext>
            </a:extLst>
          </p:cNvPr>
          <p:cNvSpPr/>
          <p:nvPr/>
        </p:nvSpPr>
        <p:spPr>
          <a:xfrm>
            <a:off x="1296617" y="3232032"/>
            <a:ext cx="9610513" cy="738662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pole tekstowe 32">
            <a:extLst>
              <a:ext uri="{FF2B5EF4-FFF2-40B4-BE49-F238E27FC236}">
                <a16:creationId xmlns:a16="http://schemas.microsoft.com/office/drawing/2014/main" id="{EE71F56E-31F9-7C0C-6F53-E5F4CB718701}"/>
              </a:ext>
            </a:extLst>
          </p:cNvPr>
          <p:cNvSpPr txBox="1"/>
          <p:nvPr/>
        </p:nvSpPr>
        <p:spPr>
          <a:xfrm>
            <a:off x="1296617" y="3321929"/>
            <a:ext cx="9598766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4D4D4D">
                    <a:lumMod val="50000"/>
                  </a:srgbClr>
                </a:solidFill>
                <a:latin typeface="+mj-lt"/>
                <a:ea typeface="Calibri"/>
                <a:cs typeface="Calibri"/>
                <a:sym typeface="Calibri"/>
              </a:rPr>
              <a:t>Wnioskodawca jest zobowiązany do uzupełnienia wniosku w terminie 7 dni od dnia następującego po dniu wezwania (dla biegu tego terminu nie ma znaczenia dzień odebrania wezwania przez wnioskodawcę).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6" name="Schemat blokowy: proces alternatywny 36">
            <a:extLst>
              <a:ext uri="{FF2B5EF4-FFF2-40B4-BE49-F238E27FC236}">
                <a16:creationId xmlns:a16="http://schemas.microsoft.com/office/drawing/2014/main" id="{20049F48-E869-E936-EE09-9E89C417BB56}"/>
              </a:ext>
            </a:extLst>
          </p:cNvPr>
          <p:cNvSpPr/>
          <p:nvPr/>
        </p:nvSpPr>
        <p:spPr>
          <a:xfrm>
            <a:off x="1308100" y="2249066"/>
            <a:ext cx="9599030" cy="80021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208551"/>
                </a:solidFill>
              </a:rPr>
              <a:t>Kryteria obligatoryjne są oceniane w systemie zerojedynkowym (możliwa ocena: TAK/NIE, a w uzasadnionych wypadkach NIE DOTYCZY). Niespełnienie kryterium (ocena: NIE) eliminuje projekt z możliwości otrzymania dofinansowania. </a:t>
            </a:r>
          </a:p>
        </p:txBody>
      </p:sp>
    </p:spTree>
    <p:extLst>
      <p:ext uri="{BB962C8B-B14F-4D97-AF65-F5344CB8AC3E}">
        <p14:creationId xmlns:p14="http://schemas.microsoft.com/office/powerpoint/2010/main" val="111138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F15B-DFB4-2232-2497-8F29FE098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chemat blokowy: proces alternatywny 4">
            <a:extLst>
              <a:ext uri="{FF2B5EF4-FFF2-40B4-BE49-F238E27FC236}">
                <a16:creationId xmlns:a16="http://schemas.microsoft.com/office/drawing/2014/main" id="{FA4320DE-A8E3-F132-34E9-BAE09FAAE8A4}"/>
              </a:ext>
            </a:extLst>
          </p:cNvPr>
          <p:cNvSpPr/>
          <p:nvPr/>
        </p:nvSpPr>
        <p:spPr>
          <a:xfrm>
            <a:off x="1296617" y="4152818"/>
            <a:ext cx="9610513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50A76-908C-16BB-1D92-C1A0939E9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0" y="371460"/>
            <a:ext cx="9599612" cy="86042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ea typeface="Calibri"/>
                <a:cs typeface="Calibri"/>
              </a:rPr>
              <a:t>Ocena – etap 2</a:t>
            </a:r>
            <a:endParaRPr lang="pl-PL" dirty="0"/>
          </a:p>
        </p:txBody>
      </p:sp>
      <p:sp>
        <p:nvSpPr>
          <p:cNvPr id="6" name="Prostokąt 10">
            <a:extLst>
              <a:ext uri="{FF2B5EF4-FFF2-40B4-BE49-F238E27FC236}">
                <a16:creationId xmlns:a16="http://schemas.microsoft.com/office/drawing/2014/main" id="{5B8014CF-5AA1-34D3-0A57-BEA591AD3837}"/>
              </a:ext>
            </a:extLst>
          </p:cNvPr>
          <p:cNvSpPr/>
          <p:nvPr/>
        </p:nvSpPr>
        <p:spPr>
          <a:xfrm>
            <a:off x="1296617" y="1157765"/>
            <a:ext cx="9599030" cy="307775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FFFFFF"/>
                </a:solidFill>
              </a:rPr>
              <a:t>Ocenie podlegają projekty, które zostały ocenione pozytywie w etapie 1.</a:t>
            </a:r>
          </a:p>
        </p:txBody>
      </p:sp>
      <p:sp>
        <p:nvSpPr>
          <p:cNvPr id="20" name="pole tekstowe 16">
            <a:extLst>
              <a:ext uri="{FF2B5EF4-FFF2-40B4-BE49-F238E27FC236}">
                <a16:creationId xmlns:a16="http://schemas.microsoft.com/office/drawing/2014/main" id="{8682527B-98E0-2A38-D29B-699D1686702E}"/>
              </a:ext>
            </a:extLst>
          </p:cNvPr>
          <p:cNvSpPr txBox="1"/>
          <p:nvPr/>
        </p:nvSpPr>
        <p:spPr>
          <a:xfrm>
            <a:off x="1308099" y="4240422"/>
            <a:ext cx="9587283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004066"/>
                </a:solidFill>
                <a:latin typeface="+mj-lt"/>
                <a:ea typeface="Calibri"/>
                <a:cs typeface="Calibri"/>
                <a:sym typeface="Calibri"/>
              </a:rPr>
              <a:t>Wnioskodawca jest zobowiązany do uzupełnienia wniosku, w terminie 14 dni od dnia następującego po dniu wezwania (dla biegu tego terminu nie ma znaczenia dzień odebrania wezwania przez wnioskodawcę).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4" name="Schemat blokowy: proces alternatywny 31">
            <a:extLst>
              <a:ext uri="{FF2B5EF4-FFF2-40B4-BE49-F238E27FC236}">
                <a16:creationId xmlns:a16="http://schemas.microsoft.com/office/drawing/2014/main" id="{672FBF87-2785-AEFB-22D9-AFC81EA00147}"/>
              </a:ext>
            </a:extLst>
          </p:cNvPr>
          <p:cNvSpPr/>
          <p:nvPr/>
        </p:nvSpPr>
        <p:spPr>
          <a:xfrm>
            <a:off x="1296617" y="3232032"/>
            <a:ext cx="9610513" cy="738662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pole tekstowe 32">
            <a:extLst>
              <a:ext uri="{FF2B5EF4-FFF2-40B4-BE49-F238E27FC236}">
                <a16:creationId xmlns:a16="http://schemas.microsoft.com/office/drawing/2014/main" id="{25278527-6F5C-B8C1-05F2-8E07E49E1F60}"/>
              </a:ext>
            </a:extLst>
          </p:cNvPr>
          <p:cNvSpPr txBox="1"/>
          <p:nvPr/>
        </p:nvSpPr>
        <p:spPr>
          <a:xfrm>
            <a:off x="1296617" y="3321930"/>
            <a:ext cx="9598766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4D4D4D">
                    <a:lumMod val="50000"/>
                  </a:srgbClr>
                </a:solidFill>
                <a:latin typeface="+mj-lt"/>
                <a:ea typeface="Calibri"/>
                <a:cs typeface="Calibri"/>
                <a:sym typeface="Calibri"/>
              </a:rPr>
              <a:t>Minimum punktowe wynosi 26 pkt z 88 pkt możliwych do uzyskania (ocena „łączna” w oparciu o kryteria rankingujące: specyficzne i horyzontalne).</a:t>
            </a:r>
          </a:p>
        </p:txBody>
      </p:sp>
      <p:sp>
        <p:nvSpPr>
          <p:cNvPr id="26" name="Schemat blokowy: proces alternatywny 36">
            <a:extLst>
              <a:ext uri="{FF2B5EF4-FFF2-40B4-BE49-F238E27FC236}">
                <a16:creationId xmlns:a16="http://schemas.microsoft.com/office/drawing/2014/main" id="{DDE5801B-1E3A-78FC-187B-5A8DF3D30A67}"/>
              </a:ext>
            </a:extLst>
          </p:cNvPr>
          <p:cNvSpPr/>
          <p:nvPr/>
        </p:nvSpPr>
        <p:spPr>
          <a:xfrm>
            <a:off x="1308100" y="1578072"/>
            <a:ext cx="9599030" cy="153888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208551"/>
                </a:solidFill>
              </a:rPr>
              <a:t>Ocena dokonywana jest na podstawie:</a:t>
            </a:r>
          </a:p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208551"/>
                </a:solidFill>
              </a:rPr>
              <a:t>kryteriów obligatoryjnych ocenianych zero-jedynkowo i kryteriów rankingujących ocenianych punktowo, wchodzących w skład Kryteriów horyzontalnych </a:t>
            </a:r>
            <a:r>
              <a:rPr lang="pl-PL" sz="1600" b="1" dirty="0" err="1">
                <a:solidFill>
                  <a:srgbClr val="208551"/>
                </a:solidFill>
              </a:rPr>
              <a:t>FEnIKS</a:t>
            </a:r>
            <a:r>
              <a:rPr lang="pl-PL" sz="1600" b="1" dirty="0">
                <a:solidFill>
                  <a:srgbClr val="208551"/>
                </a:solidFill>
              </a:rPr>
              <a:t>, określonych w Załączniku nr 6 Regulaminu;</a:t>
            </a:r>
          </a:p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208551"/>
                </a:solidFill>
              </a:rPr>
              <a:t>kryteriów obligatoryjnych ocenianych zero-jedynkowo i kryteriów rankingujących ocenianych punktowo stanowiących Specyficzne kryteria wyboru projektów (Działanie FENX.02.01), określonych w Załączniku nr 6 Regulaminu.</a:t>
            </a:r>
          </a:p>
        </p:txBody>
      </p:sp>
      <p:sp>
        <p:nvSpPr>
          <p:cNvPr id="3" name="Schemat blokowy: proces alternatywny 4">
            <a:extLst>
              <a:ext uri="{FF2B5EF4-FFF2-40B4-BE49-F238E27FC236}">
                <a16:creationId xmlns:a16="http://schemas.microsoft.com/office/drawing/2014/main" id="{1D26CA02-BF00-A3B0-9FC8-25F2D10F6827}"/>
              </a:ext>
            </a:extLst>
          </p:cNvPr>
          <p:cNvSpPr/>
          <p:nvPr/>
        </p:nvSpPr>
        <p:spPr>
          <a:xfrm>
            <a:off x="1288244" y="5129183"/>
            <a:ext cx="9610513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ole tekstowe 16">
            <a:extLst>
              <a:ext uri="{FF2B5EF4-FFF2-40B4-BE49-F238E27FC236}">
                <a16:creationId xmlns:a16="http://schemas.microsoft.com/office/drawing/2014/main" id="{2E5F5DFE-FBBE-A776-6710-737DABF67C86}"/>
              </a:ext>
            </a:extLst>
          </p:cNvPr>
          <p:cNvSpPr txBox="1"/>
          <p:nvPr/>
        </p:nvSpPr>
        <p:spPr>
          <a:xfrm>
            <a:off x="1299726" y="5216787"/>
            <a:ext cx="9587283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 dirty="0">
                <a:solidFill>
                  <a:srgbClr val="004066"/>
                </a:solidFill>
                <a:latin typeface="+mj-lt"/>
                <a:ea typeface="Calibri"/>
                <a:cs typeface="Calibri"/>
                <a:sym typeface="Calibri"/>
              </a:rPr>
              <a:t>W przypadku gdy dochowanie powyższego terminu nie jest możliwe i jest niezależne od Wnioskodawcy, IW na prośbę wnioskodawcy może je wydłużyć dodatkowo o maksymalnie 7 dni.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08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1A4937-9F17-07AF-7D91-F90518CCB185}"/>
              </a:ext>
            </a:extLst>
          </p:cNvPr>
          <p:cNvSpPr txBox="1"/>
          <p:nvPr/>
        </p:nvSpPr>
        <p:spPr>
          <a:xfrm>
            <a:off x="430213" y="1312352"/>
            <a:ext cx="6564476" cy="4643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533"/>
              </a:spcAft>
              <a:buFont typeface="Wingdings" panose="05000000000000000000" pitchFamily="2" charset="2"/>
              <a:buChar char="§"/>
              <a:tabLst>
                <a:tab pos="304815" algn="l"/>
              </a:tabLst>
              <a:defRPr/>
            </a:pP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Ocenione projekty, które spełniły kryteria zero-jedynkowe w etapie 2 oceny są umieszczane na liście rankingowej. </a:t>
            </a:r>
          </a:p>
          <a:p>
            <a:pPr marL="285750" lvl="0" indent="-285750">
              <a:lnSpc>
                <a:spcPct val="115000"/>
              </a:lnSpc>
              <a:spcAft>
                <a:spcPts val="533"/>
              </a:spcAft>
              <a:buFont typeface="Wingdings" panose="05000000000000000000" pitchFamily="2" charset="2"/>
              <a:buChar char="§"/>
              <a:tabLst>
                <a:tab pos="304815" algn="l"/>
              </a:tabLst>
              <a:defRPr/>
            </a:pP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Liczba zebranych punktów w ramach oceny kryteriami rankingującymi decyduje o pozycji projektu na liście rankingowej.</a:t>
            </a:r>
            <a:b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</a:b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Projekty uszeregowywane są w kolejności od pierwszego z największą liczbą punktów do wyczerpania kwoty przeznaczonej na dofinansowanie projektów w  naborze.</a:t>
            </a:r>
          </a:p>
          <a:p>
            <a:pPr marL="285750" lvl="0" indent="-285750">
              <a:lnSpc>
                <a:spcPct val="115000"/>
              </a:lnSpc>
              <a:spcAft>
                <a:spcPts val="533"/>
              </a:spcAft>
              <a:buFont typeface="Wingdings" panose="05000000000000000000" pitchFamily="2" charset="2"/>
              <a:buChar char="§"/>
              <a:tabLst>
                <a:tab pos="304815" algn="l"/>
              </a:tabLst>
              <a:defRPr/>
            </a:pP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W przypadku projektów z tą samą ilością punktów, decydują kryteria rozstrzygające w następującej kolejności:</a:t>
            </a:r>
          </a:p>
          <a:p>
            <a:pPr marL="800100" lvl="1" indent="-342900">
              <a:lnSpc>
                <a:spcPct val="115000"/>
              </a:lnSpc>
              <a:spcAft>
                <a:spcPts val="533"/>
              </a:spcAft>
              <a:buFont typeface="+mj-lt"/>
              <a:buAutoNum type="arabicParenR"/>
              <a:tabLst>
                <a:tab pos="304815" algn="l"/>
              </a:tabLst>
              <a:defRPr/>
            </a:pP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specyficzne kryterium rankingujące nr 1 „Gotowość do realizacji projektu”;</a:t>
            </a:r>
          </a:p>
          <a:p>
            <a:pPr marL="800100" lvl="1" indent="-342900">
              <a:lnSpc>
                <a:spcPct val="115000"/>
              </a:lnSpc>
              <a:spcAft>
                <a:spcPts val="533"/>
              </a:spcAft>
              <a:buFont typeface="+mj-lt"/>
              <a:buAutoNum type="arabicParenR"/>
              <a:tabLst>
                <a:tab pos="304815" algn="l"/>
              </a:tabLst>
              <a:defRPr/>
            </a:pP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horyzontalne kryterium rankingujące nr 5 „Projekt jest operacją o…” ;</a:t>
            </a:r>
          </a:p>
          <a:p>
            <a:pPr marL="800100" lvl="1" indent="-342900">
              <a:lnSpc>
                <a:spcPct val="115000"/>
              </a:lnSpc>
              <a:spcAft>
                <a:spcPts val="533"/>
              </a:spcAft>
              <a:buFont typeface="+mj-lt"/>
              <a:buAutoNum type="arabicParenR"/>
              <a:tabLst>
                <a:tab pos="304815" algn="l"/>
              </a:tabLst>
              <a:defRPr/>
            </a:pPr>
            <a:r>
              <a:rPr lang="pl-PL" sz="1600" kern="100" dirty="0">
                <a:solidFill>
                  <a:srgbClr val="FFFFFF"/>
                </a:solidFill>
                <a:ea typeface="Aptos" panose="020B0004020202020204" pitchFamily="34" charset="0"/>
                <a:cs typeface="Times New Roman"/>
              </a:rPr>
              <a:t>horyzontalne kryterium rankingujące nr 6 „Projekt realizowany na obszarze strategicznej interwencji (OSI) wskazanym w…”.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430213" y="448361"/>
            <a:ext cx="5956887" cy="14903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9" tIns="45720" rIns="30479" bIns="45720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Source Sans Pro"/>
                <a:cs typeface="Times New Roman" panose="02020603050405020304" pitchFamily="18" charset="0"/>
                <a:sym typeface="Calibri"/>
              </a:rPr>
              <a:t>LISTA RANKINGOWA</a:t>
            </a: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2843-2DB9-8759-4E21-B33B804B0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9CBFA9-E3B3-2AE6-1456-0FA6AE5F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ea typeface="Calibri"/>
                <a:cs typeface="Calibri"/>
              </a:rPr>
              <a:t>Ocena - Ważne informacje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6A71A0-E28C-C629-1559-D8974CD81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8654" y="1630455"/>
            <a:ext cx="9289143" cy="4301419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Punktacje projektu można zwiększyć m.in. poprzez: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realizację prac w zakresie modernizacji węzłów ciepłowniczych;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odpowiednie oszacowanie kosztów (wpływających na „nakłady”);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posiadanie niezbędnych do realizacji projektu pozwoleń i decyzji administracyjnych;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poprawę efektywności energetycznej;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wykazanie zgodności projektu ze strategiami SUE RMB, OSI, ZIT, IIT, </a:t>
            </a:r>
            <a:r>
              <a:rPr lang="pl-PL" dirty="0" err="1">
                <a:ea typeface="Calibri" panose="020F0502020204030204" pitchFamily="34" charset="0"/>
                <a:cs typeface="Calibri" panose="020F0502020204030204" pitchFamily="34" charset="0"/>
              </a:rPr>
              <a:t>Bauhausu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zastosowanie elementów: edukacyjnych, gospodarki o obiegu zamkniętym, ochrony przyrody, adaptacji do zamian klimatu, współpracy z partnerami innych państw.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Projekty nie mogą zawierać jedynie elementu budowy nowej sieci do nowo powstających budynków (brak efektu ekologicznego).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Należy zachować spójność danych pomiędzy wnioskiem, a załącznikami.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Wnioskodawcy w przypadku negatywnej oceny projektu, przysługuje prawo wniesienia protestu na zasadach określonych w rozdziale 16 ustawy wdrożeniowej.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8269CD4B-4A5A-B85D-4A1B-1F84518A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9196" y="1903316"/>
            <a:ext cx="764316" cy="739759"/>
          </a:xfrm>
          <a:prstGeom prst="rect">
            <a:avLst/>
          </a:prstGeom>
        </p:spPr>
      </p:pic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8EE3AFC-3591-B1CE-049C-6049857D1F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86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F476D-14AA-EB4C-0C5C-09D1F40D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5173-A1CB-0541-A204-6FA56A18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2" y="560577"/>
            <a:ext cx="10533017" cy="566928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REGULAMIN WYBORU PROJEKTÓW </a:t>
            </a:r>
            <a:br>
              <a:rPr lang="pl-PL" dirty="0"/>
            </a:br>
            <a:r>
              <a:rPr lang="pl-PL" dirty="0"/>
              <a:t>ORAZ WNIOSEK O DOFINANSOWANIE</a:t>
            </a:r>
            <a:endParaRPr lang="en-US" dirty="0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988E6A5C-990B-D19D-9CDD-FF66C10CCE07}"/>
              </a:ext>
            </a:extLst>
          </p:cNvPr>
          <p:cNvCxnSpPr/>
          <p:nvPr/>
        </p:nvCxnSpPr>
        <p:spPr>
          <a:xfrm>
            <a:off x="6106159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wal 38">
            <a:extLst>
              <a:ext uri="{FF2B5EF4-FFF2-40B4-BE49-F238E27FC236}">
                <a16:creationId xmlns:a16="http://schemas.microsoft.com/office/drawing/2014/main" id="{401D792D-7621-A21C-E5DB-5C6771490D00}"/>
              </a:ext>
            </a:extLst>
          </p:cNvPr>
          <p:cNvSpPr/>
          <p:nvPr/>
        </p:nvSpPr>
        <p:spPr>
          <a:xfrm>
            <a:off x="2644918" y="2066212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254B71E1-4DCD-FFAD-3091-B9D0B7FC2842}"/>
              </a:ext>
            </a:extLst>
          </p:cNvPr>
          <p:cNvSpPr/>
          <p:nvPr/>
        </p:nvSpPr>
        <p:spPr>
          <a:xfrm>
            <a:off x="8926214" y="2066212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DA22DED8-D3CF-E46A-982E-BC34E1286834}"/>
              </a:ext>
            </a:extLst>
          </p:cNvPr>
          <p:cNvSpPr txBox="1">
            <a:spLocks/>
          </p:cNvSpPr>
          <p:nvPr/>
        </p:nvSpPr>
        <p:spPr>
          <a:xfrm>
            <a:off x="241162" y="3275983"/>
            <a:ext cx="5627073" cy="2722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dirty="0">
                <a:latin typeface="+mj-lt"/>
              </a:rPr>
              <a:t>Regulamin: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latin typeface="+mj-lt"/>
              </a:rPr>
              <a:t>11 załączników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latin typeface="+mj-lt"/>
              </a:rPr>
              <a:t>najważniejsze wymagania oraz instrukcje przygotowania wniosku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latin typeface="+mj-lt"/>
              </a:rPr>
              <a:t>zawiera kryteria horyzontalne </a:t>
            </a:r>
            <a:br>
              <a:rPr lang="pl-PL" sz="2600" dirty="0">
                <a:latin typeface="+mj-lt"/>
              </a:rPr>
            </a:br>
            <a:r>
              <a:rPr lang="pl-PL" sz="2600" dirty="0">
                <a:latin typeface="+mj-lt"/>
              </a:rPr>
              <a:t>i rankingujące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6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600" dirty="0">
              <a:latin typeface="+mj-lt"/>
            </a:endParaRP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15ED6DDE-4CF6-0340-187C-02FE22F6B12B}"/>
              </a:ext>
            </a:extLst>
          </p:cNvPr>
          <p:cNvSpPr txBox="1">
            <a:spLocks/>
          </p:cNvSpPr>
          <p:nvPr/>
        </p:nvSpPr>
        <p:spPr>
          <a:xfrm>
            <a:off x="6270171" y="3275983"/>
            <a:ext cx="5606979" cy="2722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dirty="0">
                <a:latin typeface="+mj-lt"/>
              </a:rPr>
              <a:t>Wniosek: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latin typeface="+mj-lt"/>
              </a:rPr>
              <a:t>40 załączników (w tym 27 wzorów)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latin typeface="+mj-lt"/>
              </a:rPr>
              <a:t>lista i zakres wymaganych załączników do wniosku </a:t>
            </a:r>
            <a:br>
              <a:rPr lang="pl-PL" sz="2600" dirty="0">
                <a:latin typeface="+mj-lt"/>
              </a:rPr>
            </a:br>
            <a:r>
              <a:rPr lang="pl-PL" sz="2600" dirty="0">
                <a:latin typeface="+mj-lt"/>
              </a:rPr>
              <a:t>o dofinansowanie (zał.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6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600" dirty="0">
              <a:latin typeface="+mj-lt"/>
            </a:endParaRPr>
          </a:p>
        </p:txBody>
      </p:sp>
      <p:pic>
        <p:nvPicPr>
          <p:cNvPr id="8" name="Grafika 3">
            <a:extLst>
              <a:ext uri="{FF2B5EF4-FFF2-40B4-BE49-F238E27FC236}">
                <a16:creationId xmlns:a16="http://schemas.microsoft.com/office/drawing/2014/main" id="{E6A46BEB-B89E-DFDB-C111-C28FFDE3E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8518" y="2252368"/>
            <a:ext cx="537020" cy="537020"/>
          </a:xfrm>
          <a:prstGeom prst="rect">
            <a:avLst/>
          </a:prstGeom>
        </p:spPr>
      </p:pic>
      <p:pic>
        <p:nvPicPr>
          <p:cNvPr id="9" name="Grafika 4">
            <a:extLst>
              <a:ext uri="{FF2B5EF4-FFF2-40B4-BE49-F238E27FC236}">
                <a16:creationId xmlns:a16="http://schemas.microsoft.com/office/drawing/2014/main" id="{B0580505-D9EE-53AC-3364-25EF26075E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839" y="2231773"/>
            <a:ext cx="537020" cy="5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2" y="560577"/>
            <a:ext cx="10533017" cy="566928"/>
          </a:xfrm>
        </p:spPr>
        <p:txBody>
          <a:bodyPr anchor="t">
            <a:normAutofit/>
          </a:bodyPr>
          <a:lstStyle/>
          <a:p>
            <a:r>
              <a:rPr lang="pl-PL" dirty="0"/>
              <a:t>WNIOSEK O DOFINANSOWANIE – WOD2021</a:t>
            </a:r>
            <a:endParaRPr lang="en-US" dirty="0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/>
        </p:nvSpPr>
        <p:spPr>
          <a:xfrm>
            <a:off x="1134317" y="2206355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/>
        </p:nvCxnSpPr>
        <p:spPr>
          <a:xfrm>
            <a:off x="6106159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/>
        </p:nvCxnSpPr>
        <p:spPr>
          <a:xfrm>
            <a:off x="9103360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/>
        </p:nvCxnSpPr>
        <p:spPr>
          <a:xfrm>
            <a:off x="3068320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wal 38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/>
        </p:nvSpPr>
        <p:spPr>
          <a:xfrm>
            <a:off x="4182317" y="2216932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/>
        </p:nvSpPr>
        <p:spPr>
          <a:xfrm>
            <a:off x="7187849" y="2216932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/>
        </p:nvSpPr>
        <p:spPr>
          <a:xfrm>
            <a:off x="10235550" y="2216932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 txBox="1">
            <a:spLocks/>
          </p:cNvSpPr>
          <p:nvPr/>
        </p:nvSpPr>
        <p:spPr>
          <a:xfrm>
            <a:off x="464207" y="3426703"/>
            <a:ext cx="2278062" cy="1266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n-lt"/>
              </a:rPr>
              <a:t>W celu stworzenia wniosku </a:t>
            </a:r>
            <a:br>
              <a:rPr lang="pl-PL" sz="1200" dirty="0">
                <a:latin typeface="+mn-lt"/>
              </a:rPr>
            </a:br>
            <a:r>
              <a:rPr lang="pl-PL" sz="1200" dirty="0">
                <a:latin typeface="+mn-lt"/>
              </a:rPr>
              <a:t>o dofinansowanie należy się zarejestrować i utworzyć kontro w aplikacji WoD2021 (stanowi ona część Centralnego Systemu Teleinformatycznego „CST2021”) dostępnej pod adresem: </a:t>
            </a:r>
          </a:p>
          <a:p>
            <a:r>
              <a:rPr lang="pl-PL" sz="1200" b="1" dirty="0">
                <a:latin typeface="+mn-lt"/>
              </a:rPr>
              <a:t>https://wod.cst2021.gov.pl </a:t>
            </a:r>
            <a:endParaRPr lang="pl-PL" sz="1200" dirty="0">
              <a:latin typeface="+mn-lt"/>
            </a:endParaRP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 txBox="1">
            <a:spLocks/>
          </p:cNvSpPr>
          <p:nvPr/>
        </p:nvSpPr>
        <p:spPr>
          <a:xfrm>
            <a:off x="472470" y="510592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1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 txBox="1">
            <a:spLocks/>
          </p:cNvSpPr>
          <p:nvPr/>
        </p:nvSpPr>
        <p:spPr>
          <a:xfrm>
            <a:off x="3515396" y="3426703"/>
            <a:ext cx="2278062" cy="1276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j-lt"/>
              </a:rPr>
              <a:t>Ogólne instrukcje interaktywne dostępne są pod adresem:</a:t>
            </a:r>
          </a:p>
          <a:p>
            <a:r>
              <a:rPr lang="pl-PL" sz="1200" b="1" dirty="0">
                <a:latin typeface="+mj-lt"/>
              </a:rPr>
              <a:t>https://instrukcje.cst2021.gov.pl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 txBox="1">
            <a:spLocks/>
          </p:cNvSpPr>
          <p:nvPr/>
        </p:nvSpPr>
        <p:spPr>
          <a:xfrm>
            <a:off x="3524484" y="510592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2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 txBox="1">
            <a:spLocks/>
          </p:cNvSpPr>
          <p:nvPr/>
        </p:nvSpPr>
        <p:spPr>
          <a:xfrm>
            <a:off x="6499245" y="3426703"/>
            <a:ext cx="2278062" cy="1276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n-lt"/>
              </a:rPr>
              <a:t>Wszelkie instrukcje dotyczące CST2021: użytkownika, wnioskodawcy, beneficjenta (aktualizowane) dostępne są pod adresem:</a:t>
            </a:r>
          </a:p>
          <a:p>
            <a:r>
              <a:rPr lang="pl-PL" sz="1200" b="1" dirty="0">
                <a:latin typeface="+mn-lt"/>
              </a:rPr>
              <a:t>https://www.gov.pl/web/nfosigw/cst2021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 txBox="1">
            <a:spLocks/>
          </p:cNvSpPr>
          <p:nvPr/>
        </p:nvSpPr>
        <p:spPr>
          <a:xfrm>
            <a:off x="6521684" y="510592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3</a:t>
            </a:r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 txBox="1">
            <a:spLocks/>
          </p:cNvSpPr>
          <p:nvPr/>
        </p:nvSpPr>
        <p:spPr>
          <a:xfrm>
            <a:off x="9569385" y="3429000"/>
            <a:ext cx="2278062" cy="1276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n-lt"/>
              </a:rPr>
              <a:t>Instrukcja wypełnienia wniosku dostępna jest </a:t>
            </a:r>
            <a:br>
              <a:rPr lang="pl-PL" sz="1200" dirty="0">
                <a:latin typeface="+mn-lt"/>
              </a:rPr>
            </a:br>
            <a:r>
              <a:rPr lang="pl-PL" sz="1200" dirty="0">
                <a:latin typeface="+mn-lt"/>
              </a:rPr>
              <a:t>w dokumentacji </a:t>
            </a:r>
            <a:r>
              <a:rPr lang="pl-PL" sz="1200" dirty="0" err="1">
                <a:latin typeface="+mn-lt"/>
              </a:rPr>
              <a:t>naborowej</a:t>
            </a:r>
            <a:r>
              <a:rPr lang="pl-PL" sz="1200" dirty="0">
                <a:latin typeface="+mn-lt"/>
              </a:rPr>
              <a:t> pod adresem:</a:t>
            </a:r>
          </a:p>
          <a:p>
            <a:r>
              <a:rPr lang="pl-PL" sz="1200" b="1" dirty="0">
                <a:latin typeface="+mn-lt"/>
              </a:rPr>
              <a:t>https://www.gov.pl/web/nfosigw/fenx0201-iw01-00126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 txBox="1">
            <a:spLocks/>
          </p:cNvSpPr>
          <p:nvPr/>
        </p:nvSpPr>
        <p:spPr>
          <a:xfrm>
            <a:off x="9583861" y="510592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4</a:t>
            </a:r>
          </a:p>
        </p:txBody>
      </p:sp>
      <p:pic>
        <p:nvPicPr>
          <p:cNvPr id="7" name="Grafika 2">
            <a:extLst>
              <a:ext uri="{FF2B5EF4-FFF2-40B4-BE49-F238E27FC236}">
                <a16:creationId xmlns:a16="http://schemas.microsoft.com/office/drawing/2014/main" id="{4BD82EA5-FF95-7001-367A-4B266CD24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728" y="2389414"/>
            <a:ext cx="537020" cy="537020"/>
          </a:xfrm>
          <a:prstGeom prst="rect">
            <a:avLst/>
          </a:prstGeom>
        </p:spPr>
      </p:pic>
      <p:pic>
        <p:nvPicPr>
          <p:cNvPr id="8" name="Grafika 3">
            <a:extLst>
              <a:ext uri="{FF2B5EF4-FFF2-40B4-BE49-F238E27FC236}">
                <a16:creationId xmlns:a16="http://schemas.microsoft.com/office/drawing/2014/main" id="{A61E9BC3-CF38-D662-1DEA-5E88C511C9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917" y="2403088"/>
            <a:ext cx="537020" cy="537020"/>
          </a:xfrm>
          <a:prstGeom prst="rect">
            <a:avLst/>
          </a:prstGeom>
        </p:spPr>
      </p:pic>
      <p:pic>
        <p:nvPicPr>
          <p:cNvPr id="9" name="Grafika 4">
            <a:extLst>
              <a:ext uri="{FF2B5EF4-FFF2-40B4-BE49-F238E27FC236}">
                <a16:creationId xmlns:a16="http://schemas.microsoft.com/office/drawing/2014/main" id="{12C6A9BE-66E4-A97D-0B0D-A0BCADDF21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474" y="2382493"/>
            <a:ext cx="537020" cy="537020"/>
          </a:xfrm>
          <a:prstGeom prst="rect">
            <a:avLst/>
          </a:prstGeom>
        </p:spPr>
      </p:pic>
      <p:pic>
        <p:nvPicPr>
          <p:cNvPr id="10" name="Grafika 5">
            <a:extLst>
              <a:ext uri="{FF2B5EF4-FFF2-40B4-BE49-F238E27FC236}">
                <a16:creationId xmlns:a16="http://schemas.microsoft.com/office/drawing/2014/main" id="{9047E756-124F-9893-4236-5632D6AC44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4382" y="2421288"/>
            <a:ext cx="537020" cy="5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21EF-F9E0-320C-377A-91F5DA4C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7BF2-CEC3-D090-EC1D-531F0345D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0" y="371460"/>
            <a:ext cx="9599612" cy="86042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ea typeface="Calibri"/>
                <a:cs typeface="Calibri"/>
              </a:rPr>
              <a:t>Program szkolenia</a:t>
            </a:r>
            <a:endParaRPr lang="pl-PL" dirty="0"/>
          </a:p>
        </p:txBody>
      </p:sp>
      <p:graphicFrame>
        <p:nvGraphicFramePr>
          <p:cNvPr id="3" name="Symbol zastępczy zawartości 4">
            <a:extLst>
              <a:ext uri="{FF2B5EF4-FFF2-40B4-BE49-F238E27FC236}">
                <a16:creationId xmlns:a16="http://schemas.microsoft.com/office/drawing/2014/main" id="{ABB2B286-6D1A-4C90-E335-74D4EFB53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170916"/>
              </p:ext>
            </p:extLst>
          </p:nvPr>
        </p:nvGraphicFramePr>
        <p:xfrm>
          <a:off x="1619184" y="1327298"/>
          <a:ext cx="8977443" cy="452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4307">
                  <a:extLst>
                    <a:ext uri="{9D8B030D-6E8A-4147-A177-3AD203B41FA5}">
                      <a16:colId xmlns:a16="http://schemas.microsoft.com/office/drawing/2014/main" val="3889094546"/>
                    </a:ext>
                  </a:extLst>
                </a:gridCol>
                <a:gridCol w="6733136">
                  <a:extLst>
                    <a:ext uri="{9D8B030D-6E8A-4147-A177-3AD203B41FA5}">
                      <a16:colId xmlns:a16="http://schemas.microsoft.com/office/drawing/2014/main" val="412398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Godzina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Zakres tematyczny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4543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pl-PL" b="1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ROZPOCZĘCIE SZKOLENIA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8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09:00 – 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Podstawowe informacje o naborze i ocenie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09:30 – 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Pomoc Publiczna i metodyka wyliczania 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10:15 - 11:00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Cześć finansowo-ekonomiczna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046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pl-PL" b="1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PRZERWA DO 11:15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11:15 - 12:15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Zamówienia publiczne w projektach unijnych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15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12:15 – 12:40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Zasada „DNSH” </a:t>
                      </a:r>
                      <a:b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(nagranie: https://youtu.be/DCZypIi_Wsc)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12:40 - 13:30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Obowiązki promocyjne w projekcie </a:t>
                      </a:r>
                      <a:b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(nagranie: https://www.youtube.com/watch?v=f3VbkwtGUDo&amp;t=11924s)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654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pl-PL" b="1" baseline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ZAKOŃCZENIE SZKOLENIA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99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96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  <a:t>Przydatne linki</a:t>
            </a:r>
            <a:endParaRPr lang="en-US" sz="2600" dirty="0"/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 txBox="1">
            <a:spLocks/>
          </p:cNvSpPr>
          <p:nvPr/>
        </p:nvSpPr>
        <p:spPr>
          <a:xfrm>
            <a:off x="2205217" y="3158104"/>
            <a:ext cx="8713763" cy="541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1400" kern="100" dirty="0">
                <a:solidFill>
                  <a:srgbClr val="4D4D4D">
                    <a:lumMod val="50000"/>
                  </a:srgb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https://www.feniks.gov.pl/strony/dowiedz-sie-wiecej-o-programie/prawo-i-dokumenty/#/domyslne=1</a:t>
            </a: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9EA7F5C-8C7E-0E18-4F67-2837212D37F8}"/>
              </a:ext>
            </a:extLst>
          </p:cNvPr>
          <p:cNvSpPr txBox="1">
            <a:spLocks/>
          </p:cNvSpPr>
          <p:nvPr/>
        </p:nvSpPr>
        <p:spPr>
          <a:xfrm>
            <a:off x="727030" y="1709714"/>
            <a:ext cx="10737940" cy="332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2000" dirty="0">
                <a:solidFill>
                  <a:srgbClr val="4D4D4D"/>
                </a:solidFill>
                <a:latin typeface="+mj-lt"/>
              </a:rPr>
              <a:t>Wszelkie dokumenty programowe, wytyczne, kryteria, zalecenia, rozporządzenie ramowe dostępne są na pod adresem: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Poppins Light" pitchFamily="2" charset="77"/>
            </a:endParaRPr>
          </a:p>
        </p:txBody>
      </p:sp>
      <p:sp>
        <p:nvSpPr>
          <p:cNvPr id="25" name="Symbol zastępczy tekstu 7">
            <a:extLst>
              <a:ext uri="{FF2B5EF4-FFF2-40B4-BE49-F238E27FC236}">
                <a16:creationId xmlns:a16="http://schemas.microsoft.com/office/drawing/2014/main" id="{40589597-2BB2-3A06-8B2F-DB99684FB3E5}"/>
              </a:ext>
            </a:extLst>
          </p:cNvPr>
          <p:cNvSpPr txBox="1">
            <a:spLocks/>
          </p:cNvSpPr>
          <p:nvPr/>
        </p:nvSpPr>
        <p:spPr>
          <a:xfrm>
            <a:off x="2269855" y="5112560"/>
            <a:ext cx="9251269" cy="46758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i="0" kern="100">
                <a:solidFill>
                  <a:schemeClr val="accent6">
                    <a:lumMod val="50000"/>
                  </a:schemeClr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pl-PL" sz="1400" dirty="0">
                <a:solidFill>
                  <a:srgbClr val="4D4D4D">
                    <a:lumMod val="50000"/>
                  </a:srgbClr>
                </a:solidFill>
                <a:latin typeface="+mj-lt"/>
              </a:rPr>
              <a:t>https://www.feniks.gov.pl/strony/dowiedz-sie-wiecej-o-programie/nabory/harmonogram-naborow-wnioskow 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61068642-5EEF-9CB3-2F04-8C991967E5D4}"/>
              </a:ext>
            </a:extLst>
          </p:cNvPr>
          <p:cNvGrpSpPr/>
          <p:nvPr/>
        </p:nvGrpSpPr>
        <p:grpSpPr>
          <a:xfrm>
            <a:off x="1491623" y="4893963"/>
            <a:ext cx="713594" cy="710437"/>
            <a:chOff x="3812692" y="4921036"/>
            <a:chExt cx="713594" cy="710437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16FC17FE-30D7-4938-72BB-679E9F1A476F}"/>
                </a:ext>
              </a:extLst>
            </p:cNvPr>
            <p:cNvSpPr/>
            <p:nvPr/>
          </p:nvSpPr>
          <p:spPr>
            <a:xfrm>
              <a:off x="3812692" y="4921036"/>
              <a:ext cx="713594" cy="7104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34" name="Grafika 33">
              <a:extLst>
                <a:ext uri="{FF2B5EF4-FFF2-40B4-BE49-F238E27FC236}">
                  <a16:creationId xmlns:a16="http://schemas.microsoft.com/office/drawing/2014/main" id="{B6BA3821-BB15-F3B7-92BA-D10972EB1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1022" y="5032445"/>
              <a:ext cx="517302" cy="483442"/>
            </a:xfrm>
            <a:prstGeom prst="rect">
              <a:avLst/>
            </a:prstGeom>
          </p:spPr>
        </p:pic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1E394A51-3885-5AB0-E091-1F44D8759E85}"/>
              </a:ext>
            </a:extLst>
          </p:cNvPr>
          <p:cNvGrpSpPr/>
          <p:nvPr/>
        </p:nvGrpSpPr>
        <p:grpSpPr>
          <a:xfrm>
            <a:off x="1454037" y="3005609"/>
            <a:ext cx="726163" cy="726163"/>
            <a:chOff x="7591794" y="4944045"/>
            <a:chExt cx="726163" cy="726163"/>
          </a:xfrm>
        </p:grpSpPr>
        <p:sp>
          <p:nvSpPr>
            <p:cNvPr id="22" name="Schemat blokowy: łącznik 21">
              <a:extLst>
                <a:ext uri="{FF2B5EF4-FFF2-40B4-BE49-F238E27FC236}">
                  <a16:creationId xmlns:a16="http://schemas.microsoft.com/office/drawing/2014/main" id="{88F6E4BD-B6D6-9203-52C1-312B8EE081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794" y="4944045"/>
              <a:ext cx="726163" cy="726163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grpSp>
          <p:nvGrpSpPr>
            <p:cNvPr id="12" name="Grafika 9" descr="Wyszukiwanie folderów kontur">
              <a:extLst>
                <a:ext uri="{FF2B5EF4-FFF2-40B4-BE49-F238E27FC236}">
                  <a16:creationId xmlns:a16="http://schemas.microsoft.com/office/drawing/2014/main" id="{4F90453F-A847-7BF7-AD03-2B16125A7030}"/>
                </a:ext>
              </a:extLst>
            </p:cNvPr>
            <p:cNvGrpSpPr/>
            <p:nvPr/>
          </p:nvGrpSpPr>
          <p:grpSpPr>
            <a:xfrm>
              <a:off x="7807470" y="5144129"/>
              <a:ext cx="331409" cy="398913"/>
              <a:chOff x="9026278" y="4416059"/>
              <a:chExt cx="652718" cy="666780"/>
            </a:xfrm>
            <a:solidFill>
              <a:schemeClr val="bg1"/>
            </a:solidFill>
          </p:grpSpPr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9173E093-7477-BCE7-9A06-B7AB1085D0CE}"/>
                  </a:ext>
                </a:extLst>
              </p:cNvPr>
              <p:cNvSpPr/>
              <p:nvPr/>
            </p:nvSpPr>
            <p:spPr>
              <a:xfrm>
                <a:off x="9050090" y="4587509"/>
                <a:ext cx="624467" cy="295275"/>
              </a:xfrm>
              <a:custGeom>
                <a:avLst/>
                <a:gdLst>
                  <a:gd name="connsiteX0" fmla="*/ 338138 w 624467"/>
                  <a:gd name="connsiteY0" fmla="*/ 276225 h 295275"/>
                  <a:gd name="connsiteX1" fmla="*/ 28575 w 624467"/>
                  <a:gd name="connsiteY1" fmla="*/ 276225 h 295275"/>
                  <a:gd name="connsiteX2" fmla="*/ 132531 w 624467"/>
                  <a:gd name="connsiteY2" fmla="*/ 24927 h 295275"/>
                  <a:gd name="connsiteX3" fmla="*/ 141322 w 624467"/>
                  <a:gd name="connsiteY3" fmla="*/ 19050 h 295275"/>
                  <a:gd name="connsiteX4" fmla="*/ 595894 w 624467"/>
                  <a:gd name="connsiteY4" fmla="*/ 19050 h 295275"/>
                  <a:gd name="connsiteX5" fmla="*/ 605411 w 624467"/>
                  <a:gd name="connsiteY5" fmla="*/ 28583 h 295275"/>
                  <a:gd name="connsiteX6" fmla="*/ 604657 w 624467"/>
                  <a:gd name="connsiteY6" fmla="*/ 32290 h 295275"/>
                  <a:gd name="connsiteX7" fmla="*/ 567509 w 624467"/>
                  <a:gd name="connsiteY7" fmla="*/ 120110 h 295275"/>
                  <a:gd name="connsiteX8" fmla="*/ 585054 w 624467"/>
                  <a:gd name="connsiteY8" fmla="*/ 127540 h 295275"/>
                  <a:gd name="connsiteX9" fmla="*/ 622202 w 624467"/>
                  <a:gd name="connsiteY9" fmla="*/ 39710 h 295275"/>
                  <a:gd name="connsiteX10" fmla="*/ 607020 w 624467"/>
                  <a:gd name="connsiteY10" fmla="*/ 2258 h 295275"/>
                  <a:gd name="connsiteX11" fmla="*/ 595894 w 624467"/>
                  <a:gd name="connsiteY11" fmla="*/ 0 h 295275"/>
                  <a:gd name="connsiteX12" fmla="*/ 141322 w 624467"/>
                  <a:gd name="connsiteY12" fmla="*/ 0 h 295275"/>
                  <a:gd name="connsiteX13" fmla="*/ 114919 w 624467"/>
                  <a:gd name="connsiteY13" fmla="*/ 17650 h 295275"/>
                  <a:gd name="connsiteX14" fmla="*/ 0 w 624467"/>
                  <a:gd name="connsiteY14" fmla="*/ 295275 h 295275"/>
                  <a:gd name="connsiteX15" fmla="*/ 338138 w 624467"/>
                  <a:gd name="connsiteY15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4467" h="295275">
                    <a:moveTo>
                      <a:pt x="338138" y="276225"/>
                    </a:moveTo>
                    <a:lnTo>
                      <a:pt x="28575" y="276225"/>
                    </a:lnTo>
                    <a:lnTo>
                      <a:pt x="132531" y="24927"/>
                    </a:lnTo>
                    <a:cubicBezTo>
                      <a:pt x="133992" y="21362"/>
                      <a:pt x="137469" y="19038"/>
                      <a:pt x="141322" y="19050"/>
                    </a:cubicBezTo>
                    <a:lnTo>
                      <a:pt x="595894" y="19050"/>
                    </a:lnTo>
                    <a:cubicBezTo>
                      <a:pt x="601154" y="19055"/>
                      <a:pt x="605415" y="23322"/>
                      <a:pt x="605411" y="28583"/>
                    </a:cubicBezTo>
                    <a:cubicBezTo>
                      <a:pt x="605410" y="29856"/>
                      <a:pt x="605153" y="31117"/>
                      <a:pt x="604657" y="32290"/>
                    </a:cubicBezTo>
                    <a:lnTo>
                      <a:pt x="567509" y="120110"/>
                    </a:lnTo>
                    <a:lnTo>
                      <a:pt x="585054" y="127540"/>
                    </a:lnTo>
                    <a:lnTo>
                      <a:pt x="622202" y="39710"/>
                    </a:lnTo>
                    <a:cubicBezTo>
                      <a:pt x="628351" y="25176"/>
                      <a:pt x="621554" y="8409"/>
                      <a:pt x="607020" y="2258"/>
                    </a:cubicBezTo>
                    <a:cubicBezTo>
                      <a:pt x="603499" y="769"/>
                      <a:pt x="599716" y="1"/>
                      <a:pt x="595894" y="0"/>
                    </a:cubicBezTo>
                    <a:lnTo>
                      <a:pt x="141322" y="0"/>
                    </a:lnTo>
                    <a:cubicBezTo>
                      <a:pt x="129751" y="-30"/>
                      <a:pt x="119314" y="6947"/>
                      <a:pt x="114919" y="17650"/>
                    </a:cubicBezTo>
                    <a:lnTo>
                      <a:pt x="0" y="295275"/>
                    </a:lnTo>
                    <a:lnTo>
                      <a:pt x="338138" y="295275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38B3B9B-0E89-5177-54D4-D5BA2AC2EE83}"/>
                  </a:ext>
                </a:extLst>
              </p:cNvPr>
              <p:cNvSpPr/>
              <p:nvPr/>
            </p:nvSpPr>
            <p:spPr>
              <a:xfrm>
                <a:off x="9321551" y="4725367"/>
                <a:ext cx="357445" cy="357473"/>
              </a:xfrm>
              <a:custGeom>
                <a:avLst/>
                <a:gdLst>
                  <a:gd name="connsiteX0" fmla="*/ 319584 w 357445"/>
                  <a:gd name="connsiteY0" fmla="*/ 37860 h 357473"/>
                  <a:gd name="connsiteX1" fmla="*/ 137829 w 357445"/>
                  <a:gd name="connsiteY1" fmla="*/ 37426 h 357473"/>
                  <a:gd name="connsiteX2" fmla="*/ 131342 w 357445"/>
                  <a:gd name="connsiteY2" fmla="*/ 212663 h 357473"/>
                  <a:gd name="connsiteX3" fmla="*/ 115397 w 357445"/>
                  <a:gd name="connsiteY3" fmla="*/ 228608 h 357473"/>
                  <a:gd name="connsiteX4" fmla="*/ 76078 w 357445"/>
                  <a:gd name="connsiteY4" fmla="*/ 234247 h 357473"/>
                  <a:gd name="connsiteX5" fmla="*/ 9765 w 357445"/>
                  <a:gd name="connsiteY5" fmla="*/ 300560 h 357473"/>
                  <a:gd name="connsiteX6" fmla="*/ 9765 w 357445"/>
                  <a:gd name="connsiteY6" fmla="*/ 347708 h 357473"/>
                  <a:gd name="connsiteX7" fmla="*/ 56914 w 357445"/>
                  <a:gd name="connsiteY7" fmla="*/ 347708 h 357473"/>
                  <a:gd name="connsiteX8" fmla="*/ 123236 w 357445"/>
                  <a:gd name="connsiteY8" fmla="*/ 281395 h 357473"/>
                  <a:gd name="connsiteX9" fmla="*/ 128865 w 357445"/>
                  <a:gd name="connsiteY9" fmla="*/ 242076 h 357473"/>
                  <a:gd name="connsiteX10" fmla="*/ 144782 w 357445"/>
                  <a:gd name="connsiteY10" fmla="*/ 226103 h 357473"/>
                  <a:gd name="connsiteX11" fmla="*/ 326072 w 357445"/>
                  <a:gd name="connsiteY11" fmla="*/ 213097 h 357473"/>
                  <a:gd name="connsiteX12" fmla="*/ 319584 w 357445"/>
                  <a:gd name="connsiteY12" fmla="*/ 37860 h 357473"/>
                  <a:gd name="connsiteX13" fmla="*/ 151202 w 357445"/>
                  <a:gd name="connsiteY13" fmla="*/ 51328 h 357473"/>
                  <a:gd name="connsiteX14" fmla="*/ 271464 w 357445"/>
                  <a:gd name="connsiteY14" fmla="*/ 28021 h 357473"/>
                  <a:gd name="connsiteX15" fmla="*/ 222420 w 357445"/>
                  <a:gd name="connsiteY15" fmla="*/ 138368 h 357473"/>
                  <a:gd name="connsiteX16" fmla="*/ 119636 w 357445"/>
                  <a:gd name="connsiteY16" fmla="*/ 138368 h 357473"/>
                  <a:gd name="connsiteX17" fmla="*/ 151202 w 357445"/>
                  <a:gd name="connsiteY17" fmla="*/ 51328 h 357473"/>
                  <a:gd name="connsiteX18" fmla="*/ 109758 w 357445"/>
                  <a:gd name="connsiteY18" fmla="*/ 267908 h 357473"/>
                  <a:gd name="connsiteX19" fmla="*/ 43445 w 357445"/>
                  <a:gd name="connsiteY19" fmla="*/ 334221 h 357473"/>
                  <a:gd name="connsiteX20" fmla="*/ 23233 w 357445"/>
                  <a:gd name="connsiteY20" fmla="*/ 334221 h 357473"/>
                  <a:gd name="connsiteX21" fmla="*/ 23233 w 357445"/>
                  <a:gd name="connsiteY21" fmla="*/ 314009 h 357473"/>
                  <a:gd name="connsiteX22" fmla="*/ 89537 w 357445"/>
                  <a:gd name="connsiteY22" fmla="*/ 247686 h 357473"/>
                  <a:gd name="connsiteX23" fmla="*/ 109758 w 357445"/>
                  <a:gd name="connsiteY23" fmla="*/ 247686 h 357473"/>
                  <a:gd name="connsiteX24" fmla="*/ 109758 w 357445"/>
                  <a:gd name="connsiteY24" fmla="*/ 267908 h 357473"/>
                  <a:gd name="connsiteX25" fmla="*/ 306116 w 357445"/>
                  <a:gd name="connsiteY25" fmla="*/ 206253 h 357473"/>
                  <a:gd name="connsiteX26" fmla="*/ 151477 w 357445"/>
                  <a:gd name="connsiteY26" fmla="*/ 206519 h 357473"/>
                  <a:gd name="connsiteX27" fmla="*/ 123055 w 357445"/>
                  <a:gd name="connsiteY27" fmla="*/ 157418 h 357473"/>
                  <a:gd name="connsiteX28" fmla="*/ 234783 w 357445"/>
                  <a:gd name="connsiteY28" fmla="*/ 157418 h 357473"/>
                  <a:gd name="connsiteX29" fmla="*/ 288333 w 357445"/>
                  <a:gd name="connsiteY29" fmla="*/ 36955 h 357473"/>
                  <a:gd name="connsiteX30" fmla="*/ 320643 w 357445"/>
                  <a:gd name="connsiteY30" fmla="*/ 188307 h 357473"/>
                  <a:gd name="connsiteX31" fmla="*/ 306116 w 357445"/>
                  <a:gd name="connsiteY31" fmla="*/ 206243 h 35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57445" h="357473">
                    <a:moveTo>
                      <a:pt x="319584" y="37860"/>
                    </a:moveTo>
                    <a:cubicBezTo>
                      <a:pt x="269514" y="-12450"/>
                      <a:pt x="188139" y="-12644"/>
                      <a:pt x="137829" y="37426"/>
                    </a:cubicBezTo>
                    <a:cubicBezTo>
                      <a:pt x="89964" y="85062"/>
                      <a:pt x="87131" y="161618"/>
                      <a:pt x="131342" y="212663"/>
                    </a:cubicBezTo>
                    <a:lnTo>
                      <a:pt x="115397" y="228608"/>
                    </a:lnTo>
                    <a:cubicBezTo>
                      <a:pt x="102479" y="221622"/>
                      <a:pt x="86512" y="223912"/>
                      <a:pt x="76078" y="234247"/>
                    </a:cubicBezTo>
                    <a:lnTo>
                      <a:pt x="9765" y="300560"/>
                    </a:lnTo>
                    <a:cubicBezTo>
                      <a:pt x="-3255" y="313579"/>
                      <a:pt x="-3255" y="334689"/>
                      <a:pt x="9765" y="347708"/>
                    </a:cubicBezTo>
                    <a:cubicBezTo>
                      <a:pt x="22785" y="360728"/>
                      <a:pt x="43894" y="360728"/>
                      <a:pt x="56914" y="347708"/>
                    </a:cubicBezTo>
                    <a:lnTo>
                      <a:pt x="123236" y="281395"/>
                    </a:lnTo>
                    <a:cubicBezTo>
                      <a:pt x="133568" y="270960"/>
                      <a:pt x="135854" y="254992"/>
                      <a:pt x="128865" y="242076"/>
                    </a:cubicBezTo>
                    <a:lnTo>
                      <a:pt x="144782" y="226103"/>
                    </a:lnTo>
                    <a:cubicBezTo>
                      <a:pt x="198435" y="272573"/>
                      <a:pt x="279601" y="266751"/>
                      <a:pt x="326072" y="213097"/>
                    </a:cubicBezTo>
                    <a:cubicBezTo>
                      <a:pt x="370283" y="162052"/>
                      <a:pt x="367450" y="85497"/>
                      <a:pt x="319584" y="37860"/>
                    </a:cubicBezTo>
                    <a:close/>
                    <a:moveTo>
                      <a:pt x="151202" y="51328"/>
                    </a:moveTo>
                    <a:cubicBezTo>
                      <a:pt x="182806" y="19801"/>
                      <a:pt x="230370" y="10583"/>
                      <a:pt x="271464" y="28021"/>
                    </a:cubicBezTo>
                    <a:lnTo>
                      <a:pt x="222420" y="138368"/>
                    </a:lnTo>
                    <a:lnTo>
                      <a:pt x="119636" y="138368"/>
                    </a:lnTo>
                    <a:cubicBezTo>
                      <a:pt x="116752" y="106112"/>
                      <a:pt x="128312" y="74237"/>
                      <a:pt x="151202" y="51328"/>
                    </a:cubicBezTo>
                    <a:close/>
                    <a:moveTo>
                      <a:pt x="109758" y="267908"/>
                    </a:moveTo>
                    <a:lnTo>
                      <a:pt x="43445" y="334221"/>
                    </a:lnTo>
                    <a:cubicBezTo>
                      <a:pt x="37864" y="339803"/>
                      <a:pt x="28815" y="339803"/>
                      <a:pt x="23233" y="334221"/>
                    </a:cubicBezTo>
                    <a:cubicBezTo>
                      <a:pt x="17651" y="328639"/>
                      <a:pt x="17651" y="319591"/>
                      <a:pt x="23233" y="314009"/>
                    </a:cubicBezTo>
                    <a:lnTo>
                      <a:pt x="89537" y="247686"/>
                    </a:lnTo>
                    <a:cubicBezTo>
                      <a:pt x="95121" y="242102"/>
                      <a:pt x="104175" y="242102"/>
                      <a:pt x="109758" y="247686"/>
                    </a:cubicBezTo>
                    <a:cubicBezTo>
                      <a:pt x="115343" y="253270"/>
                      <a:pt x="115343" y="262323"/>
                      <a:pt x="109758" y="267908"/>
                    </a:cubicBezTo>
                    <a:close/>
                    <a:moveTo>
                      <a:pt x="306116" y="206253"/>
                    </a:moveTo>
                    <a:cubicBezTo>
                      <a:pt x="263487" y="249029"/>
                      <a:pt x="194253" y="249148"/>
                      <a:pt x="151477" y="206519"/>
                    </a:cubicBezTo>
                    <a:cubicBezTo>
                      <a:pt x="137847" y="192938"/>
                      <a:pt x="128044" y="176000"/>
                      <a:pt x="123055" y="157418"/>
                    </a:cubicBezTo>
                    <a:lnTo>
                      <a:pt x="234783" y="157418"/>
                    </a:lnTo>
                    <a:lnTo>
                      <a:pt x="288333" y="36955"/>
                    </a:lnTo>
                    <a:cubicBezTo>
                      <a:pt x="339050" y="69828"/>
                      <a:pt x="353515" y="137590"/>
                      <a:pt x="320643" y="188307"/>
                    </a:cubicBezTo>
                    <a:cubicBezTo>
                      <a:pt x="316446" y="194781"/>
                      <a:pt x="311577" y="200793"/>
                      <a:pt x="306116" y="20624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CD362BD0-DF82-DDC4-38C5-0F245BF306E2}"/>
                  </a:ext>
                </a:extLst>
              </p:cNvPr>
              <p:cNvSpPr/>
              <p:nvPr/>
            </p:nvSpPr>
            <p:spPr>
              <a:xfrm>
                <a:off x="9026278" y="4416059"/>
                <a:ext cx="581025" cy="466725"/>
              </a:xfrm>
              <a:custGeom>
                <a:avLst/>
                <a:gdLst>
                  <a:gd name="connsiteX0" fmla="*/ 194481 w 581025"/>
                  <a:gd name="connsiteY0" fmla="*/ 19050 h 466725"/>
                  <a:gd name="connsiteX1" fmla="*/ 199587 w 581025"/>
                  <a:gd name="connsiteY1" fmla="*/ 20536 h 466725"/>
                  <a:gd name="connsiteX2" fmla="*/ 295008 w 581025"/>
                  <a:gd name="connsiteY2" fmla="*/ 81258 h 466725"/>
                  <a:gd name="connsiteX3" fmla="*/ 310344 w 581025"/>
                  <a:gd name="connsiteY3" fmla="*/ 85725 h 466725"/>
                  <a:gd name="connsiteX4" fmla="*/ 552450 w 581025"/>
                  <a:gd name="connsiteY4" fmla="*/ 85725 h 466725"/>
                  <a:gd name="connsiteX5" fmla="*/ 561975 w 581025"/>
                  <a:gd name="connsiteY5" fmla="*/ 95250 h 466725"/>
                  <a:gd name="connsiteX6" fmla="*/ 561975 w 581025"/>
                  <a:gd name="connsiteY6" fmla="*/ 152400 h 466725"/>
                  <a:gd name="connsiteX7" fmla="*/ 581025 w 581025"/>
                  <a:gd name="connsiteY7" fmla="*/ 152400 h 466725"/>
                  <a:gd name="connsiteX8" fmla="*/ 581025 w 581025"/>
                  <a:gd name="connsiteY8" fmla="*/ 95250 h 466725"/>
                  <a:gd name="connsiteX9" fmla="*/ 552450 w 581025"/>
                  <a:gd name="connsiteY9" fmla="*/ 66675 h 466725"/>
                  <a:gd name="connsiteX10" fmla="*/ 310344 w 581025"/>
                  <a:gd name="connsiteY10" fmla="*/ 66675 h 466725"/>
                  <a:gd name="connsiteX11" fmla="*/ 305238 w 581025"/>
                  <a:gd name="connsiteY11" fmla="*/ 65189 h 466725"/>
                  <a:gd name="connsiteX12" fmla="*/ 209817 w 581025"/>
                  <a:gd name="connsiteY12" fmla="*/ 4467 h 466725"/>
                  <a:gd name="connsiteX13" fmla="*/ 194481 w 581025"/>
                  <a:gd name="connsiteY13" fmla="*/ 0 h 466725"/>
                  <a:gd name="connsiteX14" fmla="*/ 28575 w 581025"/>
                  <a:gd name="connsiteY14" fmla="*/ 0 h 466725"/>
                  <a:gd name="connsiteX15" fmla="*/ 0 w 581025"/>
                  <a:gd name="connsiteY15" fmla="*/ 28575 h 466725"/>
                  <a:gd name="connsiteX16" fmla="*/ 0 w 581025"/>
                  <a:gd name="connsiteY16" fmla="*/ 466725 h 466725"/>
                  <a:gd name="connsiteX17" fmla="*/ 19050 w 581025"/>
                  <a:gd name="connsiteY17" fmla="*/ 466725 h 466725"/>
                  <a:gd name="connsiteX18" fmla="*/ 19050 w 581025"/>
                  <a:gd name="connsiteY18" fmla="*/ 28575 h 466725"/>
                  <a:gd name="connsiteX19" fmla="*/ 28575 w 581025"/>
                  <a:gd name="connsiteY19" fmla="*/ 1905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025" h="466725">
                    <a:moveTo>
                      <a:pt x="194481" y="19050"/>
                    </a:moveTo>
                    <a:cubicBezTo>
                      <a:pt x="196290" y="19051"/>
                      <a:pt x="198061" y="19566"/>
                      <a:pt x="199587" y="20536"/>
                    </a:cubicBezTo>
                    <a:lnTo>
                      <a:pt x="295008" y="81258"/>
                    </a:lnTo>
                    <a:cubicBezTo>
                      <a:pt x="299589" y="84181"/>
                      <a:pt x="304911" y="85731"/>
                      <a:pt x="310344" y="85725"/>
                    </a:cubicBezTo>
                    <a:lnTo>
                      <a:pt x="552450" y="85725"/>
                    </a:lnTo>
                    <a:cubicBezTo>
                      <a:pt x="557711" y="85725"/>
                      <a:pt x="561975" y="89989"/>
                      <a:pt x="561975" y="95250"/>
                    </a:cubicBezTo>
                    <a:lnTo>
                      <a:pt x="561975" y="152400"/>
                    </a:lnTo>
                    <a:lnTo>
                      <a:pt x="581025" y="152400"/>
                    </a:lnTo>
                    <a:lnTo>
                      <a:pt x="581025" y="95250"/>
                    </a:lnTo>
                    <a:cubicBezTo>
                      <a:pt x="581025" y="79468"/>
                      <a:pt x="568232" y="66675"/>
                      <a:pt x="552450" y="66675"/>
                    </a:cubicBezTo>
                    <a:lnTo>
                      <a:pt x="310344" y="66675"/>
                    </a:lnTo>
                    <a:cubicBezTo>
                      <a:pt x="308535" y="66674"/>
                      <a:pt x="306764" y="66159"/>
                      <a:pt x="305238" y="65189"/>
                    </a:cubicBezTo>
                    <a:lnTo>
                      <a:pt x="209817" y="4467"/>
                    </a:lnTo>
                    <a:cubicBezTo>
                      <a:pt x="205236" y="1544"/>
                      <a:pt x="199915" y="-6"/>
                      <a:pt x="194481" y="0"/>
                    </a:cubicBezTo>
                    <a:lnTo>
                      <a:pt x="28575" y="0"/>
                    </a:lnTo>
                    <a:cubicBezTo>
                      <a:pt x="12793" y="0"/>
                      <a:pt x="0" y="12793"/>
                      <a:pt x="0" y="28575"/>
                    </a:cubicBezTo>
                    <a:lnTo>
                      <a:pt x="0" y="466725"/>
                    </a:lnTo>
                    <a:lnTo>
                      <a:pt x="19050" y="466725"/>
                    </a:lnTo>
                    <a:lnTo>
                      <a:pt x="19050" y="28575"/>
                    </a:lnTo>
                    <a:cubicBezTo>
                      <a:pt x="19050" y="23314"/>
                      <a:pt x="23314" y="19050"/>
                      <a:pt x="28575" y="190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745AC94-BE2D-A660-6845-BE3A47701344}"/>
              </a:ext>
            </a:extLst>
          </p:cNvPr>
          <p:cNvCxnSpPr>
            <a:cxnSpLocks/>
          </p:cNvCxnSpPr>
          <p:nvPr/>
        </p:nvCxnSpPr>
        <p:spPr>
          <a:xfrm>
            <a:off x="627185" y="4042405"/>
            <a:ext cx="10937631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F99C4E29-676B-FF78-C544-8475C7EC59B5}"/>
              </a:ext>
            </a:extLst>
          </p:cNvPr>
          <p:cNvCxnSpPr>
            <a:cxnSpLocks/>
          </p:cNvCxnSpPr>
          <p:nvPr/>
        </p:nvCxnSpPr>
        <p:spPr>
          <a:xfrm>
            <a:off x="727030" y="1688150"/>
            <a:ext cx="10737941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588EF290-ABD9-2D51-18A8-D777965113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9E1C38CC-AD36-39EB-0020-A75A0FC9A4F2}"/>
              </a:ext>
            </a:extLst>
          </p:cNvPr>
          <p:cNvSpPr txBox="1">
            <a:spLocks/>
          </p:cNvSpPr>
          <p:nvPr/>
        </p:nvSpPr>
        <p:spPr>
          <a:xfrm>
            <a:off x="1187777" y="4066968"/>
            <a:ext cx="10333347" cy="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2000" dirty="0">
                <a:solidFill>
                  <a:srgbClr val="4D4D4D"/>
                </a:solidFill>
                <a:latin typeface="+mj-lt"/>
              </a:rPr>
              <a:t>Harmonogram naboru wniosków dostępny jest pod adresem: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200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34F1-7C98-C1DA-D26C-8FB7C860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417" y="1043741"/>
            <a:ext cx="3273552" cy="1942773"/>
          </a:xfrm>
        </p:spPr>
        <p:txBody>
          <a:bodyPr anchor="t">
            <a:normAutofit/>
          </a:bodyPr>
          <a:lstStyle/>
          <a:p>
            <a:r>
              <a:rPr lang="pl-PL" dirty="0"/>
              <a:t>KONTAKT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F3BA1AB-A64D-384B-3D33-3C11A296C7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170444"/>
            <a:ext cx="3709680" cy="3534172"/>
          </a:xfrm>
        </p:spPr>
        <p:txBody>
          <a:bodyPr>
            <a:normAutofit/>
          </a:bodyPr>
          <a:lstStyle/>
          <a:p>
            <a:r>
              <a:rPr lang="pl-PL" dirty="0"/>
              <a:t>Pytania dotyczące przygotowania wniosku w ramach naboru:</a:t>
            </a:r>
          </a:p>
          <a:p>
            <a:r>
              <a:rPr lang="pl-PL" dirty="0"/>
              <a:t>Tel. 506 742 977</a:t>
            </a:r>
          </a:p>
          <a:p>
            <a:r>
              <a:rPr lang="pl-PL" dirty="0"/>
              <a:t>E-mail: FENX0201-001sekretariat@nfosigw.gov.pl </a:t>
            </a:r>
          </a:p>
          <a:p>
            <a:endParaRPr lang="pl-PL" dirty="0"/>
          </a:p>
          <a:p>
            <a:r>
              <a:rPr lang="pl-PL" dirty="0"/>
              <a:t>Kontakt w przypadku awarii WOD2021 lub braku funkcjonalności systemu CST2021:</a:t>
            </a:r>
          </a:p>
          <a:p>
            <a:r>
              <a:rPr lang="pl-PL" dirty="0"/>
              <a:t>E-mail: ami.fenx@nfosigw.gov.pl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5558231E-66DB-DF0D-B9AD-7B1668E674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4485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pl-PL" dirty="0"/>
              <a:t>Dziękuję za uwagę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1EA424D6-5135-35E2-E6E2-3FBC7D4D6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Pomoc Publiczna i metodyka wyliczania dofinansowania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A17B4B72-7D01-2ACF-D46F-358C89F91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Następna prezentacja</a:t>
            </a:r>
          </a:p>
        </p:txBody>
      </p:sp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Nabór</a:t>
            </a:r>
            <a:r>
              <a:rPr lang="en-US" dirty="0"/>
              <a:t> FENX.02.01-IW.01-001/2</a:t>
            </a:r>
            <a:r>
              <a:rPr lang="pl-PL" dirty="0"/>
              <a:t>6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Nabór prowadzony jest w ramach działania FENX.02.01 Infrastruktura ciepłownicza Programu Fundusze Europejskie na Infrastrukturę, Klimat, Środowisko, w trybie konkurencyjnym.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Termin składania wniosków o dofinansowanie upływa w dniu </a:t>
            </a: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31.03.2026 r. o godz. 24.00.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Wnioski o dofinansowanie należy składać wyłącznie w postaci elektronicznej za pośrednictwem aplikacji WOD2021 (CST2021).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Okres kwalifikowalności wydatków: od momentu złożenia wniosku </a:t>
            </a:r>
            <a:br>
              <a:rPr lang="pl-PL" dirty="0">
                <a:solidFill>
                  <a:schemeClr val="bg1"/>
                </a:solidFill>
                <a:cs typeface="Poppins Light" pitchFamily="2" charset="77"/>
              </a:rPr>
            </a:b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o dofinansowanie do 31 grudnia 2029 r.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BAAF-4B25-8BF3-A040-D19B072D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52FB-2780-1A97-39CD-50BD4E46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PODSTAWOWE INFORMACJE</a:t>
            </a:r>
            <a:endParaRPr lang="en-US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AE838183-CE12-F478-553D-8A1377218DFA}"/>
              </a:ext>
            </a:extLst>
          </p:cNvPr>
          <p:cNvSpPr/>
          <p:nvPr/>
        </p:nvSpPr>
        <p:spPr>
          <a:xfrm>
            <a:off x="6509982" y="-2408"/>
            <a:ext cx="5682018" cy="6326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5" name="Symbol zastępczy tekstu 6">
            <a:extLst>
              <a:ext uri="{FF2B5EF4-FFF2-40B4-BE49-F238E27FC236}">
                <a16:creationId xmlns:a16="http://schemas.microsoft.com/office/drawing/2014/main" id="{10939D91-F03B-397B-568A-F0240688FE35}"/>
              </a:ext>
            </a:extLst>
          </p:cNvPr>
          <p:cNvSpPr txBox="1">
            <a:spLocks/>
          </p:cNvSpPr>
          <p:nvPr/>
        </p:nvSpPr>
        <p:spPr>
          <a:xfrm>
            <a:off x="7729858" y="754519"/>
            <a:ext cx="4009431" cy="227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dofinansowanie mogą ubiegać się następujące typy podmiotów:</a:t>
            </a:r>
          </a:p>
          <a:p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przedsiębiorcy;</a:t>
            </a:r>
          </a:p>
          <a:p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JST oraz działające w ich imieniu jednostki organizacyjne;</a:t>
            </a:r>
          </a:p>
          <a:p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podmioty świadczące usługi publiczne w ramach realizacji obowiązków własnych JST, nie będące przedsiębiorcami;</a:t>
            </a:r>
          </a:p>
          <a:p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spółdzielnie mieszkaniowe.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ADB48E7-EF52-E8F6-8746-84EFED4A5D07}"/>
              </a:ext>
            </a:extLst>
          </p:cNvPr>
          <p:cNvSpPr/>
          <p:nvPr/>
        </p:nvSpPr>
        <p:spPr>
          <a:xfrm>
            <a:off x="3272706" y="2596136"/>
            <a:ext cx="3237276" cy="3728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27" name="Symbol zastępczy tekstu 6">
            <a:extLst>
              <a:ext uri="{FF2B5EF4-FFF2-40B4-BE49-F238E27FC236}">
                <a16:creationId xmlns:a16="http://schemas.microsoft.com/office/drawing/2014/main" id="{5C66F3D3-E872-295D-BAC0-DE5BC4A51045}"/>
              </a:ext>
            </a:extLst>
          </p:cNvPr>
          <p:cNvSpPr txBox="1">
            <a:spLocks/>
          </p:cNvSpPr>
          <p:nvPr/>
        </p:nvSpPr>
        <p:spPr>
          <a:xfrm>
            <a:off x="7059298" y="4369154"/>
            <a:ext cx="1875831" cy="145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+mn-lt"/>
              </a:rPr>
              <a:t>Maksymalny poziom dofinansowania, </a:t>
            </a:r>
            <a:r>
              <a:rPr lang="pl-PL" dirty="0">
                <a:latin typeface="+mn-lt"/>
              </a:rPr>
              <a:t>ustalany zgodnie z metodyką wyliczenia maksymalnej wysokości dofinansowania i zasad udzielania pomocy publicznej.</a:t>
            </a:r>
          </a:p>
        </p:txBody>
      </p:sp>
      <p:sp>
        <p:nvSpPr>
          <p:cNvPr id="28" name="Symbol zastępczy tekstu 6">
            <a:extLst>
              <a:ext uri="{FF2B5EF4-FFF2-40B4-BE49-F238E27FC236}">
                <a16:creationId xmlns:a16="http://schemas.microsoft.com/office/drawing/2014/main" id="{DBE98C91-C963-B3F0-1D23-3BA8C0FED8F7}"/>
              </a:ext>
            </a:extLst>
          </p:cNvPr>
          <p:cNvSpPr txBox="1">
            <a:spLocks/>
          </p:cNvSpPr>
          <p:nvPr/>
        </p:nvSpPr>
        <p:spPr>
          <a:xfrm>
            <a:off x="9782178" y="4369154"/>
            <a:ext cx="1875831" cy="145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+mn-lt"/>
              </a:rPr>
              <a:t>Kwota środków przeznaczona na dofinansowanie projektów </a:t>
            </a:r>
            <a:r>
              <a:rPr lang="pl-PL" dirty="0">
                <a:latin typeface="+mn-lt"/>
              </a:rPr>
              <a:t>w ramach naboru.</a:t>
            </a:r>
          </a:p>
        </p:txBody>
      </p:sp>
      <p:sp>
        <p:nvSpPr>
          <p:cNvPr id="29" name="Symbol zastępczy tekstu 4">
            <a:extLst>
              <a:ext uri="{FF2B5EF4-FFF2-40B4-BE49-F238E27FC236}">
                <a16:creationId xmlns:a16="http://schemas.microsoft.com/office/drawing/2014/main" id="{0A988594-B595-8691-7376-8EEBD256A623}"/>
              </a:ext>
            </a:extLst>
          </p:cNvPr>
          <p:cNvSpPr txBox="1">
            <a:spLocks/>
          </p:cNvSpPr>
          <p:nvPr/>
        </p:nvSpPr>
        <p:spPr>
          <a:xfrm>
            <a:off x="9775541" y="3376747"/>
            <a:ext cx="1403350" cy="77152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500 mln PLN</a:t>
            </a:r>
          </a:p>
        </p:txBody>
      </p:sp>
      <p:sp>
        <p:nvSpPr>
          <p:cNvPr id="30" name="Symbol zastępczy tekstu 4">
            <a:extLst>
              <a:ext uri="{FF2B5EF4-FFF2-40B4-BE49-F238E27FC236}">
                <a16:creationId xmlns:a16="http://schemas.microsoft.com/office/drawing/2014/main" id="{854D3FA7-B977-7D7F-EDED-4EF1C7D9F6C3}"/>
              </a:ext>
            </a:extLst>
          </p:cNvPr>
          <p:cNvSpPr txBox="1">
            <a:spLocks/>
          </p:cNvSpPr>
          <p:nvPr/>
        </p:nvSpPr>
        <p:spPr>
          <a:xfrm>
            <a:off x="7047540" y="3356651"/>
            <a:ext cx="1403350" cy="77152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Do 79,71%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8726F5BE-337A-6D05-A1F0-B18BC84254A7}"/>
              </a:ext>
            </a:extLst>
          </p:cNvPr>
          <p:cNvSpPr txBox="1">
            <a:spLocks/>
          </p:cNvSpPr>
          <p:nvPr/>
        </p:nvSpPr>
        <p:spPr>
          <a:xfrm>
            <a:off x="3649342" y="3722909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Minimalna moc zamówiona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24358C40-A204-BA9C-EF38-6234A99B53D3}"/>
              </a:ext>
            </a:extLst>
          </p:cNvPr>
          <p:cNvSpPr txBox="1">
            <a:spLocks/>
          </p:cNvSpPr>
          <p:nvPr/>
        </p:nvSpPr>
        <p:spPr>
          <a:xfrm>
            <a:off x="3649342" y="4168194"/>
            <a:ext cx="2278062" cy="1950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+mn-lt"/>
              </a:rPr>
              <a:t>Wsparcie dedykowane jest dla podmiotów realizujących inwestycje w systemach ciepłowniczych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o mocy zamówionej powyżej </a:t>
            </a:r>
            <a:r>
              <a:rPr lang="pl-PL" b="1" u="sng" dirty="0">
                <a:latin typeface="+mn-lt"/>
              </a:rPr>
              <a:t>5 MW </a:t>
            </a:r>
            <a:r>
              <a:rPr lang="pl-PL" b="1" dirty="0">
                <a:latin typeface="+mn-lt"/>
              </a:rPr>
              <a:t>(dot. wszystkich typów podmiotów mogących ubiegać się o dofinansowanie).</a:t>
            </a:r>
            <a:endParaRPr lang="pl-PL" dirty="0">
              <a:latin typeface="+mn-lt"/>
            </a:endParaRPr>
          </a:p>
        </p:txBody>
      </p:sp>
      <p:sp>
        <p:nvSpPr>
          <p:cNvPr id="33" name="Symbol zastępczy tekstu 7">
            <a:extLst>
              <a:ext uri="{FF2B5EF4-FFF2-40B4-BE49-F238E27FC236}">
                <a16:creationId xmlns:a16="http://schemas.microsoft.com/office/drawing/2014/main" id="{A7BBF4C1-6B8D-A45D-0590-AEBAC87BE731}"/>
              </a:ext>
            </a:extLst>
          </p:cNvPr>
          <p:cNvSpPr txBox="1">
            <a:spLocks/>
          </p:cNvSpPr>
          <p:nvPr/>
        </p:nvSpPr>
        <p:spPr>
          <a:xfrm>
            <a:off x="395204" y="3722909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Dofinansowanie w ramach:</a:t>
            </a:r>
          </a:p>
        </p:txBody>
      </p:sp>
      <p:sp>
        <p:nvSpPr>
          <p:cNvPr id="34" name="Symbol zastępczy tekstu 7">
            <a:extLst>
              <a:ext uri="{FF2B5EF4-FFF2-40B4-BE49-F238E27FC236}">
                <a16:creationId xmlns:a16="http://schemas.microsoft.com/office/drawing/2014/main" id="{F093AEFC-787A-5935-C69B-D7FD9F8453AC}"/>
              </a:ext>
            </a:extLst>
          </p:cNvPr>
          <p:cNvSpPr txBox="1">
            <a:spLocks/>
          </p:cNvSpPr>
          <p:nvPr/>
        </p:nvSpPr>
        <p:spPr>
          <a:xfrm>
            <a:off x="395204" y="4168194"/>
            <a:ext cx="2278062" cy="1950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+mn-lt"/>
              </a:rPr>
              <a:t>- systemów nieefektywnych;</a:t>
            </a:r>
          </a:p>
          <a:p>
            <a:r>
              <a:rPr lang="pl-PL" b="1" dirty="0">
                <a:latin typeface="+mn-lt"/>
              </a:rPr>
              <a:t>- systemów dla których planowane jest osiągnięcie statusu efektywnego energetycznie systemu ciepłowniczego i/lub chłodniczego;</a:t>
            </a:r>
          </a:p>
          <a:p>
            <a:r>
              <a:rPr lang="pl-PL" b="1" u="sng" dirty="0">
                <a:latin typeface="+mn-lt"/>
              </a:rPr>
              <a:t>w zakresie budowy </a:t>
            </a:r>
            <a:br>
              <a:rPr lang="pl-PL" b="1" u="sng" dirty="0">
                <a:latin typeface="+mn-lt"/>
              </a:rPr>
            </a:br>
            <a:r>
              <a:rPr lang="pl-PL" b="1" u="sng" dirty="0">
                <a:latin typeface="+mn-lt"/>
              </a:rPr>
              <a:t>i modernizacji infrastruktury sieciowej.</a:t>
            </a:r>
          </a:p>
        </p:txBody>
      </p:sp>
      <p:pic>
        <p:nvPicPr>
          <p:cNvPr id="8" name="Grafika 2">
            <a:extLst>
              <a:ext uri="{FF2B5EF4-FFF2-40B4-BE49-F238E27FC236}">
                <a16:creationId xmlns:a16="http://schemas.microsoft.com/office/drawing/2014/main" id="{D3C27429-7514-81B7-19C5-94D622701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04" y="3054705"/>
            <a:ext cx="537020" cy="537020"/>
          </a:xfrm>
          <a:prstGeom prst="rect">
            <a:avLst/>
          </a:prstGeom>
        </p:spPr>
      </p:pic>
      <p:pic>
        <p:nvPicPr>
          <p:cNvPr id="9" name="Grafika 4">
            <a:extLst>
              <a:ext uri="{FF2B5EF4-FFF2-40B4-BE49-F238E27FC236}">
                <a16:creationId xmlns:a16="http://schemas.microsoft.com/office/drawing/2014/main" id="{6512C7E1-09A7-DD7B-C571-6E0677E6D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4135" y="806051"/>
            <a:ext cx="537020" cy="537020"/>
          </a:xfrm>
          <a:prstGeom prst="rect">
            <a:avLst/>
          </a:prstGeom>
        </p:spPr>
      </p:pic>
      <p:pic>
        <p:nvPicPr>
          <p:cNvPr id="10" name="Grafika 5">
            <a:extLst>
              <a:ext uri="{FF2B5EF4-FFF2-40B4-BE49-F238E27FC236}">
                <a16:creationId xmlns:a16="http://schemas.microsoft.com/office/drawing/2014/main" id="{89CD68F2-A345-D78E-FBD4-E801F4F3E7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8181" y="3421289"/>
            <a:ext cx="537020" cy="537020"/>
          </a:xfrm>
          <a:prstGeom prst="rect">
            <a:avLst/>
          </a:prstGeom>
        </p:spPr>
      </p:pic>
      <p:pic>
        <p:nvPicPr>
          <p:cNvPr id="11" name="Grafika 6">
            <a:extLst>
              <a:ext uri="{FF2B5EF4-FFF2-40B4-BE49-F238E27FC236}">
                <a16:creationId xmlns:a16="http://schemas.microsoft.com/office/drawing/2014/main" id="{AC0494C3-CCF6-6EDD-8BB9-0D6C0B1E50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069" y="3434968"/>
            <a:ext cx="537020" cy="5370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BBCA782-BA99-3735-5CC1-75D0D0392D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859" y="3076290"/>
            <a:ext cx="594931" cy="5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5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1336-880E-EA1E-CE90-869386F2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724A4-D04E-8815-1A09-F5D423DC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094" y="825703"/>
            <a:ext cx="4522936" cy="932688"/>
          </a:xfrm>
        </p:spPr>
        <p:txBody>
          <a:bodyPr anchor="t">
            <a:normAutofit/>
          </a:bodyPr>
          <a:lstStyle/>
          <a:p>
            <a:r>
              <a:rPr lang="pl-PL" sz="3000" dirty="0"/>
              <a:t>Efektywny system ciepłowniczy*</a:t>
            </a:r>
            <a:endParaRPr lang="en-US"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A4A5C-9EF3-6D0F-2B44-49F69B3002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2009669"/>
            <a:ext cx="5063357" cy="4228899"/>
          </a:xfrm>
        </p:spPr>
        <p:txBody>
          <a:bodyPr>
            <a:noAutofit/>
          </a:bodyPr>
          <a:lstStyle/>
          <a:p>
            <a:r>
              <a:rPr lang="pl-PL" sz="1600" dirty="0"/>
              <a:t>System, w którym do produkcji ciepła wykorzystuje się </a:t>
            </a:r>
            <a:br>
              <a:rPr lang="pl-PL" sz="1600" dirty="0"/>
            </a:br>
            <a:r>
              <a:rPr lang="pl-PL" sz="1600" b="1" dirty="0"/>
              <a:t>w co najmniej</a:t>
            </a:r>
            <a:r>
              <a:rPr lang="pl-PL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50% energię ze źródeł odnawialnych,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50% ciepło odpadowe,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75% ciepło pochodzące z kogeneracji,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50% połączenie takiej energii i ciepła.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W ramach naboru wsparcie mogą uzyskać projekty, które na dzień składania wniosku o dofinansowanie, </a:t>
            </a:r>
            <a:br>
              <a:rPr lang="pl-PL" sz="1600" dirty="0"/>
            </a:br>
            <a:r>
              <a:rPr lang="pl-PL" sz="1600" b="1" dirty="0"/>
              <a:t>nie posiadają </a:t>
            </a:r>
            <a:r>
              <a:rPr lang="pl-PL" sz="1600" dirty="0"/>
              <a:t>statusu efektywnego energetycznie systemu ciepłowniczego.</a:t>
            </a:r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*definicja obowiązuje do dnia 31.12.2027 r.</a:t>
            </a:r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6DFD8105-D0EB-6E3E-D30E-BE5F52C99B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4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560A-7277-69CC-1D46-6E2AE88E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4981-2F5D-0EAE-C06A-85D1F20F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417" y="822679"/>
            <a:ext cx="3517994" cy="1942773"/>
          </a:xfrm>
        </p:spPr>
        <p:txBody>
          <a:bodyPr anchor="t">
            <a:normAutofit/>
          </a:bodyPr>
          <a:lstStyle/>
          <a:p>
            <a:r>
              <a:rPr lang="pl-PL" dirty="0"/>
              <a:t>Zakres rzeczowy: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A301D71-2E71-6A13-7838-BC428F3830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049863"/>
            <a:ext cx="3709680" cy="39690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budowa sieci ciepłowniczej (celem przyłączenia nowych odbiorców),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modernizacja (przebudowa) sieci ciepłowniczej/chłodniczej,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budowa i przebudowa: </a:t>
            </a:r>
          </a:p>
          <a:p>
            <a:pPr marL="514350" lvl="1" indent="-285750">
              <a:buFont typeface="Wingdings" panose="05000000000000000000" pitchFamily="2" charset="2"/>
              <a:buChar char="§"/>
            </a:pPr>
            <a:r>
              <a:rPr lang="pl-PL" dirty="0"/>
              <a:t>komór ciepłowniczych,</a:t>
            </a:r>
          </a:p>
          <a:p>
            <a:pPr marL="514350" lvl="1" indent="-285750">
              <a:buFont typeface="Wingdings" panose="05000000000000000000" pitchFamily="2" charset="2"/>
              <a:buChar char="§"/>
            </a:pPr>
            <a:r>
              <a:rPr lang="pl-PL" dirty="0"/>
              <a:t>przepompowni wody sieciowej,</a:t>
            </a:r>
          </a:p>
          <a:p>
            <a:pPr marL="514350" lvl="1" indent="-285750">
              <a:buFont typeface="Wingdings" panose="05000000000000000000" pitchFamily="2" charset="2"/>
              <a:buChar char="§"/>
            </a:pPr>
            <a:r>
              <a:rPr lang="pl-PL" dirty="0"/>
              <a:t>węzłów cieplnych, również jako układów hybrydowych (w tym źródła OZE działające na potrzeby zasilania węzłów cieplnych </a:t>
            </a:r>
            <a:br>
              <a:rPr lang="pl-PL" dirty="0"/>
            </a:br>
            <a:r>
              <a:rPr lang="pl-PL" dirty="0"/>
              <a:t>w układzie hybrydowym).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3B0A79DA-F7E1-9995-54CC-5124981520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7755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4ACA-6656-85A0-CFCB-671482453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6CFDA9-437A-F0B3-1DBE-8FB3398C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59126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zakresu projektu: modernizacja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17E6B8B-6502-1E6E-ED4B-1B9EC7408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C917EEE-BA82-EDC2-587A-06FA9E0E7EE8}"/>
              </a:ext>
            </a:extLst>
          </p:cNvPr>
          <p:cNvSpPr txBox="1"/>
          <p:nvPr/>
        </p:nvSpPr>
        <p:spPr>
          <a:xfrm>
            <a:off x="3657600" y="1480007"/>
            <a:ext cx="8229600" cy="4819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u="sng" dirty="0">
                <a:solidFill>
                  <a:schemeClr val="bg1"/>
                </a:solidFill>
                <a:cs typeface="Poppins Light" pitchFamily="2" charset="77"/>
              </a:rPr>
              <a:t>Przykłady inwestycji polegających wyłącznie na modernizacji sieci ciepłowniczej: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wymiana izolacji rurociągów,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wymiana odcinków sieci w celu zmniejszenia strat energii,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wymiana rurociągów ze zwiększeniem średnicy w celu dostosowania sieci dystrybucji do </a:t>
            </a:r>
            <a:r>
              <a:rPr lang="pl-PL" dirty="0" err="1">
                <a:solidFill>
                  <a:schemeClr val="bg1"/>
                </a:solidFill>
                <a:cs typeface="Poppins Light" pitchFamily="2" charset="77"/>
              </a:rPr>
              <a:t>przesyłu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 energii cieplnej lub chłodniczej wytworzonej z odnawialnych źródeł energii lub ciepła odpadowego,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inwestycje dotyczące systemów automatyki, telemetrii i telemechaniki, podejmowane </a:t>
            </a:r>
            <a:br>
              <a:rPr lang="pl-PL" dirty="0">
                <a:solidFill>
                  <a:schemeClr val="bg1"/>
                </a:solidFill>
                <a:cs typeface="Poppins Light" pitchFamily="2" charset="77"/>
              </a:rPr>
            </a:b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w celu ograniczenia strat energii,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wymiana węzłów grupowych na indywidualne (bez zwiększenia liczby obiorców),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modernizacja lub wymiana węzłów </a:t>
            </a: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(wyjątki na kolejnym slajdzie).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200" dirty="0">
              <a:solidFill>
                <a:schemeClr val="bg1"/>
              </a:solidFill>
              <a:cs typeface="Poppins Light" pitchFamily="2" charset="77"/>
            </a:endParaRPr>
          </a:p>
          <a:p>
            <a:pPr algn="ctr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Do wniosku o dofinansowanie przedstawiany jest plan uzyskania statusu efektywnego energetycznie systemu ciepłowniczego - </a:t>
            </a:r>
            <a:r>
              <a:rPr lang="pl-PL" b="1" u="sng" dirty="0">
                <a:solidFill>
                  <a:schemeClr val="bg1"/>
                </a:solidFill>
                <a:cs typeface="Poppins Light" pitchFamily="2" charset="77"/>
              </a:rPr>
              <a:t>nie będzie on elementem umowy </a:t>
            </a:r>
            <a:br>
              <a:rPr lang="pl-PL" b="1" u="sng" dirty="0">
                <a:solidFill>
                  <a:schemeClr val="bg1"/>
                </a:solidFill>
                <a:cs typeface="Poppins Light" pitchFamily="2" charset="77"/>
              </a:rPr>
            </a:br>
            <a:r>
              <a:rPr lang="pl-PL" b="1" u="sng" dirty="0">
                <a:solidFill>
                  <a:schemeClr val="bg1"/>
                </a:solidFill>
                <a:cs typeface="Poppins Light" pitchFamily="2" charset="77"/>
              </a:rPr>
              <a:t>o dofinansowanie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 (Wnioskodawca nie będzie zobowiązany do rozpoczęcia w ciągu 3 lat inwestycji mającej na celu uzyskanie efektywnego systemu ciepłowniczego i/lub chłodniczego).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4F62287-D2F9-0FD9-F364-3DAE90C96A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D20ACF-EB0C-32F6-D294-B1B41EE7664F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8535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D6372-25DA-E938-63E4-03A24C68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0EA0FB1-1FFE-2E0B-A129-8B208240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59126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zakresu projektu: rozbudowa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3C79741-2354-6964-B02C-3342D9CC2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AD23A2C-07E4-DFC7-013F-E7F1BA7CEA8C}"/>
              </a:ext>
            </a:extLst>
          </p:cNvPr>
          <p:cNvSpPr txBox="1"/>
          <p:nvPr/>
        </p:nvSpPr>
        <p:spPr>
          <a:xfrm>
            <a:off x="3657600" y="1480007"/>
            <a:ext cx="8229600" cy="4819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u="sng" dirty="0">
                <a:solidFill>
                  <a:schemeClr val="bg1"/>
                </a:solidFill>
                <a:cs typeface="Poppins Light" pitchFamily="2" charset="77"/>
              </a:rPr>
              <a:t>Przykłady inwestycji polegających na rozbudowie sieci lub zawierających element rozbudowy: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budowa nowych odcinków sieci (w tym przyłącza do nowych odbiorców),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wymiana rurociągów ze zwiększeniem średnicy w celu zapewnienia możliwości </a:t>
            </a:r>
            <a:r>
              <a:rPr lang="pl-PL" dirty="0" err="1">
                <a:solidFill>
                  <a:schemeClr val="bg1"/>
                </a:solidFill>
                <a:cs typeface="Poppins Light" pitchFamily="2" charset="77"/>
              </a:rPr>
              <a:t>przesyłu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 większej ilości ciepła dla potencjalnych nowych odbiorców,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• </a:t>
            </a: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budowa nowych węzłów ciepłowniczych (w ramach przyłączania nowych odbiorców),</a:t>
            </a: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• wymiana węzłów jednofunkcyjnych na dwufunkcyjne.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200" u="sng" dirty="0">
              <a:solidFill>
                <a:schemeClr val="bg1"/>
              </a:solidFill>
              <a:cs typeface="Poppins Light" pitchFamily="2" charset="77"/>
            </a:endParaRPr>
          </a:p>
          <a:p>
            <a:pPr algn="ctr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u="sng" dirty="0">
                <a:solidFill>
                  <a:schemeClr val="bg1"/>
                </a:solidFill>
                <a:cs typeface="Poppins Light" pitchFamily="2" charset="77"/>
              </a:rPr>
              <a:t>Za rozbudowę sieci uznaje się działania związane ze zwiększeniem zapotrzebowania na ciepło po stronie odbiorców (w tym np. z przyłączaniem nowych odbiorców).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200" b="1" u="sng" dirty="0">
              <a:solidFill>
                <a:schemeClr val="bg1"/>
              </a:solidFill>
              <a:cs typeface="Poppins Light" pitchFamily="2" charset="77"/>
            </a:endParaRPr>
          </a:p>
          <a:p>
            <a:pPr algn="ctr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Beneficjent w ciągu 3 lat od rozpoczęcia inwestycji objętej pomocą dotyczącą sieci ciepłowniczych lub chłodniczych </a:t>
            </a: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rozpocznie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 inwestycje mające na celu uzyskanie efektywnego systemu ciepłowniczego i/lub chłodniczego.</a:t>
            </a:r>
            <a:endParaRPr lang="pl-PL" b="1" u="sng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FE1938A1-4C68-8369-DF39-228A0F9FA0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EECD26-718F-E574-6934-AB7FACA7EEC6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42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4298D-5B7B-7870-9893-3BFF457B2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7989AD-7F51-1E4C-3C82-0EBB8012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ea typeface="Calibri"/>
                <a:cs typeface="Calibri"/>
              </a:rPr>
              <a:t>wniosek - Ważne informacje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0C945A-09AF-B99B-1211-D6669D987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8654" y="1630455"/>
            <a:ext cx="9289143" cy="4301419"/>
          </a:xfrm>
        </p:spPr>
        <p:txBody>
          <a:bodyPr anchor="t"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Wydatki są kwalifikowalne od momentu złożenia wniosku.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Koszty pośrednie rozliczane są wg stawki ryczałtowej w wysokości 7% kwalifikowalnych kosztów bezpośrednich w projekcie.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Tytuł projektu oraz nazwy zadań nie powinny być zbyt szczegółowe.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Należy zwrócić szczególną uwagę na dołączenie wszystkich załączników (OOŚ, Natura 2000, deklaracja „wodna”, uchwały, studium – z uwagi na czas ich uzyskiwania/ zlecenie wykonania firmie zewnętrznej).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Zadania dotyczące robót budowlanych należy opisywać wskaźnikami: zakres średnic, dł. sieci, lokalizacja, np. modernizacja 1,25 km sieci ciepłowniczej na osiedlu …/ w rejonie ulic… w mieście … Zakres średnic zmodernizowanej sieci … - …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Należy wykazać osobno zadanie dot. informacji i promocji </a:t>
            </a:r>
            <a:r>
              <a:rPr lang="pl-PL" sz="1600" b="1" dirty="0"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zadanie dot. działań edukacyjnych (jeśli występuje w projekcie). Zadania nie mogą być połączone ze sobą.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Jeśli projekt w zakresie rzeczowym zawiera modernizację/ budowę węzłów cieplnych, we wniosku należy dodać </a:t>
            </a:r>
            <a:r>
              <a:rPr lang="pl-PL" sz="1600" b="1" dirty="0">
                <a:ea typeface="Calibri" panose="020F0502020204030204" pitchFamily="34" charset="0"/>
                <a:cs typeface="Calibri" panose="020F0502020204030204" pitchFamily="34" charset="0"/>
              </a:rPr>
              <a:t>wskaźnik własny „Liczba węzłów cieplnych”.</a:t>
            </a: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 „liście wymaganych załączników” znajdują się wytyczne do przygotowania modelu finansowego, założenia do analiz finansowych oraz zakres studium wykonalności.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DEA13E40-BB27-A3A5-FC90-C3D15AFE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9196" y="1903316"/>
            <a:ext cx="764316" cy="739759"/>
          </a:xfrm>
          <a:prstGeom prst="rect">
            <a:avLst/>
          </a:prstGeom>
        </p:spPr>
      </p:pic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0C75902-685C-35A6-E085-F107BFCD26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860595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2157</Words>
  <Application>Microsoft Office PowerPoint</Application>
  <PresentationFormat>Panoramiczny</PresentationFormat>
  <Paragraphs>195</Paragraphs>
  <Slides>23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Source Sans Pro Semibold</vt:lpstr>
      <vt:lpstr>Wingdings</vt:lpstr>
      <vt:lpstr>Epic Nature</vt:lpstr>
      <vt:lpstr>Podstawowe informacje o naborze FENX.02.01-IW.01-001/26 i ocenie</vt:lpstr>
      <vt:lpstr>Program szkolenia</vt:lpstr>
      <vt:lpstr>Nabór FENX.02.01-IW.01-001/26</vt:lpstr>
      <vt:lpstr>PODSTAWOWE INFORMACJE</vt:lpstr>
      <vt:lpstr>Efektywny system ciepłowniczy*</vt:lpstr>
      <vt:lpstr>Zakres rzeczowy:</vt:lpstr>
      <vt:lpstr>zakresu projektu: modernizacja</vt:lpstr>
      <vt:lpstr>zakresu projektu: rozbudowa</vt:lpstr>
      <vt:lpstr>wniosek - Ważne informacje</vt:lpstr>
      <vt:lpstr>Wniosek - Ważne informacje</vt:lpstr>
      <vt:lpstr>Nabór - Ważne informacje</vt:lpstr>
      <vt:lpstr>OCENA</vt:lpstr>
      <vt:lpstr>Prezentacja programu PowerPoint</vt:lpstr>
      <vt:lpstr>Ocena – etap 1</vt:lpstr>
      <vt:lpstr>Ocena – etap 2</vt:lpstr>
      <vt:lpstr>Prezentacja programu PowerPoint</vt:lpstr>
      <vt:lpstr>Ocena - Ważne informacje</vt:lpstr>
      <vt:lpstr>REGULAMIN WYBORU PROJEKTÓW  ORAZ WNIOSEK O DOFINANSOWANIE</vt:lpstr>
      <vt:lpstr>WNIOSEK O DOFINANSOWANIE – WOD2021</vt:lpstr>
      <vt:lpstr>Przydatne linki</vt:lpstr>
      <vt:lpstr>KONTAKT</vt:lpstr>
      <vt:lpstr>Dziękuję za uwagę!</vt:lpstr>
      <vt:lpstr>Następna prezentacja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Mikuszewski Dawid</cp:lastModifiedBy>
  <cp:revision>74</cp:revision>
  <dcterms:created xsi:type="dcterms:W3CDTF">2024-06-26T20:20:27Z</dcterms:created>
  <dcterms:modified xsi:type="dcterms:W3CDTF">2026-02-09T12:04:14Z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