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56" r:id="rId5"/>
    <p:sldId id="259" r:id="rId6"/>
    <p:sldId id="260" r:id="rId7"/>
    <p:sldId id="261" r:id="rId8"/>
    <p:sldId id="258" r:id="rId9"/>
  </p:sldIdLst>
  <p:sldSz cx="12192000" cy="6858000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3657" autoAdjust="0"/>
  </p:normalViewPr>
  <p:slideViewPr>
    <p:cSldViewPr snapToGrid="0">
      <p:cViewPr varScale="1">
        <p:scale>
          <a:sx n="59" d="100"/>
          <a:sy n="59" d="100"/>
        </p:scale>
        <p:origin x="868" y="2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theme" Target="theme/theme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viewProps" Target="viewProps.xml"/><Relationship Id="rId5" Type="http://schemas.openxmlformats.org/officeDocument/2006/relationships/slide" Target="slides/slide1.xml"/><Relationship Id="rId10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/>
              <a:t>Kliknij, aby edytować styl wzorca podtytułu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09.10.2023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2544417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09.10.2023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8866989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09.10.2023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238009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09.10.2023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1479255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09.10.2023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1237200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09.10.2023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803316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09.10.2023</a:t>
            </a:fld>
            <a:endParaRPr lang="pl-PL"/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0369798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09.10.2023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4001056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09.10.2023</a:t>
            </a:fld>
            <a:endParaRPr lang="pl-PL"/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415924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09.10.2023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2434609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09.10.2023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1438014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CEFC2A4-6552-4628-8FBD-E88797993A2F}" type="datetimeFigureOut">
              <a:rPr lang="pl-PL" smtClean="0"/>
              <a:t>09.10.2023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0313077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pole tekstowe 107"/>
          <p:cNvSpPr txBox="1"/>
          <p:nvPr/>
        </p:nvSpPr>
        <p:spPr>
          <a:xfrm>
            <a:off x="267129" y="1750443"/>
            <a:ext cx="11435136" cy="156966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pl-PL" sz="4800" b="1" dirty="0">
                <a:solidFill>
                  <a:schemeClr val="bg1"/>
                </a:solidFill>
                <a:cs typeface="Calibri"/>
              </a:rPr>
              <a:t>Prezentacja projektu informatycznego pn. Dane 3.0 – wymiana, wartość</a:t>
            </a:r>
          </a:p>
        </p:txBody>
      </p:sp>
      <p:cxnSp>
        <p:nvCxnSpPr>
          <p:cNvPr id="67" name="Łącznik prosty ze strzałką 66"/>
          <p:cNvCxnSpPr>
            <a:cxnSpLocks/>
          </p:cNvCxnSpPr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9828432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Podtytuł 2"/>
          <p:cNvSpPr txBox="1">
            <a:spLocks/>
          </p:cNvSpPr>
          <p:nvPr/>
        </p:nvSpPr>
        <p:spPr>
          <a:xfrm>
            <a:off x="634578" y="1242231"/>
            <a:ext cx="11161896" cy="5107197"/>
          </a:xfrm>
          <a:prstGeom prst="rect">
            <a:avLst/>
          </a:prstGeom>
        </p:spPr>
        <p:txBody>
          <a:bodyPr vert="horz" lIns="91440" tIns="45720" rIns="91440" bIns="45720" rtlCol="0">
            <a:normAutofit fontScale="250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pl-PL" i="1" dirty="0"/>
          </a:p>
          <a:p>
            <a:pPr marL="0" indent="0" algn="ctr">
              <a:spcAft>
                <a:spcPts val="1200"/>
              </a:spcAft>
              <a:buNone/>
            </a:pPr>
            <a:r>
              <a:rPr lang="pl-PL" sz="12800" b="1" dirty="0">
                <a:solidFill>
                  <a:schemeClr val="accent5">
                    <a:lumMod val="75000"/>
                  </a:schemeClr>
                </a:solidFill>
                <a:cs typeface="Calibri"/>
              </a:rPr>
              <a:t>Dane 3.0 – wymiana, wartość</a:t>
            </a:r>
            <a:endParaRPr lang="pl-PL" sz="19200" b="1" dirty="0">
              <a:solidFill>
                <a:schemeClr val="accent5">
                  <a:lumMod val="75000"/>
                </a:schemeClr>
              </a:solidFill>
            </a:endParaRPr>
          </a:p>
          <a:p>
            <a:pPr marL="269875" indent="-269875">
              <a:lnSpc>
                <a:spcPct val="120000"/>
              </a:lnSpc>
              <a:spcBef>
                <a:spcPts val="80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pl-PL" sz="9600" b="1" dirty="0">
                <a:solidFill>
                  <a:schemeClr val="accent5">
                    <a:lumMod val="75000"/>
                  </a:schemeClr>
                </a:solidFill>
              </a:rPr>
              <a:t>Wnioskodawca: </a:t>
            </a:r>
            <a:r>
              <a:rPr lang="pl-PL" sz="9600" dirty="0">
                <a:solidFill>
                  <a:schemeClr val="accent5">
                    <a:lumMod val="75000"/>
                  </a:schemeClr>
                </a:solidFill>
              </a:rPr>
              <a:t>Minister Cyfryzacji</a:t>
            </a:r>
          </a:p>
          <a:p>
            <a:pPr marL="269875" indent="-269875">
              <a:lnSpc>
                <a:spcPct val="120000"/>
              </a:lnSpc>
              <a:spcBef>
                <a:spcPts val="80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pl-PL" sz="9600" b="1" dirty="0">
                <a:solidFill>
                  <a:schemeClr val="accent5">
                    <a:lumMod val="75000"/>
                  </a:schemeClr>
                </a:solidFill>
              </a:rPr>
              <a:t>Beneficjent: </a:t>
            </a:r>
            <a:r>
              <a:rPr lang="pl-PL" sz="9600" dirty="0">
                <a:solidFill>
                  <a:schemeClr val="accent5">
                    <a:lumMod val="75000"/>
                  </a:schemeClr>
                </a:solidFill>
              </a:rPr>
              <a:t>Ministerstwo Cyfryzacji</a:t>
            </a:r>
          </a:p>
          <a:p>
            <a:pPr marL="269875" indent="-269875">
              <a:lnSpc>
                <a:spcPct val="120000"/>
              </a:lnSpc>
              <a:spcBef>
                <a:spcPts val="80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pl-PL" sz="9600" b="1" dirty="0">
                <a:solidFill>
                  <a:schemeClr val="accent5">
                    <a:lumMod val="75000"/>
                  </a:schemeClr>
                </a:solidFill>
              </a:rPr>
              <a:t>Partnerzy: </a:t>
            </a:r>
            <a:r>
              <a:rPr lang="pl-PL" sz="9600" dirty="0">
                <a:solidFill>
                  <a:schemeClr val="accent5">
                    <a:lumMod val="75000"/>
                  </a:schemeClr>
                </a:solidFill>
              </a:rPr>
              <a:t>Ministerstwo Rozwoju i Technologii,</a:t>
            </a:r>
            <a:r>
              <a:rPr lang="pl-PL" sz="9600" b="1" dirty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pl-PL" sz="9600" dirty="0">
                <a:solidFill>
                  <a:schemeClr val="accent5">
                    <a:lumMod val="75000"/>
                  </a:schemeClr>
                </a:solidFill>
              </a:rPr>
              <a:t>Główny Urząd Statystyczny, Główny Inspektorat Ochrony Środowiska, Generalna Dyrekcja Ochrony Środowiska, Instytut Badawczy Leśnictwa</a:t>
            </a:r>
          </a:p>
          <a:p>
            <a:pPr marL="269875" indent="-269875">
              <a:lnSpc>
                <a:spcPct val="120000"/>
              </a:lnSpc>
              <a:spcBef>
                <a:spcPts val="80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pl-PL" sz="9600" b="1" dirty="0">
                <a:solidFill>
                  <a:schemeClr val="accent5">
                    <a:lumMod val="75000"/>
                  </a:schemeClr>
                </a:solidFill>
              </a:rPr>
              <a:t>Źródło finansowania: </a:t>
            </a:r>
            <a:r>
              <a:rPr lang="pl-PL" sz="9600" dirty="0">
                <a:solidFill>
                  <a:schemeClr val="accent5">
                    <a:lumMod val="75000"/>
                  </a:schemeClr>
                </a:solidFill>
              </a:rPr>
              <a:t>Budżet Państwa - cz. 27 informatyzacja, Działanie FERC.02.03 Cyfrowa dostępność i ponowne wykorzystanie informacji</a:t>
            </a:r>
          </a:p>
          <a:p>
            <a:pPr marL="269875" indent="-269875">
              <a:lnSpc>
                <a:spcPct val="120000"/>
              </a:lnSpc>
              <a:spcBef>
                <a:spcPts val="80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pl-PL" sz="9600" b="1" dirty="0">
                <a:solidFill>
                  <a:schemeClr val="accent5">
                    <a:lumMod val="75000"/>
                  </a:schemeClr>
                </a:solidFill>
              </a:rPr>
              <a:t>Całkowity koszt projektu: </a:t>
            </a:r>
            <a:r>
              <a:rPr lang="pl-PL" sz="9600" dirty="0">
                <a:solidFill>
                  <a:schemeClr val="accent5">
                    <a:lumMod val="75000"/>
                  </a:schemeClr>
                </a:solidFill>
              </a:rPr>
              <a:t> 80 385 634, 49 zł</a:t>
            </a:r>
          </a:p>
          <a:p>
            <a:pPr marL="269875" indent="-269875">
              <a:lnSpc>
                <a:spcPct val="120000"/>
              </a:lnSpc>
              <a:spcBef>
                <a:spcPts val="80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pl-PL" sz="9600" b="1" dirty="0">
                <a:solidFill>
                  <a:schemeClr val="accent5">
                    <a:lumMod val="75000"/>
                  </a:schemeClr>
                </a:solidFill>
              </a:rPr>
              <a:t>Planowany okres realizacji projektu: </a:t>
            </a:r>
            <a:r>
              <a:rPr lang="pl-PL" sz="9600" dirty="0">
                <a:solidFill>
                  <a:schemeClr val="accent5">
                    <a:lumMod val="75000"/>
                  </a:schemeClr>
                </a:solidFill>
              </a:rPr>
              <a:t>12-2023 do 12-2026 r. </a:t>
            </a:r>
          </a:p>
          <a:p>
            <a:endParaRPr lang="pl-PL" sz="8000" dirty="0">
              <a:solidFill>
                <a:schemeClr val="accent5">
                  <a:lumMod val="75000"/>
                </a:schemeClr>
              </a:solidFill>
            </a:endParaRP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pPr marL="0" indent="0">
              <a:buNone/>
            </a:pPr>
            <a:r>
              <a:rPr lang="pl-PL" dirty="0"/>
              <a:t> 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51156033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Podtytuł 2">
            <a:extLst>
              <a:ext uri="{FF2B5EF4-FFF2-40B4-BE49-F238E27FC236}">
                <a16:creationId xmlns:a16="http://schemas.microsoft.com/office/drawing/2014/main" id="{78FB8FAE-E7FA-5104-00DA-397D53CB23FD}"/>
              </a:ext>
            </a:extLst>
          </p:cNvPr>
          <p:cNvSpPr txBox="1">
            <a:spLocks/>
          </p:cNvSpPr>
          <p:nvPr/>
        </p:nvSpPr>
        <p:spPr>
          <a:xfrm>
            <a:off x="603578" y="1152803"/>
            <a:ext cx="11315976" cy="4552394"/>
          </a:xfrm>
          <a:prstGeom prst="rect">
            <a:avLst/>
          </a:prstGeom>
        </p:spPr>
        <p:txBody>
          <a:bodyPr vert="horz" lIns="91440" tIns="45720" rIns="91440" bIns="45720" rtlCol="0">
            <a:normAutofit fontScale="250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pl-PL" i="1" dirty="0"/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pl-PL" sz="9600" b="1" dirty="0">
                <a:solidFill>
                  <a:schemeClr val="accent5">
                    <a:lumMod val="75000"/>
                  </a:schemeClr>
                </a:solidFill>
              </a:rPr>
              <a:t>Cel projektu:</a:t>
            </a:r>
          </a:p>
          <a:p>
            <a:pPr>
              <a:lnSpc>
                <a:spcPct val="120000"/>
              </a:lnSpc>
              <a:spcBef>
                <a:spcPts val="0"/>
              </a:spcBef>
              <a:buSzPct val="100000"/>
              <a:buFont typeface="Wingdings" panose="05000000000000000000" pitchFamily="2" charset="2"/>
              <a:buChar char="§"/>
            </a:pPr>
            <a:r>
              <a:rPr lang="pl-PL" sz="8000" kern="400" dirty="0">
                <a:solidFill>
                  <a:schemeClr val="accent5">
                    <a:lumMod val="75000"/>
                  </a:schemeClr>
                </a:solidFill>
              </a:rPr>
              <a:t>Udostępnienie nowych danych w portalu dane.gov.pl m.in. poprzez API, dla każdego użytkownika z możliwością ich ponownego wykorzystywania,</a:t>
            </a:r>
          </a:p>
          <a:p>
            <a:pPr>
              <a:lnSpc>
                <a:spcPct val="120000"/>
              </a:lnSpc>
              <a:spcBef>
                <a:spcPts val="0"/>
              </a:spcBef>
              <a:buSzPct val="100000"/>
              <a:buFont typeface="Wingdings" panose="05000000000000000000" pitchFamily="2" charset="2"/>
              <a:buChar char="§"/>
            </a:pPr>
            <a:r>
              <a:rPr lang="pl-PL" sz="8000" kern="400" dirty="0">
                <a:solidFill>
                  <a:schemeClr val="accent5">
                    <a:lumMod val="75000"/>
                  </a:schemeClr>
                </a:solidFill>
              </a:rPr>
              <a:t>Rozbudowa portalu dane.gov.pl o funkcjonalności usprawniające jego użyteczność, zarządzanie danymi, ich jakość i wykorzystanie,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Wingdings" panose="05000000000000000000" pitchFamily="2" charset="2"/>
              <a:buChar char="§"/>
            </a:pPr>
            <a:r>
              <a:rPr lang="pl-PL" sz="8000" kern="400" dirty="0">
                <a:solidFill>
                  <a:schemeClr val="accent5">
                    <a:lumMod val="75000"/>
                  </a:schemeClr>
                </a:solidFill>
              </a:rPr>
              <a:t>Eksperckie wsparcie procesu otwierania danych, poszerzenie wiedzy i umiejętności pracowników administracji w zakresie przygotowania danych do udostępniania oraz promocja otwartości danych i wzrost ich wykorzystywania z portalu dane.gov.pl.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SzPct val="100000"/>
              <a:buNone/>
            </a:pPr>
            <a:r>
              <a:rPr lang="pl-PL" sz="9600" b="1" dirty="0">
                <a:solidFill>
                  <a:schemeClr val="accent5">
                    <a:lumMod val="75000"/>
                  </a:schemeClr>
                </a:solidFill>
              </a:rPr>
              <a:t>Cel strategiczny:</a:t>
            </a:r>
          </a:p>
          <a:p>
            <a:pPr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pl-PL" sz="8000" dirty="0">
                <a:solidFill>
                  <a:schemeClr val="accent5">
                    <a:lumMod val="75000"/>
                  </a:schemeClr>
                </a:solidFill>
              </a:rPr>
              <a:t>Program otwierania danych na lata 2021–2027 -  zwiększanie podaży i poprawa jakości danych dostępnych w portalu dane.gov.pl dla każdego użytkownika w celu ponownego wykorzystywania,</a:t>
            </a:r>
          </a:p>
          <a:p>
            <a:pPr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pl-PL" sz="8000" dirty="0">
                <a:solidFill>
                  <a:schemeClr val="accent5">
                    <a:lumMod val="75000"/>
                  </a:schemeClr>
                </a:solidFill>
              </a:rPr>
              <a:t>Strategia Produktywności 2030 - zwiększanie otwartości i wykorzystywania danych,</a:t>
            </a:r>
          </a:p>
          <a:p>
            <a:pPr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pl-PL" sz="8000" dirty="0">
                <a:solidFill>
                  <a:schemeClr val="accent5">
                    <a:lumMod val="75000"/>
                  </a:schemeClr>
                </a:solidFill>
              </a:rPr>
              <a:t>Strategia na rzecz Odpowiedzialnego Rozwoju – obszar E-państwo, kierunki interwencji: Budowa i rozwój e-administracji - orientacja administracji państwa na usługi cyfrowe,</a:t>
            </a:r>
          </a:p>
          <a:p>
            <a:pPr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pl-PL" sz="8000" dirty="0">
                <a:solidFill>
                  <a:schemeClr val="accent5">
                    <a:lumMod val="75000"/>
                  </a:schemeClr>
                </a:solidFill>
              </a:rPr>
              <a:t>Polityka dla rozwoju Sztucznej Inteligencji w Polsce od roku 2020, obszar AI i społeczeństwo, sektor publiczny</a:t>
            </a:r>
            <a:r>
              <a:rPr lang="pl-PL" sz="8000">
                <a:solidFill>
                  <a:schemeClr val="accent5">
                    <a:lumMod val="75000"/>
                  </a:schemeClr>
                </a:solidFill>
              </a:rPr>
              <a:t>. </a:t>
            </a:r>
            <a:endParaRPr lang="pl-PL" sz="8000" dirty="0">
              <a:solidFill>
                <a:schemeClr val="accent5">
                  <a:lumMod val="75000"/>
                </a:schemeClr>
              </a:solidFill>
            </a:endParaRPr>
          </a:p>
          <a:p>
            <a:pPr>
              <a:lnSpc>
                <a:spcPct val="120000"/>
              </a:lnSpc>
              <a:spcBef>
                <a:spcPts val="300"/>
              </a:spcBef>
              <a:spcAft>
                <a:spcPts val="300"/>
              </a:spcAft>
              <a:buFont typeface="Wingdings" panose="05000000000000000000" pitchFamily="2" charset="2"/>
              <a:buChar char="§"/>
            </a:pPr>
            <a:endParaRPr lang="pl-PL" sz="8000" dirty="0">
              <a:solidFill>
                <a:schemeClr val="accent5">
                  <a:lumMod val="75000"/>
                </a:schemeClr>
              </a:solidFill>
            </a:endParaRPr>
          </a:p>
          <a:p>
            <a:endParaRPr lang="pl-PL" dirty="0"/>
          </a:p>
          <a:p>
            <a:endParaRPr lang="pl-PL" dirty="0"/>
          </a:p>
          <a:p>
            <a:pPr marL="0" indent="0">
              <a:buNone/>
            </a:pPr>
            <a:r>
              <a:rPr lang="pl-PL" dirty="0"/>
              <a:t> 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61002854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Symbol zastępczy zawartości 2"/>
          <p:cNvSpPr txBox="1">
            <a:spLocks/>
          </p:cNvSpPr>
          <p:nvPr/>
        </p:nvSpPr>
        <p:spPr>
          <a:xfrm>
            <a:off x="879719" y="1215086"/>
            <a:ext cx="10432562" cy="372961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0"/>
              </a:spcBef>
            </a:pPr>
            <a:endParaRPr lang="pl-PL" sz="3800" b="1" dirty="0">
              <a:solidFill>
                <a:schemeClr val="accent1">
                  <a:lumMod val="50000"/>
                </a:schemeClr>
              </a:solidFill>
            </a:endParaRPr>
          </a:p>
          <a:p>
            <a:pPr>
              <a:spcBef>
                <a:spcPts val="1800"/>
              </a:spcBef>
              <a:spcAft>
                <a:spcPts val="600"/>
              </a:spcAft>
            </a:pPr>
            <a:r>
              <a:rPr lang="pl-PL" sz="2800" b="1" dirty="0">
                <a:solidFill>
                  <a:schemeClr val="accent1">
                    <a:lumMod val="50000"/>
                  </a:schemeClr>
                </a:solidFill>
              </a:rPr>
              <a:t>ARCHITEKTURA</a:t>
            </a:r>
            <a:r>
              <a:rPr lang="pl-PL" sz="3800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endParaRPr lang="pl-PL" sz="4000" b="1" dirty="0">
              <a:solidFill>
                <a:schemeClr val="accent1">
                  <a:lumMod val="50000"/>
                </a:schemeClr>
              </a:solidFill>
            </a:endParaRPr>
          </a:p>
          <a:p>
            <a:pPr>
              <a:lnSpc>
                <a:spcPct val="0"/>
              </a:lnSpc>
              <a:spcBef>
                <a:spcPts val="0"/>
              </a:spcBef>
            </a:pPr>
            <a:r>
              <a:rPr lang="pl-PL" sz="2900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pl-PL" sz="2000" b="1" dirty="0">
                <a:solidFill>
                  <a:schemeClr val="accent1">
                    <a:lumMod val="75000"/>
                  </a:schemeClr>
                </a:solidFill>
              </a:rPr>
              <a:t>Widok kooperacji aplikacji</a:t>
            </a:r>
          </a:p>
          <a:p>
            <a:pPr>
              <a:spcBef>
                <a:spcPts val="0"/>
              </a:spcBef>
            </a:pPr>
            <a:r>
              <a:rPr lang="pl-PL" sz="2000" b="1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endParaRPr lang="pl-PL" sz="2900" b="1" dirty="0">
              <a:solidFill>
                <a:schemeClr val="accent1">
                  <a:lumMod val="75000"/>
                </a:schemeClr>
              </a:solidFill>
            </a:endParaRPr>
          </a:p>
          <a:p>
            <a:pPr>
              <a:spcBef>
                <a:spcPts val="0"/>
              </a:spcBef>
            </a:pPr>
            <a:endParaRPr lang="pl-PL" sz="2000" b="1" dirty="0">
              <a:solidFill>
                <a:schemeClr val="accent1">
                  <a:lumMod val="50000"/>
                </a:schemeClr>
              </a:solidFill>
            </a:endParaRPr>
          </a:p>
          <a:p>
            <a:pPr>
              <a:spcBef>
                <a:spcPts val="0"/>
              </a:spcBef>
            </a:pPr>
            <a:endParaRPr lang="pl-PL" sz="2000" b="1" dirty="0">
              <a:solidFill>
                <a:schemeClr val="accent1">
                  <a:lumMod val="50000"/>
                </a:schemeClr>
              </a:solidFill>
            </a:endParaRPr>
          </a:p>
          <a:p>
            <a:pPr>
              <a:spcBef>
                <a:spcPts val="0"/>
              </a:spcBef>
            </a:pPr>
            <a:endParaRPr lang="pl-PL" sz="3800" b="1" dirty="0">
              <a:solidFill>
                <a:schemeClr val="accent1">
                  <a:lumMod val="50000"/>
                </a:schemeClr>
              </a:solidFill>
            </a:endParaRPr>
          </a:p>
          <a:p>
            <a:endParaRPr lang="pl-PL" sz="2000" dirty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endParaRPr lang="pl-PL" sz="2000" dirty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endParaRPr lang="pl-PL" sz="2000" dirty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endParaRPr lang="pl-PL" sz="2000" b="1" dirty="0">
              <a:solidFill>
                <a:schemeClr val="tx2">
                  <a:lumMod val="60000"/>
                  <a:lumOff val="40000"/>
                </a:schemeClr>
              </a:solidFill>
              <a:cs typeface="Times New Roman" pitchFamily="18" charset="0"/>
            </a:endParaRPr>
          </a:p>
          <a:p>
            <a:endParaRPr lang="pl-PL" b="1" dirty="0">
              <a:solidFill>
                <a:schemeClr val="tx2">
                  <a:lumMod val="60000"/>
                  <a:lumOff val="40000"/>
                </a:schemeClr>
              </a:solidFill>
              <a:cs typeface="Times New Roman" pitchFamily="18" charset="0"/>
            </a:endParaRPr>
          </a:p>
          <a:p>
            <a:endParaRPr lang="pl-PL" b="1" dirty="0">
              <a:solidFill>
                <a:schemeClr val="tx2">
                  <a:lumMod val="60000"/>
                  <a:lumOff val="40000"/>
                </a:schemeClr>
              </a:solidFill>
              <a:cs typeface="Times New Roman" pitchFamily="18" charset="0"/>
            </a:endParaRPr>
          </a:p>
          <a:p>
            <a:endParaRPr lang="pl-PL" b="1" dirty="0">
              <a:solidFill>
                <a:schemeClr val="tx2">
                  <a:lumMod val="60000"/>
                  <a:lumOff val="40000"/>
                </a:schemeClr>
              </a:solidFill>
              <a:cs typeface="Times New Roman" pitchFamily="18" charset="0"/>
            </a:endParaRPr>
          </a:p>
        </p:txBody>
      </p:sp>
      <p:pic>
        <p:nvPicPr>
          <p:cNvPr id="3" name="Obraz 2" descr="Obraz zawierający tekst, zrzut ekranu, diagram, numer&#10;&#10;Opis wygenerowany automatycznie">
            <a:extLst>
              <a:ext uri="{FF2B5EF4-FFF2-40B4-BE49-F238E27FC236}">
                <a16:creationId xmlns:a16="http://schemas.microsoft.com/office/drawing/2014/main" id="{BCD2F4B9-FC0B-63A8-274C-70ABAC61E28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03747" y="1670888"/>
            <a:ext cx="6584505" cy="50891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429920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pole tekstowe 107"/>
          <p:cNvSpPr txBox="1"/>
          <p:nvPr/>
        </p:nvSpPr>
        <p:spPr>
          <a:xfrm>
            <a:off x="801591" y="2807179"/>
            <a:ext cx="8040291" cy="830997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pl-PL" sz="4800" b="1">
                <a:solidFill>
                  <a:schemeClr val="bg1"/>
                </a:solidFill>
              </a:rPr>
              <a:t>Dziękuję za uwagę</a:t>
            </a:r>
            <a:endParaRPr lang="pl-PL"/>
          </a:p>
        </p:txBody>
      </p:sp>
      <p:cxnSp>
        <p:nvCxnSpPr>
          <p:cNvPr id="67" name="Łącznik prosty ze strzałką 66"/>
          <p:cNvCxnSpPr>
            <a:cxnSpLocks/>
          </p:cNvCxnSpPr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7459643"/>
      </p:ext>
    </p:extLst>
  </p:cSld>
  <p:clrMapOvr>
    <a:masterClrMapping/>
  </p:clrMapOvr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2A0F86658914CB4B80809DCDA8479AE9" ma:contentTypeVersion="11" ma:contentTypeDescription="Utwórz nowy dokument." ma:contentTypeScope="" ma:versionID="c04a8f917ae432799b65c28e2f3309c1">
  <xsd:schema xmlns:xsd="http://www.w3.org/2001/XMLSchema" xmlns:xs="http://www.w3.org/2001/XMLSchema" xmlns:p="http://schemas.microsoft.com/office/2006/metadata/properties" xmlns:ns2="9affde3b-50dd-4e74-9e2c-6b9654ae514a" xmlns:ns3="5df3a10b-8748-402e-bef4-aee373db4dbb" targetNamespace="http://schemas.microsoft.com/office/2006/metadata/properties" ma:root="true" ma:fieldsID="aee99c735deaede188f95562412e745f" ns2:_="" ns3:_="">
    <xsd:import namespace="9affde3b-50dd-4e74-9e2c-6b9654ae514a"/>
    <xsd:import namespace="5df3a10b-8748-402e-bef4-aee373db4dbb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  <xsd:element ref="ns2:MediaServiceDateTaken" minOccurs="0"/>
                <xsd:element ref="ns2:MediaServiceAutoKeyPoints" minOccurs="0"/>
                <xsd:element ref="ns2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affde3b-50dd-4e74-9e2c-6b9654ae514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6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KeyPoints" ma:index="17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8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df3a10b-8748-402e-bef4-aee373db4dbb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Udostępnianie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Udostępnione dla — szczegóły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zawartości"/>
        <xsd:element ref="dc:title" minOccurs="0" maxOccurs="1" ma:index="4" ma:displayName="Tytuł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447DFC41-DFC4-4E70-80DB-DCB0526E9233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96E28105-763F-4193-B043-C170AA0A0327}">
  <ds:schemaRefs>
    <ds:schemaRef ds:uri="http://schemas.microsoft.com/office/2006/documentManagement/types"/>
    <ds:schemaRef ds:uri="5df3a10b-8748-402e-bef4-aee373db4dbb"/>
    <ds:schemaRef ds:uri="http://purl.org/dc/dcmitype/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schemas.microsoft.com/office/2006/metadata/properties"/>
    <ds:schemaRef ds:uri="9affde3b-50dd-4e74-9e2c-6b9654ae514a"/>
    <ds:schemaRef ds:uri="http://www.w3.org/XML/1998/namespace"/>
    <ds:schemaRef ds:uri="http://purl.org/dc/terms/"/>
  </ds:schemaRefs>
</ds:datastoreItem>
</file>

<file path=customXml/itemProps3.xml><?xml version="1.0" encoding="utf-8"?>
<ds:datastoreItem xmlns:ds="http://schemas.openxmlformats.org/officeDocument/2006/customXml" ds:itemID="{C75806B2-E0D8-4DA6-91AA-1D6F1E7B486A}">
  <ds:schemaRefs>
    <ds:schemaRef ds:uri="5df3a10b-8748-402e-bef4-aee373db4dbb"/>
    <ds:schemaRef ds:uri="9affde3b-50dd-4e74-9e2c-6b9654ae514a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247</TotalTime>
  <Words>270</Words>
  <Application>Microsoft Office PowerPoint</Application>
  <PresentationFormat>Panoramiczny</PresentationFormat>
  <Paragraphs>65</Paragraphs>
  <Slides>5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4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5</vt:i4>
      </vt:variant>
    </vt:vector>
  </HeadingPairs>
  <TitlesOfParts>
    <vt:vector size="10" baseType="lpstr">
      <vt:lpstr>Arial</vt:lpstr>
      <vt:lpstr>Calibri</vt:lpstr>
      <vt:lpstr>Calibri Light</vt:lpstr>
      <vt:lpstr>Wingdings</vt:lpstr>
      <vt:lpstr>Motyw pakietu Office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</vt:vector>
  </TitlesOfParts>
  <Company>Ministerstwo Cyfryzacji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Buraczyński Łukasz</dc:creator>
  <cp:lastModifiedBy>Pichlak-Pawlak Sylwia</cp:lastModifiedBy>
  <cp:revision>21</cp:revision>
  <dcterms:created xsi:type="dcterms:W3CDTF">2017-01-27T12:50:17Z</dcterms:created>
  <dcterms:modified xsi:type="dcterms:W3CDTF">2023-10-09T12:00:46Z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0x0101002A0F86658914CB4B80809DCDA8479AE9</vt:lpwstr>
  </property>
</Properties>
</file>