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57" autoAdjust="0"/>
  </p:normalViewPr>
  <p:slideViewPr>
    <p:cSldViewPr snapToGrid="0">
      <p:cViewPr varScale="1">
        <p:scale>
          <a:sx n="59" d="100"/>
          <a:sy n="59" d="100"/>
        </p:scale>
        <p:origin x="86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267129" y="1750443"/>
            <a:ext cx="11435136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  <a:cs typeface="Calibri"/>
              </a:rPr>
              <a:t>Prezentacja projektu informatycznego pn. Dane 3.0 – wymiana, wartość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1"/>
            <a:ext cx="11161896" cy="5107197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12800" b="1" dirty="0">
                <a:solidFill>
                  <a:schemeClr val="accent5">
                    <a:lumMod val="75000"/>
                  </a:schemeClr>
                </a:solidFill>
                <a:cs typeface="Calibri"/>
              </a:rPr>
              <a:t>Dane 3.0 – wymiana, wartość</a:t>
            </a:r>
            <a:endParaRPr lang="pl-PL" sz="192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Wnioskodawca: </a:t>
            </a:r>
            <a:r>
              <a:rPr lang="pl-PL" sz="9600" dirty="0">
                <a:solidFill>
                  <a:schemeClr val="accent5">
                    <a:lumMod val="75000"/>
                  </a:schemeClr>
                </a:solidFill>
              </a:rPr>
              <a:t>Minister Cyfryzacji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Beneficjent: </a:t>
            </a:r>
            <a:r>
              <a:rPr lang="pl-PL" sz="9600" dirty="0">
                <a:solidFill>
                  <a:schemeClr val="accent5">
                    <a:lumMod val="75000"/>
                  </a:schemeClr>
                </a:solidFill>
              </a:rPr>
              <a:t>Ministerstwo Cyfryzacji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Partnerzy: </a:t>
            </a:r>
            <a:r>
              <a:rPr lang="pl-PL" sz="9600" dirty="0">
                <a:solidFill>
                  <a:schemeClr val="accent5">
                    <a:lumMod val="75000"/>
                  </a:schemeClr>
                </a:solidFill>
              </a:rPr>
              <a:t>Ministerstwo Rozwoju i Technologii,</a:t>
            </a: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9600" dirty="0">
                <a:solidFill>
                  <a:schemeClr val="accent5">
                    <a:lumMod val="75000"/>
                  </a:schemeClr>
                </a:solidFill>
              </a:rPr>
              <a:t>Główny Urząd Statystyczny, Główny Inspektorat Ochrony Środowiska, Generalna Dyrekcja Ochrony Środowiska, Instytut Badawczy Leśnictwa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Źródło finansowania: </a:t>
            </a:r>
            <a:r>
              <a:rPr lang="pl-PL" sz="9600" dirty="0">
                <a:solidFill>
                  <a:schemeClr val="accent5">
                    <a:lumMod val="75000"/>
                  </a:schemeClr>
                </a:solidFill>
              </a:rPr>
              <a:t>Budżet Państwa - cz. 27 informatyzacja, Działanie FERC.02.03 Cyfrowa dostępność i ponowne wykorzystanie informacji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Całkowity koszt projektu: </a:t>
            </a:r>
            <a:r>
              <a:rPr lang="pl-PL" sz="9600" dirty="0">
                <a:solidFill>
                  <a:schemeClr val="accent5">
                    <a:lumMod val="75000"/>
                  </a:schemeClr>
                </a:solidFill>
              </a:rPr>
              <a:t> 80 385 634, 49 zł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  <a:r>
              <a:rPr lang="pl-PL" sz="9600" dirty="0">
                <a:solidFill>
                  <a:schemeClr val="accent5">
                    <a:lumMod val="75000"/>
                  </a:schemeClr>
                </a:solidFill>
              </a:rPr>
              <a:t>12-2023 do 12-2026 r. </a:t>
            </a:r>
          </a:p>
          <a:p>
            <a:endParaRPr lang="pl-PL" sz="80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dtytuł 2">
            <a:extLst>
              <a:ext uri="{FF2B5EF4-FFF2-40B4-BE49-F238E27FC236}">
                <a16:creationId xmlns:a16="http://schemas.microsoft.com/office/drawing/2014/main" id="{78FB8FAE-E7FA-5104-00DA-397D53CB23FD}"/>
              </a:ext>
            </a:extLst>
          </p:cNvPr>
          <p:cNvSpPr txBox="1">
            <a:spLocks/>
          </p:cNvSpPr>
          <p:nvPr/>
        </p:nvSpPr>
        <p:spPr>
          <a:xfrm>
            <a:off x="603578" y="1152803"/>
            <a:ext cx="11315976" cy="455239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Cel projektu:</a:t>
            </a:r>
          </a:p>
          <a:p>
            <a:pPr>
              <a:lnSpc>
                <a:spcPct val="12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§"/>
            </a:pPr>
            <a:r>
              <a:rPr lang="pl-PL" sz="8000" kern="400" dirty="0">
                <a:solidFill>
                  <a:schemeClr val="accent5">
                    <a:lumMod val="75000"/>
                  </a:schemeClr>
                </a:solidFill>
              </a:rPr>
              <a:t>Udostępnienie nowych danych w portalu dane.gov.pl m.in. poprzez API, dla każdego użytkownika z możliwością ich ponownego wykorzystywania,</a:t>
            </a:r>
          </a:p>
          <a:p>
            <a:pPr>
              <a:lnSpc>
                <a:spcPct val="12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§"/>
            </a:pPr>
            <a:r>
              <a:rPr lang="pl-PL" sz="8000" kern="400" dirty="0">
                <a:solidFill>
                  <a:schemeClr val="accent5">
                    <a:lumMod val="75000"/>
                  </a:schemeClr>
                </a:solidFill>
              </a:rPr>
              <a:t>Rozbudowa portalu dane.gov.pl o funkcjonalności usprawniające jego użyteczność, zarządzanie danymi, ich jakość i wykorzystanie,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Wingdings" panose="05000000000000000000" pitchFamily="2" charset="2"/>
              <a:buChar char="§"/>
            </a:pPr>
            <a:r>
              <a:rPr lang="pl-PL" sz="8000" kern="400" dirty="0">
                <a:solidFill>
                  <a:schemeClr val="accent5">
                    <a:lumMod val="75000"/>
                  </a:schemeClr>
                </a:solidFill>
              </a:rPr>
              <a:t>Eksperckie wsparcie procesu otwierania danych, poszerzenie wiedzy i umiejętności pracowników administracji w zakresie przygotowania danych do udostępniania oraz promocja otwartości danych i wzrost ich wykorzystywania z portalu dane.gov.pl.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SzPct val="100000"/>
              <a:buNone/>
            </a:pP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Cel strategiczny: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sz="8000" dirty="0">
                <a:solidFill>
                  <a:schemeClr val="accent5">
                    <a:lumMod val="75000"/>
                  </a:schemeClr>
                </a:solidFill>
              </a:rPr>
              <a:t>Program otwierania danych na lata 2021–2027 -  zwiększanie podaży i poprawa jakości danych dostępnych w portalu dane.gov.pl dla każdego użytkownika w celu ponownego wykorzystywania,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sz="8000" dirty="0">
                <a:solidFill>
                  <a:schemeClr val="accent5">
                    <a:lumMod val="75000"/>
                  </a:schemeClr>
                </a:solidFill>
              </a:rPr>
              <a:t>Strategia Produktywności 2030 - zwiększanie otwartości i wykorzystywania danych,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sz="8000" dirty="0">
                <a:solidFill>
                  <a:schemeClr val="accent5">
                    <a:lumMod val="75000"/>
                  </a:schemeClr>
                </a:solidFill>
              </a:rPr>
              <a:t>Strategia na rzecz Odpowiedzialnego Rozwoju – obszar E-państwo, kierunki interwencji: Budowa i rozwój e-administracji - orientacja administracji państwa na usługi cyfrowe,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sz="8000" dirty="0">
                <a:solidFill>
                  <a:schemeClr val="accent5">
                    <a:lumMod val="75000"/>
                  </a:schemeClr>
                </a:solidFill>
              </a:rPr>
              <a:t>Polityka dla rozwoju Sztucznej Inteligencji w Polsce od roku 2020, obszar AI i społeczeństwo, sektor publiczny</a:t>
            </a:r>
            <a:r>
              <a:rPr lang="pl-PL" sz="8000">
                <a:solidFill>
                  <a:schemeClr val="accent5">
                    <a:lumMod val="75000"/>
                  </a:schemeClr>
                </a:solidFill>
              </a:rPr>
              <a:t>. </a:t>
            </a:r>
            <a:endParaRPr lang="pl-PL" sz="8000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pl-PL" sz="80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879719" y="1215086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</a:rPr>
              <a:t>ARCHITEKTURA</a:t>
            </a: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0"/>
              </a:lnSpc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</a:t>
            </a:r>
          </a:p>
          <a:p>
            <a:pPr>
              <a:spcBef>
                <a:spcPts val="0"/>
              </a:spcBef>
            </a:pP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3" name="Obraz 2" descr="Obraz zawierający tekst, zrzut ekranu, diagram, numer&#10;&#10;Opis wygenerowany automatycznie">
            <a:extLst>
              <a:ext uri="{FF2B5EF4-FFF2-40B4-BE49-F238E27FC236}">
                <a16:creationId xmlns:a16="http://schemas.microsoft.com/office/drawing/2014/main" id="{BCD2F4B9-FC0B-63A8-274C-70ABAC61E2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747" y="1670888"/>
            <a:ext cx="6584505" cy="5089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270</Words>
  <Application>Microsoft Office PowerPoint</Application>
  <PresentationFormat>Panoramiczny</PresentationFormat>
  <Paragraphs>65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Pichlak-Pawlak Sylwia</cp:lastModifiedBy>
  <cp:revision>21</cp:revision>
  <dcterms:created xsi:type="dcterms:W3CDTF">2017-01-27T12:50:17Z</dcterms:created>
  <dcterms:modified xsi:type="dcterms:W3CDTF">2023-10-09T12:00:46Z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