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60" r:id="rId7"/>
    <p:sldId id="270" r:id="rId8"/>
    <p:sldId id="272" r:id="rId9"/>
    <p:sldId id="271" r:id="rId10"/>
    <p:sldId id="267" r:id="rId11"/>
    <p:sldId id="258" r:id="rId1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łązka Anna" initials="GA" lastIdx="4" clrIdx="0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12" autoAdjust="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7826673894295"/>
          <c:y val="3.851291545876067E-2"/>
          <c:w val="0.89540654827749921"/>
          <c:h val="0.817510103101713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Arkusz1!$M$6</c:f>
              <c:strCache>
                <c:ptCount val="1"/>
                <c:pt idx="0">
                  <c:v>koszty 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965482570366968E-3"/>
                  <c:y val="0.241255022471669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E9C-4133-8BC4-A9734483BB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812767633016686E-3"/>
                  <c:y val="0.245370506947073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E9C-4133-8BC4-A9734483BB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Arkusz1!$N$5:$O$5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Arkusz1!$N$6:$O$6</c:f>
              <c:numCache>
                <c:formatCode>#,##0.00\ "zł"</c:formatCode>
                <c:ptCount val="2"/>
                <c:pt idx="0">
                  <c:v>53420766</c:v>
                </c:pt>
                <c:pt idx="1">
                  <c:v>45364000.93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E9C-4133-8BC4-A9734483BB3A}"/>
            </c:ext>
          </c:extLst>
        </c:ser>
        <c:ser>
          <c:idx val="1"/>
          <c:order val="1"/>
          <c:tx>
            <c:strRef>
              <c:f>Arkusz1!$M$7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0269653903253566E-3"/>
                  <c:y val="0.361111171492390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E9C-4133-8BC4-A9734483BB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0.291666666666666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E9C-4133-8BC4-A9734483BB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Arkusz1!$N$5:$O$5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Arkusz1!$N$7:$O$7</c:f>
              <c:numCache>
                <c:formatCode>#,##0.00\ "zł"</c:formatCode>
                <c:ptCount val="2"/>
                <c:pt idx="0">
                  <c:v>49920080</c:v>
                </c:pt>
                <c:pt idx="1">
                  <c:v>42731913.969999999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E9C-4133-8BC4-A9734483B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37346064"/>
        <c:axId val="237351160"/>
      </c:barChart>
      <c:catAx>
        <c:axId val="23734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37351160"/>
        <c:crosses val="autoZero"/>
        <c:auto val="1"/>
        <c:lblAlgn val="ctr"/>
        <c:lblOffset val="100"/>
        <c:noMultiLvlLbl val="0"/>
      </c:catAx>
      <c:valAx>
        <c:axId val="237351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3734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555223620168373"/>
          <c:y val="0.91340486375418017"/>
          <c:w val="0.4502556372177568"/>
          <c:h val="6.65514177817622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D74B9-2DE5-486B-8E5A-3F248B97E70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3C4EE-570F-41FE-9489-4676ED3505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0492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-1" y="2146228"/>
            <a:ext cx="12192001" cy="1446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400" b="1" dirty="0">
                <a:solidFill>
                  <a:schemeClr val="bg1"/>
                </a:solidFill>
              </a:rPr>
              <a:t>Digitalizacja Regionalnego Dziedzictwa Telewizyjnego i Filmowego z Archiwum TVP S.A. 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72564" y="1189558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Kultury i Dziedzictwa Narodowego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Telewizja Polska Spółka Akcyjna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- 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42443" y="4195766"/>
            <a:ext cx="12192000" cy="908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34509" y="4840971"/>
            <a:ext cx="11407868" cy="2122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>
                <a:solidFill>
                  <a:srgbClr val="002060"/>
                </a:solidFill>
              </a:rPr>
              <a:t>Poprawa jakości wypełniania przez Telewizję Polską publicznej misji poprzez szersze udostępnianie zasobów dziedzictwa kulturowego. Cel bezpośredni został osiągnięty dzięki realizacji szeregu celów pośrednich: zmniejszenie barier w dostępie do zasobów dziedzictwa kulturowego, lepszą jakość cyfrowo udostępnianych zasobów dziedzictwa kulturowego, większą liczbę </a:t>
            </a:r>
            <a:r>
              <a:rPr lang="pl-PL" dirty="0" err="1">
                <a:solidFill>
                  <a:srgbClr val="002060"/>
                </a:solidFill>
              </a:rPr>
              <a:t>digitalizowanych</a:t>
            </a:r>
            <a:r>
              <a:rPr lang="pl-PL" dirty="0">
                <a:solidFill>
                  <a:srgbClr val="002060"/>
                </a:solidFill>
              </a:rPr>
              <a:t> audycji, poprawę zaplecza technologicznego pozwalającego na digitalizację i rekonstrukcję zasobów dziedzictwa kulturowego, poprawę wizerunku TVP jako instytucji aktywnie działającej na rzecz zachowania                        i udostępniania zasobów dziedzictwa kulturowego.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662034"/>
              </p:ext>
            </p:extLst>
          </p:nvPr>
        </p:nvGraphicFramePr>
        <p:xfrm>
          <a:off x="672239" y="3004500"/>
          <a:ext cx="10946674" cy="813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249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>
                          <a:solidFill>
                            <a:srgbClr val="0070C0"/>
                          </a:solidFill>
                        </a:rPr>
                        <a:t>2019 – 01 – 28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>
                          <a:solidFill>
                            <a:srgbClr val="0070C0"/>
                          </a:solidFill>
                        </a:rPr>
                        <a:t>2022 – 01 – 27 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1026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>
                          <a:solidFill>
                            <a:srgbClr val="0070C0"/>
                          </a:solidFill>
                        </a:rPr>
                        <a:t>2019 – 01 – 28 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>
                          <a:solidFill>
                            <a:srgbClr val="0070C0"/>
                          </a:solidFill>
                        </a:rPr>
                        <a:t>2022 – 09 – 30 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0787504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	</a:t>
            </a:r>
            <a:r>
              <a:rPr lang="pl-PL" sz="2300" dirty="0">
                <a:solidFill>
                  <a:srgbClr val="002060"/>
                </a:solidFill>
              </a:rPr>
              <a:t>POPC, Działanie 2.3. Cyfrowa dostępność i użyteczność informacji sektora publicznego, 				Poddziałanie 2.3.2 „Cyfrowe udostępnienie zasobów kultury”</a:t>
            </a:r>
          </a:p>
          <a:p>
            <a:pPr marL="0" indent="0">
              <a:spcAft>
                <a:spcPts val="1200"/>
              </a:spcAft>
              <a:buNone/>
            </a:pPr>
            <a:endParaRPr lang="pl-PL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51201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3600" dirty="0"/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xmlns="" id="{711AAEA0-A177-4FB2-8AB3-D276BF003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3810249"/>
              </p:ext>
            </p:extLst>
          </p:nvPr>
        </p:nvGraphicFramePr>
        <p:xfrm>
          <a:off x="1252728" y="3250744"/>
          <a:ext cx="8894636" cy="3265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39027" y="1303809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21C9A894-A1B8-4E54-A143-FF215682C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189833"/>
              </p:ext>
            </p:extLst>
          </p:nvPr>
        </p:nvGraphicFramePr>
        <p:xfrm>
          <a:off x="619123" y="2054405"/>
          <a:ext cx="10949483" cy="4488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7377">
                  <a:extLst>
                    <a:ext uri="{9D8B030D-6E8A-4147-A177-3AD203B41FA5}">
                      <a16:colId xmlns:a16="http://schemas.microsoft.com/office/drawing/2014/main" xmlns="" val="2143055288"/>
                    </a:ext>
                  </a:extLst>
                </a:gridCol>
                <a:gridCol w="2028825">
                  <a:extLst>
                    <a:ext uri="{9D8B030D-6E8A-4147-A177-3AD203B41FA5}">
                      <a16:colId xmlns:a16="http://schemas.microsoft.com/office/drawing/2014/main" xmlns="" val="2032876212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xmlns="" val="2177387327"/>
                    </a:ext>
                  </a:extLst>
                </a:gridCol>
                <a:gridCol w="1329231">
                  <a:extLst>
                    <a:ext uri="{9D8B030D-6E8A-4147-A177-3AD203B41FA5}">
                      <a16:colId xmlns:a16="http://schemas.microsoft.com/office/drawing/2014/main" xmlns="" val="885686196"/>
                    </a:ext>
                  </a:extLst>
                </a:gridCol>
              </a:tblGrid>
              <a:tr h="6110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9569731"/>
                  </a:ext>
                </a:extLst>
              </a:tr>
              <a:tr h="590940">
                <a:tc>
                  <a:txBody>
                    <a:bodyPr/>
                    <a:lstStyle/>
                    <a:p>
                      <a:r>
                        <a:rPr lang="pl-PL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2 000 jednostek audiowizualnych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2022 – 08 – 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2022 – 09 – 30</a:t>
                      </a:r>
                    </a:p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4087061"/>
                  </a:ext>
                </a:extLst>
              </a:tr>
              <a:tr h="4637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Trzy regionalne pracownie rekonstrukcji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2019 – 12 – 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2020 – 01 – 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9070665"/>
                  </a:ext>
                </a:extLst>
              </a:tr>
              <a:tr h="798784"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Baza danych zawierająca metadane </a:t>
                      </a:r>
                      <a:r>
                        <a:rPr lang="pl-PL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jednostek audiowizualnych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2022 – 08 – 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2022 – 09 – 30</a:t>
                      </a:r>
                    </a:p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6597246"/>
                  </a:ext>
                </a:extLst>
              </a:tr>
              <a:tr h="786581"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Udostępnione </a:t>
                      </a:r>
                      <a:r>
                        <a:rPr lang="pl-PL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materiały poprzez 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               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(np. w ramach Kronik@, BCMP)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2022 – 08 – 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2022 – 09 – 30</a:t>
                      </a:r>
                    </a:p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2585753"/>
                  </a:ext>
                </a:extLst>
              </a:tr>
              <a:tr h="7865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Udostępnione materiały telewizyjne i filmowe 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z 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regionalnych archiwów TVP S.A. w tym reportaże, filmy dokumentalne etc.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2022 – 08 – 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2022 – 09 –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84083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25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odtytuł 2"/>
          <p:cNvSpPr>
            <a:spLocks noGrp="1"/>
          </p:cNvSpPr>
          <p:nvPr>
            <p:ph type="subTitle" idx="1"/>
          </p:nvPr>
        </p:nvSpPr>
        <p:spPr>
          <a:xfrm>
            <a:off x="1325695" y="127561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34" name="Prostokąt 33"/>
          <p:cNvSpPr/>
          <p:nvPr/>
        </p:nvSpPr>
        <p:spPr>
          <a:xfrm>
            <a:off x="6913854" y="3727692"/>
            <a:ext cx="2527381" cy="103312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KRONIK@</a:t>
            </a:r>
          </a:p>
          <a:p>
            <a:pPr algn="ctr"/>
            <a:r>
              <a:rPr lang="pl-PL" sz="1200" i="1" dirty="0">
                <a:solidFill>
                  <a:schemeClr val="bg1"/>
                </a:solidFill>
              </a:rPr>
              <a:t>Udostępnienie metadanych materiałów wraz z linkiem do obiektu na portalu cyfrowa.tvp.pl</a:t>
            </a:r>
          </a:p>
        </p:txBody>
      </p:sp>
      <p:sp>
        <p:nvSpPr>
          <p:cNvPr id="35" name="Prostokąt 34"/>
          <p:cNvSpPr/>
          <p:nvPr/>
        </p:nvSpPr>
        <p:spPr>
          <a:xfrm>
            <a:off x="6907193" y="2765679"/>
            <a:ext cx="2534042" cy="906153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cyfrowa.tvp.pl</a:t>
            </a:r>
          </a:p>
          <a:p>
            <a:pPr algn="ctr"/>
            <a:r>
              <a:rPr lang="pl-PL" sz="1200" i="1" dirty="0">
                <a:solidFill>
                  <a:schemeClr val="bg1"/>
                </a:solidFill>
              </a:rPr>
              <a:t>portal udostępniający materiały stworzone w ramach projektu wraz z opracowanymi metadanymi</a:t>
            </a:r>
          </a:p>
        </p:txBody>
      </p:sp>
      <p:sp>
        <p:nvSpPr>
          <p:cNvPr id="36" name="Prostokąt 35"/>
          <p:cNvSpPr/>
          <p:nvPr/>
        </p:nvSpPr>
        <p:spPr>
          <a:xfrm>
            <a:off x="4528619" y="2882745"/>
            <a:ext cx="1954665" cy="13262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chemeClr val="tx2"/>
                </a:solidFill>
              </a:rPr>
              <a:t>VOD TVP</a:t>
            </a:r>
          </a:p>
          <a:p>
            <a:pPr algn="ctr"/>
            <a:r>
              <a:rPr lang="pl-PL" sz="1200" dirty="0">
                <a:solidFill>
                  <a:schemeClr val="tx2"/>
                </a:solidFill>
              </a:rPr>
              <a:t>system udostępniający poprzez  API bazę danych </a:t>
            </a:r>
            <a:r>
              <a:rPr lang="pl-PL" sz="1200" dirty="0" smtClean="0">
                <a:solidFill>
                  <a:schemeClr val="tx2"/>
                </a:solidFill>
              </a:rPr>
              <a:t>              z </a:t>
            </a:r>
            <a:r>
              <a:rPr lang="pl-PL" sz="1200" dirty="0">
                <a:solidFill>
                  <a:schemeClr val="tx2"/>
                </a:solidFill>
              </a:rPr>
              <a:t>kompletem metadanych oraz odnośnikiem do </a:t>
            </a:r>
            <a:r>
              <a:rPr lang="pl-PL" sz="1200" dirty="0" err="1">
                <a:solidFill>
                  <a:schemeClr val="tx2"/>
                </a:solidFill>
              </a:rPr>
              <a:t>streamu</a:t>
            </a:r>
            <a:r>
              <a:rPr lang="pl-PL" sz="1200" dirty="0">
                <a:solidFill>
                  <a:schemeClr val="tx2"/>
                </a:solidFill>
              </a:rPr>
              <a:t> wideo</a:t>
            </a:r>
          </a:p>
        </p:txBody>
      </p:sp>
      <p:cxnSp>
        <p:nvCxnSpPr>
          <p:cNvPr id="38" name="Łącznik prosty 37"/>
          <p:cNvCxnSpPr/>
          <p:nvPr/>
        </p:nvCxnSpPr>
        <p:spPr>
          <a:xfrm>
            <a:off x="4399998" y="3621780"/>
            <a:ext cx="128627" cy="50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38"/>
          <p:cNvCxnSpPr/>
          <p:nvPr/>
        </p:nvCxnSpPr>
        <p:spPr>
          <a:xfrm flipV="1">
            <a:off x="4399997" y="3128876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/>
          <p:cNvCxnSpPr>
            <a:cxnSpLocks/>
          </p:cNvCxnSpPr>
          <p:nvPr/>
        </p:nvCxnSpPr>
        <p:spPr>
          <a:xfrm flipH="1">
            <a:off x="4106657" y="313497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40"/>
          <p:cNvCxnSpPr/>
          <p:nvPr/>
        </p:nvCxnSpPr>
        <p:spPr>
          <a:xfrm>
            <a:off x="4106660" y="3486592"/>
            <a:ext cx="146669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y 41"/>
          <p:cNvCxnSpPr/>
          <p:nvPr/>
        </p:nvCxnSpPr>
        <p:spPr>
          <a:xfrm>
            <a:off x="4253326" y="3480496"/>
            <a:ext cx="0" cy="4343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y ze strzałką 42"/>
          <p:cNvCxnSpPr/>
          <p:nvPr/>
        </p:nvCxnSpPr>
        <p:spPr>
          <a:xfrm>
            <a:off x="4253326" y="3908772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/>
          <p:cNvCxnSpPr/>
          <p:nvPr/>
        </p:nvCxnSpPr>
        <p:spPr>
          <a:xfrm flipV="1">
            <a:off x="6489661" y="3590397"/>
            <a:ext cx="209645" cy="124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44"/>
          <p:cNvCxnSpPr/>
          <p:nvPr/>
        </p:nvCxnSpPr>
        <p:spPr>
          <a:xfrm flipV="1">
            <a:off x="6688122" y="3019389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y ze strzałką 45"/>
          <p:cNvCxnSpPr/>
          <p:nvPr/>
        </p:nvCxnSpPr>
        <p:spPr>
          <a:xfrm>
            <a:off x="6681745" y="3028914"/>
            <a:ext cx="21602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46"/>
          <p:cNvCxnSpPr/>
          <p:nvPr/>
        </p:nvCxnSpPr>
        <p:spPr>
          <a:xfrm>
            <a:off x="6483284" y="3761124"/>
            <a:ext cx="297329" cy="66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47"/>
          <p:cNvCxnSpPr/>
          <p:nvPr/>
        </p:nvCxnSpPr>
        <p:spPr>
          <a:xfrm flipV="1">
            <a:off x="6780613" y="3761124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ze strzałką 48"/>
          <p:cNvCxnSpPr/>
          <p:nvPr/>
        </p:nvCxnSpPr>
        <p:spPr>
          <a:xfrm>
            <a:off x="6786990" y="4199852"/>
            <a:ext cx="12611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49"/>
          <p:cNvCxnSpPr/>
          <p:nvPr/>
        </p:nvCxnSpPr>
        <p:spPr>
          <a:xfrm flipH="1">
            <a:off x="4118288" y="4277248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50"/>
          <p:cNvCxnSpPr>
            <a:cxnSpLocks/>
          </p:cNvCxnSpPr>
          <p:nvPr/>
        </p:nvCxnSpPr>
        <p:spPr>
          <a:xfrm flipV="1">
            <a:off x="4334312" y="4143087"/>
            <a:ext cx="0" cy="14025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rostokąt 51"/>
          <p:cNvSpPr/>
          <p:nvPr/>
        </p:nvSpPr>
        <p:spPr>
          <a:xfrm>
            <a:off x="1581901" y="3717252"/>
            <a:ext cx="2536262" cy="102802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SZarP (System Zarządzania Programem - TVP)</a:t>
            </a:r>
          </a:p>
          <a:p>
            <a:pPr algn="ctr"/>
            <a:r>
              <a:rPr lang="pl-PL" sz="1200" i="1" dirty="0">
                <a:solidFill>
                  <a:schemeClr val="bg1"/>
                </a:solidFill>
              </a:rPr>
              <a:t>synchronizacja danych materiałów</a:t>
            </a:r>
            <a:endParaRPr lang="pl-PL" sz="1200" dirty="0">
              <a:solidFill>
                <a:schemeClr val="bg1"/>
              </a:solidFill>
            </a:endParaRPr>
          </a:p>
        </p:txBody>
      </p:sp>
      <p:cxnSp>
        <p:nvCxnSpPr>
          <p:cNvPr id="53" name="Łącznik prosty ze strzałką 52"/>
          <p:cNvCxnSpPr/>
          <p:nvPr/>
        </p:nvCxnSpPr>
        <p:spPr>
          <a:xfrm>
            <a:off x="4334312" y="4155276"/>
            <a:ext cx="21602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ole tekstowe 53"/>
          <p:cNvSpPr txBox="1"/>
          <p:nvPr/>
        </p:nvSpPr>
        <p:spPr>
          <a:xfrm>
            <a:off x="9743199" y="2882745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55" name="Prostokąt 54"/>
          <p:cNvSpPr/>
          <p:nvPr/>
        </p:nvSpPr>
        <p:spPr>
          <a:xfrm>
            <a:off x="9822640" y="3342592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6" name="Prostokąt 55"/>
          <p:cNvSpPr/>
          <p:nvPr/>
        </p:nvSpPr>
        <p:spPr>
          <a:xfrm>
            <a:off x="9822640" y="3531648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7" name="Prostokąt 56"/>
          <p:cNvSpPr/>
          <p:nvPr/>
        </p:nvSpPr>
        <p:spPr>
          <a:xfrm>
            <a:off x="9822640" y="3718848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9544712B-4E49-F436-0E29-B8712FE1B44D}"/>
              </a:ext>
            </a:extLst>
          </p:cNvPr>
          <p:cNvSpPr/>
          <p:nvPr/>
        </p:nvSpPr>
        <p:spPr>
          <a:xfrm>
            <a:off x="4528619" y="5136208"/>
            <a:ext cx="1961042" cy="103539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Biblioteka Cyfrowa Mediów Publicznych - </a:t>
            </a:r>
          </a:p>
          <a:p>
            <a:pPr algn="ctr"/>
            <a:r>
              <a:rPr lang="pl-PL" sz="1200" i="1" dirty="0">
                <a:solidFill>
                  <a:schemeClr val="bg1"/>
                </a:solidFill>
              </a:rPr>
              <a:t>portal udostępniający materiały wraz z metadanymi</a:t>
            </a:r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xmlns="" id="{2ECD5511-59FF-0BE4-2F59-617C39FFBAB4}"/>
              </a:ext>
            </a:extLst>
          </p:cNvPr>
          <p:cNvCxnSpPr>
            <a:cxnSpLocks/>
          </p:cNvCxnSpPr>
          <p:nvPr/>
        </p:nvCxnSpPr>
        <p:spPr>
          <a:xfrm flipH="1">
            <a:off x="4118288" y="4570825"/>
            <a:ext cx="100052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xmlns="" id="{C16FDDEA-7648-EB4B-DB03-D0BD0F8243DD}"/>
              </a:ext>
            </a:extLst>
          </p:cNvPr>
          <p:cNvCxnSpPr>
            <a:cxnSpLocks/>
          </p:cNvCxnSpPr>
          <p:nvPr/>
        </p:nvCxnSpPr>
        <p:spPr>
          <a:xfrm>
            <a:off x="5112714" y="4571319"/>
            <a:ext cx="0" cy="564889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rostokąt 17">
            <a:extLst>
              <a:ext uri="{FF2B5EF4-FFF2-40B4-BE49-F238E27FC236}">
                <a16:creationId xmlns:a16="http://schemas.microsoft.com/office/drawing/2014/main" xmlns="" id="{2F52CBD6-606E-59A7-3700-D3BB1E3E8D39}"/>
              </a:ext>
            </a:extLst>
          </p:cNvPr>
          <p:cNvSpPr/>
          <p:nvPr/>
        </p:nvSpPr>
        <p:spPr>
          <a:xfrm>
            <a:off x="1592401" y="2765679"/>
            <a:ext cx="2514253" cy="82619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i="1" dirty="0">
                <a:solidFill>
                  <a:schemeClr val="bg1"/>
                </a:solidFill>
              </a:rPr>
              <a:t>Content Delivery Network (TVP)</a:t>
            </a:r>
          </a:p>
          <a:p>
            <a:pPr algn="ctr"/>
            <a:r>
              <a:rPr lang="pl-PL" sz="1200" i="1" dirty="0">
                <a:solidFill>
                  <a:schemeClr val="bg1"/>
                </a:solidFill>
              </a:rPr>
              <a:t>streaming plików (tworzenie obiektów wideo)</a:t>
            </a:r>
            <a:endParaRPr lang="pl-PL" sz="1200" dirty="0">
              <a:solidFill>
                <a:schemeClr val="bg1"/>
              </a:solidFill>
            </a:endParaRPr>
          </a:p>
        </p:txBody>
      </p:sp>
      <p:cxnSp>
        <p:nvCxnSpPr>
          <p:cNvPr id="58" name="Łącznik prosty ze strzałką 57">
            <a:extLst>
              <a:ext uri="{FF2B5EF4-FFF2-40B4-BE49-F238E27FC236}">
                <a16:creationId xmlns:a16="http://schemas.microsoft.com/office/drawing/2014/main" xmlns="" id="{C16FDDEA-7648-EB4B-DB03-D0BD0F8243DD}"/>
              </a:ext>
            </a:extLst>
          </p:cNvPr>
          <p:cNvCxnSpPr>
            <a:cxnSpLocks/>
          </p:cNvCxnSpPr>
          <p:nvPr/>
        </p:nvCxnSpPr>
        <p:spPr>
          <a:xfrm>
            <a:off x="5382768" y="4208997"/>
            <a:ext cx="4266" cy="93315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529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91565" y="119602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68677465-C966-4B72-B3CE-49275A0FE4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128038"/>
              </p:ext>
            </p:extLst>
          </p:nvPr>
        </p:nvGraphicFramePr>
        <p:xfrm>
          <a:off x="396818" y="1889472"/>
          <a:ext cx="11299169" cy="4745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9727">
                  <a:extLst>
                    <a:ext uri="{9D8B030D-6E8A-4147-A177-3AD203B41FA5}">
                      <a16:colId xmlns:a16="http://schemas.microsoft.com/office/drawing/2014/main" xmlns="" val="2005756374"/>
                    </a:ext>
                  </a:extLst>
                </a:gridCol>
                <a:gridCol w="1251284">
                  <a:extLst>
                    <a:ext uri="{9D8B030D-6E8A-4147-A177-3AD203B41FA5}">
                      <a16:colId xmlns:a16="http://schemas.microsoft.com/office/drawing/2014/main" xmlns="" val="490879458"/>
                    </a:ext>
                  </a:extLst>
                </a:gridCol>
                <a:gridCol w="1315452">
                  <a:extLst>
                    <a:ext uri="{9D8B030D-6E8A-4147-A177-3AD203B41FA5}">
                      <a16:colId xmlns:a16="http://schemas.microsoft.com/office/drawing/2014/main" xmlns="" val="4046267958"/>
                    </a:ext>
                  </a:extLst>
                </a:gridCol>
                <a:gridCol w="2069432">
                  <a:extLst>
                    <a:ext uri="{9D8B030D-6E8A-4147-A177-3AD203B41FA5}">
                      <a16:colId xmlns:a16="http://schemas.microsoft.com/office/drawing/2014/main" xmlns="" val="1851022759"/>
                    </a:ext>
                  </a:extLst>
                </a:gridCol>
                <a:gridCol w="1433274">
                  <a:extLst>
                    <a:ext uri="{9D8B030D-6E8A-4147-A177-3AD203B41FA5}">
                      <a16:colId xmlns:a16="http://schemas.microsoft.com/office/drawing/2014/main" xmlns="" val="15076586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dirty="0"/>
                        <a:t>Nazwa wskaźnika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dirty="0"/>
                        <a:t>Jednostka miary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dirty="0"/>
                        <a:t>Typ wskaźnika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dirty="0"/>
                        <a:t>Planowana wartość docelowa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Wartość osiągnięta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8717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Liczba podmiotów, które udostępniły on-line informacje sektora publicznego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szt.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15722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Liczba </a:t>
                      </a:r>
                      <a:r>
                        <a:rPr lang="pl-PL" sz="12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zdigitalizowanych</a:t>
                      </a: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dokumentów zawierających informacje sektora publicznego</a:t>
                      </a:r>
                      <a:endParaRPr lang="pl-P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szt.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produktu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8249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 Liczba udostępnionych on-line dokumentów zawierających</a:t>
                      </a:r>
                    </a:p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informacje sektora publicznego </a:t>
                      </a:r>
                      <a:endParaRPr lang="pl-PL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szt.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produktu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17062684"/>
                  </a:ext>
                </a:extLst>
              </a:tr>
              <a:tr h="367162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 Liczba utworzonych API </a:t>
                      </a:r>
                      <a:endParaRPr lang="pl-PL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szt.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produktu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8278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 Liczba baz danych udostępnionych on-line poprzez API </a:t>
                      </a:r>
                      <a:endParaRPr lang="pl-PL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szt.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produktu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2517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6. Liczba pobrań / </a:t>
                      </a:r>
                      <a:r>
                        <a:rPr lang="pl-PL" sz="12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odtworzeń</a:t>
                      </a: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dokumentów zawierających informacje</a:t>
                      </a:r>
                    </a:p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sektora publicznego</a:t>
                      </a:r>
                      <a:endParaRPr lang="pl-PL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szt.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rezultatu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472 117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1204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 Rozmiar </a:t>
                      </a:r>
                      <a:r>
                        <a:rPr lang="pl-PL" sz="12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zdigitalizowanej</a:t>
                      </a: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informacji sektora publicznego</a:t>
                      </a:r>
                      <a:endParaRPr lang="pl-PL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produktu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53,91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107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 Rozmiar udostępnionych on-line informacji sektora publicznego</a:t>
                      </a:r>
                      <a:endParaRPr lang="pl-PL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produktu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5543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 Liczba wygenerowanych kluczy API</a:t>
                      </a:r>
                      <a:endParaRPr lang="pl-PL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szt.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rezultatu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4986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80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60 miesięcy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Środki własne TVP S.A.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 brak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terms/"/>
    <ds:schemaRef ds:uri="5df3a10b-8748-402e-bef4-aee373db4dbb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519</Words>
  <Application>Microsoft Office PowerPoint</Application>
  <PresentationFormat>Panoramiczny</PresentationFormat>
  <Paragraphs>125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72</cp:revision>
  <cp:lastPrinted>2023-03-29T08:41:25Z</cp:lastPrinted>
  <dcterms:created xsi:type="dcterms:W3CDTF">2017-01-27T12:50:17Z</dcterms:created>
  <dcterms:modified xsi:type="dcterms:W3CDTF">2023-04-03T10:49:08Z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